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87" r:id="rId2"/>
    <p:sldId id="390" r:id="rId3"/>
    <p:sldId id="355" r:id="rId4"/>
    <p:sldId id="258" r:id="rId5"/>
    <p:sldId id="259" r:id="rId6"/>
    <p:sldId id="260" r:id="rId7"/>
    <p:sldId id="261" r:id="rId8"/>
    <p:sldId id="263" r:id="rId9"/>
    <p:sldId id="264" r:id="rId10"/>
    <p:sldId id="265" r:id="rId11"/>
    <p:sldId id="266" r:id="rId12"/>
    <p:sldId id="267" r:id="rId13"/>
    <p:sldId id="268" r:id="rId14"/>
    <p:sldId id="269" r:id="rId15"/>
    <p:sldId id="270" r:id="rId16"/>
    <p:sldId id="391" r:id="rId17"/>
    <p:sldId id="392" r:id="rId18"/>
    <p:sldId id="393" r:id="rId19"/>
    <p:sldId id="273"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NEG5h43A7RVauNmCQQ0BI4M+/k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19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1460230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2" name="Google Shape;26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3</a:t>
            </a:fld>
            <a:endParaRPr lang="tr-TR"/>
          </a:p>
        </p:txBody>
      </p:sp>
    </p:spTree>
    <p:extLst>
      <p:ext uri="{BB962C8B-B14F-4D97-AF65-F5344CB8AC3E}">
        <p14:creationId xmlns:p14="http://schemas.microsoft.com/office/powerpoint/2010/main" val="3526193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1"/>
        <p:cNvGrpSpPr/>
        <p:nvPr/>
      </p:nvGrpSpPr>
      <p:grpSpPr>
        <a:xfrm>
          <a:off x="0" y="0"/>
          <a:ext cx="0" cy="0"/>
          <a:chOff x="0" y="0"/>
          <a:chExt cx="0" cy="0"/>
        </a:xfrm>
      </p:grpSpPr>
      <p:sp>
        <p:nvSpPr>
          <p:cNvPr id="22" name="Google Shape;22;p20"/>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0"/>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Cambria"/>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0"/>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25" name="Google Shape;25;p20"/>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0"/>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27" name="Google Shape;27;p20"/>
          <p:cNvGrpSpPr/>
          <p:nvPr/>
        </p:nvGrpSpPr>
        <p:grpSpPr>
          <a:xfrm>
            <a:off x="897399" y="2325848"/>
            <a:ext cx="1080904" cy="1080902"/>
            <a:chOff x="9685338" y="4460675"/>
            <a:chExt cx="1080904" cy="1080902"/>
          </a:xfrm>
        </p:grpSpPr>
        <p:sp>
          <p:nvSpPr>
            <p:cNvPr id="28" name="Google Shape;28;p20"/>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0"/>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Google Shape;30;p20"/>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Cambria"/>
                <a:ea typeface="Cambria"/>
                <a:cs typeface="Cambria"/>
                <a:sym typeface="Cambria"/>
              </a:defRPr>
            </a:lvl1pPr>
            <a:lvl2pPr marL="0" lvl="1" indent="0" algn="ctr">
              <a:spcBef>
                <a:spcPts val="0"/>
              </a:spcBef>
              <a:buNone/>
              <a:defRPr sz="2800" b="1" i="0" u="none" strike="noStrike" cap="none">
                <a:solidFill>
                  <a:srgbClr val="FFFFFF"/>
                </a:solidFill>
                <a:latin typeface="Cambria"/>
                <a:ea typeface="Cambria"/>
                <a:cs typeface="Cambria"/>
                <a:sym typeface="Cambria"/>
              </a:defRPr>
            </a:lvl2pPr>
            <a:lvl3pPr marL="0" lvl="2" indent="0" algn="ctr">
              <a:spcBef>
                <a:spcPts val="0"/>
              </a:spcBef>
              <a:buNone/>
              <a:defRPr sz="2800" b="1" i="0" u="none" strike="noStrike" cap="none">
                <a:solidFill>
                  <a:srgbClr val="FFFFFF"/>
                </a:solidFill>
                <a:latin typeface="Cambria"/>
                <a:ea typeface="Cambria"/>
                <a:cs typeface="Cambria"/>
                <a:sym typeface="Cambria"/>
              </a:defRPr>
            </a:lvl3pPr>
            <a:lvl4pPr marL="0" lvl="3" indent="0" algn="ctr">
              <a:spcBef>
                <a:spcPts val="0"/>
              </a:spcBef>
              <a:buNone/>
              <a:defRPr sz="2800" b="1" i="0" u="none" strike="noStrike" cap="none">
                <a:solidFill>
                  <a:srgbClr val="FFFFFF"/>
                </a:solidFill>
                <a:latin typeface="Cambria"/>
                <a:ea typeface="Cambria"/>
                <a:cs typeface="Cambria"/>
                <a:sym typeface="Cambria"/>
              </a:defRPr>
            </a:lvl4pPr>
            <a:lvl5pPr marL="0" lvl="4" indent="0" algn="ctr">
              <a:spcBef>
                <a:spcPts val="0"/>
              </a:spcBef>
              <a:buNone/>
              <a:defRPr sz="2800" b="1" i="0" u="none" strike="noStrike" cap="none">
                <a:solidFill>
                  <a:srgbClr val="FFFFFF"/>
                </a:solidFill>
                <a:latin typeface="Cambria"/>
                <a:ea typeface="Cambria"/>
                <a:cs typeface="Cambria"/>
                <a:sym typeface="Cambria"/>
              </a:defRPr>
            </a:lvl5pPr>
            <a:lvl6pPr marL="0" lvl="5" indent="0" algn="ctr">
              <a:spcBef>
                <a:spcPts val="0"/>
              </a:spcBef>
              <a:buNone/>
              <a:defRPr sz="2800" b="1" i="0" u="none" strike="noStrike" cap="none">
                <a:solidFill>
                  <a:srgbClr val="FFFFFF"/>
                </a:solidFill>
                <a:latin typeface="Cambria"/>
                <a:ea typeface="Cambria"/>
                <a:cs typeface="Cambria"/>
                <a:sym typeface="Cambria"/>
              </a:defRPr>
            </a:lvl6pPr>
            <a:lvl7pPr marL="0" lvl="6" indent="0" algn="ctr">
              <a:spcBef>
                <a:spcPts val="0"/>
              </a:spcBef>
              <a:buNone/>
              <a:defRPr sz="2800" b="1" i="0" u="none" strike="noStrike" cap="none">
                <a:solidFill>
                  <a:srgbClr val="FFFFFF"/>
                </a:solidFill>
                <a:latin typeface="Cambria"/>
                <a:ea typeface="Cambria"/>
                <a:cs typeface="Cambria"/>
                <a:sym typeface="Cambria"/>
              </a:defRPr>
            </a:lvl7pPr>
            <a:lvl8pPr marL="0" lvl="7" indent="0" algn="ctr">
              <a:spcBef>
                <a:spcPts val="0"/>
              </a:spcBef>
              <a:buNone/>
              <a:defRPr sz="2800" b="1" i="0" u="none" strike="noStrike" cap="none">
                <a:solidFill>
                  <a:srgbClr val="FFFFFF"/>
                </a:solidFill>
                <a:latin typeface="Cambria"/>
                <a:ea typeface="Cambria"/>
                <a:cs typeface="Cambria"/>
                <a:sym typeface="Cambria"/>
              </a:defRPr>
            </a:lvl8pPr>
            <a:lvl9pPr marL="0" lvl="8" indent="0" algn="ctr">
              <a:spcBef>
                <a:spcPts val="0"/>
              </a:spcBef>
              <a:buNone/>
              <a:defRPr sz="28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9"/>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2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21"/>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4" name="Google Shape;34;p21"/>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35" name="Google Shape;35;p2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41" name="Google Shape;41;p22"/>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2" name="Google Shape;42;p22"/>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43" name="Google Shape;43;p22"/>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4" name="Google Shape;44;p2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2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47"/>
        <p:cNvGrpSpPr/>
        <p:nvPr/>
      </p:nvGrpSpPr>
      <p:grpSpPr>
        <a:xfrm>
          <a:off x="0" y="0"/>
          <a:ext cx="0" cy="0"/>
          <a:chOff x="0" y="0"/>
          <a:chExt cx="0" cy="0"/>
        </a:xfrm>
      </p:grpSpPr>
      <p:sp>
        <p:nvSpPr>
          <p:cNvPr id="48" name="Google Shape;48;p23"/>
          <p:cNvSpPr/>
          <p:nvPr/>
        </p:nvSpPr>
        <p:spPr>
          <a:xfrm>
            <a:off x="8343497"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3"/>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23"/>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1" name="Google Shape;51;p23"/>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52" name="Google Shape;52;p23"/>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ftr" idx="11"/>
          </p:nvPr>
        </p:nvSpPr>
        <p:spPr>
          <a:xfrm>
            <a:off x="238539" y="6272784"/>
            <a:ext cx="78244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54" name="Google Shape;54;p23"/>
          <p:cNvGrpSpPr/>
          <p:nvPr/>
        </p:nvGrpSpPr>
        <p:grpSpPr>
          <a:xfrm>
            <a:off x="11401725" y="6229681"/>
            <a:ext cx="457200" cy="457200"/>
            <a:chOff x="11361456" y="6195813"/>
            <a:chExt cx="548640" cy="548640"/>
          </a:xfrm>
        </p:grpSpPr>
        <p:sp>
          <p:nvSpPr>
            <p:cNvPr id="55" name="Google Shape;55;p23"/>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8"/>
        <p:cNvGrpSpPr/>
        <p:nvPr/>
      </p:nvGrpSpPr>
      <p:grpSpPr>
        <a:xfrm>
          <a:off x="0" y="0"/>
          <a:ext cx="0" cy="0"/>
          <a:chOff x="0" y="0"/>
          <a:chExt cx="0" cy="0"/>
        </a:xfrm>
      </p:grpSpPr>
      <p:sp>
        <p:nvSpPr>
          <p:cNvPr id="59" name="Google Shape;59;p24"/>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4"/>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4"/>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24"/>
          <p:cNvGrpSpPr/>
          <p:nvPr/>
        </p:nvGrpSpPr>
        <p:grpSpPr>
          <a:xfrm>
            <a:off x="9649215" y="4068923"/>
            <a:ext cx="1080904" cy="1080902"/>
            <a:chOff x="9685338" y="4460675"/>
            <a:chExt cx="1080904" cy="1080902"/>
          </a:xfrm>
        </p:grpSpPr>
        <p:sp>
          <p:nvSpPr>
            <p:cNvPr id="63" name="Google Shape;63;p2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 name="Google Shape;65;p24"/>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24"/>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67" name="Google Shape;67;p24"/>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4"/>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4"/>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a:solidFill>
                  <a:srgbClr val="FFFFFF"/>
                </a:solidFill>
                <a:latin typeface="Cambria"/>
                <a:ea typeface="Cambria"/>
                <a:cs typeface="Cambria"/>
                <a:sym typeface="Cambria"/>
              </a:defRPr>
            </a:lvl1pPr>
            <a:lvl2pPr marL="0" lvl="1" indent="0" algn="ctr">
              <a:spcBef>
                <a:spcPts val="0"/>
              </a:spcBef>
              <a:buNone/>
              <a:defRPr sz="2800" b="1">
                <a:solidFill>
                  <a:srgbClr val="FFFFFF"/>
                </a:solidFill>
                <a:latin typeface="Cambria"/>
                <a:ea typeface="Cambria"/>
                <a:cs typeface="Cambria"/>
                <a:sym typeface="Cambria"/>
              </a:defRPr>
            </a:lvl2pPr>
            <a:lvl3pPr marL="0" lvl="2" indent="0" algn="ctr">
              <a:spcBef>
                <a:spcPts val="0"/>
              </a:spcBef>
              <a:buNone/>
              <a:defRPr sz="2800" b="1">
                <a:solidFill>
                  <a:srgbClr val="FFFFFF"/>
                </a:solidFill>
                <a:latin typeface="Cambria"/>
                <a:ea typeface="Cambria"/>
                <a:cs typeface="Cambria"/>
                <a:sym typeface="Cambria"/>
              </a:defRPr>
            </a:lvl3pPr>
            <a:lvl4pPr marL="0" lvl="3" indent="0" algn="ctr">
              <a:spcBef>
                <a:spcPts val="0"/>
              </a:spcBef>
              <a:buNone/>
              <a:defRPr sz="2800" b="1">
                <a:solidFill>
                  <a:srgbClr val="FFFFFF"/>
                </a:solidFill>
                <a:latin typeface="Cambria"/>
                <a:ea typeface="Cambria"/>
                <a:cs typeface="Cambria"/>
                <a:sym typeface="Cambria"/>
              </a:defRPr>
            </a:lvl4pPr>
            <a:lvl5pPr marL="0" lvl="4" indent="0" algn="ctr">
              <a:spcBef>
                <a:spcPts val="0"/>
              </a:spcBef>
              <a:buNone/>
              <a:defRPr sz="2800" b="1">
                <a:solidFill>
                  <a:srgbClr val="FFFFFF"/>
                </a:solidFill>
                <a:latin typeface="Cambria"/>
                <a:ea typeface="Cambria"/>
                <a:cs typeface="Cambria"/>
                <a:sym typeface="Cambria"/>
              </a:defRPr>
            </a:lvl5pPr>
            <a:lvl6pPr marL="0" lvl="5" indent="0" algn="ctr">
              <a:spcBef>
                <a:spcPts val="0"/>
              </a:spcBef>
              <a:buNone/>
              <a:defRPr sz="2800" b="1">
                <a:solidFill>
                  <a:srgbClr val="FFFFFF"/>
                </a:solidFill>
                <a:latin typeface="Cambria"/>
                <a:ea typeface="Cambria"/>
                <a:cs typeface="Cambria"/>
                <a:sym typeface="Cambria"/>
              </a:defRPr>
            </a:lvl6pPr>
            <a:lvl7pPr marL="0" lvl="6" indent="0" algn="ctr">
              <a:spcBef>
                <a:spcPts val="0"/>
              </a:spcBef>
              <a:buNone/>
              <a:defRPr sz="2800" b="1">
                <a:solidFill>
                  <a:srgbClr val="FFFFFF"/>
                </a:solidFill>
                <a:latin typeface="Cambria"/>
                <a:ea typeface="Cambria"/>
                <a:cs typeface="Cambria"/>
                <a:sym typeface="Cambria"/>
              </a:defRPr>
            </a:lvl7pPr>
            <a:lvl8pPr marL="0" lvl="7" indent="0" algn="ctr">
              <a:spcBef>
                <a:spcPts val="0"/>
              </a:spcBef>
              <a:buNone/>
              <a:defRPr sz="2800" b="1">
                <a:solidFill>
                  <a:srgbClr val="FFFFFF"/>
                </a:solidFill>
                <a:latin typeface="Cambria"/>
                <a:ea typeface="Cambria"/>
                <a:cs typeface="Cambria"/>
                <a:sym typeface="Cambria"/>
              </a:defRPr>
            </a:lvl8pPr>
            <a:lvl9pPr marL="0" lvl="8" indent="0" algn="ctr">
              <a:spcBef>
                <a:spcPts val="0"/>
              </a:spcBef>
              <a:buNone/>
              <a:defRPr sz="2800" b="1">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0"/>
        <p:cNvGrpSpPr/>
        <p:nvPr/>
      </p:nvGrpSpPr>
      <p:grpSpPr>
        <a:xfrm>
          <a:off x="0" y="0"/>
          <a:ext cx="0" cy="0"/>
          <a:chOff x="0" y="0"/>
          <a:chExt cx="0" cy="0"/>
        </a:xfrm>
      </p:grpSpPr>
      <p:sp>
        <p:nvSpPr>
          <p:cNvPr id="71" name="Google Shape;71;p25"/>
          <p:cNvSpPr/>
          <p:nvPr/>
        </p:nvSpPr>
        <p:spPr>
          <a:xfrm>
            <a:off x="1052716" y="263905"/>
            <a:ext cx="10075531"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5"/>
          <p:cNvSpPr/>
          <p:nvPr/>
        </p:nvSpPr>
        <p:spPr>
          <a:xfrm>
            <a:off x="1052716" y="1906835"/>
            <a:ext cx="10075531"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5"/>
          <p:cNvSpPr/>
          <p:nvPr/>
        </p:nvSpPr>
        <p:spPr>
          <a:xfrm>
            <a:off x="1052716" y="401738"/>
            <a:ext cx="10075532" cy="1429227"/>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2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76" name="Google Shape;76;p2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9"/>
        <p:cNvGrpSpPr/>
        <p:nvPr/>
      </p:nvGrpSpPr>
      <p:grpSpPr>
        <a:xfrm>
          <a:off x="0" y="0"/>
          <a:ext cx="0" cy="0"/>
          <a:chOff x="0" y="0"/>
          <a:chExt cx="0" cy="0"/>
        </a:xfrm>
      </p:grpSpPr>
      <p:sp>
        <p:nvSpPr>
          <p:cNvPr id="80" name="Google Shape;80;p2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2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28"/>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8"/>
          <p:cNvSpPr txBox="1">
            <a:spLocks noGrp="1"/>
          </p:cNvSpPr>
          <p:nvPr>
            <p:ph type="title"/>
          </p:nvPr>
        </p:nvSpPr>
        <p:spPr>
          <a:xfrm>
            <a:off x="8549640" y="342900"/>
            <a:ext cx="3200400" cy="142626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Cambria"/>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8"/>
          <p:cNvSpPr>
            <a:spLocks noGrp="1"/>
          </p:cNvSpPr>
          <p:nvPr>
            <p:ph type="pic" idx="2"/>
          </p:nvPr>
        </p:nvSpPr>
        <p:spPr>
          <a:xfrm>
            <a:off x="0" y="0"/>
            <a:ext cx="8303740" cy="6858000"/>
          </a:xfrm>
          <a:prstGeom prst="rect">
            <a:avLst/>
          </a:prstGeom>
          <a:solidFill>
            <a:srgbClr val="E1DFDF"/>
          </a:solidFill>
          <a:ln>
            <a:noFill/>
          </a:ln>
        </p:spPr>
      </p:sp>
      <p:sp>
        <p:nvSpPr>
          <p:cNvPr id="92" name="Google Shape;92;p28"/>
          <p:cNvSpPr txBox="1">
            <a:spLocks noGrp="1"/>
          </p:cNvSpPr>
          <p:nvPr>
            <p:ph type="body" idx="1"/>
          </p:nvPr>
        </p:nvSpPr>
        <p:spPr>
          <a:xfrm>
            <a:off x="8549640" y="1812267"/>
            <a:ext cx="3200400" cy="4368441"/>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93" name="Google Shape;93;p28"/>
          <p:cNvSpPr txBox="1">
            <a:spLocks noGrp="1"/>
          </p:cNvSpPr>
          <p:nvPr>
            <p:ph type="dt" idx="10"/>
          </p:nvPr>
        </p:nvSpPr>
        <p:spPr>
          <a:xfrm>
            <a:off x="8549640" y="6272784"/>
            <a:ext cx="2688336"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94" name="Google Shape;94;p28"/>
          <p:cNvGrpSpPr/>
          <p:nvPr/>
        </p:nvGrpSpPr>
        <p:grpSpPr>
          <a:xfrm>
            <a:off x="11401725" y="6229681"/>
            <a:ext cx="457200" cy="457200"/>
            <a:chOff x="11361456" y="6195813"/>
            <a:chExt cx="548640" cy="548640"/>
          </a:xfrm>
        </p:grpSpPr>
        <p:sp>
          <p:nvSpPr>
            <p:cNvPr id="95" name="Google Shape;95;p28"/>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8"/>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p:nvPr/>
        </p:nvSpPr>
        <p:spPr>
          <a:xfrm>
            <a:off x="1052716" y="263905"/>
            <a:ext cx="10075531" cy="80683"/>
          </a:xfrm>
          <a:prstGeom prst="rect">
            <a:avLst/>
          </a:prstGeom>
          <a:blipFill rotWithShape="1">
            <a:blip r:embed="rId1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9"/>
          <p:cNvSpPr/>
          <p:nvPr/>
        </p:nvSpPr>
        <p:spPr>
          <a:xfrm>
            <a:off x="1052716" y="1906835"/>
            <a:ext cx="10075531" cy="80683"/>
          </a:xfrm>
          <a:prstGeom prst="rect">
            <a:avLst/>
          </a:prstGeom>
          <a:blipFill rotWithShape="1">
            <a:blip r:embed="rId1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9"/>
          <p:cNvSpPr/>
          <p:nvPr/>
        </p:nvSpPr>
        <p:spPr>
          <a:xfrm>
            <a:off x="1052716" y="401738"/>
            <a:ext cx="10075532" cy="1429227"/>
          </a:xfrm>
          <a:prstGeom prst="rect">
            <a:avLst/>
          </a:prstGeom>
          <a:blipFill rotWithShape="1">
            <a:blip r:embed="rId1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9"/>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SzPts val="4800"/>
              <a:buFont typeface="Cambria"/>
              <a:buNone/>
              <a:defRPr sz="4800" b="0" i="0" u="none" strike="noStrike" cap="non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Cambria"/>
                <a:ea typeface="Cambria"/>
                <a:cs typeface="Cambria"/>
                <a:sym typeface="Cambria"/>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Cambria"/>
                <a:ea typeface="Cambria"/>
                <a:cs typeface="Cambria"/>
                <a:sym typeface="Cambria"/>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Cambria"/>
                <a:ea typeface="Cambria"/>
                <a:cs typeface="Cambria"/>
                <a:sym typeface="Cambria"/>
              </a:defRPr>
            </a:lvl9pPr>
          </a:lstStyle>
          <a:p>
            <a:endParaRPr/>
          </a:p>
        </p:txBody>
      </p:sp>
      <p:sp>
        <p:nvSpPr>
          <p:cNvPr id="15" name="Google Shape;15;p1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sp>
        <p:nvSpPr>
          <p:cNvPr id="16" name="Google Shape;16;p1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Cambria"/>
                <a:ea typeface="Cambria"/>
                <a:cs typeface="Cambria"/>
                <a:sym typeface="Cambria"/>
              </a:defRPr>
            </a:lvl1pPr>
            <a:lvl2pPr marR="0" lvl="1"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400"/>
              <a:buNone/>
              <a:defRPr sz="1800" b="0" i="0" u="none" strike="noStrike" cap="none">
                <a:solidFill>
                  <a:schemeClr val="dk1"/>
                </a:solidFill>
                <a:latin typeface="Cambria"/>
                <a:ea typeface="Cambria"/>
                <a:cs typeface="Cambria"/>
                <a:sym typeface="Cambria"/>
              </a:defRPr>
            </a:lvl9pPr>
          </a:lstStyle>
          <a:p>
            <a:endParaRPr/>
          </a:p>
        </p:txBody>
      </p:sp>
      <p:grpSp>
        <p:nvGrpSpPr>
          <p:cNvPr id="17" name="Google Shape;17;p19"/>
          <p:cNvGrpSpPr/>
          <p:nvPr/>
        </p:nvGrpSpPr>
        <p:grpSpPr>
          <a:xfrm>
            <a:off x="11401725" y="6229681"/>
            <a:ext cx="457200" cy="457200"/>
            <a:chOff x="11361456" y="6195813"/>
            <a:chExt cx="548640" cy="548640"/>
          </a:xfrm>
        </p:grpSpPr>
        <p:sp>
          <p:nvSpPr>
            <p:cNvPr id="18" name="Google Shape;18;p19"/>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Cambria"/>
                <a:ea typeface="Cambria"/>
                <a:cs typeface="Cambria"/>
                <a:sym typeface="Cambria"/>
              </a:defRPr>
            </a:lvl1pPr>
            <a:lvl2pPr marL="0" marR="0" lvl="1" indent="0" algn="ctr" rtl="0">
              <a:spcBef>
                <a:spcPts val="0"/>
              </a:spcBef>
              <a:buNone/>
              <a:defRPr sz="1400" b="1" i="0" u="none" strike="noStrike" cap="none">
                <a:solidFill>
                  <a:srgbClr val="FFFFFF"/>
                </a:solidFill>
                <a:latin typeface="Cambria"/>
                <a:ea typeface="Cambria"/>
                <a:cs typeface="Cambria"/>
                <a:sym typeface="Cambria"/>
              </a:defRPr>
            </a:lvl2pPr>
            <a:lvl3pPr marL="0" marR="0" lvl="2" indent="0" algn="ctr" rtl="0">
              <a:spcBef>
                <a:spcPts val="0"/>
              </a:spcBef>
              <a:buNone/>
              <a:defRPr sz="1400" b="1" i="0" u="none" strike="noStrike" cap="none">
                <a:solidFill>
                  <a:srgbClr val="FFFFFF"/>
                </a:solidFill>
                <a:latin typeface="Cambria"/>
                <a:ea typeface="Cambria"/>
                <a:cs typeface="Cambria"/>
                <a:sym typeface="Cambria"/>
              </a:defRPr>
            </a:lvl3pPr>
            <a:lvl4pPr marL="0" marR="0" lvl="3" indent="0" algn="ctr" rtl="0">
              <a:spcBef>
                <a:spcPts val="0"/>
              </a:spcBef>
              <a:buNone/>
              <a:defRPr sz="1400" b="1" i="0" u="none" strike="noStrike" cap="none">
                <a:solidFill>
                  <a:srgbClr val="FFFFFF"/>
                </a:solidFill>
                <a:latin typeface="Cambria"/>
                <a:ea typeface="Cambria"/>
                <a:cs typeface="Cambria"/>
                <a:sym typeface="Cambria"/>
              </a:defRPr>
            </a:lvl4pPr>
            <a:lvl5pPr marL="0" marR="0" lvl="4" indent="0" algn="ctr" rtl="0">
              <a:spcBef>
                <a:spcPts val="0"/>
              </a:spcBef>
              <a:buNone/>
              <a:defRPr sz="1400" b="1" i="0" u="none" strike="noStrike" cap="none">
                <a:solidFill>
                  <a:srgbClr val="FFFFFF"/>
                </a:solidFill>
                <a:latin typeface="Cambria"/>
                <a:ea typeface="Cambria"/>
                <a:cs typeface="Cambria"/>
                <a:sym typeface="Cambria"/>
              </a:defRPr>
            </a:lvl5pPr>
            <a:lvl6pPr marL="0" marR="0" lvl="5" indent="0" algn="ctr" rtl="0">
              <a:spcBef>
                <a:spcPts val="0"/>
              </a:spcBef>
              <a:buNone/>
              <a:defRPr sz="1400" b="1" i="0" u="none" strike="noStrike" cap="none">
                <a:solidFill>
                  <a:srgbClr val="FFFFFF"/>
                </a:solidFill>
                <a:latin typeface="Cambria"/>
                <a:ea typeface="Cambria"/>
                <a:cs typeface="Cambria"/>
                <a:sym typeface="Cambria"/>
              </a:defRPr>
            </a:lvl6pPr>
            <a:lvl7pPr marL="0" marR="0" lvl="6" indent="0" algn="ctr" rtl="0">
              <a:spcBef>
                <a:spcPts val="0"/>
              </a:spcBef>
              <a:buNone/>
              <a:defRPr sz="1400" b="1" i="0" u="none" strike="noStrike" cap="none">
                <a:solidFill>
                  <a:srgbClr val="FFFFFF"/>
                </a:solidFill>
                <a:latin typeface="Cambria"/>
                <a:ea typeface="Cambria"/>
                <a:cs typeface="Cambria"/>
                <a:sym typeface="Cambria"/>
              </a:defRPr>
            </a:lvl7pPr>
            <a:lvl8pPr marL="0" marR="0" lvl="7" indent="0" algn="ctr" rtl="0">
              <a:spcBef>
                <a:spcPts val="0"/>
              </a:spcBef>
              <a:buNone/>
              <a:defRPr sz="1400" b="1" i="0" u="none" strike="noStrike" cap="none">
                <a:solidFill>
                  <a:srgbClr val="FFFFFF"/>
                </a:solidFill>
                <a:latin typeface="Cambria"/>
                <a:ea typeface="Cambria"/>
                <a:cs typeface="Cambria"/>
                <a:sym typeface="Cambria"/>
              </a:defRPr>
            </a:lvl8pPr>
            <a:lvl9pPr marL="0" marR="0" lvl="8" indent="0" algn="ctr" rtl="0">
              <a:spcBef>
                <a:spcPts val="0"/>
              </a:spcBef>
              <a:buNone/>
              <a:defRPr sz="1400" b="1" i="0" u="none" strike="noStrike" cap="none">
                <a:solidFill>
                  <a:srgbClr val="FFFFFF"/>
                </a:solidFill>
                <a:latin typeface="Cambria"/>
                <a:ea typeface="Cambria"/>
                <a:cs typeface="Cambria"/>
                <a:sym typeface="Cambria"/>
              </a:defRPr>
            </a:lvl9pPr>
          </a:lstStyle>
          <a:p>
            <a:pPr marL="0" lvl="0" indent="0" algn="ct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8000" dirty="0"/>
              <a:t>C++ DİLİ İLE  </a:t>
            </a:r>
            <a:br>
              <a:rPr lang="tr-TR" sz="8000" dirty="0"/>
            </a:br>
            <a:r>
              <a:rPr lang="tr-TR" sz="8000" dirty="0"/>
              <a:t>NESNE YÖNELİMLİ PROGRAMLAMA</a:t>
            </a:r>
            <a:endParaRPr lang="en-US" sz="8000" dirty="0"/>
          </a:p>
        </p:txBody>
      </p:sp>
      <p:sp>
        <p:nvSpPr>
          <p:cNvPr id="3" name="Subtitle 2"/>
          <p:cNvSpPr>
            <a:spLocks noGrp="1"/>
          </p:cNvSpPr>
          <p:nvPr>
            <p:ph type="body" idx="1"/>
          </p:nvPr>
        </p:nvSpPr>
        <p:spPr/>
        <p:txBody>
          <a:bodyPr/>
          <a:lstStyle/>
          <a:p>
            <a:pPr algn="ctr"/>
            <a:r>
              <a:rPr lang="tr-TR" dirty="0">
                <a:solidFill>
                  <a:schemeClr val="tx2">
                    <a:lumMod val="75000"/>
                  </a:schemeClr>
                </a:solidFill>
              </a:rPr>
              <a:t>İlhan ÖZKAN, Elektronik Yüksek Mühendisi</a:t>
            </a:r>
            <a:br>
              <a:rPr lang="tr-TR" dirty="0">
                <a:solidFill>
                  <a:schemeClr val="tx2">
                    <a:lumMod val="75000"/>
                  </a:schemeClr>
                </a:solidFill>
              </a:rPr>
            </a:br>
            <a:r>
              <a:rPr lang="tr-TR" dirty="0">
                <a:solidFill>
                  <a:schemeClr val="tx2">
                    <a:lumMod val="75000"/>
                  </a:schemeClr>
                </a:solidFill>
              </a:rPr>
              <a:t>Mayıs 2020</a:t>
            </a:r>
            <a:endParaRPr lang="en-US" dirty="0">
              <a:solidFill>
                <a:schemeClr val="tx2">
                  <a:lumMod val="75000"/>
                </a:schemeClr>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0"/>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GÖSTERICI ARITMETIĞI</a:t>
            </a:r>
            <a:endParaRPr/>
          </a:p>
        </p:txBody>
      </p:sp>
      <p:sp>
        <p:nvSpPr>
          <p:cNvPr id="190" name="Google Shape;190;p10"/>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100000"/>
              </a:lnSpc>
              <a:spcBef>
                <a:spcPts val="0"/>
              </a:spcBef>
              <a:spcAft>
                <a:spcPts val="0"/>
              </a:spcAft>
              <a:buSzPct val="85000"/>
              <a:buNone/>
            </a:pPr>
            <a:r>
              <a:rPr lang="tr-TR"/>
              <a:t>Bellekler her bir byte ayrı adreslenir. </a:t>
            </a:r>
            <a:endParaRPr/>
          </a:p>
          <a:p>
            <a:pPr marL="0" lvl="0" indent="0" algn="l" rtl="0">
              <a:lnSpc>
                <a:spcPct val="100000"/>
              </a:lnSpc>
              <a:spcBef>
                <a:spcPts val="1000"/>
              </a:spcBef>
              <a:spcAft>
                <a:spcPts val="0"/>
              </a:spcAft>
              <a:buSzPct val="85000"/>
              <a:buNone/>
            </a:pPr>
            <a:r>
              <a:rPr lang="tr-TR"/>
              <a:t>Yukarıdaki örnekten gidecek olursak;</a:t>
            </a:r>
            <a:endParaRPr/>
          </a:p>
          <a:p>
            <a:pPr marL="285750" lvl="0" indent="-285750" algn="l" rtl="0">
              <a:lnSpc>
                <a:spcPct val="100000"/>
              </a:lnSpc>
              <a:spcBef>
                <a:spcPts val="1000"/>
              </a:spcBef>
              <a:spcAft>
                <a:spcPts val="0"/>
              </a:spcAft>
              <a:buSzPct val="85000"/>
              <a:buFont typeface="Arial"/>
              <a:buChar char="•"/>
            </a:pPr>
            <a:r>
              <a:rPr lang="tr-TR"/>
              <a:t>Karakterleri (char) gösteren bir gösterici tanımlandığında göstericinin tuttuğu adres bir byte gösterecek şekilde değişir. </a:t>
            </a:r>
            <a:endParaRPr/>
          </a:p>
          <a:p>
            <a:pPr marL="285750" lvl="0" indent="-285750" algn="l" rtl="0">
              <a:lnSpc>
                <a:spcPct val="100000"/>
              </a:lnSpc>
              <a:spcBef>
                <a:spcPts val="1000"/>
              </a:spcBef>
              <a:spcAft>
                <a:spcPts val="0"/>
              </a:spcAft>
              <a:buSzPct val="85000"/>
              <a:buFont typeface="Arial"/>
              <a:buChar char="•"/>
            </a:pPr>
            <a:r>
              <a:rPr lang="tr-TR"/>
              <a:t>pc++ göstericinin tuttuğu adres, bir sonraki karakteri (char) gösterecek şekilde güncelleniyor. char 1 byte uzunluğunda olduğundan </a:t>
            </a:r>
            <a:r>
              <a:rPr lang="tr-TR" b="1" i="1" u="sng">
                <a:solidFill>
                  <a:schemeClr val="dk1"/>
                </a:solidFill>
              </a:rPr>
              <a:t>göstericinin değeri 1 artıyor.</a:t>
            </a:r>
            <a:endParaRPr/>
          </a:p>
          <a:p>
            <a:pPr marL="0" lvl="0" indent="0" algn="l" rtl="0">
              <a:lnSpc>
                <a:spcPct val="100000"/>
              </a:lnSpc>
              <a:spcBef>
                <a:spcPts val="1000"/>
              </a:spcBef>
              <a:spcAft>
                <a:spcPts val="0"/>
              </a:spcAft>
              <a:buSzPct val="85000"/>
              <a:buNone/>
            </a:pPr>
            <a:r>
              <a:rPr lang="tr-TR"/>
              <a:t>Aşağıdaki örnekten gidecek olursak;</a:t>
            </a:r>
            <a:endParaRPr/>
          </a:p>
          <a:p>
            <a:pPr marL="285750" lvl="0" indent="-285750" algn="l" rtl="0">
              <a:lnSpc>
                <a:spcPct val="100000"/>
              </a:lnSpc>
              <a:spcBef>
                <a:spcPts val="1000"/>
              </a:spcBef>
              <a:spcAft>
                <a:spcPts val="0"/>
              </a:spcAft>
              <a:buSzPct val="85000"/>
              <a:buFont typeface="Arial"/>
              <a:buChar char="•"/>
            </a:pPr>
            <a:r>
              <a:rPr lang="tr-TR"/>
              <a:t>Tamsayıları (char) gösteren bir gösterici tanımlandığında göstericinin tuttuğu adres tamsayının ilk byte’ını gösteren adres olur. </a:t>
            </a:r>
            <a:endParaRPr/>
          </a:p>
          <a:p>
            <a:pPr marL="285750" lvl="0" indent="-285750" algn="l" rtl="0">
              <a:lnSpc>
                <a:spcPct val="100000"/>
              </a:lnSpc>
              <a:spcBef>
                <a:spcPts val="1000"/>
              </a:spcBef>
              <a:spcAft>
                <a:spcPts val="0"/>
              </a:spcAft>
              <a:buSzPct val="85000"/>
              <a:buFont typeface="Arial"/>
              <a:buChar char="•"/>
            </a:pPr>
            <a:r>
              <a:rPr lang="tr-TR"/>
              <a:t>pi++ göstericinin tuttuğu adres bir sonraki tamsayıyı (int) gösterecek şekilde güncelleniyor. Tamsayı, 64 bitlik bir bilgisayarda 4 byte olduğundan, </a:t>
            </a:r>
            <a:r>
              <a:rPr lang="tr-TR" b="1" i="1" u="sng">
                <a:solidFill>
                  <a:schemeClr val="dk1"/>
                </a:solidFill>
              </a:rPr>
              <a:t>gösterici bir sonraki tamsayıyı göstermek için 4 byte artıyor.</a:t>
            </a:r>
            <a:r>
              <a:rPr lang="tr-TR"/>
              <a:t> </a:t>
            </a:r>
            <a:endParaRPr/>
          </a:p>
          <a:p>
            <a:pPr marL="0" lvl="0" indent="0" algn="l" rtl="0">
              <a:lnSpc>
                <a:spcPct val="100000"/>
              </a:lnSpc>
              <a:spcBef>
                <a:spcPts val="1000"/>
              </a:spcBef>
              <a:spcAft>
                <a:spcPts val="0"/>
              </a:spcAft>
              <a:buSzPct val="85000"/>
              <a:buNone/>
            </a:pPr>
            <a:r>
              <a:rPr lang="tr-TR" b="1">
                <a:solidFill>
                  <a:srgbClr val="FF0000"/>
                </a:solidFill>
                <a:latin typeface="Consolas"/>
                <a:ea typeface="Consolas"/>
                <a:cs typeface="Consolas"/>
                <a:sym typeface="Consolas"/>
              </a:rPr>
              <a:t>++,</a:t>
            </a:r>
            <a:r>
              <a:rPr lang="tr-TR"/>
              <a:t> </a:t>
            </a:r>
            <a:r>
              <a:rPr lang="tr-TR" b="1">
                <a:solidFill>
                  <a:srgbClr val="FF0000"/>
                </a:solidFill>
                <a:latin typeface="Consolas"/>
                <a:ea typeface="Consolas"/>
                <a:cs typeface="Consolas"/>
                <a:sym typeface="Consolas"/>
              </a:rPr>
              <a:t>--,</a:t>
            </a:r>
            <a:r>
              <a:rPr lang="tr-TR"/>
              <a:t> </a:t>
            </a:r>
            <a:r>
              <a:rPr lang="tr-TR" b="1">
                <a:solidFill>
                  <a:srgbClr val="FF0000"/>
                </a:solidFill>
                <a:latin typeface="Consolas"/>
                <a:ea typeface="Consolas"/>
                <a:cs typeface="Consolas"/>
                <a:sym typeface="Consolas"/>
              </a:rPr>
              <a:t>+,</a:t>
            </a:r>
            <a:r>
              <a:rPr lang="tr-TR"/>
              <a:t> </a:t>
            </a:r>
            <a:r>
              <a:rPr lang="tr-TR" b="1">
                <a:solidFill>
                  <a:srgbClr val="FF0000"/>
                </a:solidFill>
                <a:latin typeface="Consolas"/>
                <a:ea typeface="Consolas"/>
                <a:cs typeface="Consolas"/>
                <a:sym typeface="Consolas"/>
              </a:rPr>
              <a:t>-,</a:t>
            </a:r>
            <a:r>
              <a:rPr lang="tr-TR"/>
              <a:t> </a:t>
            </a:r>
            <a:r>
              <a:rPr lang="tr-TR" b="1">
                <a:solidFill>
                  <a:srgbClr val="FF0000"/>
                </a:solidFill>
                <a:latin typeface="Consolas"/>
                <a:ea typeface="Consolas"/>
                <a:cs typeface="Consolas"/>
                <a:sym typeface="Consolas"/>
              </a:rPr>
              <a:t>+=</a:t>
            </a:r>
            <a:r>
              <a:rPr lang="tr-TR"/>
              <a:t> ve </a:t>
            </a:r>
            <a:r>
              <a:rPr lang="tr-TR" b="1">
                <a:solidFill>
                  <a:srgbClr val="FF0000"/>
                </a:solidFill>
                <a:latin typeface="Consolas"/>
                <a:ea typeface="Consolas"/>
                <a:cs typeface="Consolas"/>
                <a:sym typeface="Consolas"/>
              </a:rPr>
              <a:t>-=</a:t>
            </a:r>
            <a:r>
              <a:rPr lang="tr-TR"/>
              <a:t> işleçleri (oparetor) ile </a:t>
            </a:r>
            <a:r>
              <a:rPr lang="tr-TR" b="1">
                <a:solidFill>
                  <a:srgbClr val="FF0000"/>
                </a:solidFill>
              </a:rPr>
              <a:t>&lt;,</a:t>
            </a:r>
            <a:r>
              <a:rPr lang="tr-TR"/>
              <a:t> </a:t>
            </a:r>
            <a:r>
              <a:rPr lang="tr-TR" b="1">
                <a:solidFill>
                  <a:srgbClr val="FF0000"/>
                </a:solidFill>
              </a:rPr>
              <a:t>&lt;</a:t>
            </a:r>
            <a:r>
              <a:rPr lang="tr-TR"/>
              <a:t> ve </a:t>
            </a:r>
            <a:r>
              <a:rPr lang="tr-TR" b="1">
                <a:solidFill>
                  <a:srgbClr val="FF0000"/>
                </a:solidFill>
              </a:rPr>
              <a:t>==</a:t>
            </a:r>
            <a:r>
              <a:rPr lang="tr-TR"/>
              <a:t> işleçleri göstericilerde çalışır. Diğer işleçlerde, göstericiler işlenen (operand) olarak kullanılmaz.</a:t>
            </a:r>
            <a:endParaRPr/>
          </a:p>
        </p:txBody>
      </p:sp>
      <p:sp>
        <p:nvSpPr>
          <p:cNvPr id="191" name="Google Shape;191;p10"/>
          <p:cNvSpPr txBox="1"/>
          <p:nvPr/>
        </p:nvSpPr>
        <p:spPr>
          <a:xfrm>
            <a:off x="455680" y="464420"/>
            <a:ext cx="4743606"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a:solidFill>
                  <a:schemeClr val="dk1"/>
                </a:solidFill>
                <a:latin typeface="Consolas"/>
                <a:ea typeface="Consolas"/>
                <a:cs typeface="Consolas"/>
                <a:sym typeface="Consolas"/>
              </a:rPr>
              <a:t>char dizi1[5]={'I','L','H','A','N'};</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char* pc=&amp;dizi1; //pc↦65FDE0</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*pc='X';</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            //pc↦65FDE1</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*pc='Y';</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pc+=2;           //pc↦65FDE3</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*pc='Z';</a:t>
            </a:r>
            <a:endParaRPr/>
          </a:p>
        </p:txBody>
      </p:sp>
      <p:grpSp>
        <p:nvGrpSpPr>
          <p:cNvPr id="192" name="Google Shape;192;p10"/>
          <p:cNvGrpSpPr/>
          <p:nvPr/>
        </p:nvGrpSpPr>
        <p:grpSpPr>
          <a:xfrm>
            <a:off x="5346151" y="352839"/>
            <a:ext cx="1967328" cy="2270124"/>
            <a:chOff x="5346151" y="352839"/>
            <a:chExt cx="1967328" cy="2270124"/>
          </a:xfrm>
        </p:grpSpPr>
        <p:sp>
          <p:nvSpPr>
            <p:cNvPr id="193" name="Google Shape;193;p10"/>
            <p:cNvSpPr/>
            <p:nvPr/>
          </p:nvSpPr>
          <p:spPr>
            <a:xfrm>
              <a:off x="6088662" y="716153"/>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'I'</a:t>
              </a:r>
              <a:endParaRPr/>
            </a:p>
          </p:txBody>
        </p:sp>
        <p:sp>
          <p:nvSpPr>
            <p:cNvPr id="194" name="Google Shape;194;p10"/>
            <p:cNvSpPr/>
            <p:nvPr/>
          </p:nvSpPr>
          <p:spPr>
            <a:xfrm>
              <a:off x="6088662" y="1098118"/>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'L'</a:t>
              </a:r>
              <a:endParaRPr/>
            </a:p>
          </p:txBody>
        </p:sp>
        <p:sp>
          <p:nvSpPr>
            <p:cNvPr id="195" name="Google Shape;195;p10"/>
            <p:cNvSpPr/>
            <p:nvPr/>
          </p:nvSpPr>
          <p:spPr>
            <a:xfrm>
              <a:off x="6088662" y="1480083"/>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'H'</a:t>
              </a:r>
              <a:endParaRPr/>
            </a:p>
          </p:txBody>
        </p:sp>
        <p:sp>
          <p:nvSpPr>
            <p:cNvPr id="196" name="Google Shape;196;p10"/>
            <p:cNvSpPr/>
            <p:nvPr/>
          </p:nvSpPr>
          <p:spPr>
            <a:xfrm>
              <a:off x="6096821" y="1862048"/>
              <a:ext cx="489553"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'A'</a:t>
              </a:r>
              <a:endParaRPr/>
            </a:p>
          </p:txBody>
        </p:sp>
        <p:sp>
          <p:nvSpPr>
            <p:cNvPr id="197" name="Google Shape;197;p10"/>
            <p:cNvSpPr/>
            <p:nvPr/>
          </p:nvSpPr>
          <p:spPr>
            <a:xfrm>
              <a:off x="6088662" y="2240998"/>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'N'</a:t>
              </a:r>
              <a:endParaRPr/>
            </a:p>
          </p:txBody>
        </p:sp>
        <p:sp>
          <p:nvSpPr>
            <p:cNvPr id="198" name="Google Shape;198;p10"/>
            <p:cNvSpPr txBox="1"/>
            <p:nvPr/>
          </p:nvSpPr>
          <p:spPr>
            <a:xfrm>
              <a:off x="6645833" y="776330"/>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dizi1[0]</a:t>
              </a:r>
              <a:endParaRPr/>
            </a:p>
          </p:txBody>
        </p:sp>
        <p:sp>
          <p:nvSpPr>
            <p:cNvPr id="199" name="Google Shape;199;p10"/>
            <p:cNvSpPr txBox="1"/>
            <p:nvPr/>
          </p:nvSpPr>
          <p:spPr>
            <a:xfrm>
              <a:off x="6652721" y="1158295"/>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dizi1[1]</a:t>
              </a:r>
              <a:endParaRPr/>
            </a:p>
          </p:txBody>
        </p:sp>
        <p:sp>
          <p:nvSpPr>
            <p:cNvPr id="200" name="Google Shape;200;p10"/>
            <p:cNvSpPr txBox="1"/>
            <p:nvPr/>
          </p:nvSpPr>
          <p:spPr>
            <a:xfrm>
              <a:off x="6645833" y="1536934"/>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dizi1[2]</a:t>
              </a:r>
              <a:endParaRPr/>
            </a:p>
          </p:txBody>
        </p:sp>
        <p:sp>
          <p:nvSpPr>
            <p:cNvPr id="201" name="Google Shape;201;p10"/>
            <p:cNvSpPr txBox="1"/>
            <p:nvPr/>
          </p:nvSpPr>
          <p:spPr>
            <a:xfrm>
              <a:off x="6645833" y="1903929"/>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dizi1[3]</a:t>
              </a:r>
              <a:endParaRPr/>
            </a:p>
          </p:txBody>
        </p:sp>
        <p:sp>
          <p:nvSpPr>
            <p:cNvPr id="202" name="Google Shape;202;p10"/>
            <p:cNvSpPr txBox="1"/>
            <p:nvPr/>
          </p:nvSpPr>
          <p:spPr>
            <a:xfrm>
              <a:off x="6645833" y="2301175"/>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dizi1[4]</a:t>
              </a:r>
              <a:endParaRPr/>
            </a:p>
          </p:txBody>
        </p:sp>
        <p:sp>
          <p:nvSpPr>
            <p:cNvPr id="203" name="Google Shape;203;p10"/>
            <p:cNvSpPr txBox="1"/>
            <p:nvPr/>
          </p:nvSpPr>
          <p:spPr>
            <a:xfrm>
              <a:off x="5399469" y="780384"/>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65FDE0</a:t>
              </a:r>
              <a:endParaRPr/>
            </a:p>
          </p:txBody>
        </p:sp>
        <p:sp>
          <p:nvSpPr>
            <p:cNvPr id="204" name="Google Shape;204;p10"/>
            <p:cNvSpPr txBox="1"/>
            <p:nvPr/>
          </p:nvSpPr>
          <p:spPr>
            <a:xfrm>
              <a:off x="5400675" y="1154899"/>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65FDE1</a:t>
              </a:r>
              <a:endParaRPr/>
            </a:p>
          </p:txBody>
        </p:sp>
        <p:sp>
          <p:nvSpPr>
            <p:cNvPr id="205" name="Google Shape;205;p10"/>
            <p:cNvSpPr txBox="1"/>
            <p:nvPr/>
          </p:nvSpPr>
          <p:spPr>
            <a:xfrm>
              <a:off x="5399469" y="1529414"/>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65FDE2</a:t>
              </a:r>
              <a:endParaRPr/>
            </a:p>
          </p:txBody>
        </p:sp>
        <p:sp>
          <p:nvSpPr>
            <p:cNvPr id="206" name="Google Shape;206;p10"/>
            <p:cNvSpPr txBox="1"/>
            <p:nvPr/>
          </p:nvSpPr>
          <p:spPr>
            <a:xfrm>
              <a:off x="5408813" y="1903929"/>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65FDE3</a:t>
              </a:r>
              <a:endParaRPr/>
            </a:p>
          </p:txBody>
        </p:sp>
        <p:sp>
          <p:nvSpPr>
            <p:cNvPr id="207" name="Google Shape;207;p10"/>
            <p:cNvSpPr txBox="1"/>
            <p:nvPr/>
          </p:nvSpPr>
          <p:spPr>
            <a:xfrm>
              <a:off x="5399469" y="2286944"/>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65FDE4</a:t>
              </a:r>
              <a:endParaRPr/>
            </a:p>
          </p:txBody>
        </p:sp>
        <p:sp>
          <p:nvSpPr>
            <p:cNvPr id="208" name="Google Shape;208;p10"/>
            <p:cNvSpPr txBox="1"/>
            <p:nvPr/>
          </p:nvSpPr>
          <p:spPr>
            <a:xfrm>
              <a:off x="5346151" y="352839"/>
              <a:ext cx="742511"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a:solidFill>
                    <a:schemeClr val="dk1"/>
                  </a:solidFill>
                  <a:latin typeface="Cambria"/>
                  <a:ea typeface="Cambria"/>
                  <a:cs typeface="Cambria"/>
                  <a:sym typeface="Cambria"/>
                </a:rPr>
                <a:t>Eleman </a:t>
              </a:r>
              <a:br>
                <a:rPr lang="tr-TR" sz="1100">
                  <a:solidFill>
                    <a:schemeClr val="dk1"/>
                  </a:solidFill>
                  <a:latin typeface="Cambria"/>
                  <a:ea typeface="Cambria"/>
                  <a:cs typeface="Cambria"/>
                  <a:sym typeface="Cambria"/>
                </a:rPr>
              </a:br>
              <a:r>
                <a:rPr lang="tr-TR" sz="1100">
                  <a:solidFill>
                    <a:schemeClr val="dk1"/>
                  </a:solidFill>
                  <a:latin typeface="Cambria"/>
                  <a:ea typeface="Cambria"/>
                  <a:cs typeface="Cambria"/>
                  <a:sym typeface="Cambria"/>
                </a:rPr>
                <a:t>Adresleri</a:t>
              </a:r>
              <a:endParaRPr/>
            </a:p>
          </p:txBody>
        </p:sp>
      </p:grpSp>
      <p:grpSp>
        <p:nvGrpSpPr>
          <p:cNvPr id="209" name="Google Shape;209;p10"/>
          <p:cNvGrpSpPr/>
          <p:nvPr/>
        </p:nvGrpSpPr>
        <p:grpSpPr>
          <a:xfrm>
            <a:off x="5402817" y="3429581"/>
            <a:ext cx="1967328" cy="2270124"/>
            <a:chOff x="5402817" y="3429581"/>
            <a:chExt cx="1967328" cy="2270124"/>
          </a:xfrm>
        </p:grpSpPr>
        <p:sp>
          <p:nvSpPr>
            <p:cNvPr id="210" name="Google Shape;210;p10"/>
            <p:cNvSpPr/>
            <p:nvPr/>
          </p:nvSpPr>
          <p:spPr>
            <a:xfrm>
              <a:off x="6145328" y="3792895"/>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2</a:t>
              </a:r>
              <a:endParaRPr/>
            </a:p>
          </p:txBody>
        </p:sp>
        <p:sp>
          <p:nvSpPr>
            <p:cNvPr id="211" name="Google Shape;211;p10"/>
            <p:cNvSpPr/>
            <p:nvPr/>
          </p:nvSpPr>
          <p:spPr>
            <a:xfrm>
              <a:off x="6145328" y="4174860"/>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0</a:t>
              </a:r>
              <a:endParaRPr/>
            </a:p>
          </p:txBody>
        </p:sp>
        <p:sp>
          <p:nvSpPr>
            <p:cNvPr id="212" name="Google Shape;212;p10"/>
            <p:cNvSpPr/>
            <p:nvPr/>
          </p:nvSpPr>
          <p:spPr>
            <a:xfrm>
              <a:off x="6145328" y="4556825"/>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3</a:t>
              </a:r>
              <a:endParaRPr/>
            </a:p>
          </p:txBody>
        </p:sp>
        <p:sp>
          <p:nvSpPr>
            <p:cNvPr id="213" name="Google Shape;213;p10"/>
            <p:cNvSpPr/>
            <p:nvPr/>
          </p:nvSpPr>
          <p:spPr>
            <a:xfrm>
              <a:off x="6153487" y="4938790"/>
              <a:ext cx="488863"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10</a:t>
              </a:r>
              <a:endParaRPr/>
            </a:p>
          </p:txBody>
        </p:sp>
        <p:sp>
          <p:nvSpPr>
            <p:cNvPr id="214" name="Google Shape;214;p10"/>
            <p:cNvSpPr/>
            <p:nvPr/>
          </p:nvSpPr>
          <p:spPr>
            <a:xfrm>
              <a:off x="6145328" y="5317740"/>
              <a:ext cx="497712" cy="381965"/>
            </a:xfrm>
            <a:prstGeom prst="roundRect">
              <a:avLst>
                <a:gd name="adj" fmla="val 16667"/>
              </a:avLst>
            </a:prstGeom>
            <a:solidFill>
              <a:srgbClr val="92D05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2</a:t>
              </a:r>
              <a:endParaRPr/>
            </a:p>
          </p:txBody>
        </p:sp>
        <p:sp>
          <p:nvSpPr>
            <p:cNvPr id="215" name="Google Shape;215;p10"/>
            <p:cNvSpPr txBox="1"/>
            <p:nvPr/>
          </p:nvSpPr>
          <p:spPr>
            <a:xfrm>
              <a:off x="6702499" y="3853072"/>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dizi2[0]</a:t>
              </a:r>
              <a:endParaRPr/>
            </a:p>
          </p:txBody>
        </p:sp>
        <p:sp>
          <p:nvSpPr>
            <p:cNvPr id="216" name="Google Shape;216;p10"/>
            <p:cNvSpPr txBox="1"/>
            <p:nvPr/>
          </p:nvSpPr>
          <p:spPr>
            <a:xfrm>
              <a:off x="6709387" y="4235037"/>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dizi2[1]</a:t>
              </a:r>
              <a:endParaRPr/>
            </a:p>
          </p:txBody>
        </p:sp>
        <p:sp>
          <p:nvSpPr>
            <p:cNvPr id="217" name="Google Shape;217;p10"/>
            <p:cNvSpPr txBox="1"/>
            <p:nvPr/>
          </p:nvSpPr>
          <p:spPr>
            <a:xfrm>
              <a:off x="6702499" y="4613676"/>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dizi2[2]</a:t>
              </a:r>
              <a:endParaRPr/>
            </a:p>
          </p:txBody>
        </p:sp>
        <p:sp>
          <p:nvSpPr>
            <p:cNvPr id="218" name="Google Shape;218;p10"/>
            <p:cNvSpPr txBox="1"/>
            <p:nvPr/>
          </p:nvSpPr>
          <p:spPr>
            <a:xfrm>
              <a:off x="6702499" y="4980671"/>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dizi3[3]</a:t>
              </a:r>
              <a:endParaRPr/>
            </a:p>
          </p:txBody>
        </p:sp>
        <p:sp>
          <p:nvSpPr>
            <p:cNvPr id="219" name="Google Shape;219;p10"/>
            <p:cNvSpPr txBox="1"/>
            <p:nvPr/>
          </p:nvSpPr>
          <p:spPr>
            <a:xfrm>
              <a:off x="6702499" y="5377917"/>
              <a:ext cx="660758"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latin typeface="Cambria"/>
                  <a:ea typeface="Cambria"/>
                  <a:cs typeface="Cambria"/>
                  <a:sym typeface="Cambria"/>
                </a:rPr>
                <a:t>dizi4[4]</a:t>
              </a:r>
              <a:endParaRPr/>
            </a:p>
          </p:txBody>
        </p:sp>
        <p:sp>
          <p:nvSpPr>
            <p:cNvPr id="220" name="Google Shape;220;p10"/>
            <p:cNvSpPr txBox="1"/>
            <p:nvPr/>
          </p:nvSpPr>
          <p:spPr>
            <a:xfrm>
              <a:off x="5456135" y="3857126"/>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65FDE0</a:t>
              </a:r>
              <a:endParaRPr/>
            </a:p>
          </p:txBody>
        </p:sp>
        <p:sp>
          <p:nvSpPr>
            <p:cNvPr id="221" name="Google Shape;221;p10"/>
            <p:cNvSpPr txBox="1"/>
            <p:nvPr/>
          </p:nvSpPr>
          <p:spPr>
            <a:xfrm>
              <a:off x="5457341" y="4231641"/>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65FDE4</a:t>
              </a:r>
              <a:endParaRPr/>
            </a:p>
          </p:txBody>
        </p:sp>
        <p:sp>
          <p:nvSpPr>
            <p:cNvPr id="222" name="Google Shape;222;p10"/>
            <p:cNvSpPr txBox="1"/>
            <p:nvPr/>
          </p:nvSpPr>
          <p:spPr>
            <a:xfrm>
              <a:off x="5456135" y="4606156"/>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65FDE8</a:t>
              </a:r>
              <a:endParaRPr/>
            </a:p>
          </p:txBody>
        </p:sp>
        <p:sp>
          <p:nvSpPr>
            <p:cNvPr id="223" name="Google Shape;223;p10"/>
            <p:cNvSpPr txBox="1"/>
            <p:nvPr/>
          </p:nvSpPr>
          <p:spPr>
            <a:xfrm>
              <a:off x="5465479" y="4980671"/>
              <a:ext cx="67197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65FDEC</a:t>
              </a:r>
              <a:endParaRPr/>
            </a:p>
          </p:txBody>
        </p:sp>
        <p:sp>
          <p:nvSpPr>
            <p:cNvPr id="224" name="Google Shape;224;p10"/>
            <p:cNvSpPr txBox="1"/>
            <p:nvPr/>
          </p:nvSpPr>
          <p:spPr>
            <a:xfrm>
              <a:off x="5456135" y="5363686"/>
              <a:ext cx="66396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chemeClr val="dk1"/>
                  </a:solidFill>
                  <a:highlight>
                    <a:srgbClr val="FFFF00"/>
                  </a:highlight>
                  <a:latin typeface="Cambria"/>
                  <a:ea typeface="Cambria"/>
                  <a:cs typeface="Cambria"/>
                  <a:sym typeface="Cambria"/>
                </a:rPr>
                <a:t>65FDF0</a:t>
              </a:r>
              <a:endParaRPr/>
            </a:p>
          </p:txBody>
        </p:sp>
        <p:sp>
          <p:nvSpPr>
            <p:cNvPr id="225" name="Google Shape;225;p10"/>
            <p:cNvSpPr txBox="1"/>
            <p:nvPr/>
          </p:nvSpPr>
          <p:spPr>
            <a:xfrm>
              <a:off x="5402817" y="3429581"/>
              <a:ext cx="742511"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a:solidFill>
                    <a:schemeClr val="dk1"/>
                  </a:solidFill>
                  <a:latin typeface="Cambria"/>
                  <a:ea typeface="Cambria"/>
                  <a:cs typeface="Cambria"/>
                  <a:sym typeface="Cambria"/>
                </a:rPr>
                <a:t>Eleman </a:t>
              </a:r>
              <a:br>
                <a:rPr lang="tr-TR" sz="1100">
                  <a:solidFill>
                    <a:schemeClr val="dk1"/>
                  </a:solidFill>
                  <a:latin typeface="Cambria"/>
                  <a:ea typeface="Cambria"/>
                  <a:cs typeface="Cambria"/>
                  <a:sym typeface="Cambria"/>
                </a:rPr>
              </a:br>
              <a:r>
                <a:rPr lang="tr-TR" sz="1100">
                  <a:solidFill>
                    <a:schemeClr val="dk1"/>
                  </a:solidFill>
                  <a:latin typeface="Cambria"/>
                  <a:ea typeface="Cambria"/>
                  <a:cs typeface="Cambria"/>
                  <a:sym typeface="Cambria"/>
                </a:rPr>
                <a:t>Adresleri</a:t>
              </a:r>
              <a:endParaRPr/>
            </a:p>
          </p:txBody>
        </p:sp>
      </p:grpSp>
      <p:sp>
        <p:nvSpPr>
          <p:cNvPr id="226" name="Google Shape;226;p10"/>
          <p:cNvSpPr txBox="1"/>
          <p:nvPr/>
        </p:nvSpPr>
        <p:spPr>
          <a:xfrm>
            <a:off x="417546" y="3429581"/>
            <a:ext cx="4746688" cy="20313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800">
                <a:solidFill>
                  <a:schemeClr val="dk1"/>
                </a:solidFill>
                <a:latin typeface="Consolas"/>
                <a:ea typeface="Consolas"/>
                <a:cs typeface="Consolas"/>
                <a:sym typeface="Consolas"/>
              </a:rPr>
              <a:t>int dizi2[5]={2,0,3,10,2};</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int* pi=&amp;dizi2;  //pi↦65FDE0</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*pi=-1;</a:t>
            </a:r>
            <a:endParaRPr/>
          </a:p>
          <a:p>
            <a:pPr marL="0" marR="0" lvl="0" indent="0" algn="l" rtl="0">
              <a:spcBef>
                <a:spcPts val="0"/>
              </a:spcBef>
              <a:spcAft>
                <a:spcPts val="0"/>
              </a:spcAft>
              <a:buNone/>
            </a:pPr>
            <a:r>
              <a:rPr lang="tr-TR" sz="1800">
                <a:solidFill>
                  <a:schemeClr val="dk1"/>
                </a:solidFill>
                <a:highlight>
                  <a:srgbClr val="FFFF00"/>
                </a:highlight>
                <a:latin typeface="Consolas"/>
                <a:ea typeface="Consolas"/>
                <a:cs typeface="Consolas"/>
                <a:sym typeface="Consolas"/>
              </a:rPr>
              <a:t>pi++;            </a:t>
            </a:r>
            <a:r>
              <a:rPr lang="tr-TR" sz="1800">
                <a:solidFill>
                  <a:schemeClr val="dk1"/>
                </a:solidFill>
                <a:latin typeface="Consolas"/>
                <a:ea typeface="Consolas"/>
                <a:cs typeface="Consolas"/>
                <a:sym typeface="Consolas"/>
              </a:rPr>
              <a:t>//pi↦65FDE</a:t>
            </a:r>
            <a:r>
              <a:rPr lang="tr-TR" sz="1800" b="1">
                <a:solidFill>
                  <a:srgbClr val="FF00FF"/>
                </a:solidFill>
                <a:latin typeface="Consolas"/>
                <a:ea typeface="Consolas"/>
                <a:cs typeface="Consolas"/>
                <a:sym typeface="Consolas"/>
              </a:rPr>
              <a:t>4</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*pi=-2;</a:t>
            </a:r>
            <a:endParaRPr/>
          </a:p>
          <a:p>
            <a:pPr marL="0" marR="0" lvl="0" indent="0" algn="l" rtl="0">
              <a:spcBef>
                <a:spcPts val="0"/>
              </a:spcBef>
              <a:spcAft>
                <a:spcPts val="0"/>
              </a:spcAft>
              <a:buNone/>
            </a:pPr>
            <a:r>
              <a:rPr lang="tr-TR" sz="1800">
                <a:solidFill>
                  <a:schemeClr val="dk1"/>
                </a:solidFill>
                <a:highlight>
                  <a:srgbClr val="FFFF00"/>
                </a:highlight>
                <a:latin typeface="Consolas"/>
                <a:ea typeface="Consolas"/>
                <a:cs typeface="Consolas"/>
                <a:sym typeface="Consolas"/>
              </a:rPr>
              <a:t>pi+=2;           </a:t>
            </a:r>
            <a:r>
              <a:rPr lang="tr-TR" sz="1800">
                <a:solidFill>
                  <a:schemeClr val="dk1"/>
                </a:solidFill>
                <a:latin typeface="Consolas"/>
                <a:ea typeface="Consolas"/>
                <a:cs typeface="Consolas"/>
                <a:sym typeface="Consolas"/>
              </a:rPr>
              <a:t>//pi↦65FDE</a:t>
            </a:r>
            <a:r>
              <a:rPr lang="tr-TR" sz="1800" b="1">
                <a:solidFill>
                  <a:srgbClr val="FF00FF"/>
                </a:solidFill>
                <a:latin typeface="Consolas"/>
                <a:ea typeface="Consolas"/>
                <a:cs typeface="Consolas"/>
                <a:sym typeface="Consolas"/>
              </a:rPr>
              <a:t>C</a:t>
            </a:r>
            <a:endParaRPr/>
          </a:p>
          <a:p>
            <a:pPr marL="0" marR="0" lvl="0" indent="0" algn="l" rtl="0">
              <a:spcBef>
                <a:spcPts val="0"/>
              </a:spcBef>
              <a:spcAft>
                <a:spcPts val="0"/>
              </a:spcAft>
              <a:buNone/>
            </a:pPr>
            <a:r>
              <a:rPr lang="tr-TR" sz="1800">
                <a:solidFill>
                  <a:schemeClr val="dk1"/>
                </a:solidFill>
                <a:latin typeface="Consolas"/>
                <a:ea typeface="Consolas"/>
                <a:cs typeface="Consolas"/>
                <a:sym typeface="Consolas"/>
              </a:rPr>
              <a:t>*pi=-3;</a:t>
            </a:r>
            <a:endParaRPr/>
          </a:p>
        </p:txBody>
      </p:sp>
      <p:sp>
        <p:nvSpPr>
          <p:cNvPr id="227" name="Google Shape;227;p10"/>
          <p:cNvSpPr txBox="1"/>
          <p:nvPr/>
        </p:nvSpPr>
        <p:spPr>
          <a:xfrm>
            <a:off x="5399134" y="779088"/>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65FDE0</a:t>
            </a:r>
            <a:endParaRPr/>
          </a:p>
        </p:txBody>
      </p:sp>
      <p:sp>
        <p:nvSpPr>
          <p:cNvPr id="228" name="Google Shape;228;p10"/>
          <p:cNvSpPr/>
          <p:nvPr/>
        </p:nvSpPr>
        <p:spPr>
          <a:xfrm>
            <a:off x="6088662" y="709844"/>
            <a:ext cx="497712" cy="384948"/>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'X'</a:t>
            </a:r>
            <a:endParaRPr/>
          </a:p>
        </p:txBody>
      </p:sp>
      <p:sp>
        <p:nvSpPr>
          <p:cNvPr id="229" name="Google Shape;229;p10"/>
          <p:cNvSpPr txBox="1"/>
          <p:nvPr/>
        </p:nvSpPr>
        <p:spPr>
          <a:xfrm>
            <a:off x="5398053" y="1153533"/>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65FDE1</a:t>
            </a:r>
            <a:endParaRPr/>
          </a:p>
        </p:txBody>
      </p:sp>
      <p:sp>
        <p:nvSpPr>
          <p:cNvPr id="230" name="Google Shape;230;p10"/>
          <p:cNvSpPr/>
          <p:nvPr/>
        </p:nvSpPr>
        <p:spPr>
          <a:xfrm>
            <a:off x="6089629" y="1092855"/>
            <a:ext cx="497712" cy="390244"/>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'Y'</a:t>
            </a:r>
            <a:endParaRPr/>
          </a:p>
        </p:txBody>
      </p:sp>
      <p:sp>
        <p:nvSpPr>
          <p:cNvPr id="231" name="Google Shape;231;p10"/>
          <p:cNvSpPr txBox="1"/>
          <p:nvPr/>
        </p:nvSpPr>
        <p:spPr>
          <a:xfrm>
            <a:off x="5408813" y="1903929"/>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FF0000"/>
                </a:solidFill>
                <a:latin typeface="Cambria"/>
                <a:ea typeface="Cambria"/>
                <a:cs typeface="Cambria"/>
                <a:sym typeface="Cambria"/>
              </a:rPr>
              <a:t>65FDE3</a:t>
            </a:r>
            <a:endParaRPr/>
          </a:p>
        </p:txBody>
      </p:sp>
      <p:sp>
        <p:nvSpPr>
          <p:cNvPr id="232" name="Google Shape;232;p10"/>
          <p:cNvSpPr/>
          <p:nvPr/>
        </p:nvSpPr>
        <p:spPr>
          <a:xfrm>
            <a:off x="6096821" y="1864429"/>
            <a:ext cx="491362"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'Z'</a:t>
            </a:r>
            <a:endParaRPr/>
          </a:p>
        </p:txBody>
      </p:sp>
      <p:sp>
        <p:nvSpPr>
          <p:cNvPr id="233" name="Google Shape;233;p10"/>
          <p:cNvSpPr txBox="1"/>
          <p:nvPr/>
        </p:nvSpPr>
        <p:spPr>
          <a:xfrm>
            <a:off x="5457343" y="3852762"/>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FF00FF"/>
                </a:solidFill>
                <a:highlight>
                  <a:srgbClr val="FFFF00"/>
                </a:highlight>
                <a:latin typeface="Cambria"/>
                <a:ea typeface="Cambria"/>
                <a:cs typeface="Cambria"/>
                <a:sym typeface="Cambria"/>
              </a:rPr>
              <a:t>65FDE0</a:t>
            </a:r>
            <a:endParaRPr/>
          </a:p>
        </p:txBody>
      </p:sp>
      <p:sp>
        <p:nvSpPr>
          <p:cNvPr id="234" name="Google Shape;234;p10"/>
          <p:cNvSpPr/>
          <p:nvPr/>
        </p:nvSpPr>
        <p:spPr>
          <a:xfrm>
            <a:off x="6145328" y="3792895"/>
            <a:ext cx="497712"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-1</a:t>
            </a:r>
            <a:endParaRPr/>
          </a:p>
        </p:txBody>
      </p:sp>
      <p:sp>
        <p:nvSpPr>
          <p:cNvPr id="235" name="Google Shape;235;p10"/>
          <p:cNvSpPr txBox="1"/>
          <p:nvPr/>
        </p:nvSpPr>
        <p:spPr>
          <a:xfrm>
            <a:off x="5456073" y="4231641"/>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FF00FF"/>
                </a:solidFill>
                <a:highlight>
                  <a:srgbClr val="FFFF00"/>
                </a:highlight>
                <a:latin typeface="Cambria"/>
                <a:ea typeface="Cambria"/>
                <a:cs typeface="Cambria"/>
                <a:sym typeface="Cambria"/>
              </a:rPr>
              <a:t>65FDE4</a:t>
            </a:r>
            <a:endParaRPr/>
          </a:p>
        </p:txBody>
      </p:sp>
      <p:sp>
        <p:nvSpPr>
          <p:cNvPr id="236" name="Google Shape;236;p10"/>
          <p:cNvSpPr/>
          <p:nvPr/>
        </p:nvSpPr>
        <p:spPr>
          <a:xfrm>
            <a:off x="6142955" y="4173008"/>
            <a:ext cx="500085" cy="387143"/>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-2</a:t>
            </a:r>
            <a:endParaRPr/>
          </a:p>
        </p:txBody>
      </p:sp>
      <p:sp>
        <p:nvSpPr>
          <p:cNvPr id="237" name="Google Shape;237;p10"/>
          <p:cNvSpPr txBox="1"/>
          <p:nvPr/>
        </p:nvSpPr>
        <p:spPr>
          <a:xfrm>
            <a:off x="5464209" y="4980671"/>
            <a:ext cx="671979"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FF00FF"/>
                </a:solidFill>
                <a:highlight>
                  <a:srgbClr val="FFFF00"/>
                </a:highlight>
                <a:latin typeface="Cambria"/>
                <a:ea typeface="Cambria"/>
                <a:cs typeface="Cambria"/>
                <a:sym typeface="Cambria"/>
              </a:rPr>
              <a:t>65FDEC</a:t>
            </a:r>
            <a:endParaRPr/>
          </a:p>
        </p:txBody>
      </p:sp>
      <p:sp>
        <p:nvSpPr>
          <p:cNvPr id="238" name="Google Shape;238;p10"/>
          <p:cNvSpPr/>
          <p:nvPr/>
        </p:nvSpPr>
        <p:spPr>
          <a:xfrm>
            <a:off x="6147987" y="4940264"/>
            <a:ext cx="497022"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chemeClr val="dk1"/>
                </a:solidFill>
                <a:latin typeface="Cambria"/>
                <a:ea typeface="Cambria"/>
                <a:cs typeface="Cambria"/>
                <a:sym typeface="Cambria"/>
              </a:rPr>
              <a:t>-3</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animEffect transition="in" filter="fade">
                                      <p:cBhvr>
                                        <p:cTn id="7" dur="1000"/>
                                        <p:tgtEl>
                                          <p:spTgt spid="1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1">
                                            <p:txEl>
                                              <p:pRg st="1" end="1"/>
                                            </p:txEl>
                                          </p:spTgt>
                                        </p:tgtEl>
                                        <p:attrNameLst>
                                          <p:attrName>style.visibility</p:attrName>
                                        </p:attrNameLst>
                                      </p:cBhvr>
                                      <p:to>
                                        <p:strVal val="visible"/>
                                      </p:to>
                                    </p:set>
                                    <p:animEffect transition="in" filter="fade">
                                      <p:cBhvr>
                                        <p:cTn id="12" dur="1000"/>
                                        <p:tgtEl>
                                          <p:spTgt spid="1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1">
                                            <p:txEl>
                                              <p:pRg st="2" end="2"/>
                                            </p:txEl>
                                          </p:spTgt>
                                        </p:tgtEl>
                                        <p:attrNameLst>
                                          <p:attrName>style.visibility</p:attrName>
                                        </p:attrNameLst>
                                      </p:cBhvr>
                                      <p:to>
                                        <p:strVal val="visible"/>
                                      </p:to>
                                    </p:set>
                                    <p:animEffect transition="in" filter="fade">
                                      <p:cBhvr>
                                        <p:cTn id="17" dur="1000"/>
                                        <p:tgtEl>
                                          <p:spTgt spid="1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1">
                                            <p:txEl>
                                              <p:pRg st="3" end="3"/>
                                            </p:txEl>
                                          </p:spTgt>
                                        </p:tgtEl>
                                        <p:attrNameLst>
                                          <p:attrName>style.visibility</p:attrName>
                                        </p:attrNameLst>
                                      </p:cBhvr>
                                      <p:to>
                                        <p:strVal val="visible"/>
                                      </p:to>
                                    </p:set>
                                    <p:animEffect transition="in" filter="fade">
                                      <p:cBhvr>
                                        <p:cTn id="22" dur="1000"/>
                                        <p:tgtEl>
                                          <p:spTgt spid="1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1">
                                            <p:txEl>
                                              <p:pRg st="4" end="4"/>
                                            </p:txEl>
                                          </p:spTgt>
                                        </p:tgtEl>
                                        <p:attrNameLst>
                                          <p:attrName>style.visibility</p:attrName>
                                        </p:attrNameLst>
                                      </p:cBhvr>
                                      <p:to>
                                        <p:strVal val="visible"/>
                                      </p:to>
                                    </p:set>
                                    <p:animEffect transition="in" filter="fade">
                                      <p:cBhvr>
                                        <p:cTn id="27" dur="1000"/>
                                        <p:tgtEl>
                                          <p:spTgt spid="1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1">
                                            <p:txEl>
                                              <p:pRg st="5" end="5"/>
                                            </p:txEl>
                                          </p:spTgt>
                                        </p:tgtEl>
                                        <p:attrNameLst>
                                          <p:attrName>style.visibility</p:attrName>
                                        </p:attrNameLst>
                                      </p:cBhvr>
                                      <p:to>
                                        <p:strVal val="visible"/>
                                      </p:to>
                                    </p:set>
                                    <p:animEffect transition="in" filter="fade">
                                      <p:cBhvr>
                                        <p:cTn id="32" dur="1000"/>
                                        <p:tgtEl>
                                          <p:spTgt spid="1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1">
                                            <p:txEl>
                                              <p:pRg st="6" end="6"/>
                                            </p:txEl>
                                          </p:spTgt>
                                        </p:tgtEl>
                                        <p:attrNameLst>
                                          <p:attrName>style.visibility</p:attrName>
                                        </p:attrNameLst>
                                      </p:cBhvr>
                                      <p:to>
                                        <p:strVal val="visible"/>
                                      </p:to>
                                    </p:set>
                                    <p:animEffect transition="in" filter="fade">
                                      <p:cBhvr>
                                        <p:cTn id="37" dur="1000"/>
                                        <p:tgtEl>
                                          <p:spTgt spid="191">
                                            <p:txEl>
                                              <p:pRg st="6" end="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192"/>
                                        </p:tgtEl>
                                        <p:attrNameLst>
                                          <p:attrName>style.visibility</p:attrName>
                                        </p:attrNameLst>
                                      </p:cBhvr>
                                      <p:to>
                                        <p:strVal val="visible"/>
                                      </p:to>
                                    </p:set>
                                    <p:animEffect transition="in" filter="fade">
                                      <p:cBhvr>
                                        <p:cTn id="40" dur="1000"/>
                                        <p:tgtEl>
                                          <p:spTgt spid="19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27">
                                            <p:txEl>
                                              <p:pRg st="0" end="0"/>
                                            </p:txEl>
                                          </p:spTgt>
                                        </p:tgtEl>
                                        <p:attrNameLst>
                                          <p:attrName>style.visibility</p:attrName>
                                        </p:attrNameLst>
                                      </p:cBhvr>
                                      <p:to>
                                        <p:strVal val="visible"/>
                                      </p:to>
                                    </p:set>
                                    <p:animEffect transition="in" filter="fade">
                                      <p:cBhvr>
                                        <p:cTn id="45" dur="1000"/>
                                        <p:tgtEl>
                                          <p:spTgt spid="227">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28"/>
                                        </p:tgtEl>
                                        <p:attrNameLst>
                                          <p:attrName>style.visibility</p:attrName>
                                        </p:attrNameLst>
                                      </p:cBhvr>
                                      <p:to>
                                        <p:strVal val="visible"/>
                                      </p:to>
                                    </p:set>
                                    <p:animEffect transition="in" filter="fade">
                                      <p:cBhvr>
                                        <p:cTn id="50" dur="1000"/>
                                        <p:tgtEl>
                                          <p:spTgt spid="22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29"/>
                                        </p:tgtEl>
                                        <p:attrNameLst>
                                          <p:attrName>style.visibility</p:attrName>
                                        </p:attrNameLst>
                                      </p:cBhvr>
                                      <p:to>
                                        <p:strVal val="visible"/>
                                      </p:to>
                                    </p:set>
                                    <p:animEffect transition="in" filter="fade">
                                      <p:cBhvr>
                                        <p:cTn id="55" dur="1000"/>
                                        <p:tgtEl>
                                          <p:spTgt spid="229"/>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30"/>
                                        </p:tgtEl>
                                        <p:attrNameLst>
                                          <p:attrName>style.visibility</p:attrName>
                                        </p:attrNameLst>
                                      </p:cBhvr>
                                      <p:to>
                                        <p:strVal val="visible"/>
                                      </p:to>
                                    </p:set>
                                    <p:animEffect transition="in" filter="fade">
                                      <p:cBhvr>
                                        <p:cTn id="60" dur="1000"/>
                                        <p:tgtEl>
                                          <p:spTgt spid="23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31"/>
                                        </p:tgtEl>
                                        <p:attrNameLst>
                                          <p:attrName>style.visibility</p:attrName>
                                        </p:attrNameLst>
                                      </p:cBhvr>
                                      <p:to>
                                        <p:strVal val="visible"/>
                                      </p:to>
                                    </p:set>
                                    <p:animEffect transition="in" filter="fade">
                                      <p:cBhvr>
                                        <p:cTn id="65" dur="1000"/>
                                        <p:tgtEl>
                                          <p:spTgt spid="23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2"/>
                                        </p:tgtEl>
                                        <p:attrNameLst>
                                          <p:attrName>style.visibility</p:attrName>
                                        </p:attrNameLst>
                                      </p:cBhvr>
                                      <p:to>
                                        <p:strVal val="visible"/>
                                      </p:to>
                                    </p:set>
                                    <p:animEffect transition="in" filter="fade">
                                      <p:cBhvr>
                                        <p:cTn id="70" dur="1000"/>
                                        <p:tgtEl>
                                          <p:spTgt spid="23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26">
                                            <p:txEl>
                                              <p:pRg st="0" end="0"/>
                                            </p:txEl>
                                          </p:spTgt>
                                        </p:tgtEl>
                                        <p:attrNameLst>
                                          <p:attrName>style.visibility</p:attrName>
                                        </p:attrNameLst>
                                      </p:cBhvr>
                                      <p:to>
                                        <p:strVal val="visible"/>
                                      </p:to>
                                    </p:set>
                                    <p:animEffect transition="in" filter="fade">
                                      <p:cBhvr>
                                        <p:cTn id="75" dur="1000"/>
                                        <p:tgtEl>
                                          <p:spTgt spid="226">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226">
                                            <p:txEl>
                                              <p:pRg st="1" end="1"/>
                                            </p:txEl>
                                          </p:spTgt>
                                        </p:tgtEl>
                                        <p:attrNameLst>
                                          <p:attrName>style.visibility</p:attrName>
                                        </p:attrNameLst>
                                      </p:cBhvr>
                                      <p:to>
                                        <p:strVal val="visible"/>
                                      </p:to>
                                    </p:set>
                                    <p:animEffect transition="in" filter="fade">
                                      <p:cBhvr>
                                        <p:cTn id="80" dur="1000"/>
                                        <p:tgtEl>
                                          <p:spTgt spid="226">
                                            <p:txEl>
                                              <p:pRg st="1" end="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226">
                                            <p:txEl>
                                              <p:pRg st="2" end="2"/>
                                            </p:txEl>
                                          </p:spTgt>
                                        </p:tgtEl>
                                        <p:attrNameLst>
                                          <p:attrName>style.visibility</p:attrName>
                                        </p:attrNameLst>
                                      </p:cBhvr>
                                      <p:to>
                                        <p:strVal val="visible"/>
                                      </p:to>
                                    </p:set>
                                    <p:animEffect transition="in" filter="fade">
                                      <p:cBhvr>
                                        <p:cTn id="85" dur="1000"/>
                                        <p:tgtEl>
                                          <p:spTgt spid="226">
                                            <p:txEl>
                                              <p:pRg st="2" end="2"/>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226">
                                            <p:txEl>
                                              <p:pRg st="3" end="3"/>
                                            </p:txEl>
                                          </p:spTgt>
                                        </p:tgtEl>
                                        <p:attrNameLst>
                                          <p:attrName>style.visibility</p:attrName>
                                        </p:attrNameLst>
                                      </p:cBhvr>
                                      <p:to>
                                        <p:strVal val="visible"/>
                                      </p:to>
                                    </p:set>
                                    <p:animEffect transition="in" filter="fade">
                                      <p:cBhvr>
                                        <p:cTn id="90" dur="1000"/>
                                        <p:tgtEl>
                                          <p:spTgt spid="226">
                                            <p:txEl>
                                              <p:pRg st="3" end="3"/>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nodeType="clickEffect">
                                  <p:stCondLst>
                                    <p:cond delay="0"/>
                                  </p:stCondLst>
                                  <p:childTnLst>
                                    <p:set>
                                      <p:cBhvr>
                                        <p:cTn id="94" dur="1" fill="hold">
                                          <p:stCondLst>
                                            <p:cond delay="0"/>
                                          </p:stCondLst>
                                        </p:cTn>
                                        <p:tgtEl>
                                          <p:spTgt spid="226">
                                            <p:txEl>
                                              <p:pRg st="4" end="4"/>
                                            </p:txEl>
                                          </p:spTgt>
                                        </p:tgtEl>
                                        <p:attrNameLst>
                                          <p:attrName>style.visibility</p:attrName>
                                        </p:attrNameLst>
                                      </p:cBhvr>
                                      <p:to>
                                        <p:strVal val="visible"/>
                                      </p:to>
                                    </p:set>
                                    <p:animEffect transition="in" filter="fade">
                                      <p:cBhvr>
                                        <p:cTn id="95" dur="1000"/>
                                        <p:tgtEl>
                                          <p:spTgt spid="226">
                                            <p:txEl>
                                              <p:pRg st="4" end="4"/>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ntr" presetSubtype="0" fill="hold" nodeType="clickEffect">
                                  <p:stCondLst>
                                    <p:cond delay="0"/>
                                  </p:stCondLst>
                                  <p:childTnLst>
                                    <p:set>
                                      <p:cBhvr>
                                        <p:cTn id="99" dur="1" fill="hold">
                                          <p:stCondLst>
                                            <p:cond delay="0"/>
                                          </p:stCondLst>
                                        </p:cTn>
                                        <p:tgtEl>
                                          <p:spTgt spid="226">
                                            <p:txEl>
                                              <p:pRg st="5" end="5"/>
                                            </p:txEl>
                                          </p:spTgt>
                                        </p:tgtEl>
                                        <p:attrNameLst>
                                          <p:attrName>style.visibility</p:attrName>
                                        </p:attrNameLst>
                                      </p:cBhvr>
                                      <p:to>
                                        <p:strVal val="visible"/>
                                      </p:to>
                                    </p:set>
                                    <p:animEffect transition="in" filter="fade">
                                      <p:cBhvr>
                                        <p:cTn id="100" dur="1000"/>
                                        <p:tgtEl>
                                          <p:spTgt spid="226">
                                            <p:txEl>
                                              <p:pRg st="5" end="5"/>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nodeType="clickEffect">
                                  <p:stCondLst>
                                    <p:cond delay="0"/>
                                  </p:stCondLst>
                                  <p:childTnLst>
                                    <p:set>
                                      <p:cBhvr>
                                        <p:cTn id="104" dur="1" fill="hold">
                                          <p:stCondLst>
                                            <p:cond delay="0"/>
                                          </p:stCondLst>
                                        </p:cTn>
                                        <p:tgtEl>
                                          <p:spTgt spid="226">
                                            <p:txEl>
                                              <p:pRg st="6" end="6"/>
                                            </p:txEl>
                                          </p:spTgt>
                                        </p:tgtEl>
                                        <p:attrNameLst>
                                          <p:attrName>style.visibility</p:attrName>
                                        </p:attrNameLst>
                                      </p:cBhvr>
                                      <p:to>
                                        <p:strVal val="visible"/>
                                      </p:to>
                                    </p:set>
                                    <p:animEffect transition="in" filter="fade">
                                      <p:cBhvr>
                                        <p:cTn id="105" dur="1000"/>
                                        <p:tgtEl>
                                          <p:spTgt spid="226">
                                            <p:txEl>
                                              <p:pRg st="6" end="6"/>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209"/>
                                        </p:tgtEl>
                                        <p:attrNameLst>
                                          <p:attrName>style.visibility</p:attrName>
                                        </p:attrNameLst>
                                      </p:cBhvr>
                                      <p:to>
                                        <p:strVal val="visible"/>
                                      </p:to>
                                    </p:set>
                                    <p:animEffect transition="in" filter="fade">
                                      <p:cBhvr>
                                        <p:cTn id="108" dur="1000"/>
                                        <p:tgtEl>
                                          <p:spTgt spid="20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33"/>
                                        </p:tgtEl>
                                        <p:attrNameLst>
                                          <p:attrName>style.visibility</p:attrName>
                                        </p:attrNameLst>
                                      </p:cBhvr>
                                      <p:to>
                                        <p:strVal val="visible"/>
                                      </p:to>
                                    </p:set>
                                    <p:animEffect transition="in" filter="fade">
                                      <p:cBhvr>
                                        <p:cTn id="113" dur="1000"/>
                                        <p:tgtEl>
                                          <p:spTgt spid="233"/>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34"/>
                                        </p:tgtEl>
                                        <p:attrNameLst>
                                          <p:attrName>style.visibility</p:attrName>
                                        </p:attrNameLst>
                                      </p:cBhvr>
                                      <p:to>
                                        <p:strVal val="visible"/>
                                      </p:to>
                                    </p:set>
                                    <p:animEffect transition="in" filter="fade">
                                      <p:cBhvr>
                                        <p:cTn id="118" dur="1000"/>
                                        <p:tgtEl>
                                          <p:spTgt spid="234"/>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35">
                                            <p:txEl>
                                              <p:pRg st="0" end="0"/>
                                            </p:txEl>
                                          </p:spTgt>
                                        </p:tgtEl>
                                        <p:attrNameLst>
                                          <p:attrName>style.visibility</p:attrName>
                                        </p:attrNameLst>
                                      </p:cBhvr>
                                      <p:to>
                                        <p:strVal val="visible"/>
                                      </p:to>
                                    </p:set>
                                    <p:animEffect transition="in" filter="fade">
                                      <p:cBhvr>
                                        <p:cTn id="123" dur="1000"/>
                                        <p:tgtEl>
                                          <p:spTgt spid="235">
                                            <p:txEl>
                                              <p:pRg st="0" end="0"/>
                                            </p:txEl>
                                          </p:spTgt>
                                        </p:tgtEl>
                                      </p:cBhvr>
                                    </p:animEffec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nodeType="clickEffect">
                                  <p:stCondLst>
                                    <p:cond delay="0"/>
                                  </p:stCondLst>
                                  <p:childTnLst>
                                    <p:set>
                                      <p:cBhvr>
                                        <p:cTn id="127" dur="1" fill="hold">
                                          <p:stCondLst>
                                            <p:cond delay="0"/>
                                          </p:stCondLst>
                                        </p:cTn>
                                        <p:tgtEl>
                                          <p:spTgt spid="236"/>
                                        </p:tgtEl>
                                        <p:attrNameLst>
                                          <p:attrName>style.visibility</p:attrName>
                                        </p:attrNameLst>
                                      </p:cBhvr>
                                      <p:to>
                                        <p:strVal val="visible"/>
                                      </p:to>
                                    </p:set>
                                    <p:animEffect transition="in" filter="fade">
                                      <p:cBhvr>
                                        <p:cTn id="128" dur="1000"/>
                                        <p:tgtEl>
                                          <p:spTgt spid="236"/>
                                        </p:tgtEl>
                                      </p:cBhvr>
                                    </p:animEffect>
                                  </p:childTnLst>
                                </p:cTn>
                              </p:par>
                            </p:childTnLst>
                          </p:cTn>
                        </p:par>
                      </p:childTnLst>
                    </p:cTn>
                  </p:par>
                  <p:par>
                    <p:cTn id="129" fill="hold">
                      <p:stCondLst>
                        <p:cond delay="indefinite"/>
                      </p:stCondLst>
                      <p:childTnLst>
                        <p:par>
                          <p:cTn id="130" fill="hold">
                            <p:stCondLst>
                              <p:cond delay="0"/>
                            </p:stCondLst>
                            <p:childTnLst>
                              <p:par>
                                <p:cTn id="131" presetID="10" presetClass="entr" presetSubtype="0" fill="hold" nodeType="clickEffect">
                                  <p:stCondLst>
                                    <p:cond delay="0"/>
                                  </p:stCondLst>
                                  <p:childTnLst>
                                    <p:set>
                                      <p:cBhvr>
                                        <p:cTn id="132" dur="1" fill="hold">
                                          <p:stCondLst>
                                            <p:cond delay="0"/>
                                          </p:stCondLst>
                                        </p:cTn>
                                        <p:tgtEl>
                                          <p:spTgt spid="237"/>
                                        </p:tgtEl>
                                        <p:attrNameLst>
                                          <p:attrName>style.visibility</p:attrName>
                                        </p:attrNameLst>
                                      </p:cBhvr>
                                      <p:to>
                                        <p:strVal val="visible"/>
                                      </p:to>
                                    </p:set>
                                    <p:animEffect transition="in" filter="fade">
                                      <p:cBhvr>
                                        <p:cTn id="133" dur="1000"/>
                                        <p:tgtEl>
                                          <p:spTgt spid="237"/>
                                        </p:tgtEl>
                                      </p:cBhvr>
                                    </p:animEffect>
                                  </p:childTnLst>
                                </p:cTn>
                              </p:par>
                            </p:childTnLst>
                          </p:cTn>
                        </p:par>
                      </p:childTnLst>
                    </p:cTn>
                  </p:par>
                  <p:par>
                    <p:cTn id="134" fill="hold">
                      <p:stCondLst>
                        <p:cond delay="indefinite"/>
                      </p:stCondLst>
                      <p:childTnLst>
                        <p:par>
                          <p:cTn id="135" fill="hold">
                            <p:stCondLst>
                              <p:cond delay="0"/>
                            </p:stCondLst>
                            <p:childTnLst>
                              <p:par>
                                <p:cTn id="136" presetID="10" presetClass="entr" presetSubtype="0" fill="hold" nodeType="clickEffect">
                                  <p:stCondLst>
                                    <p:cond delay="0"/>
                                  </p:stCondLst>
                                  <p:childTnLst>
                                    <p:set>
                                      <p:cBhvr>
                                        <p:cTn id="137" dur="1" fill="hold">
                                          <p:stCondLst>
                                            <p:cond delay="0"/>
                                          </p:stCondLst>
                                        </p:cTn>
                                        <p:tgtEl>
                                          <p:spTgt spid="238"/>
                                        </p:tgtEl>
                                        <p:attrNameLst>
                                          <p:attrName>style.visibility</p:attrName>
                                        </p:attrNameLst>
                                      </p:cBhvr>
                                      <p:to>
                                        <p:strVal val="visible"/>
                                      </p:to>
                                    </p:set>
                                    <p:animEffect transition="in" filter="fade">
                                      <p:cBhvr>
                                        <p:cTn id="138" dur="10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1"/>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dirty="0"/>
              <a:t>GÖSTERİCİ DİZİLERİ</a:t>
            </a:r>
            <a:endParaRPr dirty="0"/>
          </a:p>
        </p:txBody>
      </p:sp>
      <p:sp>
        <p:nvSpPr>
          <p:cNvPr id="244" name="Google Shape;244;p11"/>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20000"/>
              </a:lnSpc>
              <a:spcBef>
                <a:spcPts val="0"/>
              </a:spcBef>
              <a:spcAft>
                <a:spcPts val="0"/>
              </a:spcAft>
              <a:buSzPts val="119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endParaRPr lang="tr-TR" sz="1400" dirty="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i = 10, j=20;</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float</a:t>
            </a:r>
            <a:r>
              <a:rPr lang="tr-TR" sz="1400" dirty="0">
                <a:latin typeface="Consolas"/>
                <a:ea typeface="Consolas"/>
                <a:cs typeface="Consolas"/>
                <a:sym typeface="Consolas"/>
              </a:rPr>
              <a:t> f=1.0;</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k=30, l=40;</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solidFill>
                  <a:srgbClr val="FF0000"/>
                </a:solidFill>
                <a:latin typeface="Consolas"/>
                <a:ea typeface="Consolas"/>
                <a:cs typeface="Consolas"/>
                <a:sym typeface="Consolas"/>
              </a:rPr>
              <a:t>*</a:t>
            </a:r>
            <a:r>
              <a:rPr lang="tr-TR" sz="1400" dirty="0">
                <a:latin typeface="Consolas"/>
                <a:ea typeface="Consolas"/>
                <a:cs typeface="Consolas"/>
                <a:sym typeface="Consolas"/>
              </a:rPr>
              <a:t> </a:t>
            </a:r>
            <a:r>
              <a:rPr lang="tr-TR" sz="1400" dirty="0" err="1">
                <a:latin typeface="Consolas"/>
                <a:ea typeface="Consolas"/>
                <a:cs typeface="Consolas"/>
                <a:sym typeface="Consolas"/>
              </a:rPr>
              <a:t>ptr</a:t>
            </a:r>
            <a:r>
              <a:rPr lang="tr-TR" sz="1400" dirty="0">
                <a:latin typeface="Consolas"/>
                <a:ea typeface="Consolas"/>
                <a:cs typeface="Consolas"/>
                <a:sym typeface="Consolas"/>
              </a:rPr>
              <a:t>[4]; </a:t>
            </a:r>
            <a:r>
              <a:rPr lang="tr-TR" sz="1400" dirty="0">
                <a:solidFill>
                  <a:schemeClr val="bg1">
                    <a:lumMod val="65000"/>
                  </a:schemeClr>
                </a:solidFill>
                <a:latin typeface="Consolas"/>
                <a:ea typeface="Consolas"/>
                <a:cs typeface="Consolas"/>
                <a:sym typeface="Consolas"/>
              </a:rPr>
              <a:t>/* int gösteren 4 gösteri içeren bir dizi tanımlandı */</a:t>
            </a:r>
          </a:p>
          <a:p>
            <a:pPr marL="0" lvl="0" indent="0" algn="l" rtl="0">
              <a:lnSpc>
                <a:spcPct val="120000"/>
              </a:lnSpc>
              <a:spcBef>
                <a:spcPts val="0"/>
              </a:spcBef>
              <a:spcAft>
                <a:spcPts val="0"/>
              </a:spcAft>
              <a:buSzPts val="1190"/>
              <a:buNone/>
            </a:pPr>
            <a:endParaRPr lang="tr-TR" sz="1400" dirty="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Göstericilere ilk değer veriliyor*/</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ptr</a:t>
            </a:r>
            <a:r>
              <a:rPr lang="tr-TR" sz="1400" dirty="0">
                <a:latin typeface="Consolas"/>
                <a:ea typeface="Consolas"/>
                <a:cs typeface="Consolas"/>
                <a:sym typeface="Consolas"/>
              </a:rPr>
              <a:t>[0] = </a:t>
            </a:r>
            <a:r>
              <a:rPr lang="tr-TR" sz="1400" dirty="0">
                <a:solidFill>
                  <a:srgbClr val="FF0000"/>
                </a:solidFill>
                <a:highlight>
                  <a:srgbClr val="FFFF00"/>
                </a:highlight>
                <a:latin typeface="Consolas"/>
                <a:ea typeface="Consolas"/>
                <a:cs typeface="Consolas"/>
                <a:sym typeface="Consolas"/>
              </a:rPr>
              <a:t>&amp;</a:t>
            </a:r>
            <a:r>
              <a:rPr lang="tr-TR" sz="1400" dirty="0">
                <a:highlight>
                  <a:srgbClr val="FFFF00"/>
                </a:highlight>
                <a:latin typeface="Consolas"/>
                <a:ea typeface="Consolas"/>
                <a:cs typeface="Consolas"/>
                <a:sym typeface="Consolas"/>
              </a:rPr>
              <a:t>i;</a:t>
            </a: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Birinci eleman i değişkeninin adresini</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ptr</a:t>
            </a:r>
            <a:r>
              <a:rPr lang="tr-TR" sz="1400" dirty="0">
                <a:latin typeface="Consolas"/>
                <a:ea typeface="Consolas"/>
                <a:cs typeface="Consolas"/>
                <a:sym typeface="Consolas"/>
              </a:rPr>
              <a:t>[1] = </a:t>
            </a:r>
            <a:r>
              <a:rPr lang="tr-TR" sz="1400" dirty="0">
                <a:solidFill>
                  <a:srgbClr val="FF0000"/>
                </a:solidFill>
                <a:highlight>
                  <a:srgbClr val="FFFF00"/>
                </a:highlight>
                <a:latin typeface="Consolas"/>
                <a:ea typeface="Consolas"/>
                <a:cs typeface="Consolas"/>
                <a:sym typeface="Consolas"/>
              </a:rPr>
              <a:t>&amp;</a:t>
            </a:r>
            <a:r>
              <a:rPr lang="tr-TR" sz="1400" dirty="0">
                <a:highlight>
                  <a:srgbClr val="FFFF00"/>
                </a:highlight>
                <a:latin typeface="Consolas"/>
                <a:ea typeface="Consolas"/>
                <a:cs typeface="Consolas"/>
                <a:sym typeface="Consolas"/>
              </a:rPr>
              <a:t>j;</a:t>
            </a: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İkini eleman j değişkeninin adresini</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ptr</a:t>
            </a:r>
            <a:r>
              <a:rPr lang="tr-TR" sz="1400" dirty="0">
                <a:latin typeface="Consolas"/>
                <a:ea typeface="Consolas"/>
                <a:cs typeface="Consolas"/>
                <a:sym typeface="Consolas"/>
              </a:rPr>
              <a:t>[2] = </a:t>
            </a:r>
            <a:r>
              <a:rPr lang="tr-TR" sz="1400" dirty="0">
                <a:solidFill>
                  <a:srgbClr val="FF0000"/>
                </a:solidFill>
                <a:highlight>
                  <a:srgbClr val="FFFF00"/>
                </a:highlight>
                <a:latin typeface="Consolas"/>
                <a:ea typeface="Consolas"/>
                <a:cs typeface="Consolas"/>
                <a:sym typeface="Consolas"/>
              </a:rPr>
              <a:t>&amp;</a:t>
            </a:r>
            <a:r>
              <a:rPr lang="tr-TR" sz="1400" dirty="0">
                <a:highlight>
                  <a:srgbClr val="FFFF00"/>
                </a:highlight>
                <a:latin typeface="Consolas"/>
                <a:ea typeface="Consolas"/>
                <a:cs typeface="Consolas"/>
                <a:sym typeface="Consolas"/>
              </a:rPr>
              <a:t>l;</a:t>
            </a: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Üçüncü eleman l değişkeninin adresini</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ptr</a:t>
            </a:r>
            <a:r>
              <a:rPr lang="tr-TR" sz="1400" dirty="0">
                <a:latin typeface="Consolas"/>
                <a:ea typeface="Consolas"/>
                <a:cs typeface="Consolas"/>
                <a:sym typeface="Consolas"/>
              </a:rPr>
              <a:t>[3] = </a:t>
            </a:r>
            <a:r>
              <a:rPr lang="tr-TR" sz="1400" dirty="0">
                <a:solidFill>
                  <a:srgbClr val="FF0000"/>
                </a:solidFill>
                <a:highlight>
                  <a:srgbClr val="FFFF00"/>
                </a:highlight>
                <a:latin typeface="Consolas"/>
                <a:ea typeface="Consolas"/>
                <a:cs typeface="Consolas"/>
                <a:sym typeface="Consolas"/>
              </a:rPr>
              <a:t>&amp;</a:t>
            </a:r>
            <a:r>
              <a:rPr lang="tr-TR" sz="1400" dirty="0">
                <a:highlight>
                  <a:srgbClr val="FFFF00"/>
                </a:highlight>
                <a:latin typeface="Consolas"/>
                <a:ea typeface="Consolas"/>
                <a:cs typeface="Consolas"/>
                <a:sym typeface="Consolas"/>
              </a:rPr>
              <a:t>k;</a:t>
            </a: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Dördüncü eleman k değişkeninin adresini</a:t>
            </a:r>
          </a:p>
          <a:p>
            <a:pPr marL="0" lvl="0" indent="0" algn="l" rtl="0">
              <a:lnSpc>
                <a:spcPct val="120000"/>
              </a:lnSpc>
              <a:spcBef>
                <a:spcPts val="0"/>
              </a:spcBef>
              <a:spcAft>
                <a:spcPts val="0"/>
              </a:spcAft>
              <a:buSzPts val="1190"/>
              <a:buNone/>
            </a:pPr>
            <a:endParaRPr lang="tr-TR" sz="1400" dirty="0">
              <a:latin typeface="Consolas"/>
              <a:ea typeface="Consolas"/>
              <a:cs typeface="Consolas"/>
              <a:sym typeface="Consolas"/>
            </a:endParaRP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chemeClr val="bg1">
                    <a:lumMod val="65000"/>
                  </a:schemeClr>
                </a:solidFill>
                <a:latin typeface="Consolas"/>
                <a:ea typeface="Consolas"/>
                <a:cs typeface="Consolas"/>
                <a:sym typeface="Consolas"/>
              </a:rPr>
              <a:t>// Değerlere Ulaşma</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indis;</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for</a:t>
            </a:r>
            <a:r>
              <a:rPr lang="tr-TR" sz="1400" dirty="0">
                <a:latin typeface="Consolas"/>
                <a:ea typeface="Consolas"/>
                <a:cs typeface="Consolas"/>
                <a:sym typeface="Consolas"/>
              </a:rPr>
              <a:t> (indis = 0; indis &lt; 4; indis++)</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a:t>
            </a:r>
            <a:r>
              <a:rPr lang="tr-TR" sz="1400" dirty="0" err="1">
                <a:latin typeface="Consolas"/>
                <a:ea typeface="Consolas"/>
                <a:cs typeface="Consolas"/>
                <a:sym typeface="Consolas"/>
              </a:rPr>
              <a:t>ptr</a:t>
            </a:r>
            <a:r>
              <a:rPr lang="tr-TR" sz="1400" dirty="0">
                <a:latin typeface="Consolas"/>
                <a:ea typeface="Consolas"/>
                <a:cs typeface="Consolas"/>
                <a:sym typeface="Consolas"/>
              </a:rPr>
              <a:t>[" &lt;&lt; indis &lt;&lt;"] ile gösterilen değer:"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&lt;&lt; </a:t>
            </a:r>
            <a:r>
              <a:rPr lang="tr-TR" sz="1400" dirty="0">
                <a:solidFill>
                  <a:srgbClr val="FF0000"/>
                </a:solidFill>
                <a:latin typeface="Consolas"/>
                <a:ea typeface="Consolas"/>
                <a:cs typeface="Consolas"/>
                <a:sym typeface="Consolas"/>
              </a:rPr>
              <a:t>*</a:t>
            </a:r>
            <a:r>
              <a:rPr lang="tr-TR" sz="1400" dirty="0" err="1">
                <a:latin typeface="Consolas"/>
                <a:ea typeface="Consolas"/>
                <a:cs typeface="Consolas"/>
                <a:sym typeface="Consolas"/>
              </a:rPr>
              <a:t>ptr</a:t>
            </a:r>
            <a:r>
              <a:rPr lang="tr-TR" sz="1400" dirty="0">
                <a:latin typeface="Consolas"/>
                <a:ea typeface="Consolas"/>
                <a:cs typeface="Consolas"/>
                <a:sym typeface="Consolas"/>
              </a:rPr>
              <a:t>[indis]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a:t>
            </a:r>
          </a:p>
        </p:txBody>
      </p:sp>
      <p:sp>
        <p:nvSpPr>
          <p:cNvPr id="245" name="Google Shape;245;p11"/>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Göstericiler de dizi olarak tanımlanabilir.</a:t>
            </a:r>
            <a:endParaRPr/>
          </a:p>
          <a:p>
            <a:pPr marL="0" lvl="0" indent="0" algn="l" rtl="0">
              <a:lnSpc>
                <a:spcPct val="100000"/>
              </a:lnSpc>
              <a:spcBef>
                <a:spcPts val="1000"/>
              </a:spcBef>
              <a:spcAft>
                <a:spcPts val="0"/>
              </a:spcAft>
              <a:buSzPts val="1190"/>
              <a:buNone/>
            </a:pPr>
            <a:r>
              <a:rPr lang="tr-TR"/>
              <a:t>Yanda tamsayı(int) veri gösteren 4 elemanlı bir gösterici dizisi tanımlanmıştır.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2"/>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PARAMETRE OLARAK GÖSTERICILER</a:t>
            </a:r>
            <a:endParaRPr/>
          </a:p>
        </p:txBody>
      </p:sp>
      <p:sp>
        <p:nvSpPr>
          <p:cNvPr id="251" name="Google Shape;251;p12"/>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20000"/>
              </a:lnSpc>
              <a:spcBef>
                <a:spcPts val="0"/>
              </a:spcBef>
              <a:spcAft>
                <a:spcPts val="0"/>
              </a:spcAft>
              <a:buSzPts val="1190"/>
              <a:buNone/>
            </a:pPr>
            <a:r>
              <a:rPr lang="tr-TR" sz="1400" dirty="0" err="1">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err="1">
                <a:latin typeface="Consolas"/>
                <a:ea typeface="Consolas"/>
                <a:cs typeface="Consolas"/>
                <a:sym typeface="Consolas"/>
              </a:rPr>
              <a:t>void</a:t>
            </a:r>
            <a:r>
              <a:rPr lang="tr-TR" sz="1400" dirty="0">
                <a:latin typeface="Consolas"/>
                <a:ea typeface="Consolas"/>
                <a:cs typeface="Consolas"/>
                <a:sym typeface="Consolas"/>
              </a:rPr>
              <a:t> </a:t>
            </a:r>
            <a:r>
              <a:rPr lang="tr-TR" sz="1400" dirty="0" err="1">
                <a:latin typeface="Consolas"/>
                <a:ea typeface="Consolas"/>
                <a:cs typeface="Consolas"/>
                <a:sym typeface="Consolas"/>
              </a:rPr>
              <a:t>degistir</a:t>
            </a:r>
            <a:r>
              <a:rPr lang="tr-TR" sz="1400" dirty="0">
                <a:latin typeface="Consolas"/>
                <a:ea typeface="Consolas"/>
                <a:cs typeface="Consolas"/>
                <a:sym typeface="Consolas"/>
              </a:rPr>
              <a:t>(</a:t>
            </a:r>
            <a:r>
              <a:rPr lang="tr-TR" sz="1400" dirty="0" err="1">
                <a:latin typeface="Consolas"/>
                <a:ea typeface="Consolas"/>
                <a:cs typeface="Consolas"/>
                <a:sym typeface="Consolas"/>
              </a:rPr>
              <a:t>int,int</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err="1">
                <a:latin typeface="Consolas"/>
                <a:ea typeface="Consolas"/>
                <a:cs typeface="Consolas"/>
                <a:sym typeface="Consolas"/>
              </a:rPr>
              <a:t>void</a:t>
            </a:r>
            <a:r>
              <a:rPr lang="tr-TR" sz="1400" dirty="0">
                <a:latin typeface="Consolas"/>
                <a:ea typeface="Consolas"/>
                <a:cs typeface="Consolas"/>
                <a:sym typeface="Consolas"/>
              </a:rPr>
              <a:t> degistir2(int*, int*);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int main(){</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int a = 10, b = 20;</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degistir</a:t>
            </a:r>
            <a:r>
              <a:rPr lang="tr-TR" sz="1400" dirty="0">
                <a:latin typeface="Consolas"/>
                <a:ea typeface="Consolas"/>
                <a:cs typeface="Consolas"/>
                <a:sym typeface="Consolas"/>
              </a:rPr>
              <a:t>(a, b);</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"Değiştir Sonrası a:" &lt;&lt; a &lt;&lt; ", b:" &lt;&lt; b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20000"/>
              </a:lnSpc>
              <a:spcBef>
                <a:spcPts val="0"/>
              </a:spcBef>
              <a:spcAft>
                <a:spcPts val="0"/>
              </a:spcAft>
              <a:buSzPts val="1190"/>
              <a:buNone/>
            </a:pPr>
            <a:r>
              <a:rPr lang="tr-TR" sz="1400" dirty="0">
                <a:solidFill>
                  <a:schemeClr val="bg1">
                    <a:lumMod val="65000"/>
                  </a:schemeClr>
                </a:solidFill>
                <a:latin typeface="Consolas"/>
                <a:ea typeface="Consolas"/>
                <a:cs typeface="Consolas"/>
                <a:sym typeface="Consolas"/>
              </a:rPr>
              <a:t>   //Çıktı: Değiştir Sonrası a:10, b:20</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degistir2(&amp;a, &amp;b);</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"Değiştir2 Sonrası a:" &lt;&lt; a &lt;&lt; ", b:" &lt;&lt; b &lt;&lt; </a:t>
            </a:r>
            <a:r>
              <a:rPr lang="tr-TR" sz="1400" dirty="0" err="1">
                <a:latin typeface="Consolas"/>
                <a:ea typeface="Consolas"/>
                <a:cs typeface="Consolas"/>
                <a:sym typeface="Consolas"/>
              </a:rPr>
              <a:t>endl</a:t>
            </a:r>
            <a:r>
              <a:rPr lang="tr-TR" sz="1400" dirty="0">
                <a:latin typeface="Consolas"/>
                <a:ea typeface="Consolas"/>
                <a:cs typeface="Consolas"/>
                <a:sym typeface="Consolas"/>
              </a:rPr>
              <a:t>; </a:t>
            </a:r>
          </a:p>
          <a:p>
            <a:pPr marL="0" lvl="0" indent="0" algn="l" rtl="0">
              <a:lnSpc>
                <a:spcPct val="120000"/>
              </a:lnSpc>
              <a:spcBef>
                <a:spcPts val="0"/>
              </a:spcBef>
              <a:spcAft>
                <a:spcPts val="0"/>
              </a:spcAft>
              <a:buSzPts val="1190"/>
              <a:buNone/>
            </a:pPr>
            <a:r>
              <a:rPr lang="tr-TR" sz="1400" dirty="0">
                <a:solidFill>
                  <a:schemeClr val="bg1">
                    <a:lumMod val="65000"/>
                  </a:schemeClr>
                </a:solidFill>
                <a:latin typeface="Consolas"/>
                <a:ea typeface="Consolas"/>
                <a:cs typeface="Consolas"/>
                <a:sym typeface="Consolas"/>
              </a:rPr>
              <a:t>   //Çıktı: Değiştir2 Sonrası a:20, b:10</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err="1">
                <a:latin typeface="Consolas"/>
                <a:ea typeface="Consolas"/>
                <a:cs typeface="Consolas"/>
                <a:sym typeface="Consolas"/>
              </a:rPr>
              <a:t>void</a:t>
            </a:r>
            <a:r>
              <a:rPr lang="tr-TR" sz="1400" dirty="0">
                <a:latin typeface="Consolas"/>
                <a:ea typeface="Consolas"/>
                <a:cs typeface="Consolas"/>
                <a:sym typeface="Consolas"/>
              </a:rPr>
              <a:t> </a:t>
            </a:r>
            <a:r>
              <a:rPr lang="tr-TR" sz="1400" dirty="0" err="1">
                <a:latin typeface="Consolas"/>
                <a:ea typeface="Consolas"/>
                <a:cs typeface="Consolas"/>
                <a:sym typeface="Consolas"/>
              </a:rPr>
              <a:t>degistir</a:t>
            </a:r>
            <a:r>
              <a:rPr lang="tr-TR" sz="1400" dirty="0">
                <a:latin typeface="Consolas"/>
                <a:ea typeface="Consolas"/>
                <a:cs typeface="Consolas"/>
                <a:sym typeface="Consolas"/>
              </a:rPr>
              <a:t>(int </a:t>
            </a:r>
            <a:r>
              <a:rPr lang="tr-TR" sz="1400" dirty="0" err="1">
                <a:latin typeface="Consolas"/>
                <a:ea typeface="Consolas"/>
                <a:cs typeface="Consolas"/>
                <a:sym typeface="Consolas"/>
              </a:rPr>
              <a:t>pX</a:t>
            </a:r>
            <a:r>
              <a:rPr lang="tr-TR" sz="1400" dirty="0">
                <a:latin typeface="Consolas"/>
                <a:ea typeface="Consolas"/>
                <a:cs typeface="Consolas"/>
                <a:sym typeface="Consolas"/>
              </a:rPr>
              <a:t>, int </a:t>
            </a:r>
            <a:r>
              <a:rPr lang="tr-TR" sz="1400" dirty="0" err="1">
                <a:latin typeface="Consolas"/>
                <a:ea typeface="Consolas"/>
                <a:cs typeface="Consolas"/>
                <a:sym typeface="Consolas"/>
              </a:rPr>
              <a:t>pY</a:t>
            </a:r>
            <a:r>
              <a:rPr lang="tr-TR" sz="1400" dirty="0">
                <a:latin typeface="Consolas"/>
                <a:ea typeface="Consolas"/>
                <a:cs typeface="Consolas"/>
                <a:sym typeface="Consolas"/>
              </a:rPr>
              <a:t>)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int z = </a:t>
            </a:r>
            <a:r>
              <a:rPr lang="tr-TR" sz="1400" dirty="0" err="1">
                <a:latin typeface="Consolas"/>
                <a:ea typeface="Consolas"/>
                <a:cs typeface="Consolas"/>
                <a:sym typeface="Consolas"/>
              </a:rPr>
              <a:t>pX</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pX</a:t>
            </a:r>
            <a:r>
              <a:rPr lang="tr-TR" sz="1400" dirty="0">
                <a:latin typeface="Consolas"/>
                <a:ea typeface="Consolas"/>
                <a:cs typeface="Consolas"/>
                <a:sym typeface="Consolas"/>
              </a:rPr>
              <a:t>=</a:t>
            </a:r>
            <a:r>
              <a:rPr lang="tr-TR" sz="1400" dirty="0" err="1">
                <a:latin typeface="Consolas"/>
                <a:ea typeface="Consolas"/>
                <a:cs typeface="Consolas"/>
                <a:sym typeface="Consolas"/>
              </a:rPr>
              <a:t>pY</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pY</a:t>
            </a:r>
            <a:r>
              <a:rPr lang="tr-TR" sz="1400" dirty="0">
                <a:latin typeface="Consolas"/>
                <a:ea typeface="Consolas"/>
                <a:cs typeface="Consolas"/>
                <a:sym typeface="Consolas"/>
              </a:rPr>
              <a:t>=z;</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err="1">
                <a:latin typeface="Consolas"/>
                <a:ea typeface="Consolas"/>
                <a:cs typeface="Consolas"/>
                <a:sym typeface="Consolas"/>
              </a:rPr>
              <a:t>void</a:t>
            </a:r>
            <a:r>
              <a:rPr lang="tr-TR" sz="1400" dirty="0">
                <a:latin typeface="Consolas"/>
                <a:ea typeface="Consolas"/>
                <a:cs typeface="Consolas"/>
                <a:sym typeface="Consolas"/>
              </a:rPr>
              <a:t> degistir2(int* </a:t>
            </a:r>
            <a:r>
              <a:rPr lang="tr-TR" sz="1400" dirty="0" err="1">
                <a:latin typeface="Consolas"/>
                <a:ea typeface="Consolas"/>
                <a:cs typeface="Consolas"/>
                <a:sym typeface="Consolas"/>
              </a:rPr>
              <a:t>pX</a:t>
            </a:r>
            <a:r>
              <a:rPr lang="tr-TR" sz="1400" dirty="0">
                <a:latin typeface="Consolas"/>
                <a:ea typeface="Consolas"/>
                <a:cs typeface="Consolas"/>
                <a:sym typeface="Consolas"/>
              </a:rPr>
              <a:t>, int* </a:t>
            </a:r>
            <a:r>
              <a:rPr lang="tr-TR" sz="1400" dirty="0" err="1">
                <a:latin typeface="Consolas"/>
                <a:ea typeface="Consolas"/>
                <a:cs typeface="Consolas"/>
                <a:sym typeface="Consolas"/>
              </a:rPr>
              <a:t>pY</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int z = *</a:t>
            </a:r>
            <a:r>
              <a:rPr lang="tr-TR" sz="1400" dirty="0" err="1">
                <a:latin typeface="Consolas"/>
                <a:ea typeface="Consolas"/>
                <a:cs typeface="Consolas"/>
                <a:sym typeface="Consolas"/>
              </a:rPr>
              <a:t>pX</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pX</a:t>
            </a:r>
            <a:r>
              <a:rPr lang="tr-TR" sz="1400" dirty="0">
                <a:latin typeface="Consolas"/>
                <a:ea typeface="Consolas"/>
                <a:cs typeface="Consolas"/>
                <a:sym typeface="Consolas"/>
              </a:rPr>
              <a:t>=*</a:t>
            </a:r>
            <a:r>
              <a:rPr lang="tr-TR" sz="1400" dirty="0" err="1">
                <a:latin typeface="Consolas"/>
                <a:ea typeface="Consolas"/>
                <a:cs typeface="Consolas"/>
                <a:sym typeface="Consolas"/>
              </a:rPr>
              <a:t>pY</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pY</a:t>
            </a:r>
            <a:r>
              <a:rPr lang="tr-TR" sz="1400" dirty="0">
                <a:latin typeface="Consolas"/>
                <a:ea typeface="Consolas"/>
                <a:cs typeface="Consolas"/>
                <a:sym typeface="Consolas"/>
              </a:rPr>
              <a:t>=z;</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a:t>
            </a:r>
          </a:p>
        </p:txBody>
      </p:sp>
      <p:sp>
        <p:nvSpPr>
          <p:cNvPr id="252" name="Google Shape;252;p12"/>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Malumunuz, fonksiyonlar çağrılırken argüman olarak giren değerler;</a:t>
            </a:r>
            <a:endParaRPr/>
          </a:p>
          <a:p>
            <a:pPr marL="285750" lvl="0" indent="-285750" algn="l" rtl="0">
              <a:lnSpc>
                <a:spcPct val="100000"/>
              </a:lnSpc>
              <a:spcBef>
                <a:spcPts val="1000"/>
              </a:spcBef>
              <a:spcAft>
                <a:spcPts val="0"/>
              </a:spcAft>
              <a:buSzPts val="1190"/>
              <a:buFont typeface="Arial"/>
              <a:buChar char="•"/>
            </a:pPr>
            <a:r>
              <a:rPr lang="tr-TR"/>
              <a:t>Fonksiyon bloğu içinde değişse bile fonksiyondan geri dönülürken aynı çağrı ortamını sağlamak için yerel değişkenler eski haline çevrilir. (degistir1 fonksiyonu buna örnek verilebilir)</a:t>
            </a:r>
            <a:endParaRPr/>
          </a:p>
          <a:p>
            <a:pPr marL="285750" lvl="0" indent="-285750" algn="l" rtl="0">
              <a:lnSpc>
                <a:spcPct val="100000"/>
              </a:lnSpc>
              <a:spcBef>
                <a:spcPts val="1000"/>
              </a:spcBef>
              <a:spcAft>
                <a:spcPts val="0"/>
              </a:spcAft>
              <a:buSzPts val="1190"/>
              <a:buFont typeface="Arial"/>
              <a:buChar char="•"/>
            </a:pPr>
            <a:r>
              <a:rPr lang="tr-TR"/>
              <a:t>Giren argümanları gösterici olarak tanımlarsak çağrı ortamına geri dönüldüğünde yerel değişkenler de değişmiş olur. (degistir2 fonksiyonu buna örnek verilebilir)</a:t>
            </a: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3"/>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dirty="0"/>
              <a:t>DİZİLER VE  GÖSTERİCİLER</a:t>
            </a:r>
            <a:endParaRPr lang="tr-TR" dirty="0"/>
          </a:p>
        </p:txBody>
      </p:sp>
      <p:sp>
        <p:nvSpPr>
          <p:cNvPr id="258" name="Google Shape;258;p13"/>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#include &lt;</a:t>
            </a:r>
            <a:r>
              <a:rPr lang="tr-TR" sz="1800" dirty="0" err="1">
                <a:latin typeface="Consolas"/>
                <a:ea typeface="Consolas"/>
                <a:cs typeface="Consolas"/>
                <a:sym typeface="Consolas"/>
              </a:rPr>
              <a:t>iostream</a:t>
            </a:r>
            <a:r>
              <a:rPr lang="tr-TR" sz="1800" dirty="0">
                <a:latin typeface="Consolas"/>
                <a:ea typeface="Consolas"/>
                <a:cs typeface="Consolas"/>
                <a:sym typeface="Consolas"/>
              </a:rPr>
              <a:t>&gt;</a:t>
            </a:r>
          </a:p>
          <a:p>
            <a:pPr marL="0" lvl="0" indent="0" algn="l" rtl="0">
              <a:lnSpc>
                <a:spcPct val="120000"/>
              </a:lnSpc>
              <a:spcBef>
                <a:spcPts val="0"/>
              </a:spcBef>
              <a:spcAft>
                <a:spcPts val="0"/>
              </a:spcAft>
              <a:buSzPts val="1530"/>
              <a:buNone/>
            </a:pPr>
            <a:r>
              <a:rPr lang="tr-TR" sz="1800" dirty="0" err="1">
                <a:solidFill>
                  <a:srgbClr val="0000CC"/>
                </a:solidFill>
                <a:latin typeface="Consolas"/>
                <a:ea typeface="Consolas"/>
                <a:cs typeface="Consolas"/>
                <a:sym typeface="Consolas"/>
              </a:rPr>
              <a:t>using</a:t>
            </a:r>
            <a:r>
              <a:rPr lang="tr-TR" sz="1800" dirty="0">
                <a:latin typeface="Consolas"/>
                <a:ea typeface="Consolas"/>
                <a:cs typeface="Consolas"/>
                <a:sym typeface="Consolas"/>
              </a:rPr>
              <a:t> namespace </a:t>
            </a:r>
            <a:r>
              <a:rPr lang="tr-TR" sz="1800" dirty="0" err="1">
                <a:latin typeface="Consolas"/>
                <a:ea typeface="Consolas"/>
                <a:cs typeface="Consolas"/>
                <a:sym typeface="Consolas"/>
              </a:rPr>
              <a:t>std</a:t>
            </a:r>
            <a:r>
              <a:rPr lang="tr-TR" sz="1800" dirty="0">
                <a:latin typeface="Consolas"/>
                <a:ea typeface="Consolas"/>
                <a:cs typeface="Consolas"/>
                <a:sym typeface="Consolas"/>
              </a:rPr>
              <a:t>;</a:t>
            </a:r>
          </a:p>
          <a:p>
            <a:pPr marL="0" lvl="0" indent="0" algn="l" rtl="0">
              <a:lnSpc>
                <a:spcPct val="120000"/>
              </a:lnSpc>
              <a:spcBef>
                <a:spcPts val="0"/>
              </a:spcBef>
              <a:spcAft>
                <a:spcPts val="0"/>
              </a:spcAft>
              <a:buSzPts val="1530"/>
              <a:buNone/>
            </a:pPr>
            <a:endParaRPr lang="tr-TR" sz="1800" dirty="0">
              <a:latin typeface="Consolas"/>
              <a:ea typeface="Consolas"/>
              <a:cs typeface="Consolas"/>
              <a:sym typeface="Consolas"/>
            </a:endParaRPr>
          </a:p>
          <a:p>
            <a:pPr marL="0" lvl="0" indent="0" algn="l" rtl="0">
              <a:lnSpc>
                <a:spcPct val="120000"/>
              </a:lnSpc>
              <a:spcBef>
                <a:spcPts val="0"/>
              </a:spcBef>
              <a:spcAft>
                <a:spcPts val="0"/>
              </a:spcAft>
              <a:buSzPts val="1530"/>
              <a:buNone/>
            </a:pPr>
            <a:r>
              <a:rPr lang="tr-TR" sz="1800" dirty="0">
                <a:solidFill>
                  <a:srgbClr val="0000CC"/>
                </a:solidFill>
                <a:latin typeface="Consolas"/>
                <a:ea typeface="Consolas"/>
                <a:cs typeface="Consolas"/>
                <a:sym typeface="Consolas"/>
              </a:rPr>
              <a:t>int</a:t>
            </a:r>
            <a:r>
              <a:rPr lang="tr-TR" sz="1800" dirty="0">
                <a:latin typeface="Consolas"/>
                <a:ea typeface="Consolas"/>
                <a:cs typeface="Consolas"/>
                <a:sym typeface="Consolas"/>
              </a:rPr>
              <a:t> main () {</a:t>
            </a:r>
          </a:p>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   </a:t>
            </a:r>
            <a:r>
              <a:rPr lang="tr-TR" sz="1800" dirty="0">
                <a:solidFill>
                  <a:srgbClr val="0000CC"/>
                </a:solidFill>
                <a:latin typeface="Consolas"/>
                <a:ea typeface="Consolas"/>
                <a:cs typeface="Consolas"/>
                <a:sym typeface="Consolas"/>
              </a:rPr>
              <a:t>int</a:t>
            </a:r>
            <a:r>
              <a:rPr lang="tr-TR" sz="1800" dirty="0">
                <a:latin typeface="Consolas"/>
                <a:ea typeface="Consolas"/>
                <a:cs typeface="Consolas"/>
                <a:sym typeface="Consolas"/>
              </a:rPr>
              <a:t> dizi[5] = {10, 20, 30, 40, 50};</a:t>
            </a:r>
          </a:p>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   </a:t>
            </a:r>
            <a:r>
              <a:rPr lang="tr-TR" sz="1800" dirty="0">
                <a:solidFill>
                  <a:srgbClr val="0000CC"/>
                </a:solidFill>
                <a:latin typeface="Consolas"/>
                <a:ea typeface="Consolas"/>
                <a:cs typeface="Consolas"/>
                <a:sym typeface="Consolas"/>
              </a:rPr>
              <a:t>int</a:t>
            </a:r>
            <a:r>
              <a:rPr lang="tr-TR" sz="1800" dirty="0">
                <a:solidFill>
                  <a:srgbClr val="FF0000"/>
                </a:solidFill>
                <a:latin typeface="Consolas"/>
                <a:ea typeface="Consolas"/>
                <a:cs typeface="Consolas"/>
                <a:sym typeface="Consolas"/>
              </a:rPr>
              <a:t>*</a:t>
            </a:r>
            <a:r>
              <a:rPr lang="tr-TR" sz="1800" dirty="0">
                <a:latin typeface="Consolas"/>
                <a:ea typeface="Consolas"/>
                <a:cs typeface="Consolas"/>
                <a:sym typeface="Consolas"/>
              </a:rPr>
              <a:t> </a:t>
            </a:r>
            <a:r>
              <a:rPr lang="tr-TR" sz="1800" dirty="0" err="1">
                <a:latin typeface="Consolas"/>
                <a:ea typeface="Consolas"/>
                <a:cs typeface="Consolas"/>
                <a:sym typeface="Consolas"/>
              </a:rPr>
              <a:t>ptr</a:t>
            </a:r>
            <a:r>
              <a:rPr lang="tr-TR" sz="1800" dirty="0">
                <a:latin typeface="Consolas"/>
                <a:ea typeface="Consolas"/>
                <a:cs typeface="Consolas"/>
                <a:sym typeface="Consolas"/>
              </a:rPr>
              <a:t> = dizi;  </a:t>
            </a:r>
          </a:p>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   </a:t>
            </a:r>
            <a:r>
              <a:rPr lang="tr-TR" sz="1800" dirty="0">
                <a:solidFill>
                  <a:schemeClr val="bg1">
                    <a:lumMod val="65000"/>
                  </a:schemeClr>
                </a:solidFill>
                <a:latin typeface="Consolas"/>
                <a:ea typeface="Consolas"/>
                <a:cs typeface="Consolas"/>
                <a:sym typeface="Consolas"/>
              </a:rPr>
              <a:t>// int* </a:t>
            </a:r>
            <a:r>
              <a:rPr lang="tr-TR" sz="1800" dirty="0" err="1">
                <a:solidFill>
                  <a:schemeClr val="bg1">
                    <a:lumMod val="65000"/>
                  </a:schemeClr>
                </a:solidFill>
                <a:highlight>
                  <a:srgbClr val="FFFF00"/>
                </a:highlight>
                <a:latin typeface="Consolas"/>
                <a:ea typeface="Consolas"/>
                <a:cs typeface="Consolas"/>
                <a:sym typeface="Consolas"/>
              </a:rPr>
              <a:t>ptr</a:t>
            </a:r>
            <a:r>
              <a:rPr lang="tr-TR" sz="1800" dirty="0">
                <a:solidFill>
                  <a:schemeClr val="bg1">
                    <a:lumMod val="65000"/>
                  </a:schemeClr>
                </a:solidFill>
                <a:highlight>
                  <a:srgbClr val="FFFF00"/>
                </a:highlight>
                <a:latin typeface="Consolas"/>
                <a:ea typeface="Consolas"/>
                <a:cs typeface="Consolas"/>
                <a:sym typeface="Consolas"/>
              </a:rPr>
              <a:t>=&amp; dizi[0]; </a:t>
            </a:r>
            <a:r>
              <a:rPr lang="tr-TR" sz="1800" dirty="0">
                <a:solidFill>
                  <a:schemeClr val="bg1">
                    <a:lumMod val="65000"/>
                  </a:schemeClr>
                </a:solidFill>
                <a:latin typeface="Consolas"/>
                <a:ea typeface="Consolas"/>
                <a:cs typeface="Consolas"/>
                <a:sym typeface="Consolas"/>
              </a:rPr>
              <a:t>olarak da kodlanabilir.</a:t>
            </a:r>
          </a:p>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   </a:t>
            </a:r>
            <a:r>
              <a:rPr lang="tr-TR" sz="1800" dirty="0" err="1">
                <a:latin typeface="Consolas"/>
                <a:ea typeface="Consolas"/>
                <a:cs typeface="Consolas"/>
                <a:sym typeface="Consolas"/>
              </a:rPr>
              <a:t>cout</a:t>
            </a:r>
            <a:r>
              <a:rPr lang="tr-TR" sz="1800" dirty="0">
                <a:latin typeface="Consolas"/>
                <a:ea typeface="Consolas"/>
                <a:cs typeface="Consolas"/>
                <a:sym typeface="Consolas"/>
              </a:rPr>
              <a:t> &lt;&lt; "Dizi elemanlarına gösterici ile erişim:" </a:t>
            </a:r>
          </a:p>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        &lt;&lt; </a:t>
            </a:r>
            <a:r>
              <a:rPr lang="tr-TR" sz="1800" dirty="0" err="1">
                <a:latin typeface="Consolas"/>
                <a:ea typeface="Consolas"/>
                <a:cs typeface="Consolas"/>
                <a:sym typeface="Consolas"/>
              </a:rPr>
              <a:t>endl</a:t>
            </a:r>
            <a:r>
              <a:rPr lang="tr-TR" sz="1800" dirty="0">
                <a:latin typeface="Consolas"/>
                <a:ea typeface="Consolas"/>
                <a:cs typeface="Consolas"/>
                <a:sym typeface="Consolas"/>
              </a:rPr>
              <a:t>;</a:t>
            </a:r>
          </a:p>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   </a:t>
            </a:r>
            <a:r>
              <a:rPr lang="tr-TR" sz="1800" dirty="0">
                <a:solidFill>
                  <a:srgbClr val="0000CC"/>
                </a:solidFill>
                <a:latin typeface="Consolas"/>
                <a:ea typeface="Consolas"/>
                <a:cs typeface="Consolas"/>
                <a:sym typeface="Consolas"/>
              </a:rPr>
              <a:t>for</a:t>
            </a:r>
            <a:r>
              <a:rPr lang="tr-TR" sz="1800" dirty="0">
                <a:latin typeface="Consolas"/>
                <a:ea typeface="Consolas"/>
                <a:cs typeface="Consolas"/>
                <a:sym typeface="Consolas"/>
              </a:rPr>
              <a:t>(</a:t>
            </a:r>
            <a:r>
              <a:rPr lang="tr-TR" sz="1800" dirty="0">
                <a:solidFill>
                  <a:srgbClr val="0000CC"/>
                </a:solidFill>
                <a:latin typeface="Consolas"/>
                <a:ea typeface="Consolas"/>
                <a:cs typeface="Consolas"/>
                <a:sym typeface="Consolas"/>
              </a:rPr>
              <a:t>int</a:t>
            </a:r>
            <a:r>
              <a:rPr lang="tr-TR" sz="1800" dirty="0">
                <a:latin typeface="Consolas"/>
                <a:ea typeface="Consolas"/>
                <a:cs typeface="Consolas"/>
                <a:sym typeface="Consolas"/>
              </a:rPr>
              <a:t> indis = 0; indis &lt; 5; indis++)</a:t>
            </a:r>
          </a:p>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      </a:t>
            </a:r>
            <a:r>
              <a:rPr lang="tr-TR" sz="1800" dirty="0" err="1">
                <a:latin typeface="Consolas"/>
                <a:ea typeface="Consolas"/>
                <a:cs typeface="Consolas"/>
                <a:sym typeface="Consolas"/>
              </a:rPr>
              <a:t>cout</a:t>
            </a:r>
            <a:r>
              <a:rPr lang="tr-TR" sz="1800" dirty="0">
                <a:latin typeface="Consolas"/>
                <a:ea typeface="Consolas"/>
                <a:cs typeface="Consolas"/>
                <a:sym typeface="Consolas"/>
              </a:rPr>
              <a:t> &lt;&lt; "dizi[" &lt;&lt; indis &lt;&lt; "]:" &lt;&lt; </a:t>
            </a:r>
            <a:r>
              <a:rPr lang="tr-TR" sz="1800" dirty="0">
                <a:solidFill>
                  <a:srgbClr val="FF0000"/>
                </a:solidFill>
                <a:latin typeface="Consolas"/>
                <a:ea typeface="Consolas"/>
                <a:cs typeface="Consolas"/>
                <a:sym typeface="Consolas"/>
              </a:rPr>
              <a:t>*</a:t>
            </a:r>
            <a:r>
              <a:rPr lang="tr-TR" sz="1800" dirty="0">
                <a:latin typeface="Consolas"/>
                <a:ea typeface="Consolas"/>
                <a:cs typeface="Consolas"/>
                <a:sym typeface="Consolas"/>
              </a:rPr>
              <a:t>(</a:t>
            </a:r>
            <a:r>
              <a:rPr lang="tr-TR" sz="1800" dirty="0" err="1">
                <a:latin typeface="Consolas"/>
                <a:ea typeface="Consolas"/>
                <a:cs typeface="Consolas"/>
                <a:sym typeface="Consolas"/>
              </a:rPr>
              <a:t>ptr+indis</a:t>
            </a:r>
            <a:r>
              <a:rPr lang="tr-TR" sz="1800" dirty="0">
                <a:latin typeface="Consolas"/>
                <a:ea typeface="Consolas"/>
                <a:cs typeface="Consolas"/>
                <a:sym typeface="Consolas"/>
              </a:rPr>
              <a:t>) </a:t>
            </a:r>
          </a:p>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           &lt;&lt; </a:t>
            </a:r>
            <a:r>
              <a:rPr lang="tr-TR" sz="1800" dirty="0" err="1">
                <a:latin typeface="Consolas"/>
                <a:ea typeface="Consolas"/>
                <a:cs typeface="Consolas"/>
                <a:sym typeface="Consolas"/>
              </a:rPr>
              <a:t>endl</a:t>
            </a:r>
            <a:r>
              <a:rPr lang="tr-TR" sz="1800" dirty="0">
                <a:latin typeface="Consolas"/>
                <a:ea typeface="Consolas"/>
                <a:cs typeface="Consolas"/>
                <a:sym typeface="Consolas"/>
              </a:rPr>
              <a:t>;</a:t>
            </a:r>
          </a:p>
          <a:p>
            <a:pPr marL="0" lvl="0" indent="0" algn="l" rtl="0">
              <a:lnSpc>
                <a:spcPct val="120000"/>
              </a:lnSpc>
              <a:spcBef>
                <a:spcPts val="0"/>
              </a:spcBef>
              <a:spcAft>
                <a:spcPts val="0"/>
              </a:spcAft>
              <a:buSzPts val="1530"/>
              <a:buNone/>
            </a:pPr>
            <a:r>
              <a:rPr lang="tr-TR" sz="1800" dirty="0">
                <a:latin typeface="Consolas"/>
                <a:ea typeface="Consolas"/>
                <a:cs typeface="Consolas"/>
                <a:sym typeface="Consolas"/>
              </a:rPr>
              <a:t>}</a:t>
            </a:r>
          </a:p>
        </p:txBody>
      </p:sp>
      <p:sp>
        <p:nvSpPr>
          <p:cNvPr id="259" name="Google Shape;259;p13"/>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Çoğu durumda, bir gösterici ile gerçekleştirdiğiniz işleri bir dizi yardımıyla da gerçekleştirilebiliriz.</a:t>
            </a:r>
            <a:endParaRPr/>
          </a:p>
          <a:p>
            <a:pPr marL="0" lvl="0" indent="0" algn="l" rtl="0">
              <a:lnSpc>
                <a:spcPct val="100000"/>
              </a:lnSpc>
              <a:spcBef>
                <a:spcPts val="1000"/>
              </a:spcBef>
              <a:spcAft>
                <a:spcPts val="0"/>
              </a:spcAft>
              <a:buSzPts val="1190"/>
              <a:buNone/>
            </a:pPr>
            <a:r>
              <a:rPr lang="tr-TR" sz="1400" b="1">
                <a:solidFill>
                  <a:schemeClr val="dk1"/>
                </a:solidFill>
                <a:latin typeface="Consolas"/>
                <a:ea typeface="Consolas"/>
                <a:cs typeface="Consolas"/>
                <a:sym typeface="Consolas"/>
              </a:rPr>
              <a:t>int* </a:t>
            </a:r>
            <a:r>
              <a:rPr lang="tr-TR" sz="1400" b="1">
                <a:solidFill>
                  <a:schemeClr val="dk1"/>
                </a:solidFill>
                <a:highlight>
                  <a:srgbClr val="FFFF00"/>
                </a:highlight>
                <a:latin typeface="Consolas"/>
                <a:ea typeface="Consolas"/>
                <a:cs typeface="Consolas"/>
                <a:sym typeface="Consolas"/>
              </a:rPr>
              <a:t>ptr = dizi</a:t>
            </a:r>
            <a:r>
              <a:rPr lang="tr-TR" sz="1400" b="1">
                <a:solidFill>
                  <a:schemeClr val="dk1"/>
                </a:solidFill>
                <a:latin typeface="Consolas"/>
                <a:ea typeface="Consolas"/>
                <a:cs typeface="Consolas"/>
                <a:sym typeface="Consolas"/>
              </a:rPr>
              <a:t>;</a:t>
            </a:r>
            <a:endParaRPr/>
          </a:p>
          <a:p>
            <a:pPr marL="0" lvl="0" indent="0" algn="l" rtl="0">
              <a:lnSpc>
                <a:spcPct val="100000"/>
              </a:lnSpc>
              <a:spcBef>
                <a:spcPts val="1000"/>
              </a:spcBef>
              <a:spcAft>
                <a:spcPts val="0"/>
              </a:spcAft>
              <a:buSzPts val="1190"/>
              <a:buNone/>
            </a:pPr>
            <a:r>
              <a:rPr lang="tr-TR"/>
              <a:t>İle</a:t>
            </a:r>
            <a:r>
              <a:rPr lang="tr-TR" b="1">
                <a:solidFill>
                  <a:schemeClr val="dk1"/>
                </a:solidFill>
                <a:latin typeface="Consolas"/>
                <a:ea typeface="Consolas"/>
                <a:cs typeface="Consolas"/>
                <a:sym typeface="Consolas"/>
              </a:rPr>
              <a:t> </a:t>
            </a:r>
            <a:endParaRPr/>
          </a:p>
          <a:p>
            <a:pPr marL="0" lvl="0" indent="0" algn="l" rtl="0">
              <a:lnSpc>
                <a:spcPct val="100000"/>
              </a:lnSpc>
              <a:spcBef>
                <a:spcPts val="1000"/>
              </a:spcBef>
              <a:spcAft>
                <a:spcPts val="0"/>
              </a:spcAft>
              <a:buSzPts val="1190"/>
              <a:buNone/>
            </a:pPr>
            <a:r>
              <a:rPr lang="tr-TR" b="1">
                <a:solidFill>
                  <a:schemeClr val="dk1"/>
                </a:solidFill>
                <a:latin typeface="Consolas"/>
                <a:ea typeface="Consolas"/>
                <a:cs typeface="Consolas"/>
                <a:sym typeface="Consolas"/>
              </a:rPr>
              <a:t>i</a:t>
            </a:r>
            <a:r>
              <a:rPr lang="tr-TR" sz="1400" b="1">
                <a:solidFill>
                  <a:schemeClr val="dk1"/>
                </a:solidFill>
                <a:latin typeface="Consolas"/>
                <a:ea typeface="Consolas"/>
                <a:cs typeface="Consolas"/>
                <a:sym typeface="Consolas"/>
              </a:rPr>
              <a:t>nt* </a:t>
            </a:r>
            <a:r>
              <a:rPr lang="tr-TR" sz="1400" b="1">
                <a:solidFill>
                  <a:schemeClr val="dk1"/>
                </a:solidFill>
                <a:highlight>
                  <a:srgbClr val="FFFF00"/>
                </a:highlight>
                <a:latin typeface="Consolas"/>
                <a:ea typeface="Consolas"/>
                <a:cs typeface="Consolas"/>
                <a:sym typeface="Consolas"/>
              </a:rPr>
              <a:t>ptr=&amp; dizi[0]</a:t>
            </a:r>
            <a:r>
              <a:rPr lang="tr-TR" sz="1400" b="1">
                <a:solidFill>
                  <a:schemeClr val="dk1"/>
                </a:solidFill>
                <a:latin typeface="Consolas"/>
                <a:ea typeface="Consolas"/>
                <a:cs typeface="Consolas"/>
                <a:sym typeface="Consolas"/>
              </a:rPr>
              <a:t>;</a:t>
            </a:r>
            <a:endParaRPr/>
          </a:p>
          <a:p>
            <a:pPr marL="0" lvl="0" indent="0" algn="l" rtl="0">
              <a:lnSpc>
                <a:spcPct val="100000"/>
              </a:lnSpc>
              <a:spcBef>
                <a:spcPts val="1000"/>
              </a:spcBef>
              <a:spcAft>
                <a:spcPts val="0"/>
              </a:spcAft>
              <a:buSzPts val="1190"/>
              <a:buNone/>
            </a:pPr>
            <a:r>
              <a:rPr lang="tr-TR"/>
              <a:t>Aynı ifadedir ve genellikle ilki kullanılır.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4"/>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a:t>DIZILER VE  DIZI GÖSTERICILERININ PARAMETRE OLARAK KULLANIMI </a:t>
            </a:r>
            <a:endParaRPr/>
          </a:p>
        </p:txBody>
      </p:sp>
      <p:sp>
        <p:nvSpPr>
          <p:cNvPr id="265" name="Google Shape;265;p14"/>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#include &lt;</a:t>
            </a:r>
            <a:r>
              <a:rPr lang="tr-TR" sz="1200" dirty="0" err="1">
                <a:latin typeface="Consolas"/>
                <a:ea typeface="Consolas"/>
                <a:cs typeface="Consolas"/>
                <a:sym typeface="Consolas"/>
              </a:rPr>
              <a:t>iostream</a:t>
            </a:r>
            <a:r>
              <a:rPr lang="tr-TR" sz="1200" dirty="0">
                <a:latin typeface="Consolas"/>
                <a:ea typeface="Consolas"/>
                <a:cs typeface="Consolas"/>
                <a:sym typeface="Consolas"/>
              </a:rPr>
              <a:t>&gt;</a:t>
            </a:r>
          </a:p>
          <a:p>
            <a:pPr marL="0" lvl="0" indent="0" algn="l" rtl="0">
              <a:lnSpc>
                <a:spcPct val="120000"/>
              </a:lnSpc>
              <a:spcBef>
                <a:spcPts val="0"/>
              </a:spcBef>
              <a:spcAft>
                <a:spcPts val="0"/>
              </a:spcAft>
              <a:buSzPts val="1020"/>
              <a:buNone/>
            </a:pPr>
            <a:r>
              <a:rPr lang="tr-TR" sz="1200" dirty="0" err="1">
                <a:solidFill>
                  <a:srgbClr val="0000CC"/>
                </a:solidFill>
                <a:latin typeface="Consolas"/>
                <a:ea typeface="Consolas"/>
                <a:cs typeface="Consolas"/>
                <a:sym typeface="Consolas"/>
              </a:rPr>
              <a:t>using</a:t>
            </a:r>
            <a:r>
              <a:rPr lang="tr-TR" sz="1200" dirty="0">
                <a:latin typeface="Consolas"/>
                <a:ea typeface="Consolas"/>
                <a:cs typeface="Consolas"/>
                <a:sym typeface="Consolas"/>
              </a:rPr>
              <a:t> namespace </a:t>
            </a:r>
            <a:r>
              <a:rPr lang="tr-TR" sz="1200" dirty="0" err="1">
                <a:latin typeface="Consolas"/>
                <a:ea typeface="Consolas"/>
                <a:cs typeface="Consolas"/>
                <a:sym typeface="Consolas"/>
              </a:rPr>
              <a:t>std</a:t>
            </a:r>
            <a:r>
              <a:rPr lang="tr-TR" sz="12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#define OGRENCISAYISI 10</a:t>
            </a:r>
          </a:p>
          <a:p>
            <a:pPr marL="0" lvl="0" indent="0" algn="l" rtl="0">
              <a:lnSpc>
                <a:spcPct val="120000"/>
              </a:lnSpc>
              <a:spcBef>
                <a:spcPts val="0"/>
              </a:spcBef>
              <a:spcAft>
                <a:spcPts val="0"/>
              </a:spcAft>
              <a:buSzPts val="1020"/>
              <a:buNone/>
            </a:pPr>
            <a:endParaRPr lang="tr-TR" sz="1200" dirty="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dirty="0">
                <a:solidFill>
                  <a:srgbClr val="0000CC"/>
                </a:solidFill>
                <a:latin typeface="Consolas"/>
                <a:ea typeface="Consolas"/>
                <a:cs typeface="Consolas"/>
                <a:sym typeface="Consolas"/>
              </a:rPr>
              <a:t>float</a:t>
            </a:r>
            <a:r>
              <a:rPr lang="tr-TR" sz="1200" dirty="0">
                <a:latin typeface="Consolas"/>
                <a:ea typeface="Consolas"/>
                <a:cs typeface="Consolas"/>
                <a:sym typeface="Consolas"/>
              </a:rPr>
              <a:t> </a:t>
            </a:r>
            <a:r>
              <a:rPr lang="tr-TR" sz="1200" dirty="0" err="1">
                <a:latin typeface="Consolas"/>
                <a:ea typeface="Consolas"/>
                <a:cs typeface="Consolas"/>
                <a:sym typeface="Consolas"/>
              </a:rPr>
              <a:t>notlarOrtalamasi</a:t>
            </a:r>
            <a:r>
              <a:rPr lang="tr-TR" sz="1200" dirty="0">
                <a:latin typeface="Consolas"/>
                <a:ea typeface="Consolas"/>
                <a:cs typeface="Consolas"/>
                <a:sym typeface="Consolas"/>
              </a:rPr>
              <a:t>(</a:t>
            </a:r>
            <a:r>
              <a:rPr lang="tr-TR" sz="1200" dirty="0">
                <a:solidFill>
                  <a:srgbClr val="0000CC"/>
                </a:solidFill>
                <a:highlight>
                  <a:srgbClr val="FFFF00"/>
                </a:highlight>
                <a:latin typeface="Consolas"/>
                <a:ea typeface="Consolas"/>
                <a:cs typeface="Consolas"/>
                <a:sym typeface="Consolas"/>
              </a:rPr>
              <a:t>float</a:t>
            </a:r>
            <a:r>
              <a:rPr lang="tr-TR" sz="1200" dirty="0">
                <a:solidFill>
                  <a:srgbClr val="FF0000"/>
                </a:solidFill>
                <a:latin typeface="Consolas"/>
                <a:ea typeface="Consolas"/>
                <a:cs typeface="Consolas"/>
                <a:sym typeface="Consolas"/>
              </a:rPr>
              <a:t>*</a:t>
            </a:r>
            <a:r>
              <a:rPr lang="tr-TR" sz="12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200" dirty="0" err="1">
                <a:solidFill>
                  <a:srgbClr val="0000CC"/>
                </a:solidFill>
                <a:latin typeface="Consolas"/>
                <a:ea typeface="Consolas"/>
                <a:cs typeface="Consolas"/>
                <a:sym typeface="Consolas"/>
              </a:rPr>
              <a:t>void</a:t>
            </a:r>
            <a:r>
              <a:rPr lang="tr-TR" sz="1200" dirty="0">
                <a:latin typeface="Consolas"/>
                <a:ea typeface="Consolas"/>
                <a:cs typeface="Consolas"/>
                <a:sym typeface="Consolas"/>
              </a:rPr>
              <a:t> </a:t>
            </a:r>
            <a:r>
              <a:rPr lang="tr-TR" sz="1200" dirty="0" err="1">
                <a:latin typeface="Consolas"/>
                <a:ea typeface="Consolas"/>
                <a:cs typeface="Consolas"/>
                <a:sym typeface="Consolas"/>
              </a:rPr>
              <a:t>notlariArtir</a:t>
            </a:r>
            <a:r>
              <a:rPr lang="tr-TR" sz="1200" dirty="0">
                <a:latin typeface="Consolas"/>
                <a:ea typeface="Consolas"/>
                <a:cs typeface="Consolas"/>
                <a:sym typeface="Consolas"/>
              </a:rPr>
              <a:t>(</a:t>
            </a:r>
            <a:r>
              <a:rPr lang="tr-TR" sz="1200" dirty="0">
                <a:solidFill>
                  <a:srgbClr val="0000CC"/>
                </a:solidFill>
                <a:highlight>
                  <a:srgbClr val="FFFF00"/>
                </a:highlight>
                <a:latin typeface="Consolas"/>
                <a:ea typeface="Consolas"/>
                <a:cs typeface="Consolas"/>
                <a:sym typeface="Consolas"/>
              </a:rPr>
              <a:t>float</a:t>
            </a:r>
            <a:r>
              <a:rPr lang="tr-TR" sz="1200" dirty="0">
                <a:solidFill>
                  <a:srgbClr val="FF0000"/>
                </a:solidFill>
                <a:latin typeface="Consolas"/>
                <a:ea typeface="Consolas"/>
                <a:cs typeface="Consolas"/>
                <a:sym typeface="Consolas"/>
              </a:rPr>
              <a:t>*</a:t>
            </a:r>
            <a:r>
              <a:rPr lang="tr-TR" sz="1200" dirty="0">
                <a:latin typeface="Consolas"/>
                <a:ea typeface="Consolas"/>
                <a:cs typeface="Consolas"/>
                <a:sym typeface="Consolas"/>
              </a:rPr>
              <a:t>);</a:t>
            </a:r>
          </a:p>
          <a:p>
            <a:pPr marL="0" lvl="0" indent="0" algn="l" rtl="0">
              <a:lnSpc>
                <a:spcPct val="120000"/>
              </a:lnSpc>
              <a:spcBef>
                <a:spcPts val="0"/>
              </a:spcBef>
              <a:spcAft>
                <a:spcPts val="0"/>
              </a:spcAft>
              <a:buSzPts val="1020"/>
              <a:buNone/>
            </a:pPr>
            <a:endParaRPr lang="tr-TR" sz="1200" dirty="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dirty="0">
                <a:solidFill>
                  <a:srgbClr val="0000CC"/>
                </a:solidFill>
                <a:latin typeface="Consolas"/>
                <a:ea typeface="Consolas"/>
                <a:cs typeface="Consolas"/>
                <a:sym typeface="Consolas"/>
              </a:rPr>
              <a:t>int</a:t>
            </a:r>
            <a:r>
              <a:rPr lang="tr-TR" sz="1200" dirty="0">
                <a:latin typeface="Consolas"/>
                <a:ea typeface="Consolas"/>
                <a:cs typeface="Consolas"/>
                <a:sym typeface="Consolas"/>
              </a:rPr>
              <a:t> main(){</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float</a:t>
            </a:r>
            <a:r>
              <a:rPr lang="tr-TR" sz="1200" dirty="0">
                <a:latin typeface="Consolas"/>
                <a:ea typeface="Consolas"/>
                <a:cs typeface="Consolas"/>
                <a:sym typeface="Consolas"/>
              </a:rPr>
              <a:t> notlar[OGRENCISAYISI]= { 55.0,60.0,70.0,35.0,30.0,50.0,65.0,90.0,95.0,100.0 };</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float</a:t>
            </a:r>
            <a:r>
              <a:rPr lang="tr-TR" sz="1200" dirty="0">
                <a:latin typeface="Consolas"/>
                <a:ea typeface="Consolas"/>
                <a:cs typeface="Consolas"/>
                <a:sym typeface="Consolas"/>
              </a:rPr>
              <a:t> toplam=</a:t>
            </a:r>
            <a:r>
              <a:rPr lang="tr-TR" sz="1200" dirty="0" err="1">
                <a:latin typeface="Consolas"/>
                <a:ea typeface="Consolas"/>
                <a:cs typeface="Consolas"/>
                <a:sym typeface="Consolas"/>
              </a:rPr>
              <a:t>notlarOrtalamasi</a:t>
            </a:r>
            <a:r>
              <a:rPr lang="tr-TR" sz="1200" dirty="0">
                <a:latin typeface="Consolas"/>
                <a:ea typeface="Consolas"/>
                <a:cs typeface="Consolas"/>
                <a:sym typeface="Consolas"/>
              </a:rPr>
              <a:t>(</a:t>
            </a:r>
            <a:r>
              <a:rPr lang="tr-TR" sz="1200" dirty="0">
                <a:highlight>
                  <a:srgbClr val="FFFF00"/>
                </a:highlight>
                <a:latin typeface="Consolas"/>
                <a:ea typeface="Consolas"/>
                <a:cs typeface="Consolas"/>
                <a:sym typeface="Consolas"/>
              </a:rPr>
              <a:t>notlar</a:t>
            </a:r>
            <a:r>
              <a:rPr lang="tr-TR" sz="1200" dirty="0">
                <a:latin typeface="Consolas"/>
                <a:ea typeface="Consolas"/>
                <a:cs typeface="Consolas"/>
                <a:sym typeface="Consolas"/>
              </a:rPr>
              <a:t>); </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"Notlar Ortalaması:" &lt;&lt; toplam &lt;&lt; </a:t>
            </a:r>
            <a:r>
              <a:rPr lang="tr-TR" sz="1200" dirty="0" err="1">
                <a:latin typeface="Consolas"/>
                <a:ea typeface="Consolas"/>
                <a:cs typeface="Consolas"/>
                <a:sym typeface="Consolas"/>
              </a:rPr>
              <a:t>endl</a:t>
            </a:r>
            <a:r>
              <a:rPr lang="tr-TR" sz="12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notlariArtir</a:t>
            </a:r>
            <a:r>
              <a:rPr lang="tr-TR" sz="1200" dirty="0">
                <a:latin typeface="Consolas"/>
                <a:ea typeface="Consolas"/>
                <a:cs typeface="Consolas"/>
                <a:sym typeface="Consolas"/>
              </a:rPr>
              <a:t>(</a:t>
            </a:r>
            <a:r>
              <a:rPr lang="tr-TR" sz="1200" dirty="0">
                <a:highlight>
                  <a:srgbClr val="FFFF00"/>
                </a:highlight>
                <a:latin typeface="Consolas"/>
                <a:ea typeface="Consolas"/>
                <a:cs typeface="Consolas"/>
                <a:sym typeface="Consolas"/>
              </a:rPr>
              <a:t>notlar</a:t>
            </a:r>
            <a:r>
              <a:rPr lang="tr-TR" sz="1200" dirty="0">
                <a:latin typeface="Consolas"/>
                <a:ea typeface="Consolas"/>
                <a:cs typeface="Consolas"/>
                <a:sym typeface="Consolas"/>
              </a:rPr>
              <a:t>);  </a:t>
            </a:r>
            <a:r>
              <a:rPr lang="tr-TR" sz="1200" dirty="0">
                <a:solidFill>
                  <a:schemeClr val="bg1">
                    <a:lumMod val="65000"/>
                  </a:schemeClr>
                </a:solidFill>
                <a:latin typeface="Consolas"/>
                <a:ea typeface="Consolas"/>
                <a:cs typeface="Consolas"/>
                <a:sym typeface="Consolas"/>
              </a:rPr>
              <a:t>// Bu fonksiyonla dizi elemanları değiştiriliyor</a:t>
            </a:r>
          </a:p>
          <a:p>
            <a:pPr marL="0" lvl="0" indent="0" algn="l" rtl="0">
              <a:lnSpc>
                <a:spcPct val="120000"/>
              </a:lnSpc>
              <a:spcBef>
                <a:spcPts val="0"/>
              </a:spcBef>
              <a:spcAft>
                <a:spcPts val="0"/>
              </a:spcAft>
              <a:buSzPts val="1020"/>
              <a:buNone/>
            </a:pPr>
            <a:r>
              <a:rPr lang="tr-TR" sz="1200" dirty="0">
                <a:solidFill>
                  <a:srgbClr val="0000CC"/>
                </a:solidFill>
                <a:latin typeface="Consolas"/>
                <a:ea typeface="Consolas"/>
                <a:cs typeface="Consolas"/>
                <a:sym typeface="Consolas"/>
              </a:rPr>
              <a:t>   for</a:t>
            </a: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int</a:t>
            </a:r>
            <a:r>
              <a:rPr lang="tr-TR" sz="1200" dirty="0">
                <a:latin typeface="Consolas"/>
                <a:ea typeface="Consolas"/>
                <a:cs typeface="Consolas"/>
                <a:sym typeface="Consolas"/>
              </a:rPr>
              <a:t> indis=0; indis&lt;OGRENCISAYISI; indis++)</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err="1">
                <a:latin typeface="Consolas"/>
                <a:ea typeface="Consolas"/>
                <a:cs typeface="Consolas"/>
                <a:sym typeface="Consolas"/>
              </a:rPr>
              <a:t>cout</a:t>
            </a:r>
            <a:r>
              <a:rPr lang="tr-TR" sz="1200" dirty="0">
                <a:latin typeface="Consolas"/>
                <a:ea typeface="Consolas"/>
                <a:cs typeface="Consolas"/>
                <a:sym typeface="Consolas"/>
              </a:rPr>
              <a:t> &lt;&lt; "Not[" &lt;&lt; indis &lt;&lt; "]=" &lt;&lt; </a:t>
            </a:r>
            <a:r>
              <a:rPr lang="tr-TR" sz="1200" dirty="0">
                <a:highlight>
                  <a:srgbClr val="FFFF00"/>
                </a:highlight>
                <a:latin typeface="Consolas"/>
                <a:ea typeface="Consolas"/>
                <a:cs typeface="Consolas"/>
                <a:sym typeface="Consolas"/>
              </a:rPr>
              <a:t>notlar[indis] </a:t>
            </a:r>
            <a:r>
              <a:rPr lang="tr-TR" sz="1200" dirty="0">
                <a:latin typeface="Consolas"/>
                <a:ea typeface="Consolas"/>
                <a:cs typeface="Consolas"/>
                <a:sym typeface="Consolas"/>
              </a:rPr>
              <a:t>&lt;&lt; </a:t>
            </a:r>
            <a:r>
              <a:rPr lang="tr-TR" sz="1200" dirty="0" err="1">
                <a:latin typeface="Consolas"/>
                <a:ea typeface="Consolas"/>
                <a:cs typeface="Consolas"/>
                <a:sym typeface="Consolas"/>
              </a:rPr>
              <a:t>endl</a:t>
            </a:r>
            <a:r>
              <a:rPr lang="tr-TR" sz="1200" dirty="0">
                <a:latin typeface="Consolas"/>
                <a:ea typeface="Consolas"/>
                <a:cs typeface="Consolas"/>
                <a:sym typeface="Consolas"/>
              </a:rPr>
              <a:t>;   </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200" dirty="0">
                <a:solidFill>
                  <a:srgbClr val="0000CC"/>
                </a:solidFill>
                <a:latin typeface="Consolas"/>
                <a:ea typeface="Consolas"/>
                <a:cs typeface="Consolas"/>
                <a:sym typeface="Consolas"/>
              </a:rPr>
              <a:t>float</a:t>
            </a:r>
            <a:r>
              <a:rPr lang="tr-TR" sz="1200" dirty="0">
                <a:latin typeface="Consolas"/>
                <a:ea typeface="Consolas"/>
                <a:cs typeface="Consolas"/>
                <a:sym typeface="Consolas"/>
              </a:rPr>
              <a:t> </a:t>
            </a:r>
            <a:r>
              <a:rPr lang="tr-TR" sz="1200" dirty="0" err="1">
                <a:latin typeface="Consolas"/>
                <a:ea typeface="Consolas"/>
                <a:cs typeface="Consolas"/>
                <a:sym typeface="Consolas"/>
              </a:rPr>
              <a:t>notlarOrtalamasi</a:t>
            </a:r>
            <a:r>
              <a:rPr lang="tr-TR" sz="1200" dirty="0">
                <a:latin typeface="Consolas"/>
                <a:ea typeface="Consolas"/>
                <a:cs typeface="Consolas"/>
                <a:sym typeface="Consolas"/>
              </a:rPr>
              <a:t>(</a:t>
            </a:r>
            <a:r>
              <a:rPr lang="tr-TR" sz="1200" dirty="0">
                <a:solidFill>
                  <a:srgbClr val="0000CC"/>
                </a:solidFill>
                <a:highlight>
                  <a:srgbClr val="FFFF00"/>
                </a:highlight>
                <a:latin typeface="Consolas"/>
                <a:ea typeface="Consolas"/>
                <a:cs typeface="Consolas"/>
                <a:sym typeface="Consolas"/>
              </a:rPr>
              <a:t>float</a:t>
            </a:r>
            <a:r>
              <a:rPr lang="tr-TR" sz="1200" dirty="0">
                <a:solidFill>
                  <a:srgbClr val="FF0000"/>
                </a:solidFill>
                <a:latin typeface="Consolas"/>
                <a:ea typeface="Consolas"/>
                <a:cs typeface="Consolas"/>
                <a:sym typeface="Consolas"/>
              </a:rPr>
              <a:t>*</a:t>
            </a:r>
            <a:r>
              <a:rPr lang="tr-TR" sz="1200" dirty="0">
                <a:latin typeface="Consolas"/>
                <a:ea typeface="Consolas"/>
                <a:cs typeface="Consolas"/>
                <a:sym typeface="Consolas"/>
              </a:rPr>
              <a:t> </a:t>
            </a:r>
            <a:r>
              <a:rPr lang="tr-TR" sz="1200" dirty="0" err="1">
                <a:latin typeface="Consolas"/>
                <a:ea typeface="Consolas"/>
                <a:cs typeface="Consolas"/>
                <a:sym typeface="Consolas"/>
              </a:rPr>
              <a:t>pNotlar</a:t>
            </a:r>
            <a:r>
              <a:rPr lang="tr-TR" sz="12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200" dirty="0">
                <a:solidFill>
                  <a:srgbClr val="0000CC"/>
                </a:solidFill>
                <a:latin typeface="Consolas"/>
                <a:ea typeface="Consolas"/>
                <a:cs typeface="Consolas"/>
                <a:sym typeface="Consolas"/>
              </a:rPr>
              <a:t>   float</a:t>
            </a:r>
            <a:r>
              <a:rPr lang="tr-TR" sz="1200" dirty="0">
                <a:latin typeface="Consolas"/>
                <a:ea typeface="Consolas"/>
                <a:cs typeface="Consolas"/>
                <a:sym typeface="Consolas"/>
              </a:rPr>
              <a:t> top=0.0;</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for</a:t>
            </a: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int</a:t>
            </a:r>
            <a:r>
              <a:rPr lang="tr-TR" sz="1200" dirty="0">
                <a:latin typeface="Consolas"/>
                <a:ea typeface="Consolas"/>
                <a:cs typeface="Consolas"/>
                <a:sym typeface="Consolas"/>
              </a:rPr>
              <a:t> indis=0; indis&lt;OGRENCISAYISI; indis++)</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top+=</a:t>
            </a:r>
            <a:r>
              <a:rPr lang="tr-TR" sz="1200" dirty="0" err="1">
                <a:highlight>
                  <a:srgbClr val="FFFF00"/>
                </a:highlight>
                <a:latin typeface="Consolas"/>
                <a:ea typeface="Consolas"/>
                <a:cs typeface="Consolas"/>
                <a:sym typeface="Consolas"/>
              </a:rPr>
              <a:t>pNotlar</a:t>
            </a:r>
            <a:r>
              <a:rPr lang="tr-TR" sz="1200" dirty="0">
                <a:highlight>
                  <a:srgbClr val="FFFF00"/>
                </a:highlight>
                <a:latin typeface="Consolas"/>
                <a:ea typeface="Consolas"/>
                <a:cs typeface="Consolas"/>
                <a:sym typeface="Consolas"/>
              </a:rPr>
              <a:t>[indis]; </a:t>
            </a:r>
            <a:r>
              <a:rPr lang="tr-TR" sz="1200" dirty="0">
                <a:solidFill>
                  <a:schemeClr val="bg1">
                    <a:lumMod val="65000"/>
                  </a:schemeClr>
                </a:solidFill>
                <a:latin typeface="Consolas"/>
                <a:ea typeface="Consolas"/>
                <a:cs typeface="Consolas"/>
                <a:sym typeface="Consolas"/>
              </a:rPr>
              <a:t>// Gösterici dizi gibi kullanılıyor</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return</a:t>
            </a:r>
            <a:r>
              <a:rPr lang="tr-TR" sz="1200" dirty="0">
                <a:latin typeface="Consolas"/>
                <a:ea typeface="Consolas"/>
                <a:cs typeface="Consolas"/>
                <a:sym typeface="Consolas"/>
              </a:rPr>
              <a:t> top/OGRENCISAYISI;</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200" dirty="0" err="1">
                <a:solidFill>
                  <a:srgbClr val="0000CC"/>
                </a:solidFill>
                <a:latin typeface="Consolas"/>
                <a:ea typeface="Consolas"/>
                <a:cs typeface="Consolas"/>
                <a:sym typeface="Consolas"/>
              </a:rPr>
              <a:t>void</a:t>
            </a:r>
            <a:r>
              <a:rPr lang="tr-TR" sz="1200" dirty="0">
                <a:latin typeface="Consolas"/>
                <a:ea typeface="Consolas"/>
                <a:cs typeface="Consolas"/>
                <a:sym typeface="Consolas"/>
              </a:rPr>
              <a:t> </a:t>
            </a:r>
            <a:r>
              <a:rPr lang="tr-TR" sz="1200" dirty="0" err="1">
                <a:latin typeface="Consolas"/>
                <a:ea typeface="Consolas"/>
                <a:cs typeface="Consolas"/>
                <a:sym typeface="Consolas"/>
              </a:rPr>
              <a:t>notlariArtir</a:t>
            </a:r>
            <a:r>
              <a:rPr lang="tr-TR" sz="1200" dirty="0">
                <a:latin typeface="Consolas"/>
                <a:ea typeface="Consolas"/>
                <a:cs typeface="Consolas"/>
                <a:sym typeface="Consolas"/>
              </a:rPr>
              <a:t>(</a:t>
            </a:r>
            <a:r>
              <a:rPr lang="tr-TR" sz="1200" dirty="0">
                <a:solidFill>
                  <a:srgbClr val="0000CC"/>
                </a:solidFill>
                <a:highlight>
                  <a:srgbClr val="FFFF00"/>
                </a:highlight>
                <a:latin typeface="Consolas"/>
                <a:ea typeface="Consolas"/>
                <a:cs typeface="Consolas"/>
                <a:sym typeface="Consolas"/>
              </a:rPr>
              <a:t>float</a:t>
            </a:r>
            <a:r>
              <a:rPr lang="tr-TR" sz="1200" dirty="0">
                <a:solidFill>
                  <a:srgbClr val="FF0000"/>
                </a:solidFill>
                <a:latin typeface="Consolas"/>
                <a:ea typeface="Consolas"/>
                <a:cs typeface="Consolas"/>
                <a:sym typeface="Consolas"/>
              </a:rPr>
              <a:t>*</a:t>
            </a:r>
            <a:r>
              <a:rPr lang="tr-TR" sz="1200" dirty="0">
                <a:latin typeface="Consolas"/>
                <a:ea typeface="Consolas"/>
                <a:cs typeface="Consolas"/>
                <a:sym typeface="Consolas"/>
              </a:rPr>
              <a:t> </a:t>
            </a:r>
            <a:r>
              <a:rPr lang="tr-TR" sz="1200" dirty="0" err="1">
                <a:latin typeface="Consolas"/>
                <a:ea typeface="Consolas"/>
                <a:cs typeface="Consolas"/>
                <a:sym typeface="Consolas"/>
              </a:rPr>
              <a:t>pNotlar</a:t>
            </a:r>
            <a:r>
              <a:rPr lang="tr-TR" sz="1200" dirty="0">
                <a:latin typeface="Consolas"/>
                <a:ea typeface="Consolas"/>
                <a:cs typeface="Consolas"/>
                <a:sym typeface="Consolas"/>
              </a:rPr>
              <a:t>) {</a:t>
            </a:r>
          </a:p>
          <a:p>
            <a:pPr marL="0" lvl="0" indent="0" algn="l" rtl="0">
              <a:lnSpc>
                <a:spcPct val="120000"/>
              </a:lnSpc>
              <a:spcBef>
                <a:spcPts val="0"/>
              </a:spcBef>
              <a:spcAft>
                <a:spcPts val="0"/>
              </a:spcAft>
              <a:buSzPts val="1020"/>
              <a:buNone/>
            </a:pPr>
            <a:r>
              <a:rPr lang="tr-TR" sz="1200" dirty="0">
                <a:solidFill>
                  <a:srgbClr val="0000CC"/>
                </a:solidFill>
                <a:latin typeface="Consolas"/>
                <a:ea typeface="Consolas"/>
                <a:cs typeface="Consolas"/>
                <a:sym typeface="Consolas"/>
              </a:rPr>
              <a:t>   for</a:t>
            </a: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int</a:t>
            </a:r>
            <a:r>
              <a:rPr lang="tr-TR" sz="1200" dirty="0">
                <a:latin typeface="Consolas"/>
                <a:ea typeface="Consolas"/>
                <a:cs typeface="Consolas"/>
                <a:sym typeface="Consolas"/>
              </a:rPr>
              <a:t> indis=0; indis&lt;OGRENCISAYISI; indis++)</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a:solidFill>
                  <a:srgbClr val="0000CC"/>
                </a:solidFill>
                <a:latin typeface="Consolas"/>
                <a:ea typeface="Consolas"/>
                <a:cs typeface="Consolas"/>
                <a:sym typeface="Consolas"/>
              </a:rPr>
              <a:t>if</a:t>
            </a:r>
            <a:r>
              <a:rPr lang="tr-TR" sz="1200" dirty="0">
                <a:latin typeface="Consolas"/>
                <a:ea typeface="Consolas"/>
                <a:cs typeface="Consolas"/>
                <a:sym typeface="Consolas"/>
              </a:rPr>
              <a:t> (</a:t>
            </a:r>
            <a:r>
              <a:rPr lang="tr-TR" sz="1200" dirty="0" err="1">
                <a:highlight>
                  <a:srgbClr val="FFFF00"/>
                </a:highlight>
                <a:latin typeface="Consolas"/>
                <a:ea typeface="Consolas"/>
                <a:cs typeface="Consolas"/>
                <a:sym typeface="Consolas"/>
              </a:rPr>
              <a:t>pNotlar</a:t>
            </a:r>
            <a:r>
              <a:rPr lang="tr-TR" sz="1200" dirty="0">
                <a:highlight>
                  <a:srgbClr val="FFFF00"/>
                </a:highlight>
                <a:latin typeface="Consolas"/>
                <a:ea typeface="Consolas"/>
                <a:cs typeface="Consolas"/>
                <a:sym typeface="Consolas"/>
              </a:rPr>
              <a:t>[indis]</a:t>
            </a:r>
            <a:r>
              <a:rPr lang="tr-TR" sz="1200" dirty="0">
                <a:latin typeface="Consolas"/>
                <a:ea typeface="Consolas"/>
                <a:cs typeface="Consolas"/>
                <a:sym typeface="Consolas"/>
              </a:rPr>
              <a:t>&lt;=90) </a:t>
            </a:r>
            <a:r>
              <a:rPr lang="tr-TR" sz="1200" dirty="0">
                <a:solidFill>
                  <a:schemeClr val="bg1">
                    <a:lumMod val="65000"/>
                  </a:schemeClr>
                </a:solidFill>
                <a:latin typeface="Consolas"/>
                <a:ea typeface="Consolas"/>
                <a:cs typeface="Consolas"/>
                <a:sym typeface="Consolas"/>
              </a:rPr>
              <a:t>//Göstericinin gösterdiği değerler değiştiriliyor</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err="1">
                <a:highlight>
                  <a:srgbClr val="FFFF00"/>
                </a:highlight>
                <a:latin typeface="Consolas"/>
                <a:ea typeface="Consolas"/>
                <a:cs typeface="Consolas"/>
                <a:sym typeface="Consolas"/>
              </a:rPr>
              <a:t>pNotlar</a:t>
            </a:r>
            <a:r>
              <a:rPr lang="tr-TR" sz="1200" dirty="0">
                <a:highlight>
                  <a:srgbClr val="FFFF00"/>
                </a:highlight>
                <a:latin typeface="Consolas"/>
                <a:ea typeface="Consolas"/>
                <a:cs typeface="Consolas"/>
                <a:sym typeface="Consolas"/>
              </a:rPr>
              <a:t>[indis]</a:t>
            </a:r>
            <a:r>
              <a:rPr lang="tr-TR" sz="1200" dirty="0">
                <a:latin typeface="Consolas"/>
                <a:ea typeface="Consolas"/>
                <a:cs typeface="Consolas"/>
                <a:sym typeface="Consolas"/>
              </a:rPr>
              <a:t>+=10.0;</a:t>
            </a: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a:t>
            </a:r>
          </a:p>
        </p:txBody>
      </p:sp>
      <p:sp>
        <p:nvSpPr>
          <p:cNvPr id="266" name="Google Shape;266;p14"/>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100000"/>
              </a:lnSpc>
              <a:spcBef>
                <a:spcPts val="0"/>
              </a:spcBef>
              <a:spcAft>
                <a:spcPts val="0"/>
              </a:spcAft>
              <a:buSzPts val="1190"/>
              <a:buNone/>
            </a:pPr>
            <a:r>
              <a:rPr lang="tr-TR"/>
              <a:t>Gösterici olarak dizileri parametre olarak kullanırken ilk elemanının adresini kullanırız.</a:t>
            </a:r>
            <a:endParaRPr/>
          </a:p>
          <a:p>
            <a:pPr marL="0" lvl="0" indent="0" algn="l" rtl="0">
              <a:lnSpc>
                <a:spcPct val="100000"/>
              </a:lnSpc>
              <a:spcBef>
                <a:spcPts val="1000"/>
              </a:spcBef>
              <a:spcAft>
                <a:spcPts val="0"/>
              </a:spcAft>
              <a:buSzPts val="1190"/>
              <a:buNone/>
            </a:pPr>
            <a:r>
              <a:rPr lang="tr-TR"/>
              <a:t>I- Diziler parametre olarak kullanılırken adres operatörü kullanılmaz. Gösterici gibi davranırlar. </a:t>
            </a:r>
            <a:r>
              <a:rPr lang="tr-TR" u="sng">
                <a:highlight>
                  <a:srgbClr val="FFFF00"/>
                </a:highlight>
              </a:rPr>
              <a:t>Yani bir dizinin adı, dizinin ilk öğesinin adresi gibi davranır. </a:t>
            </a:r>
            <a:endParaRPr/>
          </a:p>
          <a:p>
            <a:pPr marL="0" lvl="0" indent="0" algn="l" rtl="0">
              <a:lnSpc>
                <a:spcPct val="100000"/>
              </a:lnSpc>
              <a:spcBef>
                <a:spcPts val="600"/>
              </a:spcBef>
              <a:spcAft>
                <a:spcPts val="0"/>
              </a:spcAft>
              <a:buSzPts val="1190"/>
              <a:buNone/>
            </a:pPr>
            <a:r>
              <a:rPr lang="tr-TR" sz="1400" b="1">
                <a:solidFill>
                  <a:schemeClr val="dk1"/>
                </a:solidFill>
                <a:latin typeface="Consolas"/>
                <a:ea typeface="Consolas"/>
                <a:cs typeface="Consolas"/>
                <a:sym typeface="Consolas"/>
              </a:rPr>
              <a:t>notlarOrtalamasi(notlar)</a:t>
            </a:r>
            <a:br>
              <a:rPr lang="tr-TR" sz="1400" b="1">
                <a:solidFill>
                  <a:schemeClr val="dk1"/>
                </a:solidFill>
                <a:latin typeface="Consolas"/>
                <a:ea typeface="Consolas"/>
                <a:cs typeface="Consolas"/>
                <a:sym typeface="Consolas"/>
              </a:rPr>
            </a:br>
            <a:r>
              <a:rPr lang="tr-TR" sz="1400" b="1">
                <a:solidFill>
                  <a:schemeClr val="dk1"/>
                </a:solidFill>
                <a:latin typeface="Consolas"/>
                <a:ea typeface="Consolas"/>
                <a:cs typeface="Consolas"/>
                <a:sym typeface="Consolas"/>
              </a:rPr>
              <a:t>notlarOrtalamasi(&amp;notlar[0]);</a:t>
            </a:r>
            <a:endParaRPr/>
          </a:p>
          <a:p>
            <a:pPr marL="0" lvl="0" indent="0" algn="l" rtl="0">
              <a:lnSpc>
                <a:spcPct val="100000"/>
              </a:lnSpc>
              <a:spcBef>
                <a:spcPts val="600"/>
              </a:spcBef>
              <a:spcAft>
                <a:spcPts val="0"/>
              </a:spcAft>
              <a:buSzPts val="1190"/>
              <a:buNone/>
            </a:pPr>
            <a:r>
              <a:rPr lang="tr-TR" u="sng">
                <a:highlight>
                  <a:srgbClr val="FFFF00"/>
                </a:highlight>
                <a:latin typeface="Consolas"/>
                <a:ea typeface="Consolas"/>
                <a:cs typeface="Consolas"/>
                <a:sym typeface="Consolas"/>
              </a:rPr>
              <a:t>Aynı şeydir!</a:t>
            </a:r>
            <a:endParaRPr u="sng">
              <a:highlight>
                <a:srgbClr val="FFFF00"/>
              </a:highlight>
            </a:endParaRPr>
          </a:p>
          <a:p>
            <a:pPr marL="0" lvl="0" indent="0" algn="l" rtl="0">
              <a:lnSpc>
                <a:spcPct val="100000"/>
              </a:lnSpc>
              <a:spcBef>
                <a:spcPts val="1000"/>
              </a:spcBef>
              <a:spcAft>
                <a:spcPts val="0"/>
              </a:spcAft>
              <a:buSzPts val="1190"/>
              <a:buNone/>
            </a:pPr>
            <a:r>
              <a:rPr lang="tr-TR"/>
              <a:t>II-Gösterici gibi davrandıklarından dizi elemanları fonksiyon </a:t>
            </a:r>
            <a:r>
              <a:rPr lang="tr-TR" u="sng"/>
              <a:t>içinde</a:t>
            </a:r>
            <a:r>
              <a:rPr lang="tr-TR"/>
              <a:t> yine dizi gibi kullanılır.</a:t>
            </a:r>
            <a:endParaRPr/>
          </a:p>
          <a:p>
            <a:pPr marL="0" lvl="0" indent="0" algn="l" rtl="0">
              <a:lnSpc>
                <a:spcPct val="100000"/>
              </a:lnSpc>
              <a:spcBef>
                <a:spcPts val="1000"/>
              </a:spcBef>
              <a:spcAft>
                <a:spcPts val="0"/>
              </a:spcAft>
              <a:buSzPts val="1190"/>
              <a:buNone/>
            </a:pPr>
            <a:r>
              <a:rPr lang="tr-TR"/>
              <a:t>III-Gösterici gibi davrandıklarından dizi elemanları fonksiyon içinde değiştirilebilir. Fonksiyondan dönüldüğünde elemanlar değişiklik yapılmış şekliyle işlemler devam eder. </a:t>
            </a: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5"/>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SzPts val="2400"/>
              <a:buFont typeface="Cambria"/>
              <a:buNone/>
            </a:pPr>
            <a:r>
              <a:rPr lang="tr-TR" sz="2400"/>
              <a:t>GERI DÖNÜŞ DEĞERI OLARAK GÖSTERICILER</a:t>
            </a:r>
            <a:endParaRPr/>
          </a:p>
        </p:txBody>
      </p:sp>
      <p:sp>
        <p:nvSpPr>
          <p:cNvPr id="272" name="Google Shape;272;p15"/>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iomanip</a:t>
            </a:r>
            <a:r>
              <a:rPr lang="tr-TR" sz="1400" dirty="0">
                <a:latin typeface="Consolas"/>
                <a:ea typeface="Consolas"/>
                <a:cs typeface="Consolas"/>
                <a:sym typeface="Consolas"/>
              </a:rPr>
              <a:t>&gt; </a:t>
            </a:r>
            <a:r>
              <a:rPr lang="tr-TR" sz="1400" dirty="0">
                <a:solidFill>
                  <a:schemeClr val="bg1">
                    <a:lumMod val="65000"/>
                  </a:schemeClr>
                </a:solidFill>
                <a:latin typeface="Consolas"/>
                <a:ea typeface="Consolas"/>
                <a:cs typeface="Consolas"/>
                <a:sym typeface="Consolas"/>
              </a:rPr>
              <a:t>//</a:t>
            </a:r>
            <a:r>
              <a:rPr lang="tr-TR" sz="1400" dirty="0" err="1">
                <a:solidFill>
                  <a:schemeClr val="bg1">
                    <a:lumMod val="65000"/>
                  </a:schemeClr>
                </a:solidFill>
                <a:latin typeface="Consolas"/>
                <a:ea typeface="Consolas"/>
                <a:cs typeface="Consolas"/>
                <a:sym typeface="Consolas"/>
              </a:rPr>
              <a:t>setw</a:t>
            </a:r>
            <a:r>
              <a:rPr lang="tr-TR" sz="1400" dirty="0">
                <a:solidFill>
                  <a:schemeClr val="bg1">
                    <a:lumMod val="65000"/>
                  </a:schemeClr>
                </a:solidFill>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ctime</a:t>
            </a:r>
            <a:r>
              <a:rPr lang="tr-TR" sz="1400" dirty="0">
                <a:latin typeface="Consolas"/>
                <a:ea typeface="Consolas"/>
                <a:cs typeface="Consolas"/>
                <a:sym typeface="Consolas"/>
              </a:rPr>
              <a:t>&gt;</a:t>
            </a:r>
          </a:p>
          <a:p>
            <a:pPr marL="0" lvl="0" indent="0" algn="l" rtl="0">
              <a:lnSpc>
                <a:spcPct val="120000"/>
              </a:lnSpc>
              <a:spcBef>
                <a:spcPts val="0"/>
              </a:spcBef>
              <a:spcAft>
                <a:spcPts val="0"/>
              </a:spcAft>
              <a:buSzPts val="119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#define BOYUT 10</a:t>
            </a:r>
          </a:p>
          <a:p>
            <a:pPr marL="0" lvl="0" indent="0" algn="l" rtl="0">
              <a:lnSpc>
                <a:spcPct val="120000"/>
              </a:lnSpc>
              <a:spcBef>
                <a:spcPts val="0"/>
              </a:spcBef>
              <a:spcAft>
                <a:spcPts val="0"/>
              </a:spcAft>
              <a:buSzPts val="119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a:t>
            </a:r>
            <a:r>
              <a:rPr lang="tr-TR" sz="1400" dirty="0" err="1">
                <a:latin typeface="Consolas"/>
                <a:ea typeface="Consolas"/>
                <a:cs typeface="Consolas"/>
                <a:sym typeface="Consolas"/>
              </a:rPr>
              <a:t>rastgeleOgrenciNotlari</a:t>
            </a:r>
            <a:r>
              <a:rPr lang="tr-TR" sz="1400" dirty="0">
                <a:latin typeface="Consolas"/>
                <a:ea typeface="Consolas"/>
                <a:cs typeface="Consolas"/>
                <a:sym typeface="Consolas"/>
              </a:rPr>
              <a:t>( )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highlight>
                  <a:srgbClr val="FFFF00"/>
                </a:highlight>
                <a:latin typeface="Consolas"/>
                <a:ea typeface="Consolas"/>
                <a:cs typeface="Consolas"/>
                <a:sym typeface="Consolas"/>
              </a:rPr>
              <a:t>static</a:t>
            </a: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notlar[BOYUT];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for</a:t>
            </a: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i = 0; i &lt; BOYUT; ++i)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notlar[i] = </a:t>
            </a:r>
            <a:r>
              <a:rPr lang="tr-TR" sz="1400" dirty="0" err="1">
                <a:latin typeface="Consolas"/>
                <a:ea typeface="Consolas"/>
                <a:cs typeface="Consolas"/>
                <a:sym typeface="Consolas"/>
              </a:rPr>
              <a:t>rand</a:t>
            </a:r>
            <a:r>
              <a:rPr lang="tr-TR" sz="1400" dirty="0">
                <a:latin typeface="Consolas"/>
                <a:ea typeface="Consolas"/>
                <a:cs typeface="Consolas"/>
                <a:sym typeface="Consolas"/>
              </a:rPr>
              <a:t>()%101;</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return notlar;</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err="1">
                <a:solidFill>
                  <a:srgbClr val="0000CC"/>
                </a:solidFill>
                <a:latin typeface="Consolas"/>
                <a:ea typeface="Consolas"/>
                <a:cs typeface="Consolas"/>
                <a:sym typeface="Consolas"/>
              </a:rPr>
              <a:t>void</a:t>
            </a:r>
            <a:r>
              <a:rPr lang="tr-TR" sz="1400" dirty="0">
                <a:latin typeface="Consolas"/>
                <a:ea typeface="Consolas"/>
                <a:cs typeface="Consolas"/>
                <a:sym typeface="Consolas"/>
              </a:rPr>
              <a:t> </a:t>
            </a:r>
            <a:r>
              <a:rPr lang="tr-TR" sz="1400" dirty="0" err="1">
                <a:latin typeface="Consolas"/>
                <a:ea typeface="Consolas"/>
                <a:cs typeface="Consolas"/>
                <a:sym typeface="Consolas"/>
              </a:rPr>
              <a:t>notlariYaz</a:t>
            </a:r>
            <a:r>
              <a:rPr lang="tr-TR" sz="1400" dirty="0">
                <a:latin typeface="Consolas"/>
                <a:ea typeface="Consolas"/>
                <a:cs typeface="Consolas"/>
                <a:sym typeface="Consolas"/>
              </a:rPr>
              <a:t>(int* </a:t>
            </a:r>
            <a:r>
              <a:rPr lang="tr-TR" sz="1400" dirty="0" err="1">
                <a:latin typeface="Consolas"/>
                <a:ea typeface="Consolas"/>
                <a:cs typeface="Consolas"/>
                <a:sym typeface="Consolas"/>
              </a:rPr>
              <a:t>pNotlar,int</a:t>
            </a:r>
            <a:r>
              <a:rPr lang="tr-TR" sz="1400" dirty="0">
                <a:latin typeface="Consolas"/>
                <a:ea typeface="Consolas"/>
                <a:cs typeface="Consolas"/>
                <a:sym typeface="Consolas"/>
              </a:rPr>
              <a:t> </a:t>
            </a:r>
            <a:r>
              <a:rPr lang="tr-TR" sz="1400" dirty="0" err="1">
                <a:latin typeface="Consolas"/>
                <a:ea typeface="Consolas"/>
                <a:cs typeface="Consolas"/>
                <a:sym typeface="Consolas"/>
              </a:rPr>
              <a:t>pUzunluk</a:t>
            </a:r>
            <a:r>
              <a:rPr lang="tr-TR" sz="1400" dirty="0">
                <a:latin typeface="Consolas"/>
                <a:ea typeface="Consolas"/>
                <a:cs typeface="Consolas"/>
                <a:sym typeface="Consolas"/>
              </a:rPr>
              <a:t>)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"Öğrenci Notları:"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for</a:t>
            </a: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i = 0; i &lt; </a:t>
            </a:r>
            <a:r>
              <a:rPr lang="tr-TR" sz="1400" dirty="0" err="1">
                <a:latin typeface="Consolas"/>
                <a:ea typeface="Consolas"/>
                <a:cs typeface="Consolas"/>
                <a:sym typeface="Consolas"/>
              </a:rPr>
              <a:t>pUzunluk</a:t>
            </a:r>
            <a:r>
              <a:rPr lang="tr-TR" sz="1400" dirty="0">
                <a:latin typeface="Consolas"/>
                <a:ea typeface="Consolas"/>
                <a:cs typeface="Consolas"/>
                <a:sym typeface="Consolas"/>
              </a:rPr>
              <a:t>; ++i)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a:t>
            </a:r>
            <a:r>
              <a:rPr lang="tr-TR" sz="1400" dirty="0" err="1">
                <a:latin typeface="Consolas"/>
                <a:ea typeface="Consolas"/>
                <a:cs typeface="Consolas"/>
                <a:sym typeface="Consolas"/>
              </a:rPr>
              <a:t>setw</a:t>
            </a:r>
            <a:r>
              <a:rPr lang="tr-TR" sz="1400" dirty="0">
                <a:latin typeface="Consolas"/>
                <a:ea typeface="Consolas"/>
                <a:cs typeface="Consolas"/>
                <a:sym typeface="Consolas"/>
              </a:rPr>
              <a:t>(4) &lt;&lt; </a:t>
            </a:r>
            <a:r>
              <a:rPr lang="tr-TR" sz="1400" dirty="0" err="1">
                <a:latin typeface="Consolas"/>
                <a:ea typeface="Consolas"/>
                <a:cs typeface="Consolas"/>
                <a:sym typeface="Consolas"/>
              </a:rPr>
              <a:t>pNotlar</a:t>
            </a:r>
            <a:r>
              <a:rPr lang="tr-TR" sz="1400" dirty="0">
                <a:latin typeface="Consolas"/>
                <a:ea typeface="Consolas"/>
                <a:cs typeface="Consolas"/>
                <a:sym typeface="Consolas"/>
              </a:rPr>
              <a:t>[i];</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return;</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 ()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*notlar;</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srand</a:t>
            </a:r>
            <a:r>
              <a:rPr lang="tr-TR" sz="1400" dirty="0">
                <a:latin typeface="Consolas"/>
                <a:ea typeface="Consolas"/>
                <a:cs typeface="Consolas"/>
                <a:sym typeface="Consolas"/>
              </a:rPr>
              <a:t>(time(</a:t>
            </a:r>
            <a:r>
              <a:rPr lang="tr-TR" sz="1400" dirty="0" err="1">
                <a:latin typeface="Consolas"/>
                <a:ea typeface="Consolas"/>
                <a:cs typeface="Consolas"/>
                <a:sym typeface="Consolas"/>
              </a:rPr>
              <a:t>nullptr</a:t>
            </a:r>
            <a:r>
              <a:rPr lang="tr-TR" sz="1400" dirty="0">
                <a:latin typeface="Consolas"/>
                <a:ea typeface="Consolas"/>
                <a:cs typeface="Consolas"/>
                <a:sym typeface="Consolas"/>
              </a:rPr>
              <a:t>)); </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a:highlight>
                  <a:srgbClr val="FFFF00"/>
                </a:highlight>
                <a:latin typeface="Consolas"/>
                <a:ea typeface="Consolas"/>
                <a:cs typeface="Consolas"/>
                <a:sym typeface="Consolas"/>
              </a:rPr>
              <a:t>notlar = </a:t>
            </a:r>
            <a:r>
              <a:rPr lang="tr-TR" sz="1400" dirty="0" err="1">
                <a:latin typeface="Consolas"/>
                <a:ea typeface="Consolas"/>
                <a:cs typeface="Consolas"/>
                <a:sym typeface="Consolas"/>
              </a:rPr>
              <a:t>rastgeleOgrenciNotlari</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   </a:t>
            </a:r>
            <a:r>
              <a:rPr lang="tr-TR" sz="1400" dirty="0" err="1">
                <a:latin typeface="Consolas"/>
                <a:ea typeface="Consolas"/>
                <a:cs typeface="Consolas"/>
                <a:sym typeface="Consolas"/>
              </a:rPr>
              <a:t>notlariYaz</a:t>
            </a:r>
            <a:r>
              <a:rPr lang="tr-TR" sz="1400" dirty="0">
                <a:latin typeface="Consolas"/>
                <a:ea typeface="Consolas"/>
                <a:cs typeface="Consolas"/>
                <a:sym typeface="Consolas"/>
              </a:rPr>
              <a:t>(</a:t>
            </a:r>
            <a:r>
              <a:rPr lang="tr-TR" sz="1400" dirty="0" err="1">
                <a:latin typeface="Consolas"/>
                <a:ea typeface="Consolas"/>
                <a:cs typeface="Consolas"/>
                <a:sym typeface="Consolas"/>
              </a:rPr>
              <a:t>notlar,BOYUT</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190"/>
              <a:buNone/>
            </a:pPr>
            <a:r>
              <a:rPr lang="tr-TR" sz="1400" dirty="0">
                <a:latin typeface="Consolas"/>
                <a:ea typeface="Consolas"/>
                <a:cs typeface="Consolas"/>
                <a:sym typeface="Consolas"/>
              </a:rPr>
              <a:t>}</a:t>
            </a:r>
          </a:p>
        </p:txBody>
      </p:sp>
      <p:sp>
        <p:nvSpPr>
          <p:cNvPr id="273" name="Google Shape;273;p15"/>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Bir fonksiyonun yerel bir değişkeni veya yerel bir dizisi varsa, yerel değişkenin bir işaretçisini döndürmek kabul edilebilir değildir çünkü, fonksiyondan çıkıldığında, artık var olmayan bir değişkeni işaret eder. </a:t>
            </a:r>
            <a:endParaRPr/>
          </a:p>
          <a:p>
            <a:pPr marL="0" lvl="0" indent="0" algn="l" rtl="0">
              <a:lnSpc>
                <a:spcPct val="100000"/>
              </a:lnSpc>
              <a:spcBef>
                <a:spcPts val="1000"/>
              </a:spcBef>
              <a:spcAft>
                <a:spcPts val="0"/>
              </a:spcAft>
              <a:buSzPts val="1190"/>
              <a:buNone/>
            </a:pPr>
            <a:r>
              <a:rPr lang="tr-TR"/>
              <a:t>Bir yerel değişkenin, fonksiyonun kapsamı sona erdiğinde var olmaktan çıktığını unutmamalıyız.</a:t>
            </a:r>
            <a:endParaRPr/>
          </a:p>
          <a:p>
            <a:pPr marL="0" lvl="0" indent="0" algn="l" rtl="0">
              <a:lnSpc>
                <a:spcPct val="100000"/>
              </a:lnSpc>
              <a:spcBef>
                <a:spcPts val="1000"/>
              </a:spcBef>
              <a:spcAft>
                <a:spcPts val="0"/>
              </a:spcAft>
              <a:buSzPts val="1190"/>
              <a:buNone/>
            </a:pPr>
            <a:r>
              <a:rPr lang="tr-TR"/>
              <a:t>Bu nedenle </a:t>
            </a:r>
            <a:r>
              <a:rPr lang="tr-TR">
                <a:highlight>
                  <a:srgbClr val="FFFF00"/>
                </a:highlight>
              </a:rPr>
              <a:t>dizi olarak tanımlanan yerel değişken fonksiyondan geri döndürülecekse, </a:t>
            </a:r>
            <a:r>
              <a:rPr lang="tr-TR" b="1">
                <a:solidFill>
                  <a:schemeClr val="dk1"/>
                </a:solidFill>
                <a:highlight>
                  <a:srgbClr val="FFFF00"/>
                </a:highlight>
                <a:latin typeface="Consolas"/>
                <a:ea typeface="Consolas"/>
                <a:cs typeface="Consolas"/>
                <a:sym typeface="Consolas"/>
              </a:rPr>
              <a:t>static</a:t>
            </a:r>
            <a:r>
              <a:rPr lang="tr-TR">
                <a:highlight>
                  <a:srgbClr val="FFFF00"/>
                </a:highlight>
              </a:rPr>
              <a:t> olarak tanımlanmalıdır.</a:t>
            </a: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a:p>
            <a:pPr marL="0" lvl="0" indent="0" algn="l" rtl="0">
              <a:lnSpc>
                <a:spcPct val="100000"/>
              </a:lnSpc>
              <a:spcBef>
                <a:spcPts val="1000"/>
              </a:spcBef>
              <a:spcAft>
                <a:spcPts val="0"/>
              </a:spcAft>
              <a:buSzPts val="119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814E305-D0C4-4B22-B125-07A93B17A623}"/>
              </a:ext>
            </a:extLst>
          </p:cNvPr>
          <p:cNvSpPr>
            <a:spLocks noGrp="1"/>
          </p:cNvSpPr>
          <p:nvPr>
            <p:ph type="title"/>
          </p:nvPr>
        </p:nvSpPr>
        <p:spPr/>
        <p:txBody>
          <a:bodyPr/>
          <a:lstStyle/>
          <a:p>
            <a:r>
              <a:rPr lang="tr-TR" dirty="0"/>
              <a:t>DİNAMİK HAFIZA</a:t>
            </a:r>
          </a:p>
        </p:txBody>
      </p:sp>
      <p:sp>
        <p:nvSpPr>
          <p:cNvPr id="3" name="Metin Yer Tutucusu 2">
            <a:extLst>
              <a:ext uri="{FF2B5EF4-FFF2-40B4-BE49-F238E27FC236}">
                <a16:creationId xmlns:a16="http://schemas.microsoft.com/office/drawing/2014/main" id="{3BF18B6D-0777-49A5-84FC-C7CF558FBC28}"/>
              </a:ext>
            </a:extLst>
          </p:cNvPr>
          <p:cNvSpPr>
            <a:spLocks noGrp="1"/>
          </p:cNvSpPr>
          <p:nvPr>
            <p:ph type="body" idx="1"/>
          </p:nvPr>
        </p:nvSpPr>
        <p:spPr/>
        <p:txBody>
          <a:bodyPr>
            <a:normAutofit/>
          </a:bodyPr>
          <a:lstStyle/>
          <a:p>
            <a:pPr marL="0" indent="0">
              <a:lnSpc>
                <a:spcPct val="100000"/>
              </a:lnSpc>
              <a:spcBef>
                <a:spcPts val="0"/>
              </a:spcBef>
              <a:buNone/>
            </a:pPr>
            <a:r>
              <a:rPr lang="tr-TR" dirty="0">
                <a:latin typeface="Consolas"/>
              </a:rPr>
              <a:t>#include &lt;</a:t>
            </a:r>
            <a:r>
              <a:rPr lang="tr-TR" dirty="0" err="1">
                <a:latin typeface="Consolas"/>
              </a:rPr>
              <a:t>iostream</a:t>
            </a:r>
            <a:r>
              <a:rPr lang="tr-TR" dirty="0">
                <a:latin typeface="Consolas"/>
              </a:rPr>
              <a:t>&gt;</a:t>
            </a:r>
          </a:p>
          <a:p>
            <a:pPr marL="0" indent="0">
              <a:lnSpc>
                <a:spcPct val="100000"/>
              </a:lnSpc>
              <a:spcBef>
                <a:spcPts val="0"/>
              </a:spcBef>
              <a:buNone/>
            </a:pPr>
            <a:r>
              <a:rPr lang="tr-TR" dirty="0" err="1">
                <a:solidFill>
                  <a:srgbClr val="0000CC"/>
                </a:solidFill>
                <a:latin typeface="Consolas"/>
              </a:rPr>
              <a:t>using</a:t>
            </a:r>
            <a:r>
              <a:rPr lang="tr-TR" dirty="0">
                <a:latin typeface="Consolas"/>
              </a:rPr>
              <a:t> namespace </a:t>
            </a:r>
            <a:r>
              <a:rPr lang="tr-TR" dirty="0" err="1">
                <a:latin typeface="Consolas"/>
              </a:rPr>
              <a:t>std</a:t>
            </a:r>
            <a:r>
              <a:rPr lang="tr-TR" dirty="0">
                <a:latin typeface="Consolas"/>
              </a:rPr>
              <a:t>;</a:t>
            </a:r>
          </a:p>
          <a:p>
            <a:pPr marL="0" indent="0">
              <a:lnSpc>
                <a:spcPct val="100000"/>
              </a:lnSpc>
              <a:spcBef>
                <a:spcPts val="0"/>
              </a:spcBef>
              <a:buNone/>
            </a:pPr>
            <a:endParaRPr lang="tr-TR" dirty="0">
              <a:latin typeface="Consolas"/>
            </a:endParaRPr>
          </a:p>
          <a:p>
            <a:pPr marL="0" indent="0">
              <a:lnSpc>
                <a:spcPct val="100000"/>
              </a:lnSpc>
              <a:spcBef>
                <a:spcPts val="0"/>
              </a:spcBef>
              <a:buNone/>
            </a:pPr>
            <a:r>
              <a:rPr lang="tr-TR" dirty="0">
                <a:solidFill>
                  <a:srgbClr val="0000CC"/>
                </a:solidFill>
                <a:latin typeface="Consolas"/>
              </a:rPr>
              <a:t>int</a:t>
            </a:r>
            <a:r>
              <a:rPr lang="tr-TR" dirty="0">
                <a:latin typeface="Consolas"/>
              </a:rPr>
              <a:t> main(){</a:t>
            </a:r>
          </a:p>
          <a:p>
            <a:pPr marL="0" indent="0">
              <a:lnSpc>
                <a:spcPct val="100000"/>
              </a:lnSpc>
              <a:spcBef>
                <a:spcPts val="0"/>
              </a:spcBef>
              <a:buNone/>
            </a:pPr>
            <a:r>
              <a:rPr lang="tr-TR" dirty="0">
                <a:latin typeface="Consolas"/>
              </a:rPr>
              <a:t>    </a:t>
            </a:r>
            <a:r>
              <a:rPr lang="tr-TR" dirty="0">
                <a:solidFill>
                  <a:srgbClr val="0000CC"/>
                </a:solidFill>
                <a:latin typeface="Consolas"/>
              </a:rPr>
              <a:t>float</a:t>
            </a:r>
            <a:r>
              <a:rPr lang="tr-TR" dirty="0">
                <a:latin typeface="Consolas"/>
              </a:rPr>
              <a:t>* </a:t>
            </a:r>
            <a:r>
              <a:rPr lang="tr-TR" dirty="0" err="1">
                <a:latin typeface="Consolas"/>
              </a:rPr>
              <a:t>ptrFloat</a:t>
            </a:r>
            <a:r>
              <a:rPr lang="tr-TR" dirty="0">
                <a:latin typeface="Consolas"/>
              </a:rPr>
              <a:t>=</a:t>
            </a:r>
            <a:r>
              <a:rPr lang="tr-TR" dirty="0" err="1">
                <a:solidFill>
                  <a:srgbClr val="C00000"/>
                </a:solidFill>
                <a:latin typeface="Consolas"/>
              </a:rPr>
              <a:t>nullptr</a:t>
            </a:r>
            <a:r>
              <a:rPr lang="tr-TR" dirty="0">
                <a:latin typeface="Consolas"/>
              </a:rPr>
              <a:t>;</a:t>
            </a:r>
          </a:p>
          <a:p>
            <a:pPr marL="0" indent="0">
              <a:lnSpc>
                <a:spcPct val="100000"/>
              </a:lnSpc>
              <a:spcBef>
                <a:spcPts val="0"/>
              </a:spcBef>
              <a:buNone/>
            </a:pPr>
            <a:r>
              <a:rPr lang="tr-TR" dirty="0">
                <a:latin typeface="Consolas"/>
              </a:rPr>
              <a:t>    </a:t>
            </a:r>
            <a:r>
              <a:rPr lang="tr-TR" dirty="0" err="1">
                <a:latin typeface="Consolas"/>
              </a:rPr>
              <a:t>ptrFloat</a:t>
            </a:r>
            <a:r>
              <a:rPr lang="tr-TR" dirty="0">
                <a:latin typeface="Consolas"/>
              </a:rPr>
              <a:t>=</a:t>
            </a:r>
            <a:r>
              <a:rPr lang="tr-TR" dirty="0">
                <a:solidFill>
                  <a:srgbClr val="0000CC"/>
                </a:solidFill>
                <a:latin typeface="Consolas"/>
              </a:rPr>
              <a:t>new</a:t>
            </a:r>
            <a:r>
              <a:rPr lang="tr-TR" dirty="0">
                <a:latin typeface="Consolas"/>
              </a:rPr>
              <a:t> float;</a:t>
            </a:r>
          </a:p>
          <a:p>
            <a:pPr marL="0" indent="0">
              <a:lnSpc>
                <a:spcPct val="100000"/>
              </a:lnSpc>
              <a:spcBef>
                <a:spcPts val="0"/>
              </a:spcBef>
              <a:buNone/>
            </a:pPr>
            <a:r>
              <a:rPr lang="tr-TR" dirty="0">
                <a:latin typeface="Consolas"/>
              </a:rPr>
              <a:t>    if (</a:t>
            </a:r>
            <a:r>
              <a:rPr lang="tr-TR" dirty="0" err="1">
                <a:latin typeface="Consolas"/>
              </a:rPr>
              <a:t>ptrFloat</a:t>
            </a:r>
            <a:r>
              <a:rPr lang="tr-TR" dirty="0">
                <a:latin typeface="Consolas"/>
              </a:rPr>
              <a:t>!=</a:t>
            </a:r>
            <a:r>
              <a:rPr lang="tr-TR" dirty="0" err="1">
                <a:solidFill>
                  <a:srgbClr val="C00000"/>
                </a:solidFill>
                <a:latin typeface="Consolas"/>
              </a:rPr>
              <a:t>nullptr</a:t>
            </a:r>
            <a:r>
              <a:rPr lang="tr-TR" dirty="0">
                <a:latin typeface="Consolas"/>
              </a:rPr>
              <a:t>) {</a:t>
            </a:r>
          </a:p>
          <a:p>
            <a:pPr marL="0" indent="0">
              <a:lnSpc>
                <a:spcPct val="100000"/>
              </a:lnSpc>
              <a:spcBef>
                <a:spcPts val="0"/>
              </a:spcBef>
              <a:buNone/>
            </a:pPr>
            <a:r>
              <a:rPr lang="tr-TR" dirty="0">
                <a:latin typeface="Consolas"/>
              </a:rPr>
              <a:t>        *</a:t>
            </a:r>
            <a:r>
              <a:rPr lang="tr-TR" dirty="0" err="1">
                <a:latin typeface="Consolas"/>
              </a:rPr>
              <a:t>ptrFloat</a:t>
            </a:r>
            <a:r>
              <a:rPr lang="tr-TR" dirty="0">
                <a:latin typeface="Consolas"/>
              </a:rPr>
              <a:t>=4.5;</a:t>
            </a:r>
          </a:p>
          <a:p>
            <a:pPr marL="0" indent="0">
              <a:lnSpc>
                <a:spcPct val="100000"/>
              </a:lnSpc>
              <a:spcBef>
                <a:spcPts val="0"/>
              </a:spcBef>
              <a:buNone/>
            </a:pPr>
            <a:r>
              <a:rPr lang="tr-TR" dirty="0">
                <a:latin typeface="Consolas"/>
              </a:rPr>
              <a:t>        </a:t>
            </a:r>
            <a:r>
              <a:rPr lang="tr-TR" dirty="0" err="1">
                <a:latin typeface="Consolas"/>
              </a:rPr>
              <a:t>cout</a:t>
            </a:r>
            <a:r>
              <a:rPr lang="tr-TR" dirty="0">
                <a:latin typeface="Consolas"/>
              </a:rPr>
              <a:t> &lt;&lt; *</a:t>
            </a:r>
            <a:r>
              <a:rPr lang="tr-TR" dirty="0" err="1">
                <a:latin typeface="Consolas"/>
              </a:rPr>
              <a:t>ptrFloat</a:t>
            </a:r>
            <a:r>
              <a:rPr lang="tr-TR" dirty="0">
                <a:latin typeface="Consolas"/>
              </a:rPr>
              <a:t> &lt;&lt; </a:t>
            </a:r>
            <a:r>
              <a:rPr lang="tr-TR" dirty="0" err="1">
                <a:latin typeface="Consolas"/>
              </a:rPr>
              <a:t>endl</a:t>
            </a:r>
            <a:r>
              <a:rPr lang="tr-TR" dirty="0">
                <a:latin typeface="Consolas"/>
              </a:rPr>
              <a:t>;</a:t>
            </a:r>
          </a:p>
          <a:p>
            <a:pPr marL="0" indent="0">
              <a:lnSpc>
                <a:spcPct val="100000"/>
              </a:lnSpc>
              <a:spcBef>
                <a:spcPts val="0"/>
              </a:spcBef>
              <a:buNone/>
            </a:pPr>
            <a:r>
              <a:rPr lang="tr-TR" dirty="0">
                <a:latin typeface="Consolas"/>
              </a:rPr>
              <a:t>    } else</a:t>
            </a:r>
          </a:p>
          <a:p>
            <a:pPr marL="0" indent="0">
              <a:lnSpc>
                <a:spcPct val="100000"/>
              </a:lnSpc>
              <a:spcBef>
                <a:spcPts val="0"/>
              </a:spcBef>
              <a:buNone/>
            </a:pPr>
            <a:r>
              <a:rPr lang="tr-TR" dirty="0">
                <a:latin typeface="Consolas"/>
              </a:rPr>
              <a:t>        </a:t>
            </a:r>
            <a:r>
              <a:rPr lang="tr-TR" dirty="0" err="1">
                <a:latin typeface="Consolas"/>
              </a:rPr>
              <a:t>cout</a:t>
            </a:r>
            <a:r>
              <a:rPr lang="tr-TR" dirty="0">
                <a:latin typeface="Consolas"/>
              </a:rPr>
              <a:t> &lt;&lt; "Bellek tahsisi yapılamadı!" &lt;&lt; </a:t>
            </a:r>
            <a:r>
              <a:rPr lang="tr-TR" dirty="0" err="1">
                <a:latin typeface="Consolas"/>
              </a:rPr>
              <a:t>endl</a:t>
            </a:r>
            <a:r>
              <a:rPr lang="tr-TR" dirty="0">
                <a:latin typeface="Consolas"/>
              </a:rPr>
              <a:t>;</a:t>
            </a:r>
          </a:p>
          <a:p>
            <a:pPr marL="0" indent="0">
              <a:lnSpc>
                <a:spcPct val="100000"/>
              </a:lnSpc>
              <a:spcBef>
                <a:spcPts val="0"/>
              </a:spcBef>
              <a:buNone/>
            </a:pPr>
            <a:r>
              <a:rPr lang="tr-TR" dirty="0">
                <a:latin typeface="Consolas"/>
              </a:rPr>
              <a:t>    </a:t>
            </a:r>
            <a:r>
              <a:rPr lang="tr-TR" dirty="0" err="1">
                <a:solidFill>
                  <a:srgbClr val="0000CC"/>
                </a:solidFill>
                <a:latin typeface="Consolas"/>
              </a:rPr>
              <a:t>delete</a:t>
            </a:r>
            <a:r>
              <a:rPr lang="tr-TR" dirty="0">
                <a:latin typeface="Consolas"/>
              </a:rPr>
              <a:t> </a:t>
            </a:r>
            <a:r>
              <a:rPr lang="tr-TR" dirty="0" err="1">
                <a:latin typeface="Consolas"/>
              </a:rPr>
              <a:t>ptrFloat</a:t>
            </a:r>
            <a:r>
              <a:rPr lang="tr-TR" dirty="0">
                <a:latin typeface="Consolas"/>
              </a:rPr>
              <a:t>;</a:t>
            </a:r>
          </a:p>
          <a:p>
            <a:pPr marL="0" indent="0">
              <a:lnSpc>
                <a:spcPct val="100000"/>
              </a:lnSpc>
              <a:spcBef>
                <a:spcPts val="0"/>
              </a:spcBef>
              <a:buNone/>
            </a:pPr>
            <a:r>
              <a:rPr lang="tr-TR" dirty="0">
                <a:latin typeface="Consolas"/>
              </a:rPr>
              <a:t>    </a:t>
            </a:r>
            <a:r>
              <a:rPr lang="tr-TR" dirty="0">
                <a:solidFill>
                  <a:schemeClr val="bg1">
                    <a:lumMod val="65000"/>
                  </a:schemeClr>
                </a:solidFill>
                <a:latin typeface="Consolas"/>
              </a:rPr>
              <a:t>//Kod devam edecek ise aşağıdaki satır yazılır:</a:t>
            </a:r>
          </a:p>
          <a:p>
            <a:pPr marL="0" indent="0">
              <a:lnSpc>
                <a:spcPct val="100000"/>
              </a:lnSpc>
              <a:spcBef>
                <a:spcPts val="0"/>
              </a:spcBef>
              <a:buNone/>
            </a:pPr>
            <a:r>
              <a:rPr lang="tr-TR" dirty="0">
                <a:latin typeface="Consolas"/>
              </a:rPr>
              <a:t>    </a:t>
            </a:r>
            <a:r>
              <a:rPr lang="tr-TR" dirty="0" err="1">
                <a:latin typeface="Consolas"/>
              </a:rPr>
              <a:t>ptrFloat</a:t>
            </a:r>
            <a:r>
              <a:rPr lang="tr-TR" dirty="0">
                <a:latin typeface="Consolas"/>
              </a:rPr>
              <a:t>=</a:t>
            </a:r>
            <a:r>
              <a:rPr lang="tr-TR" dirty="0" err="1">
                <a:solidFill>
                  <a:srgbClr val="C00000"/>
                </a:solidFill>
                <a:latin typeface="Consolas"/>
              </a:rPr>
              <a:t>nullptr</a:t>
            </a:r>
            <a:r>
              <a:rPr lang="tr-TR" dirty="0">
                <a:latin typeface="Consolas"/>
              </a:rPr>
              <a:t>;</a:t>
            </a:r>
          </a:p>
          <a:p>
            <a:pPr marL="0" indent="0">
              <a:lnSpc>
                <a:spcPct val="100000"/>
              </a:lnSpc>
              <a:spcBef>
                <a:spcPts val="0"/>
              </a:spcBef>
              <a:buNone/>
            </a:pPr>
            <a:r>
              <a:rPr lang="tr-TR" dirty="0">
                <a:latin typeface="Consolas"/>
              </a:rPr>
              <a:t>    </a:t>
            </a:r>
            <a:r>
              <a:rPr lang="tr-TR" dirty="0">
                <a:solidFill>
                  <a:schemeClr val="bg1">
                    <a:lumMod val="65000"/>
                  </a:schemeClr>
                </a:solidFill>
                <a:latin typeface="Consolas"/>
              </a:rPr>
              <a:t>// ...</a:t>
            </a:r>
          </a:p>
          <a:p>
            <a:pPr marL="0" indent="0">
              <a:lnSpc>
                <a:spcPct val="100000"/>
              </a:lnSpc>
              <a:spcBef>
                <a:spcPts val="0"/>
              </a:spcBef>
              <a:buNone/>
            </a:pPr>
            <a:r>
              <a:rPr lang="tr-TR" dirty="0">
                <a:latin typeface="Consolas"/>
              </a:rPr>
              <a:t>}</a:t>
            </a:r>
          </a:p>
          <a:p>
            <a:pPr marL="0" indent="0">
              <a:lnSpc>
                <a:spcPct val="100000"/>
              </a:lnSpc>
              <a:spcBef>
                <a:spcPts val="0"/>
              </a:spcBef>
              <a:buNone/>
            </a:pPr>
            <a:endParaRPr lang="tr-TR" dirty="0">
              <a:latin typeface="Consolas"/>
            </a:endParaRPr>
          </a:p>
        </p:txBody>
      </p:sp>
      <p:sp>
        <p:nvSpPr>
          <p:cNvPr id="4" name="Metin Yer Tutucusu 3">
            <a:extLst>
              <a:ext uri="{FF2B5EF4-FFF2-40B4-BE49-F238E27FC236}">
                <a16:creationId xmlns:a16="http://schemas.microsoft.com/office/drawing/2014/main" id="{648747D0-DB85-48F4-837D-4FE0CE02186C}"/>
              </a:ext>
            </a:extLst>
          </p:cNvPr>
          <p:cNvSpPr>
            <a:spLocks noGrp="1"/>
          </p:cNvSpPr>
          <p:nvPr>
            <p:ph type="body" idx="2"/>
          </p:nvPr>
        </p:nvSpPr>
        <p:spPr/>
        <p:txBody>
          <a:bodyPr>
            <a:normAutofit/>
          </a:bodyPr>
          <a:lstStyle/>
          <a:p>
            <a:pPr marL="0" indent="0"/>
            <a:r>
              <a:rPr lang="tr-TR" sz="1800" dirty="0"/>
              <a:t>Program çalıştığında bir değişkene belleği dinamik olarak tahsis etmek için </a:t>
            </a:r>
            <a:r>
              <a:rPr lang="tr-TR" sz="1800" dirty="0">
                <a:solidFill>
                  <a:srgbClr val="0070C0"/>
                </a:solidFill>
              </a:rPr>
              <a:t>öbek</a:t>
            </a:r>
            <a:r>
              <a:rPr lang="tr-TR" sz="1800" dirty="0"/>
              <a:t> </a:t>
            </a:r>
            <a:r>
              <a:rPr lang="tr-TR" sz="1800" dirty="0">
                <a:solidFill>
                  <a:srgbClr val="0070C0"/>
                </a:solidFill>
              </a:rPr>
              <a:t>bellek</a:t>
            </a:r>
            <a:r>
              <a:rPr lang="tr-TR" sz="1800" dirty="0"/>
              <a:t> (</a:t>
            </a:r>
            <a:r>
              <a:rPr lang="tr-TR" sz="1800" dirty="0">
                <a:solidFill>
                  <a:srgbClr val="C00000"/>
                </a:solidFill>
              </a:rPr>
              <a:t>heap segment</a:t>
            </a:r>
            <a:r>
              <a:rPr lang="tr-TR" sz="1800" dirty="0"/>
              <a:t>) kullanılır. Dinamik bellek tahsisi için </a:t>
            </a:r>
            <a:r>
              <a:rPr lang="tr-TR" sz="1800" dirty="0">
                <a:solidFill>
                  <a:srgbClr val="0070C0"/>
                </a:solidFill>
              </a:rPr>
              <a:t>new işlecini </a:t>
            </a:r>
            <a:r>
              <a:rPr lang="tr-TR" sz="1800" dirty="0"/>
              <a:t>(</a:t>
            </a:r>
            <a:r>
              <a:rPr lang="tr-TR" sz="1800" dirty="0">
                <a:solidFill>
                  <a:srgbClr val="C00000"/>
                </a:solidFill>
              </a:rPr>
              <a:t>new operator</a:t>
            </a:r>
            <a:r>
              <a:rPr lang="tr-TR" sz="1800" dirty="0"/>
              <a:t>) kullanırız.  Bu işleç, dinamik dizi için öbek bellekte yer tahsis edilip tahsis edilen bellek bölgesinin ilk baytının adresini göstericiye atar. Tahsis edilen bellek bölgesini serbest bırakmak için ise </a:t>
            </a:r>
            <a:r>
              <a:rPr lang="tr-TR" sz="1800" dirty="0" err="1">
                <a:solidFill>
                  <a:srgbClr val="0070C0"/>
                </a:solidFill>
              </a:rPr>
              <a:t>delete</a:t>
            </a:r>
            <a:r>
              <a:rPr lang="tr-TR" sz="1800" dirty="0">
                <a:solidFill>
                  <a:srgbClr val="0070C0"/>
                </a:solidFill>
              </a:rPr>
              <a:t> işleci </a:t>
            </a:r>
            <a:r>
              <a:rPr lang="tr-TR" sz="1800" dirty="0"/>
              <a:t>(</a:t>
            </a:r>
            <a:r>
              <a:rPr lang="tr-TR" sz="1800" dirty="0" err="1">
                <a:solidFill>
                  <a:srgbClr val="C00000"/>
                </a:solidFill>
              </a:rPr>
              <a:t>delete</a:t>
            </a:r>
            <a:r>
              <a:rPr lang="tr-TR" sz="1800" dirty="0">
                <a:solidFill>
                  <a:srgbClr val="C00000"/>
                </a:solidFill>
              </a:rPr>
              <a:t> operator</a:t>
            </a:r>
            <a:r>
              <a:rPr lang="tr-TR" sz="1800" dirty="0"/>
              <a:t>) kullanılır. </a:t>
            </a:r>
          </a:p>
        </p:txBody>
      </p:sp>
    </p:spTree>
    <p:extLst>
      <p:ext uri="{BB962C8B-B14F-4D97-AF65-F5344CB8AC3E}">
        <p14:creationId xmlns:p14="http://schemas.microsoft.com/office/powerpoint/2010/main" val="203067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9DA2E537-B559-42C7-9F8F-77EC298390D4}"/>
              </a:ext>
            </a:extLst>
          </p:cNvPr>
          <p:cNvSpPr>
            <a:spLocks noGrp="1"/>
          </p:cNvSpPr>
          <p:nvPr>
            <p:ph type="title"/>
          </p:nvPr>
        </p:nvSpPr>
        <p:spPr/>
        <p:txBody>
          <a:bodyPr/>
          <a:lstStyle/>
          <a:p>
            <a:r>
              <a:rPr lang="tr-TR" dirty="0"/>
              <a:t>ÇÖP TOPLAMA</a:t>
            </a:r>
          </a:p>
        </p:txBody>
      </p:sp>
      <p:sp>
        <p:nvSpPr>
          <p:cNvPr id="6" name="Metin Yer Tutucusu 5">
            <a:extLst>
              <a:ext uri="{FF2B5EF4-FFF2-40B4-BE49-F238E27FC236}">
                <a16:creationId xmlns:a16="http://schemas.microsoft.com/office/drawing/2014/main" id="{FEAEA4AE-29B6-4290-BF54-E0CC628FCDEC}"/>
              </a:ext>
            </a:extLst>
          </p:cNvPr>
          <p:cNvSpPr>
            <a:spLocks noGrp="1"/>
          </p:cNvSpPr>
          <p:nvPr>
            <p:ph type="body" idx="1"/>
          </p:nvPr>
        </p:nvSpPr>
        <p:spPr/>
        <p:txBody>
          <a:bodyPr>
            <a:normAutofit/>
          </a:bodyPr>
          <a:lstStyle/>
          <a:p>
            <a:pPr marL="0" indent="0">
              <a:lnSpc>
                <a:spcPct val="100000"/>
              </a:lnSpc>
              <a:spcBef>
                <a:spcPts val="0"/>
              </a:spcBef>
              <a:buNone/>
            </a:pPr>
            <a:r>
              <a:rPr lang="tr-TR" sz="1400" dirty="0">
                <a:latin typeface="Consolas" panose="020B0609020204030204" pitchFamily="49" charset="0"/>
              </a:rPr>
              <a:t>#include &lt;</a:t>
            </a:r>
            <a:r>
              <a:rPr lang="tr-TR" sz="1400" dirty="0" err="1">
                <a:latin typeface="Consolas" panose="020B0609020204030204" pitchFamily="49" charset="0"/>
              </a:rPr>
              <a:t>iostream</a:t>
            </a:r>
            <a:r>
              <a:rPr lang="tr-TR" sz="1400" dirty="0">
                <a:latin typeface="Consolas" panose="020B0609020204030204" pitchFamily="49" charset="0"/>
              </a:rPr>
              <a:t>&gt;</a:t>
            </a:r>
          </a:p>
          <a:p>
            <a:pPr marL="0" indent="0">
              <a:lnSpc>
                <a:spcPct val="100000"/>
              </a:lnSpc>
              <a:spcBef>
                <a:spcPts val="0"/>
              </a:spcBef>
              <a:buNone/>
            </a:pPr>
            <a:r>
              <a:rPr lang="tr-TR" sz="1400" dirty="0">
                <a:solidFill>
                  <a:srgbClr val="C00000"/>
                </a:solidFill>
                <a:latin typeface="Consolas" panose="020B0609020204030204" pitchFamily="49" charset="0"/>
              </a:rPr>
              <a:t>#include &lt;memory&gt;</a:t>
            </a:r>
          </a:p>
          <a:p>
            <a:pPr marL="0" indent="0">
              <a:lnSpc>
                <a:spcPct val="100000"/>
              </a:lnSpc>
              <a:spcBef>
                <a:spcPts val="0"/>
              </a:spcBef>
              <a:buNone/>
            </a:pPr>
            <a:endParaRPr lang="tr-TR" sz="1400" dirty="0">
              <a:latin typeface="Consolas" panose="020B0609020204030204" pitchFamily="49" charset="0"/>
            </a:endParaRPr>
          </a:p>
          <a:p>
            <a:pPr marL="0" indent="0">
              <a:lnSpc>
                <a:spcPct val="100000"/>
              </a:lnSpc>
              <a:spcBef>
                <a:spcPts val="0"/>
              </a:spcBef>
              <a:buNone/>
            </a:pPr>
            <a:r>
              <a:rPr lang="tr-TR" sz="1400" dirty="0">
                <a:latin typeface="Consolas" panose="020B0609020204030204" pitchFamily="49" charset="0"/>
              </a:rPr>
              <a:t>int main() {</a:t>
            </a:r>
          </a:p>
          <a:p>
            <a:pPr marL="0" indent="0">
              <a:lnSpc>
                <a:spcPct val="100000"/>
              </a:lnSpc>
              <a:spcBef>
                <a:spcPts val="0"/>
              </a:spcBef>
              <a:buNone/>
            </a:pPr>
            <a:r>
              <a:rPr lang="tr-TR" sz="1400" dirty="0">
                <a:latin typeface="Consolas" panose="020B0609020204030204" pitchFamily="49" charset="0"/>
              </a:rPr>
              <a:t>    int* </a:t>
            </a:r>
            <a:r>
              <a:rPr lang="tr-TR" sz="1400" dirty="0" err="1">
                <a:latin typeface="Consolas" panose="020B0609020204030204" pitchFamily="49" charset="0"/>
              </a:rPr>
              <a:t>ptr</a:t>
            </a:r>
            <a:r>
              <a:rPr lang="tr-TR" sz="1400" dirty="0">
                <a:latin typeface="Consolas" panose="020B0609020204030204" pitchFamily="49" charset="0"/>
              </a:rPr>
              <a:t> = </a:t>
            </a:r>
            <a:r>
              <a:rPr lang="tr-TR" sz="1400" dirty="0">
                <a:solidFill>
                  <a:srgbClr val="0000CC"/>
                </a:solidFill>
                <a:latin typeface="Consolas" panose="020B0609020204030204" pitchFamily="49" charset="0"/>
              </a:rPr>
              <a:t>new</a:t>
            </a:r>
            <a:r>
              <a:rPr lang="tr-TR" sz="1400" dirty="0">
                <a:latin typeface="Consolas" panose="020B0609020204030204" pitchFamily="49" charset="0"/>
              </a:rPr>
              <a:t> int(61);</a:t>
            </a:r>
          </a:p>
          <a:p>
            <a:pPr marL="0" indent="0">
              <a:lnSpc>
                <a:spcPct val="100000"/>
              </a:lnSpc>
              <a:spcBef>
                <a:spcPts val="0"/>
              </a:spcBef>
              <a:buNone/>
            </a:pPr>
            <a:r>
              <a:rPr lang="tr-TR" sz="1400" dirty="0">
                <a:latin typeface="Consolas" panose="020B0609020204030204" pitchFamily="49" charset="0"/>
              </a:rPr>
              <a:t>    </a:t>
            </a:r>
            <a:r>
              <a:rPr lang="tr-TR" sz="1400" dirty="0" err="1">
                <a:solidFill>
                  <a:srgbClr val="0000CC"/>
                </a:solidFill>
                <a:latin typeface="Consolas" panose="020B0609020204030204" pitchFamily="49" charset="0"/>
              </a:rPr>
              <a:t>delete</a:t>
            </a:r>
            <a:r>
              <a:rPr lang="tr-TR" sz="1400" dirty="0">
                <a:latin typeface="Consolas" panose="020B0609020204030204" pitchFamily="49" charset="0"/>
              </a:rPr>
              <a:t> </a:t>
            </a:r>
            <a:r>
              <a:rPr lang="tr-TR" sz="1400" dirty="0" err="1">
                <a:latin typeface="Consolas" panose="020B0609020204030204" pitchFamily="49" charset="0"/>
              </a:rPr>
              <a:t>ptr</a:t>
            </a:r>
            <a:r>
              <a:rPr lang="tr-TR" sz="1400" dirty="0">
                <a:latin typeface="Consolas" panose="020B0609020204030204" pitchFamily="49" charset="0"/>
              </a:rPr>
              <a:t>; </a:t>
            </a:r>
          </a:p>
          <a:p>
            <a:pPr marL="0" indent="0">
              <a:lnSpc>
                <a:spcPct val="100000"/>
              </a:lnSpc>
              <a:spcBef>
                <a:spcPts val="0"/>
              </a:spcBef>
              <a:buNone/>
            </a:pP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a:t>
            </a:r>
            <a:r>
              <a:rPr lang="tr-TR" sz="1400" dirty="0" err="1">
                <a:solidFill>
                  <a:schemeClr val="bg1">
                    <a:lumMod val="65000"/>
                  </a:schemeClr>
                </a:solidFill>
                <a:latin typeface="Consolas" panose="020B0609020204030204" pitchFamily="49" charset="0"/>
              </a:rPr>
              <a:t>ptr</a:t>
            </a:r>
            <a:r>
              <a:rPr lang="tr-TR" sz="1400" dirty="0">
                <a:solidFill>
                  <a:schemeClr val="bg1">
                    <a:lumMod val="65000"/>
                  </a:schemeClr>
                </a:solidFill>
                <a:latin typeface="Consolas" panose="020B0609020204030204" pitchFamily="49" charset="0"/>
              </a:rPr>
              <a:t>=</a:t>
            </a:r>
            <a:r>
              <a:rPr lang="tr-TR" sz="1400" dirty="0" err="1">
                <a:solidFill>
                  <a:schemeClr val="bg1">
                    <a:lumMod val="65000"/>
                  </a:schemeClr>
                </a:solidFill>
                <a:latin typeface="Consolas" panose="020B0609020204030204" pitchFamily="49" charset="0"/>
              </a:rPr>
              <a:t>nullptr</a:t>
            </a:r>
            <a:r>
              <a:rPr lang="tr-TR" sz="1400" dirty="0">
                <a:solidFill>
                  <a:schemeClr val="bg1">
                    <a:lumMod val="65000"/>
                  </a:schemeClr>
                </a:solidFill>
                <a:latin typeface="Consolas" panose="020B0609020204030204" pitchFamily="49" charset="0"/>
              </a:rPr>
              <a:t>;</a:t>
            </a:r>
          </a:p>
          <a:p>
            <a:pPr marL="0" indent="0">
              <a:lnSpc>
                <a:spcPct val="100000"/>
              </a:lnSpc>
              <a:spcBef>
                <a:spcPts val="0"/>
              </a:spcBef>
              <a:buNone/>
            </a:pPr>
            <a:r>
              <a:rPr lang="tr-TR" sz="1400" dirty="0">
                <a:latin typeface="Consolas" panose="020B0609020204030204" pitchFamily="49" charset="0"/>
              </a:rPr>
              <a:t>    </a:t>
            </a:r>
            <a:r>
              <a:rPr lang="tr-TR" sz="1400" dirty="0" err="1">
                <a:latin typeface="Consolas" panose="020B0609020204030204" pitchFamily="49" charset="0"/>
              </a:rPr>
              <a:t>std</a:t>
            </a:r>
            <a:r>
              <a:rPr lang="tr-TR" sz="1400" dirty="0">
                <a:latin typeface="Consolas" panose="020B0609020204030204" pitchFamily="49" charset="0"/>
              </a:rPr>
              <a:t>::</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a:highlight>
                  <a:srgbClr val="FFFF00"/>
                </a:highlight>
                <a:latin typeface="Consolas" panose="020B0609020204030204" pitchFamily="49" charset="0"/>
              </a:rPr>
              <a:t>*</a:t>
            </a:r>
            <a:r>
              <a:rPr lang="tr-TR" sz="1400" dirty="0" err="1">
                <a:highlight>
                  <a:srgbClr val="FFFF00"/>
                </a:highlight>
                <a:latin typeface="Consolas" panose="020B0609020204030204" pitchFamily="49" charset="0"/>
              </a:rPr>
              <a:t>ptr</a:t>
            </a:r>
            <a:r>
              <a:rPr lang="tr-TR" sz="1400" dirty="0">
                <a:highlight>
                  <a:srgbClr val="FFFF00"/>
                </a:highlight>
                <a:latin typeface="Consolas" panose="020B0609020204030204" pitchFamily="49" charset="0"/>
              </a:rPr>
              <a:t> </a:t>
            </a:r>
            <a:r>
              <a:rPr lang="tr-TR" sz="1400" dirty="0">
                <a:latin typeface="Consolas" panose="020B0609020204030204" pitchFamily="49" charset="0"/>
              </a:rPr>
              <a:t>&lt;&lt; </a:t>
            </a:r>
            <a:r>
              <a:rPr lang="tr-TR" sz="1400" dirty="0" err="1">
                <a:latin typeface="Consolas" panose="020B0609020204030204" pitchFamily="49" charset="0"/>
              </a:rPr>
              <a:t>std</a:t>
            </a:r>
            <a:r>
              <a:rPr lang="tr-TR" sz="1400" dirty="0">
                <a:latin typeface="Consolas" panose="020B0609020204030204" pitchFamily="49" charset="0"/>
              </a:rPr>
              <a:t>::</a:t>
            </a:r>
            <a:r>
              <a:rPr lang="tr-TR" sz="1400" dirty="0" err="1">
                <a:latin typeface="Consolas" panose="020B0609020204030204" pitchFamily="49" charset="0"/>
              </a:rPr>
              <a:t>endl</a:t>
            </a:r>
            <a:r>
              <a:rPr lang="tr-TR" sz="1400" dirty="0">
                <a:latin typeface="Consolas" panose="020B0609020204030204" pitchFamily="49" charset="0"/>
              </a:rPr>
              <a:t>; </a:t>
            </a:r>
          </a:p>
          <a:p>
            <a:pPr marL="0" indent="0">
              <a:lnSpc>
                <a:spcPct val="100000"/>
              </a:lnSpc>
              <a:spcBef>
                <a:spcPts val="0"/>
              </a:spcBef>
              <a:buNone/>
            </a:pP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//sarkan gösterici: </a:t>
            </a:r>
            <a:r>
              <a:rPr lang="tr-TR" sz="1400" dirty="0">
                <a:solidFill>
                  <a:schemeClr val="bg1">
                    <a:lumMod val="65000"/>
                  </a:schemeClr>
                </a:solidFill>
                <a:highlight>
                  <a:srgbClr val="FFFF00"/>
                </a:highlight>
                <a:latin typeface="Consolas" panose="020B0609020204030204" pitchFamily="49" charset="0"/>
              </a:rPr>
              <a:t>dangling pointer</a:t>
            </a:r>
          </a:p>
          <a:p>
            <a:pPr marL="0" indent="0">
              <a:lnSpc>
                <a:spcPct val="100000"/>
              </a:lnSpc>
              <a:spcBef>
                <a:spcPts val="0"/>
              </a:spcBef>
              <a:buNone/>
            </a:pPr>
            <a:endParaRPr lang="tr-TR" sz="1400" dirty="0">
              <a:latin typeface="Consolas" panose="020B0609020204030204" pitchFamily="49" charset="0"/>
            </a:endParaRPr>
          </a:p>
          <a:p>
            <a:pPr marL="0" indent="0">
              <a:lnSpc>
                <a:spcPct val="100000"/>
              </a:lnSpc>
              <a:spcBef>
                <a:spcPts val="0"/>
              </a:spcBef>
              <a:buNone/>
            </a:pPr>
            <a:endParaRPr lang="tr-TR" sz="1400" dirty="0">
              <a:latin typeface="Consolas" panose="020B0609020204030204" pitchFamily="49" charset="0"/>
            </a:endParaRPr>
          </a:p>
          <a:p>
            <a:pPr marL="0" indent="0">
              <a:lnSpc>
                <a:spcPct val="100000"/>
              </a:lnSpc>
              <a:spcBef>
                <a:spcPts val="0"/>
              </a:spcBef>
              <a:buNone/>
            </a:pPr>
            <a:r>
              <a:rPr lang="en-US" sz="1400" dirty="0">
                <a:solidFill>
                  <a:schemeClr val="tx1"/>
                </a:solidFill>
                <a:latin typeface="Consolas" panose="020B0609020204030204" pitchFamily="49" charset="0"/>
              </a:rPr>
              <a:t> </a:t>
            </a:r>
            <a:r>
              <a:rPr lang="tr-TR" sz="1400" dirty="0">
                <a:solidFill>
                  <a:schemeClr val="tx1"/>
                </a:solidFill>
                <a:latin typeface="Consolas" panose="020B0609020204030204" pitchFamily="49" charset="0"/>
              </a:rPr>
              <a:t>   </a:t>
            </a:r>
            <a:r>
              <a:rPr lang="en-US" sz="1400" dirty="0">
                <a:solidFill>
                  <a:srgbClr val="C00000"/>
                </a:solidFill>
                <a:latin typeface="Consolas" panose="020B0609020204030204" pitchFamily="49" charset="0"/>
              </a:rPr>
              <a:t>std::</a:t>
            </a:r>
            <a:r>
              <a:rPr lang="en-US" sz="1400" dirty="0" err="1">
                <a:solidFill>
                  <a:srgbClr val="C00000"/>
                </a:solidFill>
                <a:latin typeface="Consolas" panose="020B0609020204030204" pitchFamily="49" charset="0"/>
              </a:rPr>
              <a:t>unique_ptr</a:t>
            </a:r>
            <a:r>
              <a:rPr lang="en-US" sz="1400" dirty="0">
                <a:solidFill>
                  <a:schemeClr val="tx1"/>
                </a:solidFill>
                <a:latin typeface="Consolas" panose="020B0609020204030204" pitchFamily="49" charset="0"/>
              </a:rPr>
              <a:t>&lt;int&gt; </a:t>
            </a:r>
            <a:r>
              <a:rPr lang="tr-TR" sz="1400" dirty="0" err="1">
                <a:solidFill>
                  <a:schemeClr val="tx1"/>
                </a:solidFill>
                <a:highlight>
                  <a:srgbClr val="FFFF00"/>
                </a:highlight>
                <a:latin typeface="Consolas" panose="020B0609020204030204" pitchFamily="49" charset="0"/>
              </a:rPr>
              <a:t>akilliptr</a:t>
            </a:r>
            <a:r>
              <a:rPr lang="en-US" sz="1400" dirty="0">
                <a:solidFill>
                  <a:schemeClr val="tx1"/>
                </a:solidFill>
                <a:latin typeface="Consolas" panose="020B0609020204030204" pitchFamily="49" charset="0"/>
              </a:rPr>
              <a:t> = </a:t>
            </a:r>
            <a:r>
              <a:rPr lang="tr-TR" sz="1400" dirty="0">
                <a:solidFill>
                  <a:schemeClr val="tx1"/>
                </a:solidFill>
                <a:latin typeface="Consolas" panose="020B0609020204030204" pitchFamily="49" charset="0"/>
              </a:rPr>
              <a:t>  </a:t>
            </a:r>
          </a:p>
          <a:p>
            <a:pPr marL="0" indent="0">
              <a:lnSpc>
                <a:spcPct val="100000"/>
              </a:lnSpc>
              <a:spcBef>
                <a:spcPts val="0"/>
              </a:spcBef>
              <a:buNone/>
            </a:pPr>
            <a:r>
              <a:rPr lang="tr-TR" sz="1400" dirty="0">
                <a:solidFill>
                  <a:schemeClr val="tx1"/>
                </a:solidFill>
                <a:latin typeface="Consolas" panose="020B0609020204030204" pitchFamily="49" charset="0"/>
              </a:rPr>
              <a:t>          </a:t>
            </a:r>
            <a:r>
              <a:rPr lang="en-US" sz="1400" dirty="0">
                <a:solidFill>
                  <a:srgbClr val="C00000"/>
                </a:solidFill>
                <a:latin typeface="Consolas" panose="020B0609020204030204" pitchFamily="49" charset="0"/>
              </a:rPr>
              <a:t>std::</a:t>
            </a:r>
            <a:r>
              <a:rPr lang="en-US" sz="1400" dirty="0" err="1">
                <a:solidFill>
                  <a:srgbClr val="C00000"/>
                </a:solidFill>
                <a:latin typeface="Consolas" panose="020B0609020204030204" pitchFamily="49" charset="0"/>
              </a:rPr>
              <a:t>make_unique</a:t>
            </a:r>
            <a:r>
              <a:rPr lang="en-US" sz="1400" dirty="0">
                <a:solidFill>
                  <a:schemeClr val="tx1"/>
                </a:solidFill>
                <a:latin typeface="Consolas" panose="020B0609020204030204" pitchFamily="49" charset="0"/>
              </a:rPr>
              <a:t>&lt;int&gt;(61);</a:t>
            </a:r>
          </a:p>
          <a:p>
            <a:pPr marL="0" indent="0">
              <a:lnSpc>
                <a:spcPct val="100000"/>
              </a:lnSpc>
              <a:spcBef>
                <a:spcPts val="0"/>
              </a:spcBef>
              <a:buNone/>
            </a:pPr>
            <a:r>
              <a:rPr lang="en-US" sz="1400" dirty="0">
                <a:solidFill>
                  <a:schemeClr val="tx1"/>
                </a:solidFill>
                <a:latin typeface="Consolas" panose="020B0609020204030204" pitchFamily="49" charset="0"/>
              </a:rPr>
              <a:t>    std::</a:t>
            </a:r>
            <a:r>
              <a:rPr lang="en-US" sz="1400" dirty="0" err="1">
                <a:solidFill>
                  <a:schemeClr val="tx1"/>
                </a:solidFill>
                <a:latin typeface="Consolas" panose="020B0609020204030204" pitchFamily="49" charset="0"/>
              </a:rPr>
              <a:t>cout</a:t>
            </a:r>
            <a:r>
              <a:rPr lang="en-US" sz="1400" dirty="0">
                <a:solidFill>
                  <a:schemeClr val="tx1"/>
                </a:solidFill>
                <a:latin typeface="Consolas" panose="020B0609020204030204" pitchFamily="49" charset="0"/>
              </a:rPr>
              <a:t> &lt;&lt; "Value: " &lt;&lt; *</a:t>
            </a:r>
            <a:r>
              <a:rPr lang="tr-TR" sz="1400" dirty="0" err="1">
                <a:solidFill>
                  <a:schemeClr val="tx1"/>
                </a:solidFill>
                <a:highlight>
                  <a:srgbClr val="FFFF00"/>
                </a:highlight>
                <a:latin typeface="Consolas" panose="020B0609020204030204" pitchFamily="49" charset="0"/>
              </a:rPr>
              <a:t>akilliptr</a:t>
            </a:r>
            <a:r>
              <a:rPr lang="en-US" sz="1400" dirty="0">
                <a:solidFill>
                  <a:schemeClr val="tx1"/>
                </a:solidFill>
                <a:latin typeface="Consolas" panose="020B0609020204030204" pitchFamily="49" charset="0"/>
              </a:rPr>
              <a:t> </a:t>
            </a:r>
            <a:endParaRPr lang="tr-TR" sz="1400" dirty="0">
              <a:solidFill>
                <a:schemeClr val="tx1"/>
              </a:solidFill>
              <a:latin typeface="Consolas" panose="020B0609020204030204" pitchFamily="49" charset="0"/>
            </a:endParaRPr>
          </a:p>
          <a:p>
            <a:pPr marL="0" indent="0">
              <a:lnSpc>
                <a:spcPct val="100000"/>
              </a:lnSpc>
              <a:spcBef>
                <a:spcPts val="0"/>
              </a:spcBef>
              <a:buNone/>
            </a:pPr>
            <a:r>
              <a:rPr lang="tr-TR" sz="1400" dirty="0">
                <a:solidFill>
                  <a:schemeClr val="tx1"/>
                </a:solidFill>
                <a:latin typeface="Consolas" panose="020B0609020204030204" pitchFamily="49" charset="0"/>
              </a:rPr>
              <a:t>              </a:t>
            </a:r>
            <a:r>
              <a:rPr lang="en-US" sz="1400" dirty="0">
                <a:solidFill>
                  <a:schemeClr val="tx1"/>
                </a:solidFill>
                <a:latin typeface="Consolas" panose="020B0609020204030204" pitchFamily="49" charset="0"/>
              </a:rPr>
              <a:t>&lt;&lt; std::</a:t>
            </a:r>
            <a:r>
              <a:rPr lang="en-US" sz="1400" dirty="0" err="1">
                <a:solidFill>
                  <a:schemeClr val="tx1"/>
                </a:solidFill>
                <a:latin typeface="Consolas" panose="020B0609020204030204" pitchFamily="49" charset="0"/>
              </a:rPr>
              <a:t>endl</a:t>
            </a:r>
            <a:r>
              <a:rPr lang="en-US" sz="1400" dirty="0">
                <a:solidFill>
                  <a:schemeClr val="tx1"/>
                </a:solidFill>
                <a:latin typeface="Consolas" panose="020B0609020204030204" pitchFamily="49" charset="0"/>
              </a:rPr>
              <a:t>;</a:t>
            </a:r>
            <a:endParaRPr lang="tr-TR" sz="1400" dirty="0">
              <a:solidFill>
                <a:schemeClr val="tx1"/>
              </a:solidFill>
              <a:latin typeface="Consolas" panose="020B0609020204030204" pitchFamily="49" charset="0"/>
            </a:endParaRPr>
          </a:p>
          <a:p>
            <a:pPr marL="0" indent="0">
              <a:lnSpc>
                <a:spcPct val="100000"/>
              </a:lnSpc>
              <a:spcBef>
                <a:spcPts val="0"/>
              </a:spcBef>
              <a:buNone/>
            </a:pPr>
            <a:r>
              <a:rPr lang="tr-TR" sz="1400" dirty="0">
                <a:latin typeface="Consolas" panose="020B0609020204030204" pitchFamily="49" charset="0"/>
              </a:rPr>
              <a:t>}</a:t>
            </a:r>
          </a:p>
          <a:p>
            <a:pPr marL="0" indent="0">
              <a:lnSpc>
                <a:spcPct val="100000"/>
              </a:lnSpc>
              <a:spcBef>
                <a:spcPts val="0"/>
              </a:spcBef>
              <a:buNone/>
            </a:pPr>
            <a:endParaRPr lang="tr-TR" sz="1400" dirty="0">
              <a:latin typeface="Consolas" panose="020B0609020204030204" pitchFamily="49" charset="0"/>
            </a:endParaRPr>
          </a:p>
        </p:txBody>
      </p:sp>
      <p:sp>
        <p:nvSpPr>
          <p:cNvPr id="8" name="Metin Yer Tutucusu 7">
            <a:extLst>
              <a:ext uri="{FF2B5EF4-FFF2-40B4-BE49-F238E27FC236}">
                <a16:creationId xmlns:a16="http://schemas.microsoft.com/office/drawing/2014/main" id="{A3D32930-2540-41A9-9E95-9DD23F8B967B}"/>
              </a:ext>
            </a:extLst>
          </p:cNvPr>
          <p:cNvSpPr>
            <a:spLocks noGrp="1"/>
          </p:cNvSpPr>
          <p:nvPr>
            <p:ph type="body" idx="2"/>
          </p:nvPr>
        </p:nvSpPr>
        <p:spPr/>
        <p:txBody>
          <a:bodyPr>
            <a:normAutofit fontScale="77500" lnSpcReduction="20000"/>
          </a:bodyPr>
          <a:lstStyle/>
          <a:p>
            <a:pPr marL="120650" indent="0">
              <a:buNone/>
            </a:pPr>
            <a:r>
              <a:rPr lang="tr-TR" dirty="0"/>
              <a:t>C++'da manuel bellek yönetimiyle ilişkili yaygın tuzaklardan kaçınmak için izleyebileceğiniz birkaç iyi uygulama vardır:</a:t>
            </a:r>
          </a:p>
          <a:p>
            <a:r>
              <a:rPr lang="tr-TR" dirty="0"/>
              <a:t>Her zaman </a:t>
            </a:r>
            <a:r>
              <a:rPr lang="tr-TR" b="1" dirty="0">
                <a:latin typeface="Consolas" panose="020B0609020204030204" pitchFamily="49" charset="0"/>
              </a:rPr>
              <a:t>new</a:t>
            </a:r>
            <a:r>
              <a:rPr lang="tr-TR" dirty="0"/>
              <a:t> ve </a:t>
            </a:r>
            <a:r>
              <a:rPr lang="tr-TR" b="1" dirty="0" err="1">
                <a:latin typeface="Consolas" panose="020B0609020204030204" pitchFamily="49" charset="0"/>
              </a:rPr>
              <a:t>delete</a:t>
            </a:r>
            <a:r>
              <a:rPr lang="tr-TR" dirty="0"/>
              <a:t> işleçlerini </a:t>
            </a:r>
            <a:r>
              <a:rPr lang="tr-TR" dirty="0">
                <a:highlight>
                  <a:srgbClr val="FFFF00"/>
                </a:highlight>
              </a:rPr>
              <a:t>eşleştirin</a:t>
            </a:r>
            <a:r>
              <a:rPr lang="tr-TR" dirty="0"/>
              <a:t>: Belleği </a:t>
            </a:r>
            <a:r>
              <a:rPr lang="tr-TR" dirty="0">
                <a:latin typeface="Consolas" panose="020B0609020204030204" pitchFamily="49" charset="0"/>
              </a:rPr>
              <a:t>new</a:t>
            </a:r>
            <a:r>
              <a:rPr lang="tr-TR" dirty="0"/>
              <a:t> kullanarak ayırdığınızda, </a:t>
            </a:r>
            <a:r>
              <a:rPr lang="tr-TR" dirty="0" err="1">
                <a:latin typeface="Consolas" panose="020B0609020204030204" pitchFamily="49" charset="0"/>
              </a:rPr>
              <a:t>delete</a:t>
            </a:r>
            <a:r>
              <a:rPr lang="tr-TR" dirty="0"/>
              <a:t> ile onu serbest bıraktığınızdan emin olun. Bu, bellek sızıntılarını önlemeye yardımcı olur.</a:t>
            </a:r>
          </a:p>
          <a:p>
            <a:r>
              <a:rPr lang="tr-TR" b="1" dirty="0">
                <a:highlight>
                  <a:srgbClr val="FFFF00"/>
                </a:highlight>
              </a:rPr>
              <a:t>Akıllı göstericiler </a:t>
            </a:r>
            <a:r>
              <a:rPr lang="tr-TR" dirty="0"/>
              <a:t>kullanın: C++ 14 ve sonrası hayatımıza belleği otomatik olarak yöneten </a:t>
            </a:r>
            <a:r>
              <a:rPr lang="tr-TR" dirty="0" err="1">
                <a:latin typeface="Consolas" panose="020B0609020204030204" pitchFamily="49" charset="0"/>
              </a:rPr>
              <a:t>std</a:t>
            </a:r>
            <a:r>
              <a:rPr lang="tr-TR" dirty="0">
                <a:latin typeface="Consolas" panose="020B0609020204030204" pitchFamily="49" charset="0"/>
              </a:rPr>
              <a:t>::</a:t>
            </a:r>
            <a:r>
              <a:rPr lang="tr-TR" dirty="0" err="1">
                <a:latin typeface="Consolas" panose="020B0609020204030204" pitchFamily="49" charset="0"/>
              </a:rPr>
              <a:t>unique_ptr</a:t>
            </a:r>
            <a:r>
              <a:rPr lang="tr-TR" dirty="0">
                <a:latin typeface="Consolas" panose="020B0609020204030204" pitchFamily="49" charset="0"/>
              </a:rPr>
              <a:t> </a:t>
            </a:r>
            <a:r>
              <a:rPr lang="tr-TR" dirty="0"/>
              <a:t>ve </a:t>
            </a:r>
            <a:r>
              <a:rPr lang="tr-TR" dirty="0" err="1">
                <a:latin typeface="Consolas" panose="020B0609020204030204" pitchFamily="49" charset="0"/>
              </a:rPr>
              <a:t>std</a:t>
            </a:r>
            <a:r>
              <a:rPr lang="tr-TR" dirty="0">
                <a:latin typeface="Consolas" panose="020B0609020204030204" pitchFamily="49" charset="0"/>
              </a:rPr>
              <a:t>::</a:t>
            </a:r>
            <a:r>
              <a:rPr lang="tr-TR" dirty="0" err="1">
                <a:latin typeface="Consolas" panose="020B0609020204030204" pitchFamily="49" charset="0"/>
              </a:rPr>
              <a:t>shared_ptr</a:t>
            </a:r>
            <a:r>
              <a:rPr lang="tr-TR" dirty="0"/>
              <a:t> gibi akıllı göstericiler girdi. Bu göstericiler ihtiyaç duyulmadığında belleği otomatik olarak silerek bellek sızıntılarını ve sarkan göstericileri (dangling pointer) işaretçileri önlemeye yardımcı olurlar. </a:t>
            </a:r>
            <a:r>
              <a:rPr lang="tr-TR" i="1" dirty="0"/>
              <a:t>Akıllı Göstericiler başlığını inceleyiniz. </a:t>
            </a:r>
          </a:p>
          <a:p>
            <a:r>
              <a:rPr lang="tr-TR" dirty="0"/>
              <a:t>Göstericilere her zaman </a:t>
            </a:r>
            <a:r>
              <a:rPr lang="tr-TR" dirty="0" err="1">
                <a:highlight>
                  <a:srgbClr val="FFFF00"/>
                </a:highlight>
                <a:latin typeface="Consolas" panose="020B0609020204030204" pitchFamily="49" charset="0"/>
              </a:rPr>
              <a:t>nullptr</a:t>
            </a:r>
            <a:r>
              <a:rPr lang="tr-TR" dirty="0"/>
              <a:t> ile ilk değer ver: Bu uygulama sarkan göstericileri önlemeye yardımcı olur.</a:t>
            </a:r>
          </a:p>
          <a:p>
            <a:pPr marL="120650" indent="0">
              <a:buNone/>
            </a:pPr>
            <a:endParaRPr lang="tr-TR" dirty="0"/>
          </a:p>
        </p:txBody>
      </p:sp>
    </p:spTree>
    <p:extLst>
      <p:ext uri="{BB962C8B-B14F-4D97-AF65-F5344CB8AC3E}">
        <p14:creationId xmlns:p14="http://schemas.microsoft.com/office/powerpoint/2010/main" val="1362249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24438432-69E9-45D2-9188-164B3AA5AC07}"/>
              </a:ext>
            </a:extLst>
          </p:cNvPr>
          <p:cNvSpPr>
            <a:spLocks noGrp="1"/>
          </p:cNvSpPr>
          <p:nvPr>
            <p:ph type="title"/>
          </p:nvPr>
        </p:nvSpPr>
        <p:spPr/>
        <p:txBody>
          <a:bodyPr/>
          <a:lstStyle/>
          <a:p>
            <a:r>
              <a:rPr lang="tr-TR" dirty="0"/>
              <a:t>REFERANSLAR</a:t>
            </a:r>
          </a:p>
        </p:txBody>
      </p:sp>
      <p:sp>
        <p:nvSpPr>
          <p:cNvPr id="6" name="Metin Yer Tutucusu 5">
            <a:extLst>
              <a:ext uri="{FF2B5EF4-FFF2-40B4-BE49-F238E27FC236}">
                <a16:creationId xmlns:a16="http://schemas.microsoft.com/office/drawing/2014/main" id="{9F73A649-65C9-4D95-B398-A5CBC0DDD6FE}"/>
              </a:ext>
            </a:extLst>
          </p:cNvPr>
          <p:cNvSpPr>
            <a:spLocks noGrp="1"/>
          </p:cNvSpPr>
          <p:nvPr>
            <p:ph type="body" idx="1"/>
          </p:nvPr>
        </p:nvSpPr>
        <p:spPr/>
        <p:txBody>
          <a:bodyPr>
            <a:normAutofit fontScale="70000" lnSpcReduction="20000"/>
          </a:bodyPr>
          <a:lstStyle/>
          <a:p>
            <a:pPr marL="0" indent="0">
              <a:lnSpc>
                <a:spcPct val="100000"/>
              </a:lnSpc>
              <a:spcBef>
                <a:spcPts val="0"/>
              </a:spcBef>
              <a:buNone/>
            </a:pPr>
            <a:r>
              <a:rPr lang="tr-TR" dirty="0">
                <a:latin typeface="Consolas" panose="020B0609020204030204" pitchFamily="49" charset="0"/>
              </a:rPr>
              <a:t>#include &lt;</a:t>
            </a:r>
            <a:r>
              <a:rPr lang="tr-TR" dirty="0" err="1">
                <a:latin typeface="Consolas" panose="020B0609020204030204" pitchFamily="49" charset="0"/>
              </a:rPr>
              <a:t>iostream</a:t>
            </a:r>
            <a:r>
              <a:rPr lang="tr-TR" dirty="0">
                <a:latin typeface="Consolas" panose="020B0609020204030204" pitchFamily="49" charset="0"/>
              </a:rPr>
              <a:t>&gt;</a:t>
            </a:r>
          </a:p>
          <a:p>
            <a:pPr marL="0" indent="0">
              <a:lnSpc>
                <a:spcPct val="100000"/>
              </a:lnSpc>
              <a:spcBef>
                <a:spcPts val="0"/>
              </a:spcBef>
              <a:buNone/>
            </a:pPr>
            <a:r>
              <a:rPr lang="tr-TR" dirty="0" err="1">
                <a:latin typeface="Consolas" panose="020B0609020204030204" pitchFamily="49" charset="0"/>
              </a:rPr>
              <a:t>using</a:t>
            </a:r>
            <a:r>
              <a:rPr lang="tr-TR" dirty="0">
                <a:latin typeface="Consolas" panose="020B0609020204030204" pitchFamily="49" charset="0"/>
              </a:rPr>
              <a:t> namespace </a:t>
            </a:r>
            <a:r>
              <a:rPr lang="tr-TR" dirty="0" err="1">
                <a:latin typeface="Consolas" panose="020B0609020204030204" pitchFamily="49" charset="0"/>
              </a:rPr>
              <a:t>std</a:t>
            </a:r>
            <a:r>
              <a:rPr lang="tr-TR" dirty="0">
                <a:latin typeface="Consolas" panose="020B0609020204030204" pitchFamily="49" charset="0"/>
              </a:rPr>
              <a:t>;</a:t>
            </a:r>
          </a:p>
          <a:p>
            <a:pPr marL="0" indent="0">
              <a:lnSpc>
                <a:spcPct val="100000"/>
              </a:lnSpc>
              <a:spcBef>
                <a:spcPts val="0"/>
              </a:spcBef>
              <a:buNone/>
            </a:pPr>
            <a:endParaRPr lang="tr-TR" dirty="0">
              <a:latin typeface="Consolas" panose="020B0609020204030204" pitchFamily="49" charset="0"/>
            </a:endParaRPr>
          </a:p>
          <a:p>
            <a:pPr marL="0" indent="0">
              <a:lnSpc>
                <a:spcPct val="100000"/>
              </a:lnSpc>
              <a:spcBef>
                <a:spcPts val="0"/>
              </a:spcBef>
              <a:buNone/>
            </a:pPr>
            <a:r>
              <a:rPr lang="tr-TR" dirty="0" err="1">
                <a:latin typeface="Consolas" panose="020B0609020204030204" pitchFamily="49" charset="0"/>
              </a:rPr>
              <a:t>void</a:t>
            </a:r>
            <a:r>
              <a:rPr lang="tr-TR" dirty="0">
                <a:latin typeface="Consolas" panose="020B0609020204030204" pitchFamily="49" charset="0"/>
              </a:rPr>
              <a:t> </a:t>
            </a:r>
            <a:r>
              <a:rPr lang="tr-TR" dirty="0" err="1">
                <a:latin typeface="Consolas" panose="020B0609020204030204" pitchFamily="49" charset="0"/>
              </a:rPr>
              <a:t>degistir</a:t>
            </a:r>
            <a:r>
              <a:rPr lang="tr-TR" dirty="0">
                <a:latin typeface="Consolas" panose="020B0609020204030204" pitchFamily="49" charset="0"/>
              </a:rPr>
              <a:t>(</a:t>
            </a:r>
            <a:r>
              <a:rPr lang="tr-TR" dirty="0" err="1">
                <a:latin typeface="Consolas" panose="020B0609020204030204" pitchFamily="49" charset="0"/>
              </a:rPr>
              <a:t>int,int</a:t>
            </a:r>
            <a:r>
              <a:rPr lang="tr-TR" dirty="0">
                <a:latin typeface="Consolas" panose="020B0609020204030204" pitchFamily="49" charset="0"/>
              </a:rPr>
              <a:t>);</a:t>
            </a:r>
          </a:p>
          <a:p>
            <a:pPr marL="0" indent="0">
              <a:lnSpc>
                <a:spcPct val="100000"/>
              </a:lnSpc>
              <a:spcBef>
                <a:spcPts val="0"/>
              </a:spcBef>
              <a:buNone/>
            </a:pPr>
            <a:r>
              <a:rPr lang="tr-TR" dirty="0" err="1">
                <a:latin typeface="Consolas" panose="020B0609020204030204" pitchFamily="49" charset="0"/>
              </a:rPr>
              <a:t>void</a:t>
            </a:r>
            <a:r>
              <a:rPr lang="tr-TR" dirty="0">
                <a:latin typeface="Consolas" panose="020B0609020204030204" pitchFamily="49" charset="0"/>
              </a:rPr>
              <a:t> degistir2(int&amp;, int&amp;);</a:t>
            </a:r>
          </a:p>
          <a:p>
            <a:pPr marL="0" indent="0">
              <a:lnSpc>
                <a:spcPct val="100000"/>
              </a:lnSpc>
              <a:spcBef>
                <a:spcPts val="0"/>
              </a:spcBef>
              <a:buNone/>
            </a:pPr>
            <a:endParaRPr lang="tr-TR" dirty="0">
              <a:latin typeface="Consolas" panose="020B0609020204030204" pitchFamily="49" charset="0"/>
            </a:endParaRPr>
          </a:p>
          <a:p>
            <a:pPr marL="0" indent="0">
              <a:lnSpc>
                <a:spcPct val="100000"/>
              </a:lnSpc>
              <a:spcBef>
                <a:spcPts val="0"/>
              </a:spcBef>
              <a:buNone/>
            </a:pPr>
            <a:r>
              <a:rPr lang="tr-TR" dirty="0">
                <a:latin typeface="Consolas" panose="020B0609020204030204" pitchFamily="49" charset="0"/>
              </a:rPr>
              <a:t>int main(){</a:t>
            </a:r>
          </a:p>
          <a:p>
            <a:pPr marL="0" indent="0">
              <a:lnSpc>
                <a:spcPct val="100000"/>
              </a:lnSpc>
              <a:spcBef>
                <a:spcPts val="0"/>
              </a:spcBef>
              <a:buNone/>
            </a:pPr>
            <a:r>
              <a:rPr lang="tr-TR" dirty="0">
                <a:latin typeface="Consolas" panose="020B0609020204030204" pitchFamily="49" charset="0"/>
              </a:rPr>
              <a:t>   int x = 10;</a:t>
            </a:r>
          </a:p>
          <a:p>
            <a:pPr marL="0" indent="0">
              <a:lnSpc>
                <a:spcPct val="100000"/>
              </a:lnSpc>
              <a:spcBef>
                <a:spcPts val="0"/>
              </a:spcBef>
              <a:buNone/>
            </a:pPr>
            <a:r>
              <a:rPr lang="tr-TR" dirty="0">
                <a:latin typeface="Consolas" panose="020B0609020204030204" pitchFamily="49" charset="0"/>
              </a:rPr>
              <a:t>   </a:t>
            </a:r>
            <a:r>
              <a:rPr lang="tr-TR" dirty="0">
                <a:highlight>
                  <a:srgbClr val="FFFF00"/>
                </a:highlight>
                <a:latin typeface="Consolas" panose="020B0609020204030204" pitchFamily="49" charset="0"/>
              </a:rPr>
              <a:t>int&amp; </a:t>
            </a:r>
            <a:r>
              <a:rPr lang="tr-TR" dirty="0" err="1">
                <a:highlight>
                  <a:srgbClr val="FFFF00"/>
                </a:highlight>
                <a:latin typeface="Consolas" panose="020B0609020204030204" pitchFamily="49" charset="0"/>
              </a:rPr>
              <a:t>ref</a:t>
            </a:r>
            <a:r>
              <a:rPr lang="tr-TR" dirty="0">
                <a:highlight>
                  <a:srgbClr val="FFFF00"/>
                </a:highlight>
                <a:latin typeface="Consolas" panose="020B0609020204030204" pitchFamily="49" charset="0"/>
              </a:rPr>
              <a:t> = x; </a:t>
            </a:r>
            <a:r>
              <a:rPr lang="tr-TR" dirty="0">
                <a:solidFill>
                  <a:schemeClr val="bg1">
                    <a:lumMod val="65000"/>
                  </a:schemeClr>
                </a:solidFill>
                <a:latin typeface="Consolas" panose="020B0609020204030204" pitchFamily="49" charset="0"/>
              </a:rPr>
              <a:t>// </a:t>
            </a:r>
            <a:r>
              <a:rPr lang="tr-TR" dirty="0" err="1">
                <a:solidFill>
                  <a:schemeClr val="bg1">
                    <a:lumMod val="65000"/>
                  </a:schemeClr>
                </a:solidFill>
                <a:latin typeface="Consolas" panose="020B0609020204030204" pitchFamily="49" charset="0"/>
              </a:rPr>
              <a:t>ref</a:t>
            </a:r>
            <a:r>
              <a:rPr lang="tr-TR" dirty="0">
                <a:solidFill>
                  <a:schemeClr val="bg1">
                    <a:lumMod val="65000"/>
                  </a:schemeClr>
                </a:solidFill>
                <a:latin typeface="Consolas" panose="020B0609020204030204" pitchFamily="49" charset="0"/>
              </a:rPr>
              <a:t> ile var olan x değişkenine referans tanımlanmıştır. </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ref</a:t>
            </a:r>
            <a:r>
              <a:rPr lang="tr-TR" dirty="0">
                <a:latin typeface="Consolas" panose="020B0609020204030204" pitchFamily="49" charset="0"/>
              </a:rPr>
              <a:t> = 20; </a:t>
            </a:r>
            <a:r>
              <a:rPr lang="tr-TR" dirty="0">
                <a:solidFill>
                  <a:schemeClr val="bg1">
                    <a:lumMod val="65000"/>
                  </a:schemeClr>
                </a:solidFill>
                <a:latin typeface="Consolas" panose="020B0609020204030204" pitchFamily="49" charset="0"/>
              </a:rPr>
              <a:t>// x değişkeninin yeni değeri 20 olmuştur.  </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"x = " &lt;&lt; x &lt;&lt; </a:t>
            </a:r>
            <a:r>
              <a:rPr lang="tr-TR" dirty="0" err="1">
                <a:latin typeface="Consolas" panose="020B0609020204030204" pitchFamily="49" charset="0"/>
              </a:rPr>
              <a:t>endl</a:t>
            </a:r>
            <a:r>
              <a:rPr lang="tr-TR" dirty="0">
                <a:latin typeface="Consolas" panose="020B0609020204030204" pitchFamily="49" charset="0"/>
              </a:rPr>
              <a:t>; // x = 20 </a:t>
            </a:r>
          </a:p>
          <a:p>
            <a:pPr marL="0" indent="0">
              <a:lnSpc>
                <a:spcPct val="100000"/>
              </a:lnSpc>
              <a:spcBef>
                <a:spcPts val="0"/>
              </a:spcBef>
              <a:buNone/>
            </a:pPr>
            <a:r>
              <a:rPr lang="tr-TR" dirty="0">
                <a:latin typeface="Consolas" panose="020B0609020204030204" pitchFamily="49" charset="0"/>
              </a:rPr>
              <a:t>   x = 30; </a:t>
            </a:r>
            <a:r>
              <a:rPr lang="tr-TR" dirty="0">
                <a:solidFill>
                  <a:schemeClr val="bg1">
                    <a:lumMod val="65000"/>
                  </a:schemeClr>
                </a:solidFill>
                <a:latin typeface="Consolas" panose="020B0609020204030204" pitchFamily="49" charset="0"/>
              </a:rPr>
              <a:t>// x değişkeninin yeni değeri 30 olmuştur</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a:t>
            </a:r>
            <a:r>
              <a:rPr lang="tr-TR" dirty="0" err="1">
                <a:latin typeface="Consolas" panose="020B0609020204030204" pitchFamily="49" charset="0"/>
              </a:rPr>
              <a:t>ref</a:t>
            </a:r>
            <a:r>
              <a:rPr lang="tr-TR" dirty="0">
                <a:latin typeface="Consolas" panose="020B0609020204030204" pitchFamily="49" charset="0"/>
              </a:rPr>
              <a:t> = " &lt;&lt; </a:t>
            </a:r>
            <a:r>
              <a:rPr lang="tr-TR" dirty="0" err="1">
                <a:latin typeface="Consolas" panose="020B0609020204030204" pitchFamily="49" charset="0"/>
              </a:rPr>
              <a:t>ref</a:t>
            </a:r>
            <a:r>
              <a:rPr lang="tr-TR" dirty="0">
                <a:latin typeface="Consolas" panose="020B0609020204030204" pitchFamily="49" charset="0"/>
              </a:rPr>
              <a:t> &lt;&lt; </a:t>
            </a:r>
            <a:r>
              <a:rPr lang="tr-TR" dirty="0" err="1">
                <a:latin typeface="Consolas" panose="020B0609020204030204" pitchFamily="49" charset="0"/>
              </a:rPr>
              <a:t>endl</a:t>
            </a: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 </a:t>
            </a:r>
            <a:r>
              <a:rPr lang="tr-TR" dirty="0" err="1">
                <a:solidFill>
                  <a:schemeClr val="bg1">
                    <a:lumMod val="65000"/>
                  </a:schemeClr>
                </a:solidFill>
                <a:latin typeface="Consolas" panose="020B0609020204030204" pitchFamily="49" charset="0"/>
              </a:rPr>
              <a:t>ref</a:t>
            </a:r>
            <a:r>
              <a:rPr lang="tr-TR" dirty="0">
                <a:solidFill>
                  <a:schemeClr val="bg1">
                    <a:lumMod val="65000"/>
                  </a:schemeClr>
                </a:solidFill>
                <a:latin typeface="Consolas" panose="020B0609020204030204" pitchFamily="49" charset="0"/>
              </a:rPr>
              <a:t> = 30</a:t>
            </a:r>
          </a:p>
          <a:p>
            <a:pPr marL="0" indent="0">
              <a:lnSpc>
                <a:spcPct val="100000"/>
              </a:lnSpc>
              <a:spcBef>
                <a:spcPts val="0"/>
              </a:spcBef>
              <a:buNone/>
            </a:pPr>
            <a:endParaRPr lang="tr-TR" dirty="0">
              <a:latin typeface="Consolas" panose="020B0609020204030204" pitchFamily="49" charset="0"/>
            </a:endParaRPr>
          </a:p>
          <a:p>
            <a:pPr marL="0" indent="0">
              <a:lnSpc>
                <a:spcPct val="100000"/>
              </a:lnSpc>
              <a:spcBef>
                <a:spcPts val="0"/>
              </a:spcBef>
              <a:buNone/>
            </a:pPr>
            <a:r>
              <a:rPr lang="tr-TR" dirty="0">
                <a:latin typeface="Consolas" panose="020B0609020204030204" pitchFamily="49" charset="0"/>
              </a:rPr>
              <a:t>   int a = 10, b = 20;</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degistir</a:t>
            </a:r>
            <a:r>
              <a:rPr lang="tr-TR" dirty="0">
                <a:latin typeface="Consolas" panose="020B0609020204030204" pitchFamily="49" charset="0"/>
              </a:rPr>
              <a:t>(a, b);</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"Değiştir Sonrası a:" &lt;&lt; a &lt;&lt; ", b:" &lt;&lt; b &lt;&lt; </a:t>
            </a:r>
            <a:r>
              <a:rPr lang="tr-TR" dirty="0" err="1">
                <a:latin typeface="Consolas" panose="020B0609020204030204" pitchFamily="49" charset="0"/>
              </a:rPr>
              <a:t>endl</a:t>
            </a:r>
            <a:r>
              <a:rPr lang="tr-TR" dirty="0">
                <a:latin typeface="Consolas" panose="020B0609020204030204" pitchFamily="49" charset="0"/>
              </a:rPr>
              <a:t>; </a:t>
            </a:r>
          </a:p>
          <a:p>
            <a:pPr marL="0" indent="0">
              <a:lnSpc>
                <a:spcPct val="100000"/>
              </a:lnSpc>
              <a:spcBef>
                <a:spcPts val="0"/>
              </a:spcBef>
              <a:buNone/>
            </a:pP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//Çıktı: Değiştir Sonrası a:10, b:20</a:t>
            </a:r>
          </a:p>
          <a:p>
            <a:pPr marL="0" indent="0">
              <a:lnSpc>
                <a:spcPct val="100000"/>
              </a:lnSpc>
              <a:spcBef>
                <a:spcPts val="0"/>
              </a:spcBef>
              <a:buNone/>
            </a:pPr>
            <a:r>
              <a:rPr lang="tr-TR" dirty="0">
                <a:latin typeface="Consolas" panose="020B0609020204030204" pitchFamily="49" charset="0"/>
              </a:rPr>
              <a:t>   degistir2(a, b);</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cout</a:t>
            </a:r>
            <a:r>
              <a:rPr lang="tr-TR" dirty="0">
                <a:latin typeface="Consolas" panose="020B0609020204030204" pitchFamily="49" charset="0"/>
              </a:rPr>
              <a:t> &lt;&lt; "Değiştir2 Sonrası a:" &lt;&lt; a &lt;&lt; ", b:" &lt;&lt; b &lt;&lt; </a:t>
            </a:r>
            <a:r>
              <a:rPr lang="tr-TR" dirty="0" err="1">
                <a:latin typeface="Consolas" panose="020B0609020204030204" pitchFamily="49" charset="0"/>
              </a:rPr>
              <a:t>endl</a:t>
            </a:r>
            <a:r>
              <a:rPr lang="tr-TR" dirty="0">
                <a:latin typeface="Consolas" panose="020B0609020204030204" pitchFamily="49" charset="0"/>
              </a:rPr>
              <a:t>; </a:t>
            </a:r>
          </a:p>
          <a:p>
            <a:pPr marL="0" indent="0">
              <a:lnSpc>
                <a:spcPct val="100000"/>
              </a:lnSpc>
              <a:spcBef>
                <a:spcPts val="0"/>
              </a:spcBef>
              <a:buNone/>
            </a:pPr>
            <a:r>
              <a:rPr lang="tr-TR" dirty="0">
                <a:latin typeface="Consolas" panose="020B0609020204030204" pitchFamily="49" charset="0"/>
              </a:rPr>
              <a:t>   </a:t>
            </a:r>
            <a:r>
              <a:rPr lang="tr-TR" dirty="0">
                <a:solidFill>
                  <a:schemeClr val="bg1">
                    <a:lumMod val="65000"/>
                  </a:schemeClr>
                </a:solidFill>
                <a:latin typeface="Consolas" panose="020B0609020204030204" pitchFamily="49" charset="0"/>
              </a:rPr>
              <a:t>//Çıktı: Değiştir2 Sonrası a:20, b:10</a:t>
            </a:r>
          </a:p>
          <a:p>
            <a:pPr marL="0" indent="0">
              <a:lnSpc>
                <a:spcPct val="100000"/>
              </a:lnSpc>
              <a:spcBef>
                <a:spcPts val="0"/>
              </a:spcBef>
              <a:buNone/>
            </a:pPr>
            <a:r>
              <a:rPr lang="tr-TR" dirty="0">
                <a:latin typeface="Consolas" panose="020B0609020204030204" pitchFamily="49" charset="0"/>
              </a:rPr>
              <a:t>}</a:t>
            </a:r>
          </a:p>
          <a:p>
            <a:pPr marL="0" indent="0">
              <a:lnSpc>
                <a:spcPct val="100000"/>
              </a:lnSpc>
              <a:spcBef>
                <a:spcPts val="0"/>
              </a:spcBef>
              <a:buNone/>
            </a:pPr>
            <a:r>
              <a:rPr lang="tr-TR" dirty="0" err="1">
                <a:latin typeface="Consolas" panose="020B0609020204030204" pitchFamily="49" charset="0"/>
              </a:rPr>
              <a:t>void</a:t>
            </a:r>
            <a:r>
              <a:rPr lang="tr-TR" dirty="0">
                <a:latin typeface="Consolas" panose="020B0609020204030204" pitchFamily="49" charset="0"/>
              </a:rPr>
              <a:t> </a:t>
            </a:r>
            <a:r>
              <a:rPr lang="tr-TR" dirty="0" err="1">
                <a:latin typeface="Consolas" panose="020B0609020204030204" pitchFamily="49" charset="0"/>
              </a:rPr>
              <a:t>degistir</a:t>
            </a:r>
            <a:r>
              <a:rPr lang="tr-TR" dirty="0">
                <a:latin typeface="Consolas" panose="020B0609020204030204" pitchFamily="49" charset="0"/>
              </a:rPr>
              <a:t>(int </a:t>
            </a:r>
            <a:r>
              <a:rPr lang="tr-TR" dirty="0" err="1">
                <a:latin typeface="Consolas" panose="020B0609020204030204" pitchFamily="49" charset="0"/>
              </a:rPr>
              <a:t>pX</a:t>
            </a:r>
            <a:r>
              <a:rPr lang="tr-TR" dirty="0">
                <a:latin typeface="Consolas" panose="020B0609020204030204" pitchFamily="49" charset="0"/>
              </a:rPr>
              <a:t>, int </a:t>
            </a:r>
            <a:r>
              <a:rPr lang="tr-TR" dirty="0" err="1">
                <a:latin typeface="Consolas" panose="020B0609020204030204" pitchFamily="49" charset="0"/>
              </a:rPr>
              <a:t>pY</a:t>
            </a:r>
            <a:r>
              <a:rPr lang="tr-TR" dirty="0">
                <a:latin typeface="Consolas" panose="020B0609020204030204" pitchFamily="49" charset="0"/>
              </a:rPr>
              <a:t>) {</a:t>
            </a:r>
          </a:p>
          <a:p>
            <a:pPr marL="0" indent="0">
              <a:lnSpc>
                <a:spcPct val="100000"/>
              </a:lnSpc>
              <a:spcBef>
                <a:spcPts val="0"/>
              </a:spcBef>
              <a:buNone/>
            </a:pPr>
            <a:r>
              <a:rPr lang="tr-TR" dirty="0">
                <a:latin typeface="Consolas" panose="020B0609020204030204" pitchFamily="49" charset="0"/>
              </a:rPr>
              <a:t>   int z = </a:t>
            </a:r>
            <a:r>
              <a:rPr lang="tr-TR" dirty="0" err="1">
                <a:latin typeface="Consolas" panose="020B0609020204030204" pitchFamily="49" charset="0"/>
              </a:rPr>
              <a:t>pX</a:t>
            </a:r>
            <a:r>
              <a:rPr lang="tr-TR" dirty="0">
                <a:latin typeface="Consolas" panose="020B0609020204030204" pitchFamily="49" charset="0"/>
              </a:rPr>
              <a:t>;</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pX</a:t>
            </a:r>
            <a:r>
              <a:rPr lang="tr-TR" dirty="0">
                <a:latin typeface="Consolas" panose="020B0609020204030204" pitchFamily="49" charset="0"/>
              </a:rPr>
              <a:t>=</a:t>
            </a:r>
            <a:r>
              <a:rPr lang="tr-TR" dirty="0" err="1">
                <a:latin typeface="Consolas" panose="020B0609020204030204" pitchFamily="49" charset="0"/>
              </a:rPr>
              <a:t>pY</a:t>
            </a:r>
            <a:r>
              <a:rPr lang="tr-TR" dirty="0">
                <a:latin typeface="Consolas" panose="020B0609020204030204" pitchFamily="49" charset="0"/>
              </a:rPr>
              <a:t>;</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pY</a:t>
            </a:r>
            <a:r>
              <a:rPr lang="tr-TR" dirty="0">
                <a:latin typeface="Consolas" panose="020B0609020204030204" pitchFamily="49" charset="0"/>
              </a:rPr>
              <a:t>=z;</a:t>
            </a:r>
          </a:p>
          <a:p>
            <a:pPr marL="0" indent="0">
              <a:lnSpc>
                <a:spcPct val="100000"/>
              </a:lnSpc>
              <a:spcBef>
                <a:spcPts val="0"/>
              </a:spcBef>
              <a:buNone/>
            </a:pPr>
            <a:r>
              <a:rPr lang="tr-TR" dirty="0">
                <a:latin typeface="Consolas" panose="020B0609020204030204" pitchFamily="49" charset="0"/>
              </a:rPr>
              <a:t>}</a:t>
            </a:r>
          </a:p>
          <a:p>
            <a:pPr marL="0" indent="0">
              <a:lnSpc>
                <a:spcPct val="100000"/>
              </a:lnSpc>
              <a:spcBef>
                <a:spcPts val="0"/>
              </a:spcBef>
              <a:buNone/>
            </a:pPr>
            <a:r>
              <a:rPr lang="tr-TR" dirty="0" err="1">
                <a:latin typeface="Consolas" panose="020B0609020204030204" pitchFamily="49" charset="0"/>
              </a:rPr>
              <a:t>void</a:t>
            </a:r>
            <a:r>
              <a:rPr lang="tr-TR" dirty="0">
                <a:latin typeface="Consolas" panose="020B0609020204030204" pitchFamily="49" charset="0"/>
              </a:rPr>
              <a:t> degistir2(int</a:t>
            </a:r>
            <a:r>
              <a:rPr lang="tr-TR" dirty="0">
                <a:highlight>
                  <a:srgbClr val="FFFF00"/>
                </a:highlight>
                <a:latin typeface="Consolas" panose="020B0609020204030204" pitchFamily="49" charset="0"/>
              </a:rPr>
              <a:t>&amp;</a:t>
            </a:r>
            <a:r>
              <a:rPr lang="tr-TR" dirty="0">
                <a:latin typeface="Consolas" panose="020B0609020204030204" pitchFamily="49" charset="0"/>
              </a:rPr>
              <a:t> </a:t>
            </a:r>
            <a:r>
              <a:rPr lang="tr-TR" dirty="0" err="1">
                <a:latin typeface="Consolas" panose="020B0609020204030204" pitchFamily="49" charset="0"/>
              </a:rPr>
              <a:t>pX</a:t>
            </a:r>
            <a:r>
              <a:rPr lang="tr-TR" dirty="0">
                <a:latin typeface="Consolas" panose="020B0609020204030204" pitchFamily="49" charset="0"/>
              </a:rPr>
              <a:t>, int</a:t>
            </a:r>
            <a:r>
              <a:rPr lang="tr-TR" dirty="0">
                <a:highlight>
                  <a:srgbClr val="FFFF00"/>
                </a:highlight>
                <a:latin typeface="Consolas" panose="020B0609020204030204" pitchFamily="49" charset="0"/>
              </a:rPr>
              <a:t>&amp;</a:t>
            </a:r>
            <a:r>
              <a:rPr lang="tr-TR" dirty="0">
                <a:latin typeface="Consolas" panose="020B0609020204030204" pitchFamily="49" charset="0"/>
              </a:rPr>
              <a:t> </a:t>
            </a:r>
            <a:r>
              <a:rPr lang="tr-TR" dirty="0" err="1">
                <a:latin typeface="Consolas" panose="020B0609020204030204" pitchFamily="49" charset="0"/>
              </a:rPr>
              <a:t>pY</a:t>
            </a:r>
            <a:r>
              <a:rPr lang="tr-TR" dirty="0">
                <a:latin typeface="Consolas" panose="020B0609020204030204" pitchFamily="49" charset="0"/>
              </a:rPr>
              <a:t>){</a:t>
            </a:r>
          </a:p>
          <a:p>
            <a:pPr marL="0" indent="0">
              <a:lnSpc>
                <a:spcPct val="100000"/>
              </a:lnSpc>
              <a:spcBef>
                <a:spcPts val="0"/>
              </a:spcBef>
              <a:buNone/>
            </a:pPr>
            <a:r>
              <a:rPr lang="tr-TR" dirty="0">
                <a:latin typeface="Consolas" panose="020B0609020204030204" pitchFamily="49" charset="0"/>
              </a:rPr>
              <a:t>   int z = </a:t>
            </a:r>
            <a:r>
              <a:rPr lang="tr-TR" dirty="0" err="1">
                <a:latin typeface="Consolas" panose="020B0609020204030204" pitchFamily="49" charset="0"/>
              </a:rPr>
              <a:t>pX</a:t>
            </a:r>
            <a:r>
              <a:rPr lang="tr-TR" dirty="0">
                <a:latin typeface="Consolas" panose="020B0609020204030204" pitchFamily="49" charset="0"/>
              </a:rPr>
              <a:t>;</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pX</a:t>
            </a:r>
            <a:r>
              <a:rPr lang="tr-TR" dirty="0">
                <a:latin typeface="Consolas" panose="020B0609020204030204" pitchFamily="49" charset="0"/>
              </a:rPr>
              <a:t>=</a:t>
            </a:r>
            <a:r>
              <a:rPr lang="tr-TR" dirty="0" err="1">
                <a:latin typeface="Consolas" panose="020B0609020204030204" pitchFamily="49" charset="0"/>
              </a:rPr>
              <a:t>pY</a:t>
            </a:r>
            <a:r>
              <a:rPr lang="tr-TR" dirty="0">
                <a:latin typeface="Consolas" panose="020B0609020204030204" pitchFamily="49" charset="0"/>
              </a:rPr>
              <a:t>;</a:t>
            </a:r>
          </a:p>
          <a:p>
            <a:pPr marL="0" indent="0">
              <a:lnSpc>
                <a:spcPct val="100000"/>
              </a:lnSpc>
              <a:spcBef>
                <a:spcPts val="0"/>
              </a:spcBef>
              <a:buNone/>
            </a:pPr>
            <a:r>
              <a:rPr lang="tr-TR" dirty="0">
                <a:latin typeface="Consolas" panose="020B0609020204030204" pitchFamily="49" charset="0"/>
              </a:rPr>
              <a:t>   </a:t>
            </a:r>
            <a:r>
              <a:rPr lang="tr-TR" dirty="0" err="1">
                <a:latin typeface="Consolas" panose="020B0609020204030204" pitchFamily="49" charset="0"/>
              </a:rPr>
              <a:t>pY</a:t>
            </a:r>
            <a:r>
              <a:rPr lang="tr-TR" dirty="0">
                <a:latin typeface="Consolas" panose="020B0609020204030204" pitchFamily="49" charset="0"/>
              </a:rPr>
              <a:t>=z;</a:t>
            </a:r>
          </a:p>
          <a:p>
            <a:pPr marL="0" indent="0">
              <a:lnSpc>
                <a:spcPct val="100000"/>
              </a:lnSpc>
              <a:spcBef>
                <a:spcPts val="0"/>
              </a:spcBef>
              <a:buNone/>
            </a:pPr>
            <a:r>
              <a:rPr lang="tr-TR" dirty="0">
                <a:latin typeface="Consolas" panose="020B0609020204030204" pitchFamily="49" charset="0"/>
              </a:rPr>
              <a:t>}</a:t>
            </a:r>
          </a:p>
          <a:p>
            <a:pPr marL="0" indent="0">
              <a:lnSpc>
                <a:spcPct val="100000"/>
              </a:lnSpc>
              <a:spcBef>
                <a:spcPts val="0"/>
              </a:spcBef>
              <a:buNone/>
            </a:pPr>
            <a:endParaRPr lang="tr-TR" dirty="0">
              <a:latin typeface="Consolas" panose="020B0609020204030204" pitchFamily="49" charset="0"/>
            </a:endParaRPr>
          </a:p>
        </p:txBody>
      </p:sp>
      <p:sp>
        <p:nvSpPr>
          <p:cNvPr id="7" name="Metin Yer Tutucusu 6">
            <a:extLst>
              <a:ext uri="{FF2B5EF4-FFF2-40B4-BE49-F238E27FC236}">
                <a16:creationId xmlns:a16="http://schemas.microsoft.com/office/drawing/2014/main" id="{AC4E33AA-9150-4FC3-8563-642AD4A69EE2}"/>
              </a:ext>
            </a:extLst>
          </p:cNvPr>
          <p:cNvSpPr>
            <a:spLocks noGrp="1"/>
          </p:cNvSpPr>
          <p:nvPr>
            <p:ph type="body" idx="2"/>
          </p:nvPr>
        </p:nvSpPr>
        <p:spPr/>
        <p:txBody>
          <a:bodyPr>
            <a:normAutofit/>
          </a:bodyPr>
          <a:lstStyle/>
          <a:p>
            <a:pPr marL="0" indent="0"/>
            <a:r>
              <a:rPr lang="tr-TR" sz="1800" dirty="0"/>
              <a:t>Bir değişken referans olarak tanımlandığında, </a:t>
            </a:r>
            <a:r>
              <a:rPr lang="tr-TR" sz="1800" b="1" dirty="0"/>
              <a:t>var olan bir değişken için alternatif bir isim haline gelir. </a:t>
            </a:r>
          </a:p>
          <a:p>
            <a:pPr marL="0" indent="0"/>
            <a:r>
              <a:rPr lang="tr-TR" sz="1800" dirty="0"/>
              <a:t>Bir değişken, bildirime ‘&amp;’ eklenerek referans olarak bildirilebilir. Yani, bir referans değişkenini başka bir değişkene referans görevi görebilen bir değişken türü olarak tanımlayabiliriz. </a:t>
            </a:r>
          </a:p>
          <a:p>
            <a:pPr marL="0" indent="0" algn="ctr"/>
            <a:r>
              <a:rPr lang="tr-TR" sz="1800" b="1" dirty="0"/>
              <a:t>Tek başına tanımlanmaz! Bir değişkeni referans </a:t>
            </a:r>
            <a:r>
              <a:rPr lang="tr-TR" sz="1800" b="1"/>
              <a:t>göstermek zorundadır.</a:t>
            </a:r>
            <a:endParaRPr lang="tr-TR" sz="1800" b="1" dirty="0"/>
          </a:p>
        </p:txBody>
      </p:sp>
    </p:spTree>
    <p:extLst>
      <p:ext uri="{BB962C8B-B14F-4D97-AF65-F5344CB8AC3E}">
        <p14:creationId xmlns:p14="http://schemas.microsoft.com/office/powerpoint/2010/main" val="3412900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8"/>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p>
            <a:pPr marL="0" lvl="0" indent="0" algn="l" rtl="0">
              <a:lnSpc>
                <a:spcPct val="80000"/>
              </a:lnSpc>
              <a:spcBef>
                <a:spcPts val="0"/>
              </a:spcBef>
              <a:spcAft>
                <a:spcPts val="0"/>
              </a:spcAft>
              <a:buSzPts val="8000"/>
              <a:buFont typeface="Cambria"/>
              <a:buNone/>
            </a:pPr>
            <a:r>
              <a:rPr lang="tr-TR"/>
              <a:t>DINLEDIĞINIZ IÇIN TEŞEKKÜR EDERIM.</a:t>
            </a:r>
            <a:endParaRPr/>
          </a:p>
        </p:txBody>
      </p:sp>
      <p:sp>
        <p:nvSpPr>
          <p:cNvPr id="293" name="Google Shape;293;p18"/>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rgbClr val="00B050"/>
                </a:solidFill>
              </a:rPr>
              <a:t>yapısal (</a:t>
            </a:r>
            <a:r>
              <a:rPr lang="tr-TR" dirty="0" err="1">
                <a:solidFill>
                  <a:srgbClr val="00B050"/>
                </a:solidFill>
              </a:rPr>
              <a:t>structural</a:t>
            </a:r>
            <a:r>
              <a:rPr lang="tr-TR" dirty="0">
                <a:solidFill>
                  <a:srgbClr val="00B050"/>
                </a:solidFill>
              </a:rPr>
              <a:t>) programlama nedir?</a:t>
            </a:r>
          </a:p>
        </p:txBody>
      </p:sp>
      <p:sp>
        <p:nvSpPr>
          <p:cNvPr id="3" name="İçerik Yer Tutucusu 2"/>
          <p:cNvSpPr>
            <a:spLocks noGrp="1"/>
          </p:cNvSpPr>
          <p:nvPr>
            <p:ph sz="half" idx="1"/>
          </p:nvPr>
        </p:nvSpPr>
        <p:spPr/>
        <p:txBody>
          <a:bodyPr>
            <a:normAutofit fontScale="77500" lnSpcReduction="20000"/>
          </a:bodyPr>
          <a:lstStyle/>
          <a:p>
            <a:pPr marL="0" indent="0" algn="ctr">
              <a:buNone/>
            </a:pPr>
            <a:r>
              <a:rPr lang="tr-TR" b="1" dirty="0"/>
              <a:t>Yapısal programlama, ana fonksiyondan başlayarak tanımlanan fonksiyonların birbirlerini çağırmasıyla yapılır.</a:t>
            </a:r>
            <a:br>
              <a:rPr lang="tr-TR" b="1" dirty="0"/>
            </a:br>
            <a:endParaRPr lang="tr-TR" b="1" dirty="0"/>
          </a:p>
          <a:p>
            <a:pPr marL="0" indent="0">
              <a:buNone/>
            </a:pPr>
            <a:r>
              <a:rPr lang="tr-TR" dirty="0"/>
              <a:t>Programın ana çerçevesi:</a:t>
            </a:r>
          </a:p>
          <a:p>
            <a:pPr marL="273050" indent="-273050">
              <a:buFont typeface="+mj-lt"/>
              <a:buAutoNum type="arabicPeriod"/>
            </a:pPr>
            <a:r>
              <a:rPr lang="tr-TR" dirty="0">
                <a:highlight>
                  <a:srgbClr val="FFFF00"/>
                </a:highlight>
              </a:rPr>
              <a:t>İlk olarak </a:t>
            </a:r>
            <a:r>
              <a:rPr lang="tr-TR" dirty="0">
                <a:solidFill>
                  <a:srgbClr val="0070C0"/>
                </a:solidFill>
                <a:highlight>
                  <a:srgbClr val="FFFF00"/>
                </a:highlight>
              </a:rPr>
              <a:t>Ana fonksiyon </a:t>
            </a:r>
            <a:r>
              <a:rPr lang="tr-TR" dirty="0">
                <a:highlight>
                  <a:srgbClr val="FFFF00"/>
                </a:highlight>
              </a:rPr>
              <a:t>(</a:t>
            </a:r>
            <a:r>
              <a:rPr lang="tr-TR" dirty="0">
                <a:solidFill>
                  <a:srgbClr val="C00000"/>
                </a:solidFill>
                <a:highlight>
                  <a:srgbClr val="FFFF00"/>
                </a:highlight>
              </a:rPr>
              <a:t>main function</a:t>
            </a:r>
            <a:r>
              <a:rPr lang="tr-TR" dirty="0">
                <a:highlight>
                  <a:srgbClr val="FFFF00"/>
                </a:highlight>
              </a:rPr>
              <a:t>) tanımlanır. </a:t>
            </a:r>
          </a:p>
          <a:p>
            <a:pPr marL="273050" indent="-273050">
              <a:buFont typeface="+mj-lt"/>
              <a:buAutoNum type="arabicPeriod"/>
            </a:pPr>
            <a:r>
              <a:rPr lang="tr-TR" dirty="0">
                <a:highlight>
                  <a:srgbClr val="FFFF00"/>
                </a:highlight>
              </a:rPr>
              <a:t>Her bir fonksiyonda önce </a:t>
            </a:r>
            <a:r>
              <a:rPr lang="tr-TR" dirty="0">
                <a:solidFill>
                  <a:srgbClr val="0070C0"/>
                </a:solidFill>
                <a:highlight>
                  <a:srgbClr val="FFFF00"/>
                </a:highlight>
              </a:rPr>
              <a:t>veri yapıları </a:t>
            </a:r>
            <a:r>
              <a:rPr lang="tr-TR" dirty="0">
                <a:highlight>
                  <a:srgbClr val="FFFF00"/>
                </a:highlight>
              </a:rPr>
              <a:t>(</a:t>
            </a:r>
            <a:r>
              <a:rPr lang="tr-TR" dirty="0">
                <a:solidFill>
                  <a:srgbClr val="C00000"/>
                </a:solidFill>
                <a:highlight>
                  <a:srgbClr val="FFFF00"/>
                </a:highlight>
              </a:rPr>
              <a:t>data structure</a:t>
            </a:r>
            <a:r>
              <a:rPr lang="tr-TR" dirty="0">
                <a:highlight>
                  <a:srgbClr val="FFFF00"/>
                </a:highlight>
              </a:rPr>
              <a:t>)</a:t>
            </a:r>
            <a:r>
              <a:rPr lang="tr-TR" dirty="0">
                <a:solidFill>
                  <a:srgbClr val="0070C0"/>
                </a:solidFill>
                <a:highlight>
                  <a:srgbClr val="FFFF00"/>
                </a:highlight>
              </a:rPr>
              <a:t> tanımlanır </a:t>
            </a:r>
          </a:p>
          <a:p>
            <a:pPr marL="273050" indent="-273050">
              <a:buFont typeface="+mj-lt"/>
              <a:buAutoNum type="arabicPeriod"/>
            </a:pPr>
            <a:r>
              <a:rPr lang="tr-TR" dirty="0">
                <a:highlight>
                  <a:srgbClr val="FFFF00"/>
                </a:highlight>
              </a:rPr>
              <a:t>Her fonksiyonda bu veri yapılarını işleyen kontrol yapıları kodlanır.</a:t>
            </a:r>
            <a:br>
              <a:rPr lang="tr-TR" dirty="0">
                <a:highlight>
                  <a:srgbClr val="FFFF00"/>
                </a:highlight>
              </a:rPr>
            </a:br>
            <a:endParaRPr lang="tr-TR" dirty="0">
              <a:highlight>
                <a:srgbClr val="FFFF00"/>
              </a:highlight>
            </a:endParaRPr>
          </a:p>
          <a:p>
            <a:pPr marL="273050" indent="-273050">
              <a:buFont typeface="+mj-lt"/>
              <a:buAutoNum type="arabicPeriod"/>
            </a:pPr>
            <a:endParaRPr lang="tr-TR" dirty="0"/>
          </a:p>
          <a:p>
            <a:pPr marL="0" indent="0" algn="ctr">
              <a:buNone/>
            </a:pPr>
            <a:r>
              <a:rPr lang="tr-TR" b="1" dirty="0"/>
              <a:t>Yapısal programlamada veri ile bunu işleyen yapılar birbirinden ayrıdır.</a:t>
            </a:r>
          </a:p>
          <a:p>
            <a:endParaRPr lang="tr-TR" dirty="0"/>
          </a:p>
        </p:txBody>
      </p:sp>
      <p:sp>
        <p:nvSpPr>
          <p:cNvPr id="4" name="İçerik Yer Tutucusu 3"/>
          <p:cNvSpPr>
            <a:spLocks noGrp="1"/>
          </p:cNvSpPr>
          <p:nvPr>
            <p:ph sz="half" idx="2"/>
          </p:nvPr>
        </p:nvSpPr>
        <p:spPr/>
        <p:txBody>
          <a:bodyPr>
            <a:normAutofit fontScale="77500" lnSpcReduction="20000"/>
          </a:bodyPr>
          <a:lstStyle/>
          <a:p>
            <a:pPr marL="0" indent="0">
              <a:buNone/>
            </a:pPr>
            <a:r>
              <a:rPr lang="tr-TR" b="1" dirty="0">
                <a:solidFill>
                  <a:srgbClr val="0070C0"/>
                </a:solidFill>
              </a:rPr>
              <a:t>Veri yapıları </a:t>
            </a:r>
            <a:r>
              <a:rPr lang="tr-TR" b="1" dirty="0"/>
              <a:t>(</a:t>
            </a:r>
            <a:r>
              <a:rPr lang="tr-TR" b="1" dirty="0">
                <a:solidFill>
                  <a:srgbClr val="C00000"/>
                </a:solidFill>
              </a:rPr>
              <a:t>data </a:t>
            </a:r>
            <a:r>
              <a:rPr lang="tr-TR" b="1" dirty="0" err="1">
                <a:solidFill>
                  <a:srgbClr val="C00000"/>
                </a:solidFill>
              </a:rPr>
              <a:t>structures</a:t>
            </a:r>
            <a:r>
              <a:rPr lang="tr-TR" b="1" dirty="0"/>
              <a:t>) yada yeni ismiyle </a:t>
            </a:r>
            <a:r>
              <a:rPr lang="tr-TR" b="1" dirty="0">
                <a:solidFill>
                  <a:srgbClr val="0070C0"/>
                </a:solidFill>
              </a:rPr>
              <a:t>koleksiyonlar</a:t>
            </a:r>
            <a:r>
              <a:rPr lang="tr-TR" b="1" dirty="0"/>
              <a:t> (</a:t>
            </a:r>
            <a:r>
              <a:rPr lang="tr-TR" b="1" dirty="0" err="1">
                <a:solidFill>
                  <a:srgbClr val="C00000"/>
                </a:solidFill>
              </a:rPr>
              <a:t>collections</a:t>
            </a:r>
            <a:r>
              <a:rPr lang="tr-TR" b="1" dirty="0"/>
              <a:t>);</a:t>
            </a:r>
          </a:p>
          <a:p>
            <a:r>
              <a:rPr lang="tr-TR" dirty="0">
                <a:solidFill>
                  <a:srgbClr val="0070C0"/>
                </a:solidFill>
                <a:highlight>
                  <a:srgbClr val="FFFF00"/>
                </a:highlight>
              </a:rPr>
              <a:t>Değişken</a:t>
            </a:r>
            <a:r>
              <a:rPr lang="tr-TR" dirty="0">
                <a:highlight>
                  <a:srgbClr val="FFFF00"/>
                </a:highlight>
              </a:rPr>
              <a:t> (</a:t>
            </a:r>
            <a:r>
              <a:rPr lang="tr-TR" dirty="0" err="1">
                <a:highlight>
                  <a:srgbClr val="FFFF00"/>
                </a:highlight>
              </a:rPr>
              <a:t>variable</a:t>
            </a:r>
            <a:r>
              <a:rPr lang="tr-TR" dirty="0">
                <a:highlight>
                  <a:srgbClr val="FFFF00"/>
                </a:highlight>
              </a:rPr>
              <a:t>)</a:t>
            </a:r>
            <a:r>
              <a:rPr lang="tr-TR" dirty="0"/>
              <a:t>, </a:t>
            </a:r>
            <a:r>
              <a:rPr lang="tr-TR" dirty="0">
                <a:solidFill>
                  <a:srgbClr val="0070C0"/>
                </a:solidFill>
              </a:rPr>
              <a:t>Dizi</a:t>
            </a:r>
            <a:r>
              <a:rPr lang="tr-TR" dirty="0"/>
              <a:t> (</a:t>
            </a:r>
            <a:r>
              <a:rPr lang="tr-TR" dirty="0" err="1"/>
              <a:t>array</a:t>
            </a:r>
            <a:r>
              <a:rPr lang="tr-TR" dirty="0"/>
              <a:t>), </a:t>
            </a:r>
            <a:r>
              <a:rPr lang="tr-TR" dirty="0">
                <a:solidFill>
                  <a:srgbClr val="0070C0"/>
                </a:solidFill>
              </a:rPr>
              <a:t>Liste</a:t>
            </a:r>
            <a:r>
              <a:rPr lang="tr-TR" dirty="0"/>
              <a:t> (</a:t>
            </a:r>
            <a:r>
              <a:rPr lang="tr-TR" dirty="0" err="1"/>
              <a:t>list</a:t>
            </a:r>
            <a:r>
              <a:rPr lang="tr-TR" dirty="0"/>
              <a:t>), </a:t>
            </a:r>
            <a:r>
              <a:rPr lang="tr-TR" dirty="0">
                <a:solidFill>
                  <a:srgbClr val="0070C0"/>
                </a:solidFill>
              </a:rPr>
              <a:t>Yığın</a:t>
            </a:r>
            <a:r>
              <a:rPr lang="tr-TR" dirty="0"/>
              <a:t> (</a:t>
            </a:r>
            <a:r>
              <a:rPr lang="tr-TR" dirty="0" err="1"/>
              <a:t>stack</a:t>
            </a:r>
            <a:r>
              <a:rPr lang="tr-TR" dirty="0"/>
              <a:t>), </a:t>
            </a:r>
            <a:r>
              <a:rPr lang="tr-TR" dirty="0">
                <a:solidFill>
                  <a:srgbClr val="0070C0"/>
                </a:solidFill>
              </a:rPr>
              <a:t>Kuyruk</a:t>
            </a:r>
            <a:r>
              <a:rPr lang="tr-TR" dirty="0"/>
              <a:t> (</a:t>
            </a:r>
            <a:r>
              <a:rPr lang="tr-TR" dirty="0" err="1"/>
              <a:t>queue</a:t>
            </a:r>
            <a:r>
              <a:rPr lang="tr-TR" dirty="0"/>
              <a:t>), </a:t>
            </a:r>
            <a:r>
              <a:rPr lang="tr-TR" dirty="0">
                <a:solidFill>
                  <a:srgbClr val="0070C0"/>
                </a:solidFill>
              </a:rPr>
              <a:t>Ağaç</a:t>
            </a:r>
            <a:r>
              <a:rPr lang="tr-TR" dirty="0"/>
              <a:t> (</a:t>
            </a:r>
            <a:r>
              <a:rPr lang="tr-TR" dirty="0" err="1"/>
              <a:t>tree</a:t>
            </a:r>
            <a:r>
              <a:rPr lang="tr-TR" dirty="0"/>
              <a:t>), </a:t>
            </a:r>
            <a:r>
              <a:rPr lang="tr-TR" dirty="0">
                <a:solidFill>
                  <a:srgbClr val="0070C0"/>
                </a:solidFill>
              </a:rPr>
              <a:t>Sözlük</a:t>
            </a:r>
            <a:r>
              <a:rPr lang="tr-TR" dirty="0"/>
              <a:t> (</a:t>
            </a:r>
            <a:r>
              <a:rPr lang="tr-TR" dirty="0" err="1"/>
              <a:t>dictionary</a:t>
            </a:r>
            <a:r>
              <a:rPr lang="tr-TR" dirty="0"/>
              <a:t>).</a:t>
            </a:r>
          </a:p>
          <a:p>
            <a:r>
              <a:rPr lang="tr-TR" dirty="0"/>
              <a:t>Günümüzde </a:t>
            </a:r>
            <a:r>
              <a:rPr lang="tr-TR" dirty="0">
                <a:solidFill>
                  <a:srgbClr val="0070C0"/>
                </a:solidFill>
              </a:rPr>
              <a:t>XML Belgesi </a:t>
            </a:r>
            <a:r>
              <a:rPr lang="tr-TR" dirty="0"/>
              <a:t>(</a:t>
            </a:r>
            <a:r>
              <a:rPr lang="tr-TR" dirty="0">
                <a:solidFill>
                  <a:srgbClr val="C00000"/>
                </a:solidFill>
              </a:rPr>
              <a:t>XML </a:t>
            </a:r>
            <a:r>
              <a:rPr lang="tr-TR" dirty="0" err="1">
                <a:solidFill>
                  <a:srgbClr val="C00000"/>
                </a:solidFill>
              </a:rPr>
              <a:t>document</a:t>
            </a:r>
            <a:r>
              <a:rPr lang="tr-TR" dirty="0"/>
              <a:t>), </a:t>
            </a:r>
            <a:r>
              <a:rPr lang="tr-TR" dirty="0">
                <a:solidFill>
                  <a:srgbClr val="0070C0"/>
                </a:solidFill>
              </a:rPr>
              <a:t>Nesne Grafiği</a:t>
            </a:r>
            <a:r>
              <a:rPr lang="tr-TR" dirty="0"/>
              <a:t> (</a:t>
            </a:r>
            <a:r>
              <a:rPr lang="tr-TR" dirty="0">
                <a:solidFill>
                  <a:srgbClr val="C00000"/>
                </a:solidFill>
              </a:rPr>
              <a:t>Object </a:t>
            </a:r>
            <a:r>
              <a:rPr lang="tr-TR" dirty="0" err="1">
                <a:solidFill>
                  <a:srgbClr val="C00000"/>
                </a:solidFill>
              </a:rPr>
              <a:t>Graph</a:t>
            </a:r>
            <a:r>
              <a:rPr lang="tr-TR" dirty="0"/>
              <a:t>), </a:t>
            </a:r>
            <a:r>
              <a:rPr lang="tr-TR" dirty="0">
                <a:solidFill>
                  <a:srgbClr val="0070C0"/>
                </a:solidFill>
              </a:rPr>
              <a:t>Veri Seti </a:t>
            </a:r>
            <a:r>
              <a:rPr lang="tr-TR" dirty="0"/>
              <a:t>(</a:t>
            </a:r>
            <a:r>
              <a:rPr lang="tr-TR" dirty="0" err="1">
                <a:solidFill>
                  <a:srgbClr val="C00000"/>
                </a:solidFill>
              </a:rPr>
              <a:t>Dataset</a:t>
            </a:r>
            <a:r>
              <a:rPr lang="tr-TR" dirty="0"/>
              <a:t>) </a:t>
            </a:r>
          </a:p>
          <a:p>
            <a:pPr marL="0" indent="0">
              <a:buNone/>
            </a:pPr>
            <a:endParaRPr lang="tr-TR" dirty="0"/>
          </a:p>
          <a:p>
            <a:pPr marL="0" indent="0">
              <a:buNone/>
            </a:pPr>
            <a:r>
              <a:rPr lang="tr-TR" b="1" dirty="0">
                <a:solidFill>
                  <a:srgbClr val="0070C0"/>
                </a:solidFill>
              </a:rPr>
              <a:t>Kontrol yapıları </a:t>
            </a:r>
            <a:r>
              <a:rPr lang="tr-TR" b="1" dirty="0"/>
              <a:t>(</a:t>
            </a:r>
            <a:r>
              <a:rPr lang="tr-TR" b="1" dirty="0" err="1">
                <a:solidFill>
                  <a:srgbClr val="C00000"/>
                </a:solidFill>
              </a:rPr>
              <a:t>control</a:t>
            </a:r>
            <a:r>
              <a:rPr lang="tr-TR" b="1" dirty="0">
                <a:solidFill>
                  <a:srgbClr val="C00000"/>
                </a:solidFill>
              </a:rPr>
              <a:t> </a:t>
            </a:r>
            <a:r>
              <a:rPr lang="tr-TR" b="1" dirty="0" err="1">
                <a:solidFill>
                  <a:srgbClr val="C00000"/>
                </a:solidFill>
              </a:rPr>
              <a:t>strructures</a:t>
            </a:r>
            <a:r>
              <a:rPr lang="tr-TR" b="1" dirty="0"/>
              <a:t>);</a:t>
            </a:r>
          </a:p>
          <a:p>
            <a:r>
              <a:rPr lang="tr-TR" dirty="0" err="1">
                <a:highlight>
                  <a:srgbClr val="FFFF00"/>
                </a:highlight>
                <a:latin typeface="Consolas" panose="020B0609020204030204" pitchFamily="49" charset="0"/>
              </a:rPr>
              <a:t>if</a:t>
            </a:r>
            <a:r>
              <a:rPr lang="tr-TR" dirty="0">
                <a:latin typeface="Consolas" panose="020B0609020204030204" pitchFamily="49" charset="0"/>
              </a:rPr>
              <a:t>, </a:t>
            </a:r>
            <a:r>
              <a:rPr lang="tr-TR" dirty="0" err="1">
                <a:highlight>
                  <a:srgbClr val="FFFF00"/>
                </a:highlight>
                <a:latin typeface="Consolas" panose="020B0609020204030204" pitchFamily="49" charset="0"/>
              </a:rPr>
              <a:t>if</a:t>
            </a:r>
            <a:r>
              <a:rPr lang="tr-TR" dirty="0">
                <a:highlight>
                  <a:srgbClr val="FFFF00"/>
                </a:highlight>
                <a:latin typeface="Consolas" panose="020B0609020204030204" pitchFamily="49" charset="0"/>
              </a:rPr>
              <a:t> else</a:t>
            </a:r>
          </a:p>
          <a:p>
            <a:r>
              <a:rPr lang="tr-TR" dirty="0" err="1">
                <a:highlight>
                  <a:srgbClr val="FFFF00"/>
                </a:highlight>
                <a:latin typeface="Consolas" panose="020B0609020204030204" pitchFamily="49" charset="0"/>
              </a:rPr>
              <a:t>switch</a:t>
            </a:r>
            <a:r>
              <a:rPr lang="tr-TR" dirty="0">
                <a:latin typeface="Consolas" panose="020B0609020204030204" pitchFamily="49" charset="0"/>
              </a:rPr>
              <a:t>, </a:t>
            </a:r>
            <a:r>
              <a:rPr lang="tr-TR" dirty="0" err="1">
                <a:latin typeface="Consolas" panose="020B0609020204030204" pitchFamily="49" charset="0"/>
              </a:rPr>
              <a:t>case</a:t>
            </a:r>
            <a:endParaRPr lang="tr-TR" dirty="0">
              <a:latin typeface="Consolas" panose="020B0609020204030204" pitchFamily="49" charset="0"/>
            </a:endParaRPr>
          </a:p>
          <a:p>
            <a:r>
              <a:rPr lang="tr-TR" dirty="0">
                <a:highlight>
                  <a:srgbClr val="FFFF00"/>
                </a:highlight>
                <a:latin typeface="Consolas" panose="020B0609020204030204" pitchFamily="49" charset="0"/>
              </a:rPr>
              <a:t>do</a:t>
            </a:r>
            <a:r>
              <a:rPr lang="tr-TR" dirty="0">
                <a:latin typeface="Consolas" panose="020B0609020204030204" pitchFamily="49" charset="0"/>
              </a:rPr>
              <a:t>, </a:t>
            </a:r>
            <a:r>
              <a:rPr lang="tr-TR" dirty="0">
                <a:highlight>
                  <a:srgbClr val="FFFF00"/>
                </a:highlight>
                <a:latin typeface="Consolas" panose="020B0609020204030204" pitchFamily="49" charset="0"/>
              </a:rPr>
              <a:t>while</a:t>
            </a:r>
            <a:r>
              <a:rPr lang="tr-TR" dirty="0">
                <a:latin typeface="Consolas" panose="020B0609020204030204" pitchFamily="49" charset="0"/>
              </a:rPr>
              <a:t>, </a:t>
            </a:r>
            <a:r>
              <a:rPr lang="tr-TR" dirty="0">
                <a:highlight>
                  <a:srgbClr val="FFFF00"/>
                </a:highlight>
                <a:latin typeface="Consolas" panose="020B0609020204030204" pitchFamily="49" charset="0"/>
              </a:rPr>
              <a:t>for</a:t>
            </a:r>
          </a:p>
          <a:p>
            <a:r>
              <a:rPr lang="tr-TR" dirty="0" err="1">
                <a:highlight>
                  <a:srgbClr val="FFFF00"/>
                </a:highlight>
                <a:latin typeface="Consolas" panose="020B0609020204030204" pitchFamily="49" charset="0"/>
              </a:rPr>
              <a:t>continue</a:t>
            </a:r>
            <a:r>
              <a:rPr lang="tr-TR" dirty="0">
                <a:latin typeface="Consolas" panose="020B0609020204030204" pitchFamily="49" charset="0"/>
              </a:rPr>
              <a:t>, </a:t>
            </a:r>
            <a:r>
              <a:rPr lang="tr-TR" dirty="0">
                <a:highlight>
                  <a:srgbClr val="FFFF00"/>
                </a:highlight>
                <a:latin typeface="Consolas" panose="020B0609020204030204" pitchFamily="49" charset="0"/>
              </a:rPr>
              <a:t>break</a:t>
            </a:r>
            <a:r>
              <a:rPr lang="tr-TR" dirty="0">
                <a:latin typeface="Consolas" panose="020B0609020204030204" pitchFamily="49" charset="0"/>
              </a:rPr>
              <a:t>, </a:t>
            </a:r>
            <a:r>
              <a:rPr lang="tr-TR" dirty="0" err="1">
                <a:highlight>
                  <a:srgbClr val="FFFF00"/>
                </a:highlight>
                <a:latin typeface="Consolas" panose="020B0609020204030204" pitchFamily="49" charset="0"/>
              </a:rPr>
              <a:t>goto</a:t>
            </a:r>
            <a:r>
              <a:rPr lang="tr-TR" dirty="0">
                <a:latin typeface="Consolas" panose="020B0609020204030204" pitchFamily="49" charset="0"/>
              </a:rPr>
              <a:t>, </a:t>
            </a:r>
            <a:r>
              <a:rPr lang="tr-TR" dirty="0">
                <a:highlight>
                  <a:srgbClr val="FFFF00"/>
                </a:highlight>
                <a:latin typeface="Consolas" panose="020B0609020204030204" pitchFamily="49" charset="0"/>
              </a:rPr>
              <a:t>return</a:t>
            </a:r>
          </a:p>
          <a:p>
            <a:endParaRPr lang="tr-TR" dirty="0"/>
          </a:p>
        </p:txBody>
      </p:sp>
      <p:sp>
        <p:nvSpPr>
          <p:cNvPr id="5" name="Dikdörtgen 4"/>
          <p:cNvSpPr/>
          <p:nvPr/>
        </p:nvSpPr>
        <p:spPr>
          <a:xfrm rot="19152993">
            <a:off x="3478991" y="2774129"/>
            <a:ext cx="4691477" cy="2123658"/>
          </a:xfrm>
          <a:prstGeom prst="rect">
            <a:avLst/>
          </a:prstGeom>
          <a:noFill/>
        </p:spPr>
        <p:txBody>
          <a:bodyPr wrap="none" lIns="91440" tIns="45720" rIns="91440" bIns="45720">
            <a:spAutoFit/>
          </a:bodyPr>
          <a:lstStyle/>
          <a:p>
            <a:pPr algn="ctr"/>
            <a:r>
              <a:rPr lang="tr-TR" sz="4400" b="1" dirty="0">
                <a:ln w="22225">
                  <a:solidFill>
                    <a:schemeClr val="accent2"/>
                  </a:solidFill>
                  <a:prstDash val="solid"/>
                </a:ln>
                <a:solidFill>
                  <a:schemeClr val="accent2">
                    <a:lumMod val="40000"/>
                    <a:lumOff val="60000"/>
                  </a:schemeClr>
                </a:solidFill>
              </a:rPr>
              <a:t>OKUNAKLILIK </a:t>
            </a:r>
            <a:br>
              <a:rPr lang="tr-TR" sz="4400" b="1" dirty="0">
                <a:ln w="22225">
                  <a:solidFill>
                    <a:schemeClr val="accent2"/>
                  </a:solidFill>
                  <a:prstDash val="solid"/>
                </a:ln>
                <a:solidFill>
                  <a:schemeClr val="accent2">
                    <a:lumMod val="40000"/>
                    <a:lumOff val="60000"/>
                  </a:schemeClr>
                </a:solidFill>
              </a:rPr>
            </a:br>
            <a:r>
              <a:rPr lang="tr-TR" sz="4400" b="1" dirty="0">
                <a:ln w="22225">
                  <a:solidFill>
                    <a:schemeClr val="accent2"/>
                  </a:solidFill>
                  <a:prstDash val="solid"/>
                </a:ln>
                <a:solidFill>
                  <a:schemeClr val="accent2">
                    <a:lumMod val="40000"/>
                    <a:lumOff val="60000"/>
                  </a:schemeClr>
                </a:solidFill>
              </a:rPr>
              <a:t>ÇOK YÜKSEK!</a:t>
            </a:r>
            <a:br>
              <a:rPr lang="tr-TR" sz="4400" dirty="0">
                <a:ln w="22225">
                  <a:solidFill>
                    <a:schemeClr val="accent2"/>
                  </a:solidFill>
                  <a:prstDash val="solid"/>
                </a:ln>
                <a:solidFill>
                  <a:schemeClr val="accent2">
                    <a:lumMod val="40000"/>
                    <a:lumOff val="60000"/>
                  </a:schemeClr>
                </a:solidFill>
              </a:rPr>
            </a:br>
            <a:r>
              <a:rPr lang="tr-TR" sz="4400" dirty="0">
                <a:ln w="22225">
                  <a:solidFill>
                    <a:schemeClr val="accent2"/>
                  </a:solidFill>
                  <a:prstDash val="solid"/>
                </a:ln>
                <a:solidFill>
                  <a:schemeClr val="accent2">
                    <a:lumMod val="40000"/>
                    <a:lumOff val="60000"/>
                  </a:schemeClr>
                </a:solidFill>
              </a:rPr>
              <a:t>GOTO talimatı Yok.</a:t>
            </a:r>
          </a:p>
        </p:txBody>
      </p:sp>
    </p:spTree>
    <p:extLst>
      <p:ext uri="{BB962C8B-B14F-4D97-AF65-F5344CB8AC3E}">
        <p14:creationId xmlns:p14="http://schemas.microsoft.com/office/powerpoint/2010/main" val="319170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solidFill>
                  <a:schemeClr val="tx1"/>
                </a:solidFill>
              </a:rPr>
              <a:t>C++ DİLİ c DİLİ ÜZERİNE EKLENTİ YAPILARAK GELİŞTİRİLMİŞTİR</a:t>
            </a:r>
          </a:p>
        </p:txBody>
      </p:sp>
      <p:sp>
        <p:nvSpPr>
          <p:cNvPr id="3" name="İçerik Yer Tutucusu 2"/>
          <p:cNvSpPr>
            <a:spLocks noGrp="1"/>
          </p:cNvSpPr>
          <p:nvPr>
            <p:ph sz="half" idx="1"/>
          </p:nvPr>
        </p:nvSpPr>
        <p:spPr/>
        <p:txBody>
          <a:bodyPr>
            <a:normAutofit fontScale="77500" lnSpcReduction="20000"/>
          </a:bodyPr>
          <a:lstStyle/>
          <a:p>
            <a:pPr marL="0" indent="0">
              <a:buNone/>
            </a:pPr>
            <a:r>
              <a:rPr lang="tr-TR" dirty="0"/>
              <a:t>Yapısal Programlamanın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Her bir fonksiyonda önce </a:t>
            </a:r>
            <a:r>
              <a:rPr lang="tr-TR" dirty="0">
                <a:solidFill>
                  <a:srgbClr val="0070C0"/>
                </a:solidFill>
              </a:rPr>
              <a:t>veri yapıları </a:t>
            </a:r>
            <a:r>
              <a:rPr lang="tr-TR" dirty="0"/>
              <a:t>(</a:t>
            </a:r>
            <a:r>
              <a:rPr lang="tr-TR" dirty="0">
                <a:solidFill>
                  <a:srgbClr val="C00000"/>
                </a:solidFill>
              </a:rPr>
              <a:t>data structure</a:t>
            </a:r>
            <a:r>
              <a:rPr lang="tr-TR" dirty="0"/>
              <a:t>)</a:t>
            </a:r>
            <a:r>
              <a:rPr lang="tr-TR" dirty="0">
                <a:solidFill>
                  <a:srgbClr val="0070C0"/>
                </a:solidFill>
              </a:rPr>
              <a:t> tanımlanır </a:t>
            </a:r>
          </a:p>
          <a:p>
            <a:pPr marL="273050" indent="-273050">
              <a:buFont typeface="+mj-lt"/>
              <a:buAutoNum type="arabicPeriod"/>
            </a:pPr>
            <a:r>
              <a:rPr lang="tr-TR" dirty="0"/>
              <a:t>Her fonksiyonda bu veri yapılarını işleyen kontrol yapıları kodlanır.</a:t>
            </a:r>
            <a:br>
              <a:rPr lang="tr-TR" dirty="0"/>
            </a:br>
            <a:endParaRPr lang="tr-TR" dirty="0"/>
          </a:p>
          <a:p>
            <a:pPr marL="0" indent="0" algn="ctr">
              <a:buNone/>
            </a:pPr>
            <a:r>
              <a:rPr lang="tr-TR" sz="2800" b="1" dirty="0"/>
              <a:t>Programlama, ana fonksiyondan başlayarak fonksiyonların birbirlerini çağırmasıyla yapılır!</a:t>
            </a:r>
          </a:p>
        </p:txBody>
      </p:sp>
      <p:sp>
        <p:nvSpPr>
          <p:cNvPr id="4" name="İçerik Yer Tutucusu 3"/>
          <p:cNvSpPr>
            <a:spLocks noGrp="1"/>
          </p:cNvSpPr>
          <p:nvPr>
            <p:ph sz="half" idx="2"/>
          </p:nvPr>
        </p:nvSpPr>
        <p:spPr/>
        <p:txBody>
          <a:bodyPr>
            <a:normAutofit fontScale="77500" lnSpcReduction="20000"/>
          </a:bodyPr>
          <a:lstStyle/>
          <a:p>
            <a:pPr marL="0" indent="0">
              <a:buNone/>
            </a:pPr>
            <a:r>
              <a:rPr lang="tr-TR" dirty="0"/>
              <a:t>C++ dili açısından Nesne Yönelimli Programın ana çerçevesi:</a:t>
            </a:r>
          </a:p>
          <a:p>
            <a:pPr marL="273050" indent="-273050">
              <a:buFont typeface="+mj-lt"/>
              <a:buAutoNum type="arabicPeriod"/>
            </a:pPr>
            <a:r>
              <a:rPr lang="tr-TR" dirty="0"/>
              <a:t>İlk olarak </a:t>
            </a:r>
            <a:r>
              <a:rPr lang="tr-TR" dirty="0">
                <a:solidFill>
                  <a:srgbClr val="0070C0"/>
                </a:solidFill>
              </a:rPr>
              <a:t>Ana fonksiyon </a:t>
            </a:r>
            <a:r>
              <a:rPr lang="tr-TR" dirty="0"/>
              <a:t>(</a:t>
            </a:r>
            <a:r>
              <a:rPr lang="tr-TR" dirty="0">
                <a:solidFill>
                  <a:srgbClr val="C00000"/>
                </a:solidFill>
              </a:rPr>
              <a:t>main function</a:t>
            </a:r>
            <a:r>
              <a:rPr lang="tr-TR" dirty="0"/>
              <a:t>) tanımlanır. </a:t>
            </a:r>
          </a:p>
          <a:p>
            <a:pPr marL="273050" indent="-273050">
              <a:buFont typeface="+mj-lt"/>
              <a:buAutoNum type="arabicPeriod"/>
            </a:pPr>
            <a:r>
              <a:rPr lang="tr-TR" dirty="0"/>
              <a:t>Ana fonksiyonda nesneler imal edilir ve birine </a:t>
            </a:r>
            <a:r>
              <a:rPr lang="tr-TR" dirty="0">
                <a:solidFill>
                  <a:srgbClr val="0070C0"/>
                </a:solidFill>
              </a:rPr>
              <a:t>ileti gönderilerek </a:t>
            </a:r>
            <a:r>
              <a:rPr lang="tr-TR" dirty="0"/>
              <a:t>(</a:t>
            </a:r>
            <a:r>
              <a:rPr lang="tr-TR" dirty="0" err="1">
                <a:solidFill>
                  <a:srgbClr val="C00000"/>
                </a:solidFill>
              </a:rPr>
              <a:t>message-passing</a:t>
            </a:r>
            <a:r>
              <a:rPr lang="tr-TR" dirty="0"/>
              <a:t>) program başlatılır. </a:t>
            </a:r>
          </a:p>
          <a:p>
            <a:pPr marL="273050" indent="-273050">
              <a:buFont typeface="+mj-lt"/>
              <a:buAutoNum type="arabicPeriod"/>
            </a:pPr>
            <a:r>
              <a:rPr lang="tr-TR" dirty="0"/>
              <a:t>Bir nesne başka nesneler imal edebilir. </a:t>
            </a:r>
            <a:endParaRPr lang="tr-TR" dirty="0">
              <a:solidFill>
                <a:srgbClr val="0070C0"/>
              </a:solidFill>
            </a:endParaRPr>
          </a:p>
          <a:p>
            <a:pPr marL="273050" indent="-273050">
              <a:buFont typeface="+mj-lt"/>
              <a:buAutoNum type="arabicPeriod"/>
            </a:pPr>
            <a:r>
              <a:rPr lang="tr-TR" dirty="0"/>
              <a:t>Nesnelerin </a:t>
            </a:r>
            <a:r>
              <a:rPr lang="tr-TR" dirty="0">
                <a:solidFill>
                  <a:srgbClr val="0070C0"/>
                </a:solidFill>
              </a:rPr>
              <a:t>davranışları</a:t>
            </a:r>
            <a:r>
              <a:rPr lang="tr-TR" dirty="0"/>
              <a:t> (</a:t>
            </a:r>
            <a:r>
              <a:rPr lang="tr-TR" dirty="0" err="1">
                <a:solidFill>
                  <a:srgbClr val="C00000"/>
                </a:solidFill>
              </a:rPr>
              <a:t>behavior</a:t>
            </a:r>
            <a:r>
              <a:rPr lang="tr-TR" dirty="0"/>
              <a:t>), durumlarına göre farklılaşabilir. Her nesne durumuna göre farklı </a:t>
            </a:r>
            <a:r>
              <a:rPr lang="tr-TR" dirty="0">
                <a:solidFill>
                  <a:srgbClr val="0070C0"/>
                </a:solidFill>
              </a:rPr>
              <a:t>yöntem</a:t>
            </a:r>
            <a:r>
              <a:rPr lang="tr-TR" dirty="0"/>
              <a:t> (</a:t>
            </a:r>
            <a:r>
              <a:rPr lang="tr-TR" dirty="0" err="1">
                <a:solidFill>
                  <a:srgbClr val="C00000"/>
                </a:solidFill>
              </a:rPr>
              <a:t>method</a:t>
            </a:r>
            <a:r>
              <a:rPr lang="tr-TR" dirty="0"/>
              <a:t>) ile davranışını gösterir. </a:t>
            </a:r>
            <a:br>
              <a:rPr lang="tr-TR" dirty="0"/>
            </a:br>
            <a:endParaRPr lang="tr-TR" dirty="0"/>
          </a:p>
          <a:p>
            <a:pPr marL="0" indent="0" algn="ctr">
              <a:buNone/>
            </a:pPr>
            <a:r>
              <a:rPr lang="tr-TR" sz="2800" b="1" dirty="0"/>
              <a:t>Programlama, imal edilmiş nesnelerin birbirine ileti göndermesiyle yapılır!</a:t>
            </a:r>
          </a:p>
          <a:p>
            <a:endParaRPr lang="tr-TR" dirty="0"/>
          </a:p>
        </p:txBody>
      </p:sp>
      <p:sp>
        <p:nvSpPr>
          <p:cNvPr id="6" name="Dikdörtgen 5">
            <a:extLst>
              <a:ext uri="{FF2B5EF4-FFF2-40B4-BE49-F238E27FC236}">
                <a16:creationId xmlns:a16="http://schemas.microsoft.com/office/drawing/2014/main" id="{A20E3037-5A60-4C0F-B5B0-FD5C9304AB6E}"/>
              </a:ext>
            </a:extLst>
          </p:cNvPr>
          <p:cNvSpPr/>
          <p:nvPr/>
        </p:nvSpPr>
        <p:spPr>
          <a:xfrm rot="19152993">
            <a:off x="3258348" y="2521058"/>
            <a:ext cx="5672258" cy="1815882"/>
          </a:xfrm>
          <a:prstGeom prst="rect">
            <a:avLst/>
          </a:prstGeom>
          <a:noFill/>
        </p:spPr>
        <p:txBody>
          <a:bodyPr wrap="none" lIns="91440" tIns="45720" rIns="91440" bIns="45720">
            <a:spAutoFit/>
          </a:bodyPr>
          <a:lstStyle/>
          <a:p>
            <a:pPr algn="ctr"/>
            <a:r>
              <a:rPr lang="tr-TR" sz="2800" b="1" dirty="0">
                <a:ln w="22225">
                  <a:solidFill>
                    <a:schemeClr val="accent2"/>
                  </a:solidFill>
                  <a:prstDash val="solid"/>
                </a:ln>
                <a:solidFill>
                  <a:schemeClr val="accent2">
                    <a:lumMod val="40000"/>
                    <a:lumOff val="60000"/>
                  </a:schemeClr>
                </a:solidFill>
              </a:rPr>
              <a:t>Nesne Yönelimli Programlamada </a:t>
            </a:r>
            <a:br>
              <a:rPr lang="tr-TR" sz="2800" b="1" dirty="0">
                <a:ln w="22225">
                  <a:solidFill>
                    <a:schemeClr val="accent2"/>
                  </a:solidFill>
                  <a:prstDash val="solid"/>
                </a:ln>
                <a:solidFill>
                  <a:schemeClr val="accent2">
                    <a:lumMod val="40000"/>
                    <a:lumOff val="60000"/>
                  </a:schemeClr>
                </a:solidFill>
              </a:rPr>
            </a:br>
            <a:r>
              <a:rPr lang="tr-TR" sz="2800" b="1" dirty="0">
                <a:ln w="22225">
                  <a:solidFill>
                    <a:schemeClr val="accent2"/>
                  </a:solidFill>
                  <a:prstDash val="solid"/>
                </a:ln>
                <a:solidFill>
                  <a:schemeClr val="accent2">
                    <a:lumMod val="40000"/>
                    <a:lumOff val="60000"/>
                  </a:schemeClr>
                </a:solidFill>
                <a:highlight>
                  <a:srgbClr val="FFFF00"/>
                </a:highlight>
              </a:rPr>
              <a:t>Yöntemler (</a:t>
            </a:r>
            <a:r>
              <a:rPr lang="tr-TR" sz="2800" b="1" dirty="0" err="1">
                <a:ln w="22225">
                  <a:solidFill>
                    <a:schemeClr val="accent2"/>
                  </a:solidFill>
                  <a:prstDash val="solid"/>
                </a:ln>
                <a:solidFill>
                  <a:schemeClr val="accent2">
                    <a:lumMod val="40000"/>
                    <a:lumOff val="60000"/>
                  </a:schemeClr>
                </a:solidFill>
                <a:highlight>
                  <a:srgbClr val="FFFF00"/>
                </a:highlight>
              </a:rPr>
              <a:t>method</a:t>
            </a:r>
            <a:r>
              <a:rPr lang="tr-TR" sz="2800" b="1" dirty="0">
                <a:ln w="22225">
                  <a:solidFill>
                    <a:schemeClr val="accent2"/>
                  </a:solidFill>
                  <a:prstDash val="solid"/>
                </a:ln>
                <a:solidFill>
                  <a:schemeClr val="accent2">
                    <a:lumMod val="40000"/>
                    <a:lumOff val="60000"/>
                  </a:schemeClr>
                </a:solidFill>
                <a:highlight>
                  <a:srgbClr val="FFFF00"/>
                </a:highlight>
              </a:rPr>
              <a:t>)</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Yapısal Programlamadaki </a:t>
            </a:r>
            <a:br>
              <a:rPr lang="tr-TR" sz="2800" b="1" dirty="0">
                <a:ln w="22225">
                  <a:solidFill>
                    <a:schemeClr val="accent2"/>
                  </a:solidFill>
                  <a:prstDash val="solid"/>
                </a:ln>
                <a:solidFill>
                  <a:schemeClr val="accent2">
                    <a:lumMod val="40000"/>
                    <a:lumOff val="60000"/>
                  </a:schemeClr>
                </a:solidFill>
                <a:highlight>
                  <a:srgbClr val="FFFF00"/>
                </a:highlight>
              </a:rPr>
            </a:br>
            <a:r>
              <a:rPr lang="tr-TR" sz="2800" b="1" dirty="0">
                <a:ln w="22225">
                  <a:solidFill>
                    <a:schemeClr val="accent2"/>
                  </a:solidFill>
                  <a:prstDash val="solid"/>
                </a:ln>
                <a:solidFill>
                  <a:schemeClr val="accent2">
                    <a:lumMod val="40000"/>
                    <a:lumOff val="60000"/>
                  </a:schemeClr>
                </a:solidFill>
                <a:highlight>
                  <a:srgbClr val="FFFF00"/>
                </a:highlight>
              </a:rPr>
              <a:t>gibi tanımlanırlar</a:t>
            </a:r>
            <a:r>
              <a:rPr lang="tr-TR" sz="2800" b="1" dirty="0">
                <a:ln w="22225">
                  <a:solidFill>
                    <a:schemeClr val="accent2"/>
                  </a:solidFill>
                  <a:prstDash val="solid"/>
                </a:ln>
                <a:solidFill>
                  <a:schemeClr val="accent2">
                    <a:lumMod val="40000"/>
                    <a:lumOff val="60000"/>
                  </a:schemeClr>
                </a:solidFill>
              </a:rPr>
              <a:t>!</a:t>
            </a:r>
            <a:endParaRPr lang="tr-TR" sz="2800" dirty="0">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865783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dirty="0"/>
              <a:t>GÖSTERİCİLER (POINTERS)</a:t>
            </a:r>
            <a:endParaRPr dirty="0"/>
          </a:p>
        </p:txBody>
      </p:sp>
      <p:sp>
        <p:nvSpPr>
          <p:cNvPr id="123" name="Google Shape;123;p3"/>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tr-TR" sz="1800" dirty="0"/>
              <a:t>Şu ana kadar gördüğümüz </a:t>
            </a:r>
            <a:r>
              <a:rPr lang="tr-TR" sz="1800" dirty="0">
                <a:latin typeface="Consolas"/>
                <a:ea typeface="Consolas"/>
                <a:cs typeface="Consolas"/>
                <a:sym typeface="Consolas"/>
              </a:rPr>
              <a:t>char</a:t>
            </a:r>
            <a:r>
              <a:rPr lang="tr-TR" sz="1800" dirty="0"/>
              <a:t>, </a:t>
            </a:r>
            <a:r>
              <a:rPr lang="tr-TR" sz="1800" dirty="0">
                <a:latin typeface="Consolas"/>
                <a:ea typeface="Consolas"/>
                <a:cs typeface="Consolas"/>
                <a:sym typeface="Consolas"/>
              </a:rPr>
              <a:t>int</a:t>
            </a:r>
            <a:r>
              <a:rPr lang="tr-TR" sz="1800" dirty="0"/>
              <a:t>, </a:t>
            </a:r>
            <a:r>
              <a:rPr lang="tr-TR" sz="1800" dirty="0" err="1">
                <a:latin typeface="Consolas"/>
                <a:ea typeface="Consolas"/>
                <a:cs typeface="Consolas"/>
                <a:sym typeface="Consolas"/>
              </a:rPr>
              <a:t>long</a:t>
            </a:r>
            <a:r>
              <a:rPr lang="tr-TR" sz="1800" dirty="0"/>
              <a:t>, </a:t>
            </a:r>
            <a:r>
              <a:rPr lang="tr-TR" sz="1800" dirty="0">
                <a:latin typeface="Consolas"/>
                <a:ea typeface="Consolas"/>
                <a:cs typeface="Consolas"/>
                <a:sym typeface="Consolas"/>
              </a:rPr>
              <a:t>float</a:t>
            </a:r>
            <a:r>
              <a:rPr lang="tr-TR" sz="1800" dirty="0"/>
              <a:t>, </a:t>
            </a:r>
            <a:r>
              <a:rPr lang="tr-TR" sz="1800" dirty="0">
                <a:latin typeface="Consolas"/>
                <a:ea typeface="Consolas"/>
                <a:cs typeface="Consolas"/>
                <a:sym typeface="Consolas"/>
              </a:rPr>
              <a:t>double</a:t>
            </a:r>
            <a:r>
              <a:rPr lang="tr-TR" sz="1800" dirty="0"/>
              <a:t> tipli </a:t>
            </a:r>
            <a:r>
              <a:rPr lang="tr-TR" sz="1800" dirty="0" err="1"/>
              <a:t>değişlenler</a:t>
            </a:r>
            <a:r>
              <a:rPr lang="tr-TR" sz="1800" dirty="0"/>
              <a:t> ve bunlara ait diziler </a:t>
            </a:r>
            <a:r>
              <a:rPr lang="tr-TR" sz="1800" b="1" dirty="0">
                <a:solidFill>
                  <a:srgbClr val="0070C0"/>
                </a:solidFill>
              </a:rPr>
              <a:t>değer tipler </a:t>
            </a:r>
            <a:r>
              <a:rPr lang="tr-TR" sz="1800" dirty="0"/>
              <a:t>(</a:t>
            </a:r>
            <a:r>
              <a:rPr lang="tr-TR" sz="1800" b="1" dirty="0">
                <a:solidFill>
                  <a:srgbClr val="FF0000"/>
                </a:solidFill>
              </a:rPr>
              <a:t>value </a:t>
            </a:r>
            <a:r>
              <a:rPr lang="tr-TR" sz="1800" b="1" dirty="0" err="1">
                <a:solidFill>
                  <a:srgbClr val="FF0000"/>
                </a:solidFill>
              </a:rPr>
              <a:t>types</a:t>
            </a:r>
            <a:r>
              <a:rPr lang="tr-TR" sz="1800" dirty="0"/>
              <a:t>) olarak adlandırılır.  Çünkü kimliklendirilen değişken tutulacak değeri içerir. </a:t>
            </a:r>
            <a:endParaRPr dirty="0"/>
          </a:p>
          <a:p>
            <a:pPr marL="0" lvl="0" indent="0" algn="l" rtl="0">
              <a:lnSpc>
                <a:spcPct val="100000"/>
              </a:lnSpc>
              <a:spcBef>
                <a:spcPts val="1200"/>
              </a:spcBef>
              <a:spcAft>
                <a:spcPts val="0"/>
              </a:spcAft>
              <a:buSzPts val="1530"/>
              <a:buNone/>
            </a:pPr>
            <a:r>
              <a:rPr lang="tr-TR" sz="1800" dirty="0"/>
              <a:t>Değer tiplerin yanı sıra </a:t>
            </a:r>
            <a:r>
              <a:rPr lang="tr-TR" sz="1800" u="sng" dirty="0"/>
              <a:t>değişkenlerin adreslerini tutan  değişkenlere de ihtiyaç duyarız.</a:t>
            </a:r>
            <a:r>
              <a:rPr lang="tr-TR" sz="1800" dirty="0"/>
              <a:t> İşte </a:t>
            </a:r>
            <a:r>
              <a:rPr lang="tr-TR" sz="1800" b="1" dirty="0">
                <a:solidFill>
                  <a:srgbClr val="0070C0"/>
                </a:solidFill>
              </a:rPr>
              <a:t>adres</a:t>
            </a:r>
            <a:r>
              <a:rPr lang="tr-TR" sz="1800" b="1" dirty="0"/>
              <a:t> </a:t>
            </a:r>
            <a:r>
              <a:rPr lang="tr-TR" sz="1800" b="1" dirty="0">
                <a:solidFill>
                  <a:srgbClr val="0070C0"/>
                </a:solidFill>
              </a:rPr>
              <a:t>tutan değişkenlere gösterici tipler</a:t>
            </a:r>
            <a:r>
              <a:rPr lang="tr-TR" sz="1800" dirty="0"/>
              <a:t> (</a:t>
            </a:r>
            <a:r>
              <a:rPr lang="tr-TR" sz="1800" b="1" dirty="0">
                <a:solidFill>
                  <a:srgbClr val="FF0000"/>
                </a:solidFill>
              </a:rPr>
              <a:t>pointer/reference </a:t>
            </a:r>
            <a:r>
              <a:rPr lang="tr-TR" sz="1800" b="1" dirty="0" err="1">
                <a:solidFill>
                  <a:srgbClr val="FF0000"/>
                </a:solidFill>
              </a:rPr>
              <a:t>types</a:t>
            </a:r>
            <a:r>
              <a:rPr lang="tr-TR" sz="1800" dirty="0"/>
              <a:t>) adını veririz.  </a:t>
            </a:r>
            <a:endParaRPr dirty="0"/>
          </a:p>
          <a:p>
            <a:pPr marL="0" lvl="0" indent="0" algn="l" rtl="0">
              <a:lnSpc>
                <a:spcPct val="100000"/>
              </a:lnSpc>
              <a:spcBef>
                <a:spcPts val="1200"/>
              </a:spcBef>
              <a:spcAft>
                <a:spcPts val="0"/>
              </a:spcAft>
              <a:buSzPts val="1530"/>
              <a:buNone/>
            </a:pPr>
            <a:r>
              <a:rPr lang="tr-TR" sz="1800" dirty="0"/>
              <a:t>Gösterici tipler, </a:t>
            </a:r>
            <a:r>
              <a:rPr lang="tr-TR" sz="1800" u="sng" dirty="0"/>
              <a:t>gösterdiği yerdeki verileri değiştirmek için de</a:t>
            </a:r>
            <a:r>
              <a:rPr lang="tr-TR" sz="1800" dirty="0"/>
              <a:t> kullanılır. Bu nedenle gösterici tipler tanımlanırken gösterdiği yerdeki verinin tipine göre tanımlanırlar.</a:t>
            </a:r>
            <a:endParaRPr dirty="0"/>
          </a:p>
        </p:txBody>
      </p:sp>
      <p:sp>
        <p:nvSpPr>
          <p:cNvPr id="124" name="Google Shape;124;p3"/>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700"/>
              <a:buNone/>
            </a:pPr>
            <a:r>
              <a:rPr lang="tr-TR"/>
              <a:t>Bütün gösterici tipler bellekte aynı miktarda yer kaplar. Çünkü hepsi adres tutar. Ancak işaret ettikleri yerdeki veriler, verinin tipine bağlı olarak bellekte farklı miktarda yer kaplar.</a:t>
            </a:r>
            <a:endParaRPr/>
          </a:p>
          <a:p>
            <a:pPr marL="0" lvl="0" indent="0" algn="ctr" rtl="0">
              <a:lnSpc>
                <a:spcPct val="100000"/>
              </a:lnSpc>
              <a:spcBef>
                <a:spcPts val="1200"/>
              </a:spcBef>
              <a:spcAft>
                <a:spcPts val="0"/>
              </a:spcAft>
              <a:buSzPts val="1700"/>
              <a:buNone/>
            </a:pPr>
            <a:r>
              <a:rPr lang="tr-TR" b="1" i="1"/>
              <a:t>Göstericileri, vatandaşların ikametlerini gösteren </a:t>
            </a:r>
            <a:r>
              <a:rPr lang="tr-TR" b="1" i="1" u="sng"/>
              <a:t>adres numaraları </a:t>
            </a:r>
            <a:r>
              <a:rPr lang="tr-TR" b="1" i="1"/>
              <a:t>olarak düşünebiliriz.</a:t>
            </a:r>
            <a:endParaRPr/>
          </a:p>
          <a:p>
            <a:pPr marL="0" lvl="0" indent="0" algn="l" rtl="0">
              <a:lnSpc>
                <a:spcPct val="100000"/>
              </a:lnSpc>
              <a:spcBef>
                <a:spcPts val="1200"/>
              </a:spcBef>
              <a:spcAft>
                <a:spcPts val="0"/>
              </a:spcAft>
              <a:buSzPts val="1700"/>
              <a:buNone/>
            </a:pPr>
            <a:r>
              <a:rPr lang="tr-TR"/>
              <a:t>Verilerin tipine göre gösterici tanımlandığından göstericiler </a:t>
            </a:r>
            <a:r>
              <a:rPr lang="tr-TR" b="1">
                <a:solidFill>
                  <a:srgbClr val="0070C0"/>
                </a:solidFill>
              </a:rPr>
              <a:t>türetilmiş</a:t>
            </a:r>
            <a:r>
              <a:rPr lang="tr-TR"/>
              <a:t> (</a:t>
            </a:r>
            <a:r>
              <a:rPr lang="tr-TR" b="1">
                <a:solidFill>
                  <a:srgbClr val="FF0000"/>
                </a:solidFill>
              </a:rPr>
              <a:t>derived</a:t>
            </a:r>
            <a:r>
              <a:rPr lang="tr-TR"/>
              <a:t>) tiplerdir.</a:t>
            </a:r>
            <a:endParaRPr/>
          </a:p>
          <a:p>
            <a:pPr marL="0" lvl="0" indent="0" algn="l" rtl="0">
              <a:lnSpc>
                <a:spcPct val="90000"/>
              </a:lnSpc>
              <a:spcBef>
                <a:spcPts val="1200"/>
              </a:spcBef>
              <a:spcAft>
                <a:spcPts val="0"/>
              </a:spcAft>
              <a:buSzPts val="1700"/>
              <a:buNone/>
            </a:pPr>
            <a:endParaRPr b="1">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GÖSTERICI KİMLİKLENDİRME</a:t>
            </a:r>
            <a:endParaRPr/>
          </a:p>
        </p:txBody>
      </p:sp>
      <p:sp>
        <p:nvSpPr>
          <p:cNvPr id="130" name="Google Shape;130;p4"/>
          <p:cNvSpPr txBox="1">
            <a:spLocks noGrp="1"/>
          </p:cNvSpPr>
          <p:nvPr>
            <p:ph type="body" idx="1"/>
          </p:nvPr>
        </p:nvSpPr>
        <p:spPr>
          <a:xfrm>
            <a:off x="11460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90"/>
              <a:buNone/>
            </a:pPr>
            <a:r>
              <a:rPr lang="tr-TR" sz="1400" dirty="0"/>
              <a:t>Göstericiler, gösterdiği yerdeki verinin tipine göre tanımlanırlar. </a:t>
            </a:r>
            <a:endParaRPr dirty="0"/>
          </a:p>
          <a:p>
            <a:pPr marL="0" lvl="0" indent="0" algn="l" rtl="0">
              <a:lnSpc>
                <a:spcPct val="100000"/>
              </a:lnSpc>
              <a:spcBef>
                <a:spcPts val="1200"/>
              </a:spcBef>
              <a:spcAft>
                <a:spcPts val="0"/>
              </a:spcAft>
              <a:buSzPts val="1190"/>
              <a:buNone/>
            </a:pPr>
            <a:r>
              <a:rPr lang="tr-TR" sz="1400" dirty="0"/>
              <a:t>Gösterici </a:t>
            </a:r>
            <a:r>
              <a:rPr lang="tr-TR" sz="1400" dirty="0" err="1"/>
              <a:t>kimliklendirilirken</a:t>
            </a:r>
            <a:r>
              <a:rPr lang="tr-TR" sz="1400" dirty="0"/>
              <a:t>/tanımlanırken veri tipi izleyen </a:t>
            </a:r>
            <a:r>
              <a:rPr lang="tr-TR" sz="1400" dirty="0">
                <a:solidFill>
                  <a:srgbClr val="0070C0"/>
                </a:solidFill>
              </a:rPr>
              <a:t>başvuru kaldırma </a:t>
            </a:r>
            <a:r>
              <a:rPr lang="tr-TR" sz="1400" dirty="0"/>
              <a:t>(</a:t>
            </a:r>
            <a:r>
              <a:rPr lang="tr-TR" sz="1400" dirty="0">
                <a:solidFill>
                  <a:srgbClr val="FF0000"/>
                </a:solidFill>
              </a:rPr>
              <a:t>dereference</a:t>
            </a:r>
            <a:r>
              <a:rPr lang="tr-TR" sz="1400" dirty="0"/>
              <a:t>) </a:t>
            </a:r>
            <a:r>
              <a:rPr lang="tr-TR" sz="1400" dirty="0">
                <a:solidFill>
                  <a:srgbClr val="0070C0"/>
                </a:solidFill>
              </a:rPr>
              <a:t>işleci</a:t>
            </a:r>
            <a:r>
              <a:rPr lang="tr-TR" sz="1400" dirty="0"/>
              <a:t> (</a:t>
            </a:r>
            <a:r>
              <a:rPr lang="tr-TR" sz="1400" dirty="0">
                <a:solidFill>
                  <a:srgbClr val="C00000"/>
                </a:solidFill>
              </a:rPr>
              <a:t>operator</a:t>
            </a:r>
            <a:r>
              <a:rPr lang="tr-TR" sz="1400" dirty="0"/>
              <a:t>) olan yıldız (</a:t>
            </a:r>
            <a:r>
              <a:rPr lang="tr-TR" sz="1400" b="1" dirty="0">
                <a:solidFill>
                  <a:srgbClr val="FF0000"/>
                </a:solidFill>
              </a:rPr>
              <a:t>*</a:t>
            </a:r>
            <a:r>
              <a:rPr lang="tr-TR" sz="1400" dirty="0"/>
              <a:t>) kullanılır. Başvuru kaldırma terimi, gösterici tarafından tutulan bellek adresinde saklanan değere erişmeyi ifade eder.</a:t>
            </a:r>
            <a:endParaRPr dirty="0"/>
          </a:p>
          <a:p>
            <a:pPr marL="0" lvl="0" indent="0" algn="l" rtl="0">
              <a:lnSpc>
                <a:spcPct val="100000"/>
              </a:lnSpc>
              <a:spcBef>
                <a:spcPts val="1200"/>
              </a:spcBef>
              <a:spcAft>
                <a:spcPts val="0"/>
              </a:spcAft>
              <a:buSzPts val="1190"/>
              <a:buNone/>
            </a:pPr>
            <a:r>
              <a:rPr lang="tr-TR" sz="1400" b="1" dirty="0" err="1">
                <a:latin typeface="Consolas"/>
                <a:ea typeface="Consolas"/>
                <a:cs typeface="Consolas"/>
                <a:sym typeface="Consolas"/>
              </a:rPr>
              <a:t>veritipi</a:t>
            </a:r>
            <a:r>
              <a:rPr lang="tr-TR" sz="1400" b="1" dirty="0">
                <a:solidFill>
                  <a:srgbClr val="FF0000"/>
                </a:solidFill>
                <a:latin typeface="Consolas"/>
                <a:ea typeface="Consolas"/>
                <a:cs typeface="Consolas"/>
                <a:sym typeface="Consolas"/>
              </a:rPr>
              <a:t>* </a:t>
            </a:r>
            <a:r>
              <a:rPr lang="tr-TR" sz="1400" b="1" dirty="0" err="1">
                <a:latin typeface="Consolas"/>
                <a:ea typeface="Consolas"/>
                <a:cs typeface="Consolas"/>
                <a:sym typeface="Consolas"/>
              </a:rPr>
              <a:t>gostericikimligi</a:t>
            </a:r>
            <a:r>
              <a:rPr lang="tr-TR" sz="1400" b="1" dirty="0">
                <a:latin typeface="Consolas"/>
                <a:ea typeface="Consolas"/>
                <a:cs typeface="Consolas"/>
                <a:sym typeface="Consolas"/>
              </a:rPr>
              <a:t>;</a:t>
            </a:r>
            <a:endParaRPr dirty="0"/>
          </a:p>
          <a:p>
            <a:pPr marL="0" lvl="0" indent="0" algn="l" rtl="0">
              <a:lnSpc>
                <a:spcPct val="100000"/>
              </a:lnSpc>
              <a:spcBef>
                <a:spcPts val="1200"/>
              </a:spcBef>
              <a:spcAft>
                <a:spcPts val="0"/>
              </a:spcAft>
              <a:buSzPts val="1190"/>
              <a:buNone/>
            </a:pPr>
            <a:r>
              <a:rPr lang="tr-TR" sz="1400" dirty="0"/>
              <a:t>Göstericilere ilk değer </a:t>
            </a:r>
            <a:r>
              <a:rPr lang="tr-TR" sz="1400" dirty="0" err="1"/>
              <a:t>atatamak</a:t>
            </a:r>
            <a:r>
              <a:rPr lang="tr-TR" sz="1400" dirty="0"/>
              <a:t> inin referans işleci kullanılır.  Referans işleci ilgili değişkenin adresini verir ve aşağıdaki şekilde yapılır;</a:t>
            </a:r>
            <a:endParaRPr dirty="0"/>
          </a:p>
          <a:p>
            <a:pPr marL="0" lvl="0" indent="0" algn="l" rtl="0">
              <a:lnSpc>
                <a:spcPct val="100000"/>
              </a:lnSpc>
              <a:spcBef>
                <a:spcPts val="1200"/>
              </a:spcBef>
              <a:spcAft>
                <a:spcPts val="0"/>
              </a:spcAft>
              <a:buSzPts val="1190"/>
              <a:buNone/>
            </a:pPr>
            <a:r>
              <a:rPr lang="tr-TR" sz="1400" b="1" dirty="0" err="1">
                <a:latin typeface="Consolas"/>
                <a:ea typeface="Consolas"/>
                <a:cs typeface="Consolas"/>
                <a:sym typeface="Consolas"/>
              </a:rPr>
              <a:t>gostericikimligi</a:t>
            </a:r>
            <a:r>
              <a:rPr lang="tr-TR" sz="1400" b="1" dirty="0">
                <a:latin typeface="Consolas"/>
                <a:ea typeface="Consolas"/>
                <a:cs typeface="Consolas"/>
                <a:sym typeface="Consolas"/>
              </a:rPr>
              <a:t> = </a:t>
            </a:r>
            <a:r>
              <a:rPr lang="tr-TR" sz="1400" b="1" dirty="0">
                <a:solidFill>
                  <a:srgbClr val="FF0000"/>
                </a:solidFill>
                <a:latin typeface="Consolas"/>
                <a:ea typeface="Consolas"/>
                <a:cs typeface="Consolas"/>
                <a:sym typeface="Consolas"/>
              </a:rPr>
              <a:t>&amp;</a:t>
            </a:r>
            <a:r>
              <a:rPr lang="tr-TR" sz="1400" b="1" dirty="0" err="1">
                <a:latin typeface="Consolas"/>
                <a:ea typeface="Consolas"/>
                <a:cs typeface="Consolas"/>
                <a:sym typeface="Consolas"/>
              </a:rPr>
              <a:t>degisken</a:t>
            </a:r>
            <a:r>
              <a:rPr lang="tr-TR" sz="1400" b="1" dirty="0">
                <a:latin typeface="Consolas"/>
                <a:ea typeface="Consolas"/>
                <a:cs typeface="Consolas"/>
                <a:sym typeface="Consolas"/>
              </a:rPr>
              <a:t>;</a:t>
            </a:r>
            <a:endParaRPr dirty="0"/>
          </a:p>
        </p:txBody>
      </p:sp>
      <p:sp>
        <p:nvSpPr>
          <p:cNvPr id="131" name="Google Shape;131;p4"/>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120000"/>
              </a:lnSpc>
              <a:spcBef>
                <a:spcPts val="0"/>
              </a:spcBef>
              <a:spcAft>
                <a:spcPts val="0"/>
              </a:spcAft>
              <a:buSzPct val="85000"/>
              <a:buNone/>
            </a:pPr>
            <a:r>
              <a:rPr lang="tr-TR" dirty="0">
                <a:latin typeface="Consolas"/>
                <a:ea typeface="Consolas"/>
                <a:cs typeface="Consolas"/>
                <a:sym typeface="Consolas"/>
              </a:rPr>
              <a:t>char</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ptrToChar</a:t>
            </a:r>
            <a:r>
              <a:rPr lang="tr-TR" dirty="0">
                <a:latin typeface="Consolas"/>
                <a:ea typeface="Consolas"/>
                <a:cs typeface="Consolas"/>
                <a:sym typeface="Consolas"/>
              </a:rPr>
              <a:t>; </a:t>
            </a:r>
            <a:endParaRPr dirty="0"/>
          </a:p>
          <a:p>
            <a:pPr marL="0" lvl="0" indent="0" algn="l" rtl="0">
              <a:lnSpc>
                <a:spcPct val="120000"/>
              </a:lnSpc>
              <a:spcBef>
                <a:spcPts val="0"/>
              </a:spcBef>
              <a:spcAft>
                <a:spcPts val="0"/>
              </a:spcAft>
              <a:buSzPct val="85000"/>
              <a:buNone/>
            </a:pPr>
            <a:r>
              <a:rPr lang="tr-TR" dirty="0">
                <a:solidFill>
                  <a:schemeClr val="bg1">
                    <a:lumMod val="65000"/>
                  </a:schemeClr>
                </a:solidFill>
                <a:latin typeface="Consolas"/>
                <a:ea typeface="Consolas"/>
                <a:cs typeface="Consolas"/>
                <a:sym typeface="Consolas"/>
              </a:rPr>
              <a:t>/*tuttuğu adreste char tipinde veri olan </a:t>
            </a:r>
            <a:r>
              <a:rPr lang="tr-TR" dirty="0" err="1">
                <a:solidFill>
                  <a:schemeClr val="bg1">
                    <a:lumMod val="65000"/>
                  </a:schemeClr>
                </a:solidFill>
                <a:latin typeface="Consolas"/>
                <a:ea typeface="Consolas"/>
                <a:cs typeface="Consolas"/>
                <a:sym typeface="Consolas"/>
              </a:rPr>
              <a:t>pc</a:t>
            </a:r>
            <a:r>
              <a:rPr lang="tr-TR" dirty="0">
                <a:solidFill>
                  <a:schemeClr val="bg1">
                    <a:lumMod val="65000"/>
                  </a:schemeClr>
                </a:solidFill>
                <a:latin typeface="Consolas"/>
                <a:ea typeface="Consolas"/>
                <a:cs typeface="Consolas"/>
                <a:sym typeface="Consolas"/>
              </a:rPr>
              <a:t> göstericisi*/</a:t>
            </a:r>
            <a:endParaRPr dirty="0">
              <a:solidFill>
                <a:schemeClr val="bg1">
                  <a:lumMod val="65000"/>
                </a:schemeClr>
              </a:solidFill>
            </a:endParaRPr>
          </a:p>
          <a:p>
            <a:pPr marL="0" lvl="0" indent="0" algn="l" rtl="0">
              <a:lnSpc>
                <a:spcPct val="120000"/>
              </a:lnSpc>
              <a:spcBef>
                <a:spcPts val="0"/>
              </a:spcBef>
              <a:spcAft>
                <a:spcPts val="0"/>
              </a:spcAft>
              <a:buSzPct val="85000"/>
              <a:buNone/>
            </a:pPr>
            <a:endParaRPr dirty="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int i=10;</a:t>
            </a:r>
            <a:endParaRPr dirty="0"/>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int</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ptrToInt</a:t>
            </a:r>
            <a:r>
              <a:rPr lang="tr-TR" dirty="0">
                <a:latin typeface="Consolas"/>
                <a:ea typeface="Consolas"/>
                <a:cs typeface="Consolas"/>
                <a:sym typeface="Consolas"/>
              </a:rPr>
              <a:t>=</a:t>
            </a:r>
            <a:r>
              <a:rPr lang="tr-TR" b="1" dirty="0">
                <a:solidFill>
                  <a:srgbClr val="FF0000"/>
                </a:solidFill>
                <a:latin typeface="Consolas"/>
                <a:ea typeface="Consolas"/>
                <a:cs typeface="Consolas"/>
                <a:sym typeface="Consolas"/>
              </a:rPr>
              <a:t>&amp;</a:t>
            </a:r>
            <a:r>
              <a:rPr lang="tr-TR" dirty="0">
                <a:latin typeface="Consolas"/>
                <a:ea typeface="Consolas"/>
                <a:cs typeface="Consolas"/>
                <a:sym typeface="Consolas"/>
              </a:rPr>
              <a:t>i; </a:t>
            </a:r>
            <a:r>
              <a:rPr lang="tr-TR" dirty="0">
                <a:solidFill>
                  <a:schemeClr val="bg1">
                    <a:lumMod val="65000"/>
                  </a:schemeClr>
                </a:solidFill>
                <a:latin typeface="Consolas"/>
                <a:ea typeface="Consolas"/>
                <a:cs typeface="Consolas"/>
                <a:sym typeface="Consolas"/>
              </a:rPr>
              <a:t>//göstericiye ilk değer atama</a:t>
            </a:r>
            <a:endParaRPr dirty="0">
              <a:solidFill>
                <a:schemeClr val="bg1">
                  <a:lumMod val="65000"/>
                </a:schemeClr>
              </a:solidFill>
            </a:endParaRPr>
          </a:p>
          <a:p>
            <a:pPr marL="0" lvl="0" indent="0" algn="l" rtl="0">
              <a:lnSpc>
                <a:spcPct val="120000"/>
              </a:lnSpc>
              <a:spcBef>
                <a:spcPts val="0"/>
              </a:spcBef>
              <a:spcAft>
                <a:spcPts val="0"/>
              </a:spcAft>
              <a:buSzPct val="85000"/>
              <a:buNone/>
            </a:pPr>
            <a:r>
              <a:rPr lang="tr-TR" dirty="0">
                <a:solidFill>
                  <a:schemeClr val="bg1">
                    <a:lumMod val="65000"/>
                  </a:schemeClr>
                </a:solidFill>
                <a:latin typeface="Consolas"/>
                <a:ea typeface="Consolas"/>
                <a:cs typeface="Consolas"/>
                <a:sym typeface="Consolas"/>
              </a:rPr>
              <a:t>/* tuttuğu adreste int tipinde veri olabilen pi göstericisi, i değişkeninin adresini gösteriyor */</a:t>
            </a:r>
            <a:endParaRPr dirty="0">
              <a:solidFill>
                <a:schemeClr val="bg1">
                  <a:lumMod val="65000"/>
                </a:schemeClr>
              </a:solidFill>
            </a:endParaRPr>
          </a:p>
          <a:p>
            <a:pPr marL="0" lvl="0" indent="0" algn="l" rtl="0">
              <a:lnSpc>
                <a:spcPct val="120000"/>
              </a:lnSpc>
              <a:spcBef>
                <a:spcPts val="0"/>
              </a:spcBef>
              <a:spcAft>
                <a:spcPts val="0"/>
              </a:spcAft>
              <a:buSzPct val="85000"/>
              <a:buNone/>
            </a:pPr>
            <a:endParaRPr dirty="0">
              <a:solidFill>
                <a:srgbClr val="FF0000"/>
              </a:solidFill>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dirty="0">
                <a:solidFill>
                  <a:srgbClr val="FF0000"/>
                </a:solidFill>
                <a:latin typeface="Consolas"/>
                <a:ea typeface="Consolas"/>
                <a:cs typeface="Consolas"/>
                <a:sym typeface="Consolas"/>
              </a:rPr>
              <a:t>*</a:t>
            </a:r>
            <a:r>
              <a:rPr lang="tr-TR" dirty="0" err="1">
                <a:latin typeface="Consolas"/>
                <a:ea typeface="Consolas"/>
                <a:cs typeface="Consolas"/>
                <a:sym typeface="Consolas"/>
              </a:rPr>
              <a:t>ptrToInt</a:t>
            </a:r>
            <a:r>
              <a:rPr lang="tr-TR" dirty="0">
                <a:latin typeface="Consolas"/>
                <a:ea typeface="Consolas"/>
                <a:cs typeface="Consolas"/>
                <a:sym typeface="Consolas"/>
              </a:rPr>
              <a:t> =20; </a:t>
            </a:r>
            <a:endParaRPr dirty="0"/>
          </a:p>
          <a:p>
            <a:pPr marL="0" lvl="0" indent="0" algn="l" rtl="0">
              <a:lnSpc>
                <a:spcPct val="120000"/>
              </a:lnSpc>
              <a:spcBef>
                <a:spcPts val="0"/>
              </a:spcBef>
              <a:spcAft>
                <a:spcPts val="0"/>
              </a:spcAft>
              <a:buSzPct val="85000"/>
              <a:buNone/>
            </a:pPr>
            <a:r>
              <a:rPr lang="tr-TR" dirty="0">
                <a:solidFill>
                  <a:schemeClr val="bg1">
                    <a:lumMod val="65000"/>
                  </a:schemeClr>
                </a:solidFill>
                <a:latin typeface="Consolas"/>
                <a:ea typeface="Consolas"/>
                <a:cs typeface="Consolas"/>
                <a:sym typeface="Consolas"/>
              </a:rPr>
              <a:t>/* </a:t>
            </a:r>
            <a:r>
              <a:rPr lang="tr-TR" u="sng" dirty="0">
                <a:solidFill>
                  <a:schemeClr val="bg1">
                    <a:lumMod val="65000"/>
                  </a:schemeClr>
                </a:solidFill>
                <a:latin typeface="Consolas"/>
                <a:ea typeface="Consolas"/>
                <a:cs typeface="Consolas"/>
                <a:sym typeface="Consolas"/>
              </a:rPr>
              <a:t>pi göstericisinin tuttuğu adresteki tamsayı değeri 20 yaptık. Pi, i değişkeninin adresini tuttuğundan i değişkeni 20 olmuştur</a:t>
            </a:r>
            <a:r>
              <a:rPr lang="tr-TR" dirty="0">
                <a:solidFill>
                  <a:schemeClr val="bg1">
                    <a:lumMod val="65000"/>
                  </a:schemeClr>
                </a:solidFill>
                <a:latin typeface="Consolas"/>
                <a:ea typeface="Consolas"/>
                <a:cs typeface="Consolas"/>
                <a:sym typeface="Consolas"/>
              </a:rPr>
              <a:t> */</a:t>
            </a:r>
            <a:endParaRPr dirty="0">
              <a:solidFill>
                <a:schemeClr val="bg1">
                  <a:lumMod val="65000"/>
                </a:schemeClr>
              </a:solidFill>
            </a:endParaRPr>
          </a:p>
          <a:p>
            <a:pPr marL="0" lvl="0" indent="0" algn="l" rtl="0">
              <a:lnSpc>
                <a:spcPct val="120000"/>
              </a:lnSpc>
              <a:spcBef>
                <a:spcPts val="0"/>
              </a:spcBef>
              <a:spcAft>
                <a:spcPts val="0"/>
              </a:spcAft>
              <a:buSzPct val="85000"/>
              <a:buNone/>
            </a:pPr>
            <a:endParaRPr dirty="0">
              <a:latin typeface="Consolas"/>
              <a:ea typeface="Consolas"/>
              <a:cs typeface="Consolas"/>
              <a:sym typeface="Consolas"/>
            </a:endParaRPr>
          </a:p>
          <a:p>
            <a:pPr marL="0" lvl="0" indent="0" algn="l" rtl="0">
              <a:lnSpc>
                <a:spcPct val="120000"/>
              </a:lnSpc>
              <a:spcBef>
                <a:spcPts val="0"/>
              </a:spcBef>
              <a:spcAft>
                <a:spcPts val="0"/>
              </a:spcAft>
              <a:buSzPct val="85000"/>
              <a:buNone/>
            </a:pPr>
            <a:r>
              <a:rPr lang="tr-TR" dirty="0" err="1">
                <a:latin typeface="Consolas"/>
                <a:ea typeface="Consolas"/>
                <a:cs typeface="Consolas"/>
                <a:sym typeface="Consolas"/>
              </a:rPr>
              <a:t>long</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ptrToLong</a:t>
            </a:r>
            <a:r>
              <a:rPr lang="tr-TR" dirty="0">
                <a:latin typeface="Consolas"/>
                <a:ea typeface="Consolas"/>
                <a:cs typeface="Consolas"/>
                <a:sym typeface="Consolas"/>
              </a:rPr>
              <a:t>; </a:t>
            </a:r>
            <a:endParaRPr dirty="0"/>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float</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ptrToFloat</a:t>
            </a:r>
            <a:r>
              <a:rPr lang="tr-TR" dirty="0">
                <a:latin typeface="Consolas"/>
                <a:ea typeface="Consolas"/>
                <a:cs typeface="Consolas"/>
                <a:sym typeface="Consolas"/>
              </a:rPr>
              <a:t>; </a:t>
            </a:r>
            <a:endParaRPr dirty="0"/>
          </a:p>
          <a:p>
            <a:pPr marL="0" lvl="0" indent="0" algn="l" rtl="0">
              <a:lnSpc>
                <a:spcPct val="120000"/>
              </a:lnSpc>
              <a:spcBef>
                <a:spcPts val="0"/>
              </a:spcBef>
              <a:spcAft>
                <a:spcPts val="0"/>
              </a:spcAft>
              <a:buSzPct val="85000"/>
              <a:buNone/>
            </a:pPr>
            <a:r>
              <a:rPr lang="tr-TR" dirty="0">
                <a:latin typeface="Consolas"/>
                <a:ea typeface="Consolas"/>
                <a:cs typeface="Consolas"/>
                <a:sym typeface="Consolas"/>
              </a:rPr>
              <a:t>double</a:t>
            </a:r>
            <a:r>
              <a:rPr lang="tr-TR" b="1" dirty="0">
                <a:solidFill>
                  <a:srgbClr val="FF0000"/>
                </a:solidFill>
                <a:latin typeface="Consolas"/>
                <a:ea typeface="Consolas"/>
                <a:cs typeface="Consolas"/>
                <a:sym typeface="Consolas"/>
              </a:rPr>
              <a:t>* </a:t>
            </a:r>
            <a:r>
              <a:rPr lang="tr-TR" dirty="0" err="1">
                <a:latin typeface="Consolas"/>
                <a:ea typeface="Consolas"/>
                <a:cs typeface="Consolas"/>
                <a:sym typeface="Consolas"/>
              </a:rPr>
              <a:t>ptrToDouble</a:t>
            </a:r>
            <a:r>
              <a:rPr lang="tr-TR" dirty="0">
                <a:latin typeface="Consolas"/>
                <a:ea typeface="Consolas"/>
                <a:cs typeface="Consolas"/>
                <a:sym typeface="Consolas"/>
              </a:rPr>
              <a:t>; </a:t>
            </a:r>
            <a:endParaRPr dirty="0"/>
          </a:p>
          <a:p>
            <a:pPr marL="0" lvl="0" indent="0" algn="l" rtl="0">
              <a:lnSpc>
                <a:spcPct val="90000"/>
              </a:lnSpc>
              <a:spcBef>
                <a:spcPts val="1200"/>
              </a:spcBef>
              <a:spcAft>
                <a:spcPts val="0"/>
              </a:spcAft>
              <a:buSzPct val="85000"/>
              <a:buNone/>
            </a:pPr>
            <a:r>
              <a:rPr lang="tr-TR" sz="2100" dirty="0">
                <a:latin typeface="Consolas"/>
                <a:ea typeface="Consolas"/>
                <a:cs typeface="Consolas"/>
                <a:sym typeface="Consolas"/>
              </a:rPr>
              <a:t>//...</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5"/>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GÖSTERİCİLERE NİÇİN İHTİYAÇ DUYARIZ?</a:t>
            </a:r>
            <a:endParaRPr/>
          </a:p>
        </p:txBody>
      </p:sp>
      <p:sp>
        <p:nvSpPr>
          <p:cNvPr id="137" name="Google Shape;137;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SzPct val="85000"/>
              <a:buNone/>
            </a:pPr>
            <a:r>
              <a:rPr lang="tr-TR" sz="1800"/>
              <a:t>Gösterici tiplere ihtiyaç duyulmasının sebebi hız ve esnekliktir. Genel olarak birkaç madde ile sıralayacak olursak;</a:t>
            </a:r>
            <a:endParaRPr/>
          </a:p>
          <a:p>
            <a:pPr marL="342900" lvl="0" indent="-342900" algn="l" rtl="0">
              <a:lnSpc>
                <a:spcPct val="90000"/>
              </a:lnSpc>
              <a:spcBef>
                <a:spcPts val="1200"/>
              </a:spcBef>
              <a:spcAft>
                <a:spcPts val="0"/>
              </a:spcAft>
              <a:buSzPct val="85000"/>
              <a:buFont typeface="Cambria"/>
              <a:buAutoNum type="arabicPeriod"/>
            </a:pPr>
            <a:r>
              <a:rPr lang="tr-TR" sz="1800"/>
              <a:t>Belleğin istenilen bölgesine erişim sağlamak için göstericiler kullanılır. Günümüz modern dillerinde referans tipler kullanılır, ancak referans gösterilen adreste bir nesnenin bulunduğu garanti edilir. Yani göstericiler gibi her bellek bölgesine erişilemez.</a:t>
            </a:r>
            <a:endParaRPr/>
          </a:p>
          <a:p>
            <a:pPr marL="342900" lvl="0" indent="-342900" algn="l" rtl="0">
              <a:lnSpc>
                <a:spcPct val="90000"/>
              </a:lnSpc>
              <a:spcBef>
                <a:spcPts val="1200"/>
              </a:spcBef>
              <a:spcAft>
                <a:spcPts val="0"/>
              </a:spcAft>
              <a:buSzPct val="85000"/>
              <a:buFont typeface="Cambria"/>
              <a:buAutoNum type="arabicPeriod"/>
            </a:pPr>
            <a:r>
              <a:rPr lang="tr-TR" sz="1800"/>
              <a:t>Bazen çalıştırma anında yeni bellek gölgelerine ihtiyaç duyarız bu durumda göstericiler gereklidir. </a:t>
            </a:r>
            <a:r>
              <a:rPr lang="tr-TR" sz="1800" b="1">
                <a:solidFill>
                  <a:srgbClr val="0070C0"/>
                </a:solidFill>
              </a:rPr>
              <a:t>Devingen veri yapıları </a:t>
            </a:r>
            <a:r>
              <a:rPr lang="tr-TR" sz="1800"/>
              <a:t>(</a:t>
            </a:r>
            <a:r>
              <a:rPr lang="tr-TR" sz="1800">
                <a:solidFill>
                  <a:srgbClr val="FF0000"/>
                </a:solidFill>
              </a:rPr>
              <a:t>dynamic data structures</a:t>
            </a:r>
            <a:r>
              <a:rPr lang="tr-TR" sz="1800"/>
              <a:t>)  göstericiler yardımıyla oluşturulup yönetilir.</a:t>
            </a:r>
            <a:endParaRPr/>
          </a:p>
          <a:p>
            <a:pPr marL="342900" lvl="0" indent="-342900" algn="l" rtl="0">
              <a:lnSpc>
                <a:spcPct val="90000"/>
              </a:lnSpc>
              <a:spcBef>
                <a:spcPts val="1200"/>
              </a:spcBef>
              <a:spcAft>
                <a:spcPts val="0"/>
              </a:spcAft>
              <a:buSzPct val="85000"/>
              <a:buFont typeface="Cambria"/>
              <a:buAutoNum type="arabicPeriod"/>
            </a:pPr>
            <a:r>
              <a:rPr lang="tr-TR" sz="1800"/>
              <a:t>Fonksiyonlarda yerel değişkenler ve argümanlar yığın belleğe itilir ve fonksiyondan geri dönüldüğünde bu değişkenler eski haline yığın bellekten geri çekilerek çevrilir. Fonksiyonun yerel değişken yada argümanlardan birini değiştirmesi istendiğinde fonksiyona argüman olarak değişkenin adresi verilir. Bu durumda fonksiyon içinde gösterici olarak işlem gören argümanlar fonksiyondan geri döndüğünde değerleri değişmiş olur. </a:t>
            </a:r>
            <a:endParaRPr/>
          </a:p>
          <a:p>
            <a:pPr marL="342900" lvl="0" indent="-267604" algn="l" rtl="0">
              <a:lnSpc>
                <a:spcPct val="90000"/>
              </a:lnSpc>
              <a:spcBef>
                <a:spcPts val="1200"/>
              </a:spcBef>
              <a:spcAft>
                <a:spcPts val="0"/>
              </a:spcAft>
              <a:buSzPct val="85000"/>
              <a:buFont typeface="Cambria"/>
              <a:buNone/>
            </a:pPr>
            <a:endParaRPr sz="1800"/>
          </a:p>
          <a:p>
            <a:pPr marL="0" lvl="0" indent="0" algn="ctr" rtl="0">
              <a:lnSpc>
                <a:spcPct val="90000"/>
              </a:lnSpc>
              <a:spcBef>
                <a:spcPts val="1200"/>
              </a:spcBef>
              <a:spcAft>
                <a:spcPts val="0"/>
              </a:spcAft>
              <a:buSzPct val="85000"/>
              <a:buNone/>
            </a:pPr>
            <a:endParaRPr sz="1800" b="1"/>
          </a:p>
        </p:txBody>
      </p:sp>
      <p:sp>
        <p:nvSpPr>
          <p:cNvPr id="138" name="Google Shape;138;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040"/>
              <a:buNone/>
            </a:pPr>
            <a:r>
              <a:rPr lang="tr-TR" sz="2400" i="1"/>
              <a:t>Bir ormandaki ağaçları boylarına göre sıralamaya kalkarsak her birini yer değiştirme yöntemiyle sıralamak oldukça külfetli ve zaman alana bir işlemdir. </a:t>
            </a:r>
            <a:endParaRPr/>
          </a:p>
          <a:p>
            <a:pPr marL="0" lvl="0" indent="0" algn="ctr" rtl="0">
              <a:lnSpc>
                <a:spcPct val="90000"/>
              </a:lnSpc>
              <a:spcBef>
                <a:spcPts val="1200"/>
              </a:spcBef>
              <a:spcAft>
                <a:spcPts val="0"/>
              </a:spcAft>
              <a:buSzPts val="2040"/>
              <a:buNone/>
            </a:pPr>
            <a:r>
              <a:rPr lang="tr-TR" sz="2400" i="1"/>
              <a:t>Halbuki ağaçlara numara vererek ve bu numaraların karşısına uzunluklarını vererek sadece numaraları sıralamak oldukça kolay ve zahmetsiz bir işlemdir. </a:t>
            </a:r>
            <a:endParaRPr/>
          </a:p>
          <a:p>
            <a:pPr marL="0" lvl="0" indent="0" algn="ctr" rtl="0">
              <a:lnSpc>
                <a:spcPct val="90000"/>
              </a:lnSpc>
              <a:spcBef>
                <a:spcPts val="1200"/>
              </a:spcBef>
              <a:spcAft>
                <a:spcPts val="0"/>
              </a:spcAft>
              <a:buSzPts val="2040"/>
              <a:buNone/>
            </a:pPr>
            <a:r>
              <a:rPr lang="tr-TR" sz="2400" i="1"/>
              <a:t>İşte buradaki numaraları tutan değişkenler göstericilerdir.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6"/>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GÖSTERICILER VE </a:t>
            </a:r>
            <a:br>
              <a:rPr lang="tr-TR"/>
            </a:br>
            <a:r>
              <a:rPr lang="tr-TR"/>
              <a:t>CONST ANAHTAR KELIMESI</a:t>
            </a:r>
            <a:endParaRPr/>
          </a:p>
        </p:txBody>
      </p:sp>
      <p:sp>
        <p:nvSpPr>
          <p:cNvPr id="144" name="Google Shape;144;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700"/>
              <a:buNone/>
            </a:pPr>
            <a:r>
              <a:rPr lang="tr-TR"/>
              <a:t>Gösterilen değerin sabit olması</a:t>
            </a:r>
            <a:endParaRPr/>
          </a:p>
        </p:txBody>
      </p:sp>
      <p:sp>
        <p:nvSpPr>
          <p:cNvPr id="145" name="Google Shape;145;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int main() {</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int i=10;</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b="1" dirty="0">
                <a:solidFill>
                  <a:srgbClr val="0000FF"/>
                </a:solidFill>
                <a:highlight>
                  <a:srgbClr val="FFFF00"/>
                </a:highlight>
                <a:latin typeface="Consolas"/>
                <a:ea typeface="Consolas"/>
                <a:cs typeface="Consolas"/>
                <a:sym typeface="Consolas"/>
              </a:rPr>
              <a:t>const</a:t>
            </a:r>
            <a:r>
              <a:rPr lang="tr-TR" sz="1200" dirty="0">
                <a:highlight>
                  <a:srgbClr val="FFFF00"/>
                </a:highlight>
                <a:latin typeface="Consolas"/>
                <a:ea typeface="Consolas"/>
                <a:cs typeface="Consolas"/>
                <a:sym typeface="Consolas"/>
              </a:rPr>
              <a:t> int</a:t>
            </a:r>
            <a:r>
              <a:rPr lang="tr-TR" sz="1200" b="1" dirty="0">
                <a:solidFill>
                  <a:srgbClr val="FF0000"/>
                </a:solidFill>
                <a:highlight>
                  <a:srgbClr val="FFFF00"/>
                </a:highlight>
                <a:latin typeface="Consolas"/>
                <a:ea typeface="Consolas"/>
                <a:cs typeface="Consolas"/>
                <a:sym typeface="Consolas"/>
              </a:rPr>
              <a:t>*</a:t>
            </a:r>
            <a:r>
              <a:rPr lang="tr-TR" sz="1200" b="1" dirty="0">
                <a:solidFill>
                  <a:srgbClr val="FF0000"/>
                </a:solidFill>
                <a:latin typeface="Consolas"/>
                <a:ea typeface="Consolas"/>
                <a:cs typeface="Consolas"/>
                <a:sym typeface="Consolas"/>
              </a:rPr>
              <a:t> </a:t>
            </a:r>
            <a:r>
              <a:rPr lang="tr-TR" sz="1200" dirty="0" err="1">
                <a:latin typeface="Consolas"/>
                <a:ea typeface="Consolas"/>
                <a:cs typeface="Consolas"/>
                <a:sym typeface="Consolas"/>
              </a:rPr>
              <a:t>ptrToi</a:t>
            </a:r>
            <a:r>
              <a:rPr lang="tr-TR" sz="1200" dirty="0">
                <a:latin typeface="Consolas"/>
                <a:ea typeface="Consolas"/>
                <a:cs typeface="Consolas"/>
                <a:sym typeface="Consolas"/>
              </a:rPr>
              <a:t>=</a:t>
            </a:r>
            <a:r>
              <a:rPr lang="tr-TR" sz="1200" b="1" dirty="0">
                <a:solidFill>
                  <a:srgbClr val="FF0000"/>
                </a:solidFill>
                <a:latin typeface="Consolas"/>
                <a:ea typeface="Consolas"/>
                <a:cs typeface="Consolas"/>
                <a:sym typeface="Consolas"/>
              </a:rPr>
              <a:t>&amp;</a:t>
            </a:r>
            <a:r>
              <a:rPr lang="tr-TR" sz="1200" dirty="0">
                <a:latin typeface="Consolas"/>
                <a:ea typeface="Consolas"/>
                <a:cs typeface="Consolas"/>
                <a:sym typeface="Consolas"/>
              </a:rPr>
              <a:t>i; </a:t>
            </a:r>
            <a:endParaRPr dirty="0"/>
          </a:p>
          <a:p>
            <a:pPr marL="0" lvl="0" indent="0" algn="l" rtl="0">
              <a:lnSpc>
                <a:spcPct val="120000"/>
              </a:lnSpc>
              <a:spcBef>
                <a:spcPts val="0"/>
              </a:spcBef>
              <a:spcAft>
                <a:spcPts val="0"/>
              </a:spcAft>
              <a:buSzPts val="1020"/>
              <a:buNone/>
            </a:pPr>
            <a:endParaRPr sz="1200" dirty="0">
              <a:solidFill>
                <a:srgbClr val="FF0000"/>
              </a:solidFill>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dirty="0">
                <a:solidFill>
                  <a:srgbClr val="FF0000"/>
                </a:solidFill>
                <a:latin typeface="Consolas"/>
                <a:ea typeface="Consolas"/>
                <a:cs typeface="Consolas"/>
                <a:sym typeface="Consolas"/>
              </a:rPr>
              <a:t>   </a:t>
            </a:r>
            <a:r>
              <a:rPr lang="tr-TR" sz="1200" dirty="0">
                <a:solidFill>
                  <a:srgbClr val="FF0000"/>
                </a:solidFill>
                <a:highlight>
                  <a:srgbClr val="FFFF00"/>
                </a:highlight>
                <a:latin typeface="Consolas"/>
                <a:ea typeface="Consolas"/>
                <a:cs typeface="Consolas"/>
                <a:sym typeface="Consolas"/>
              </a:rPr>
              <a:t>*</a:t>
            </a:r>
            <a:r>
              <a:rPr lang="tr-TR" sz="1200" dirty="0" err="1">
                <a:highlight>
                  <a:srgbClr val="FFFF00"/>
                </a:highlight>
                <a:latin typeface="Consolas"/>
                <a:ea typeface="Consolas"/>
                <a:cs typeface="Consolas"/>
                <a:sym typeface="Consolas"/>
              </a:rPr>
              <a:t>ptrToi</a:t>
            </a:r>
            <a:r>
              <a:rPr lang="tr-TR" sz="1200" dirty="0">
                <a:highlight>
                  <a:srgbClr val="FFFF00"/>
                </a:highlight>
                <a:latin typeface="Consolas"/>
                <a:ea typeface="Consolas"/>
                <a:cs typeface="Consolas"/>
                <a:sym typeface="Consolas"/>
              </a:rPr>
              <a:t>=20; // HATA!</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 </a:t>
            </a:r>
            <a:r>
              <a:rPr lang="tr-TR" sz="1200" u="sng" dirty="0">
                <a:solidFill>
                  <a:srgbClr val="0000FF"/>
                </a:solidFill>
                <a:latin typeface="Consolas"/>
                <a:ea typeface="Consolas"/>
                <a:cs typeface="Consolas"/>
                <a:sym typeface="Consolas"/>
              </a:rPr>
              <a:t>pi göstericisinin tuttuğu adresteki tamsayı </a:t>
            </a:r>
            <a:endParaRPr dirty="0"/>
          </a:p>
          <a:p>
            <a:pPr marL="0" lvl="0" indent="0" algn="l" rtl="0">
              <a:lnSpc>
                <a:spcPct val="120000"/>
              </a:lnSpc>
              <a:spcBef>
                <a:spcPts val="0"/>
              </a:spcBef>
              <a:spcAft>
                <a:spcPts val="0"/>
              </a:spcAft>
              <a:buSzPts val="1020"/>
              <a:buNone/>
            </a:pPr>
            <a:r>
              <a:rPr lang="tr-TR" sz="1200" dirty="0">
                <a:solidFill>
                  <a:srgbClr val="0000FF"/>
                </a:solidFill>
                <a:latin typeface="Consolas"/>
                <a:ea typeface="Consolas"/>
                <a:cs typeface="Consolas"/>
                <a:sym typeface="Consolas"/>
              </a:rPr>
              <a:t>      </a:t>
            </a:r>
            <a:r>
              <a:rPr lang="tr-TR" sz="1200" u="sng" dirty="0">
                <a:solidFill>
                  <a:srgbClr val="0000FF"/>
                </a:solidFill>
                <a:latin typeface="Consolas"/>
                <a:ea typeface="Consolas"/>
                <a:cs typeface="Consolas"/>
                <a:sym typeface="Consolas"/>
              </a:rPr>
              <a:t>değeri 20 yapılamaz.</a:t>
            </a:r>
            <a:r>
              <a:rPr lang="tr-TR" sz="1200" dirty="0">
                <a:latin typeface="Consolas"/>
                <a:ea typeface="Consolas"/>
                <a:cs typeface="Consolas"/>
                <a:sym typeface="Consolas"/>
              </a:rPr>
              <a:t> */</a:t>
            </a:r>
            <a:endParaRPr dirty="0"/>
          </a:p>
          <a:p>
            <a:pPr marL="0" lvl="0" indent="0" algn="l" rtl="0">
              <a:lnSpc>
                <a:spcPct val="120000"/>
              </a:lnSpc>
              <a:spcBef>
                <a:spcPts val="0"/>
              </a:spcBef>
              <a:spcAft>
                <a:spcPts val="0"/>
              </a:spcAft>
              <a:buSzPts val="1020"/>
              <a:buNone/>
            </a:pPr>
            <a:br>
              <a:rPr lang="tr-TR" sz="1200" dirty="0">
                <a:latin typeface="Consolas"/>
                <a:ea typeface="Consolas"/>
                <a:cs typeface="Consolas"/>
                <a:sym typeface="Consolas"/>
              </a:rPr>
            </a:br>
            <a:r>
              <a:rPr lang="tr-TR" sz="1200" dirty="0">
                <a:latin typeface="Consolas"/>
                <a:ea typeface="Consolas"/>
                <a:cs typeface="Consolas"/>
                <a:sym typeface="Consolas"/>
              </a:rPr>
              <a:t>}</a:t>
            </a:r>
            <a:endParaRPr sz="1200" dirty="0"/>
          </a:p>
        </p:txBody>
      </p:sp>
      <p:sp>
        <p:nvSpPr>
          <p:cNvPr id="146" name="Google Shape;146;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700"/>
              <a:buNone/>
            </a:pPr>
            <a:r>
              <a:rPr lang="tr-TR"/>
              <a:t>Göstericinin Sabit Olması</a:t>
            </a:r>
            <a:endParaRPr/>
          </a:p>
        </p:txBody>
      </p:sp>
      <p:sp>
        <p:nvSpPr>
          <p:cNvPr id="147" name="Google Shape;147;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int main() {</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int i=10;</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a:highlight>
                  <a:srgbClr val="FFFF00"/>
                </a:highlight>
                <a:latin typeface="Consolas"/>
                <a:ea typeface="Consolas"/>
                <a:cs typeface="Consolas"/>
                <a:sym typeface="Consolas"/>
              </a:rPr>
              <a:t>int</a:t>
            </a:r>
            <a:r>
              <a:rPr lang="tr-TR" sz="1200" b="1" dirty="0">
                <a:solidFill>
                  <a:srgbClr val="FF0000"/>
                </a:solidFill>
                <a:highlight>
                  <a:srgbClr val="FFFF00"/>
                </a:highlight>
                <a:latin typeface="Consolas"/>
                <a:ea typeface="Consolas"/>
                <a:cs typeface="Consolas"/>
                <a:sym typeface="Consolas"/>
              </a:rPr>
              <a:t>*</a:t>
            </a:r>
            <a:r>
              <a:rPr lang="tr-TR" sz="1200" dirty="0">
                <a:highlight>
                  <a:srgbClr val="FFFF00"/>
                </a:highlight>
                <a:latin typeface="Consolas"/>
                <a:ea typeface="Consolas"/>
                <a:cs typeface="Consolas"/>
                <a:sym typeface="Consolas"/>
              </a:rPr>
              <a:t> </a:t>
            </a:r>
            <a:r>
              <a:rPr lang="tr-TR" sz="1200" b="1" dirty="0">
                <a:solidFill>
                  <a:srgbClr val="0000FF"/>
                </a:solidFill>
                <a:highlight>
                  <a:srgbClr val="FFFF00"/>
                </a:highlight>
                <a:latin typeface="Consolas"/>
                <a:ea typeface="Consolas"/>
                <a:cs typeface="Consolas"/>
                <a:sym typeface="Consolas"/>
              </a:rPr>
              <a:t>const</a:t>
            </a:r>
            <a:r>
              <a:rPr lang="tr-TR" sz="1200" dirty="0">
                <a:latin typeface="Consolas"/>
                <a:ea typeface="Consolas"/>
                <a:cs typeface="Consolas"/>
                <a:sym typeface="Consolas"/>
              </a:rPr>
              <a:t> </a:t>
            </a:r>
            <a:r>
              <a:rPr lang="tr-TR" sz="1200" dirty="0" err="1">
                <a:latin typeface="Consolas"/>
                <a:ea typeface="Consolas"/>
                <a:cs typeface="Consolas"/>
                <a:sym typeface="Consolas"/>
              </a:rPr>
              <a:t>ptrToi</a:t>
            </a:r>
            <a:r>
              <a:rPr lang="tr-TR" sz="1200" dirty="0">
                <a:latin typeface="Consolas"/>
                <a:ea typeface="Consolas"/>
                <a:cs typeface="Consolas"/>
                <a:sym typeface="Consolas"/>
              </a:rPr>
              <a:t>=</a:t>
            </a:r>
            <a:r>
              <a:rPr lang="tr-TR" sz="1200" b="1" dirty="0">
                <a:solidFill>
                  <a:srgbClr val="FF0000"/>
                </a:solidFill>
                <a:latin typeface="Consolas"/>
                <a:ea typeface="Consolas"/>
                <a:cs typeface="Consolas"/>
                <a:sym typeface="Consolas"/>
              </a:rPr>
              <a:t>&amp;</a:t>
            </a:r>
            <a:r>
              <a:rPr lang="tr-TR" sz="1200" dirty="0">
                <a:latin typeface="Consolas"/>
                <a:ea typeface="Consolas"/>
                <a:cs typeface="Consolas"/>
                <a:sym typeface="Consolas"/>
              </a:rPr>
              <a:t>i; </a:t>
            </a:r>
            <a:endParaRPr dirty="0"/>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int j=30;</a:t>
            </a:r>
            <a:endParaRPr dirty="0"/>
          </a:p>
          <a:p>
            <a:pPr marL="0" lvl="0" indent="0" algn="l" rtl="0">
              <a:lnSpc>
                <a:spcPct val="120000"/>
              </a:lnSpc>
              <a:spcBef>
                <a:spcPts val="0"/>
              </a:spcBef>
              <a:spcAft>
                <a:spcPts val="0"/>
              </a:spcAft>
              <a:buSzPts val="1020"/>
              <a:buNone/>
            </a:pPr>
            <a:r>
              <a:rPr lang="tr-TR" sz="1200" dirty="0">
                <a:solidFill>
                  <a:srgbClr val="FF0000"/>
                </a:solidFill>
                <a:latin typeface="Consolas"/>
                <a:ea typeface="Consolas"/>
                <a:cs typeface="Consolas"/>
                <a:sym typeface="Consolas"/>
              </a:rPr>
              <a:t>   </a:t>
            </a:r>
            <a:r>
              <a:rPr lang="tr-TR" sz="1200" b="1" dirty="0">
                <a:solidFill>
                  <a:srgbClr val="FF0000"/>
                </a:solidFill>
                <a:latin typeface="Consolas"/>
                <a:ea typeface="Consolas"/>
                <a:cs typeface="Consolas"/>
                <a:sym typeface="Consolas"/>
              </a:rPr>
              <a:t>*</a:t>
            </a:r>
            <a:r>
              <a:rPr lang="tr-TR" sz="1200" dirty="0" err="1">
                <a:latin typeface="Consolas"/>
                <a:ea typeface="Consolas"/>
                <a:cs typeface="Consolas"/>
                <a:sym typeface="Consolas"/>
              </a:rPr>
              <a:t>ptrToi</a:t>
            </a:r>
            <a:r>
              <a:rPr lang="tr-TR" sz="1200" dirty="0">
                <a:latin typeface="Consolas"/>
                <a:ea typeface="Consolas"/>
                <a:cs typeface="Consolas"/>
                <a:sym typeface="Consolas"/>
              </a:rPr>
              <a:t>=20; </a:t>
            </a:r>
            <a:endParaRPr dirty="0"/>
          </a:p>
          <a:p>
            <a:pPr marL="0" lvl="0" indent="0" algn="l" rtl="0">
              <a:lnSpc>
                <a:spcPct val="120000"/>
              </a:lnSpc>
              <a:spcBef>
                <a:spcPts val="0"/>
              </a:spcBef>
              <a:spcAft>
                <a:spcPts val="0"/>
              </a:spcAft>
              <a:buSzPts val="1020"/>
              <a:buNone/>
            </a:pPr>
            <a:r>
              <a:rPr lang="tr-TR" sz="1200" dirty="0">
                <a:solidFill>
                  <a:schemeClr val="bg1">
                    <a:lumMod val="65000"/>
                  </a:schemeClr>
                </a:solidFill>
                <a:latin typeface="Consolas"/>
                <a:ea typeface="Consolas"/>
                <a:cs typeface="Consolas"/>
                <a:sym typeface="Consolas"/>
              </a:rPr>
              <a:t>   /* </a:t>
            </a:r>
            <a:r>
              <a:rPr lang="tr-TR" sz="1200" u="sng" dirty="0">
                <a:solidFill>
                  <a:schemeClr val="bg1">
                    <a:lumMod val="65000"/>
                  </a:schemeClr>
                </a:solidFill>
                <a:latin typeface="Consolas"/>
                <a:ea typeface="Consolas"/>
                <a:cs typeface="Consolas"/>
                <a:sym typeface="Consolas"/>
              </a:rPr>
              <a:t>pi göstericisinin tuttuğu adresteki </a:t>
            </a:r>
            <a:endParaRPr dirty="0">
              <a:solidFill>
                <a:schemeClr val="bg1">
                  <a:lumMod val="65000"/>
                </a:schemeClr>
              </a:solidFill>
            </a:endParaRPr>
          </a:p>
          <a:p>
            <a:pPr marL="0" lvl="0" indent="0" algn="l" rtl="0">
              <a:lnSpc>
                <a:spcPct val="120000"/>
              </a:lnSpc>
              <a:spcBef>
                <a:spcPts val="0"/>
              </a:spcBef>
              <a:spcAft>
                <a:spcPts val="0"/>
              </a:spcAft>
              <a:buSzPts val="1020"/>
              <a:buNone/>
            </a:pPr>
            <a:r>
              <a:rPr lang="tr-TR" sz="1200" dirty="0">
                <a:solidFill>
                  <a:schemeClr val="bg1">
                    <a:lumMod val="65000"/>
                  </a:schemeClr>
                </a:solidFill>
                <a:latin typeface="Consolas"/>
                <a:ea typeface="Consolas"/>
                <a:cs typeface="Consolas"/>
                <a:sym typeface="Consolas"/>
              </a:rPr>
              <a:t>      </a:t>
            </a:r>
            <a:r>
              <a:rPr lang="tr-TR" sz="1200" u="sng" dirty="0">
                <a:solidFill>
                  <a:schemeClr val="bg1">
                    <a:lumMod val="65000"/>
                  </a:schemeClr>
                </a:solidFill>
                <a:latin typeface="Consolas"/>
                <a:ea typeface="Consolas"/>
                <a:cs typeface="Consolas"/>
                <a:sym typeface="Consolas"/>
              </a:rPr>
              <a:t>tamsayı değeri 20 olur.</a:t>
            </a:r>
            <a:r>
              <a:rPr lang="tr-TR" sz="1200" dirty="0">
                <a:solidFill>
                  <a:schemeClr val="bg1">
                    <a:lumMod val="65000"/>
                  </a:schemeClr>
                </a:solidFill>
                <a:latin typeface="Consolas"/>
                <a:ea typeface="Consolas"/>
                <a:cs typeface="Consolas"/>
                <a:sym typeface="Consolas"/>
              </a:rPr>
              <a:t> */</a:t>
            </a:r>
            <a:endParaRPr dirty="0">
              <a:solidFill>
                <a:schemeClr val="bg1">
                  <a:lumMod val="65000"/>
                </a:schemeClr>
              </a:solidFill>
            </a:endParaRP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dirty="0" err="1">
                <a:highlight>
                  <a:srgbClr val="FFFF00"/>
                </a:highlight>
                <a:latin typeface="Consolas"/>
                <a:ea typeface="Consolas"/>
                <a:cs typeface="Consolas"/>
                <a:sym typeface="Consolas"/>
              </a:rPr>
              <a:t>ptrToi</a:t>
            </a:r>
            <a:r>
              <a:rPr lang="tr-TR" sz="1200" dirty="0">
                <a:highlight>
                  <a:srgbClr val="FFFF00"/>
                </a:highlight>
                <a:latin typeface="Consolas"/>
                <a:ea typeface="Consolas"/>
                <a:cs typeface="Consolas"/>
                <a:sym typeface="Consolas"/>
              </a:rPr>
              <a:t> =</a:t>
            </a:r>
            <a:r>
              <a:rPr lang="tr-TR" sz="1200" b="1" dirty="0">
                <a:solidFill>
                  <a:srgbClr val="FF0000"/>
                </a:solidFill>
                <a:highlight>
                  <a:srgbClr val="FFFF00"/>
                </a:highlight>
                <a:latin typeface="Consolas"/>
                <a:ea typeface="Consolas"/>
                <a:cs typeface="Consolas"/>
                <a:sym typeface="Consolas"/>
              </a:rPr>
              <a:t>&amp;</a:t>
            </a:r>
            <a:r>
              <a:rPr lang="tr-TR" sz="1200" dirty="0">
                <a:highlight>
                  <a:srgbClr val="FFFF00"/>
                </a:highlight>
                <a:latin typeface="Consolas"/>
                <a:ea typeface="Consolas"/>
                <a:cs typeface="Consolas"/>
                <a:sym typeface="Consolas"/>
              </a:rPr>
              <a:t>j; //HATA!</a:t>
            </a:r>
            <a:endParaRPr dirty="0"/>
          </a:p>
          <a:p>
            <a:pPr marL="0" lvl="0" indent="0" algn="l" rtl="0">
              <a:lnSpc>
                <a:spcPct val="120000"/>
              </a:lnSpc>
              <a:spcBef>
                <a:spcPts val="0"/>
              </a:spcBef>
              <a:spcAft>
                <a:spcPts val="0"/>
              </a:spcAft>
              <a:buSzPts val="1020"/>
              <a:buNone/>
            </a:pPr>
            <a:r>
              <a:rPr lang="tr-TR" sz="1200" dirty="0">
                <a:solidFill>
                  <a:schemeClr val="bg1">
                    <a:lumMod val="65000"/>
                  </a:schemeClr>
                </a:solidFill>
                <a:latin typeface="Consolas"/>
                <a:ea typeface="Consolas"/>
                <a:cs typeface="Consolas"/>
                <a:sym typeface="Consolas"/>
              </a:rPr>
              <a:t>   /* </a:t>
            </a:r>
            <a:r>
              <a:rPr lang="tr-TR" sz="1200" u="sng" dirty="0">
                <a:solidFill>
                  <a:schemeClr val="bg1">
                    <a:lumMod val="65000"/>
                  </a:schemeClr>
                </a:solidFill>
                <a:latin typeface="Consolas"/>
                <a:ea typeface="Consolas"/>
                <a:cs typeface="Consolas"/>
                <a:sym typeface="Consolas"/>
              </a:rPr>
              <a:t>pi göstericisinin tuttuğu adres </a:t>
            </a:r>
            <a:endParaRPr dirty="0">
              <a:solidFill>
                <a:schemeClr val="bg1">
                  <a:lumMod val="65000"/>
                </a:schemeClr>
              </a:solidFill>
            </a:endParaRPr>
          </a:p>
          <a:p>
            <a:pPr marL="0" lvl="0" indent="0" algn="l" rtl="0">
              <a:lnSpc>
                <a:spcPct val="120000"/>
              </a:lnSpc>
              <a:spcBef>
                <a:spcPts val="0"/>
              </a:spcBef>
              <a:spcAft>
                <a:spcPts val="0"/>
              </a:spcAft>
              <a:buSzPts val="1020"/>
              <a:buNone/>
            </a:pPr>
            <a:r>
              <a:rPr lang="tr-TR" sz="1200" dirty="0">
                <a:solidFill>
                  <a:schemeClr val="bg1">
                    <a:lumMod val="65000"/>
                  </a:schemeClr>
                </a:solidFill>
                <a:latin typeface="Consolas"/>
                <a:ea typeface="Consolas"/>
                <a:cs typeface="Consolas"/>
                <a:sym typeface="Consolas"/>
              </a:rPr>
              <a:t>      </a:t>
            </a:r>
            <a:r>
              <a:rPr lang="tr-TR" sz="1200" u="sng" dirty="0">
                <a:solidFill>
                  <a:schemeClr val="bg1">
                    <a:lumMod val="65000"/>
                  </a:schemeClr>
                </a:solidFill>
                <a:latin typeface="Consolas"/>
                <a:ea typeface="Consolas"/>
                <a:cs typeface="Consolas"/>
                <a:sym typeface="Consolas"/>
              </a:rPr>
              <a:t>değiştirilemez!</a:t>
            </a:r>
            <a:r>
              <a:rPr lang="tr-TR" sz="1200" dirty="0">
                <a:solidFill>
                  <a:schemeClr val="bg1">
                    <a:lumMod val="65000"/>
                  </a:schemeClr>
                </a:solidFill>
                <a:latin typeface="Consolas"/>
                <a:ea typeface="Consolas"/>
                <a:cs typeface="Consolas"/>
                <a:sym typeface="Consolas"/>
              </a:rPr>
              <a:t> */</a:t>
            </a:r>
            <a:endParaRPr dirty="0">
              <a:solidFill>
                <a:schemeClr val="bg1">
                  <a:lumMod val="65000"/>
                </a:schemeClr>
              </a:solidFill>
            </a:endParaRPr>
          </a:p>
          <a:p>
            <a:pPr marL="0" lvl="0" indent="0" algn="l" rtl="0">
              <a:lnSpc>
                <a:spcPct val="120000"/>
              </a:lnSpc>
              <a:spcBef>
                <a:spcPts val="0"/>
              </a:spcBef>
              <a:spcAft>
                <a:spcPts val="0"/>
              </a:spcAft>
              <a:buSzPts val="1020"/>
              <a:buNone/>
            </a:pPr>
            <a:endParaRPr sz="1200" dirty="0">
              <a:latin typeface="Consolas"/>
              <a:ea typeface="Consolas"/>
              <a:cs typeface="Consolas"/>
              <a:sym typeface="Consolas"/>
            </a:endParaRPr>
          </a:p>
          <a:p>
            <a:pPr marL="0" lvl="0" indent="0" algn="l" rtl="0">
              <a:lnSpc>
                <a:spcPct val="120000"/>
              </a:lnSpc>
              <a:spcBef>
                <a:spcPts val="0"/>
              </a:spcBef>
              <a:spcAft>
                <a:spcPts val="0"/>
              </a:spcAft>
              <a:buSzPts val="1020"/>
              <a:buNone/>
            </a:pPr>
            <a:r>
              <a:rPr lang="tr-TR" sz="1200" dirty="0">
                <a:latin typeface="Consolas"/>
                <a:ea typeface="Consolas"/>
                <a:cs typeface="Consolas"/>
                <a:sym typeface="Consolas"/>
              </a:rPr>
              <a:t>   </a:t>
            </a:r>
            <a:r>
              <a:rPr lang="tr-TR" sz="1200" b="1" dirty="0">
                <a:solidFill>
                  <a:srgbClr val="0000FF"/>
                </a:solidFill>
                <a:highlight>
                  <a:srgbClr val="FFFF00"/>
                </a:highlight>
                <a:latin typeface="Consolas"/>
                <a:ea typeface="Consolas"/>
                <a:cs typeface="Consolas"/>
                <a:sym typeface="Consolas"/>
              </a:rPr>
              <a:t>const</a:t>
            </a:r>
            <a:r>
              <a:rPr lang="tr-TR" sz="1200" dirty="0">
                <a:highlight>
                  <a:srgbClr val="FFFF00"/>
                </a:highlight>
                <a:latin typeface="Consolas"/>
                <a:ea typeface="Consolas"/>
                <a:cs typeface="Consolas"/>
                <a:sym typeface="Consolas"/>
              </a:rPr>
              <a:t> int</a:t>
            </a:r>
            <a:r>
              <a:rPr lang="tr-TR" sz="1200" b="1" dirty="0">
                <a:solidFill>
                  <a:srgbClr val="FF0000"/>
                </a:solidFill>
                <a:highlight>
                  <a:srgbClr val="FFFF00"/>
                </a:highlight>
                <a:latin typeface="Consolas"/>
                <a:ea typeface="Consolas"/>
                <a:cs typeface="Consolas"/>
                <a:sym typeface="Consolas"/>
              </a:rPr>
              <a:t>*</a:t>
            </a:r>
            <a:r>
              <a:rPr lang="tr-TR" sz="1200" dirty="0">
                <a:highlight>
                  <a:srgbClr val="FFFF00"/>
                </a:highlight>
                <a:latin typeface="Consolas"/>
                <a:ea typeface="Consolas"/>
                <a:cs typeface="Consolas"/>
                <a:sym typeface="Consolas"/>
              </a:rPr>
              <a:t> </a:t>
            </a:r>
            <a:r>
              <a:rPr lang="tr-TR" sz="1200" b="1" dirty="0">
                <a:solidFill>
                  <a:srgbClr val="0000FF"/>
                </a:solidFill>
                <a:highlight>
                  <a:srgbClr val="FFFF00"/>
                </a:highlight>
                <a:latin typeface="Consolas"/>
                <a:ea typeface="Consolas"/>
                <a:cs typeface="Consolas"/>
                <a:sym typeface="Consolas"/>
              </a:rPr>
              <a:t>const</a:t>
            </a:r>
            <a:r>
              <a:rPr lang="tr-TR" sz="1200" dirty="0">
                <a:latin typeface="Consolas"/>
                <a:ea typeface="Consolas"/>
                <a:cs typeface="Consolas"/>
                <a:sym typeface="Consolas"/>
              </a:rPr>
              <a:t> </a:t>
            </a:r>
            <a:r>
              <a:rPr lang="tr-TR" sz="1200" dirty="0" err="1">
                <a:latin typeface="Consolas"/>
                <a:ea typeface="Consolas"/>
                <a:cs typeface="Consolas"/>
                <a:sym typeface="Consolas"/>
              </a:rPr>
              <a:t>ptr</a:t>
            </a:r>
            <a:r>
              <a:rPr lang="tr-TR" sz="1200" dirty="0">
                <a:latin typeface="Consolas"/>
                <a:ea typeface="Consolas"/>
                <a:cs typeface="Consolas"/>
                <a:sym typeface="Consolas"/>
              </a:rPr>
              <a:t>=</a:t>
            </a:r>
            <a:r>
              <a:rPr lang="tr-TR" sz="1200" dirty="0">
                <a:solidFill>
                  <a:srgbClr val="FF0000"/>
                </a:solidFill>
                <a:latin typeface="Consolas"/>
                <a:ea typeface="Consolas"/>
                <a:cs typeface="Consolas"/>
                <a:sym typeface="Consolas"/>
              </a:rPr>
              <a:t>&amp;</a:t>
            </a:r>
            <a:r>
              <a:rPr lang="tr-TR" sz="1200" dirty="0">
                <a:latin typeface="Consolas"/>
                <a:ea typeface="Consolas"/>
                <a:cs typeface="Consolas"/>
                <a:sym typeface="Consolas"/>
              </a:rPr>
              <a:t>j;</a:t>
            </a:r>
            <a:endParaRPr dirty="0"/>
          </a:p>
          <a:p>
            <a:pPr marL="0" lvl="0" indent="0" algn="l" rtl="0">
              <a:lnSpc>
                <a:spcPct val="120000"/>
              </a:lnSpc>
              <a:spcBef>
                <a:spcPts val="0"/>
              </a:spcBef>
              <a:spcAft>
                <a:spcPts val="0"/>
              </a:spcAft>
              <a:buSzPts val="1020"/>
              <a:buNone/>
            </a:pPr>
            <a:r>
              <a:rPr lang="tr-TR" sz="1200" dirty="0">
                <a:solidFill>
                  <a:schemeClr val="bg1">
                    <a:lumMod val="65000"/>
                  </a:schemeClr>
                </a:solidFill>
                <a:latin typeface="Consolas"/>
                <a:ea typeface="Consolas"/>
                <a:cs typeface="Consolas"/>
                <a:sym typeface="Consolas"/>
              </a:rPr>
              <a:t>   /* </a:t>
            </a:r>
            <a:r>
              <a:rPr lang="tr-TR" sz="1200" u="sng" dirty="0">
                <a:solidFill>
                  <a:schemeClr val="bg1">
                    <a:lumMod val="65000"/>
                  </a:schemeClr>
                </a:solidFill>
                <a:latin typeface="Consolas"/>
                <a:ea typeface="Consolas"/>
                <a:cs typeface="Consolas"/>
                <a:sym typeface="Consolas"/>
              </a:rPr>
              <a:t>Hem gösterici, hem de gösterilen veri sabit </a:t>
            </a:r>
            <a:r>
              <a:rPr lang="tr-TR" sz="1200" dirty="0">
                <a:solidFill>
                  <a:schemeClr val="bg1">
                    <a:lumMod val="65000"/>
                  </a:schemeClr>
                </a:solidFill>
                <a:latin typeface="Consolas"/>
                <a:ea typeface="Consolas"/>
                <a:cs typeface="Consolas"/>
                <a:sym typeface="Consolas"/>
              </a:rPr>
              <a:t>*/</a:t>
            </a:r>
            <a:br>
              <a:rPr lang="tr-TR" sz="1200" dirty="0">
                <a:latin typeface="Consolas"/>
                <a:ea typeface="Consolas"/>
                <a:cs typeface="Consolas"/>
                <a:sym typeface="Consolas"/>
              </a:rPr>
            </a:br>
            <a:r>
              <a:rPr lang="tr-TR" sz="1200" dirty="0">
                <a:latin typeface="Consolas"/>
                <a:ea typeface="Consolas"/>
                <a:cs typeface="Consolas"/>
                <a:sym typeface="Consolas"/>
              </a:rPr>
              <a:t>}</a:t>
            </a:r>
            <a:endParaRPr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8"/>
          <p:cNvSpPr txBox="1">
            <a:spLocks noGrp="1"/>
          </p:cNvSpPr>
          <p:nvPr>
            <p:ph type="title"/>
          </p:nvPr>
        </p:nvSpPr>
        <p:spPr>
          <a:xfrm>
            <a:off x="1069848" y="484632"/>
            <a:ext cx="10058400" cy="134633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SzPts val="4800"/>
              <a:buFont typeface="Cambria"/>
              <a:buNone/>
            </a:pPr>
            <a:r>
              <a:rPr lang="tr-TR"/>
              <a:t>«NULL» GÖSTERICILER</a:t>
            </a:r>
            <a:endParaRPr/>
          </a:p>
        </p:txBody>
      </p:sp>
      <p:sp>
        <p:nvSpPr>
          <p:cNvPr id="160" name="Google Shape;160;p8"/>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530"/>
              <a:buNone/>
            </a:pPr>
            <a:r>
              <a:rPr lang="tr-TR" sz="1800" dirty="0"/>
              <a:t>Atanmış kesin bir adresiniz yoksa, bir gösterici değişkenine NULL değeri atamak her zaman iyi bir uygulamadır. </a:t>
            </a:r>
            <a:endParaRPr dirty="0"/>
          </a:p>
          <a:p>
            <a:pPr marL="0" lvl="0" indent="0" algn="l" rtl="0">
              <a:lnSpc>
                <a:spcPct val="100000"/>
              </a:lnSpc>
              <a:spcBef>
                <a:spcPts val="1200"/>
              </a:spcBef>
              <a:spcAft>
                <a:spcPts val="0"/>
              </a:spcAft>
              <a:buSzPts val="1530"/>
              <a:buNone/>
            </a:pPr>
            <a:r>
              <a:rPr lang="tr-TR" sz="1800" dirty="0"/>
              <a:t>İlk değeri olmayan gösterici tanımlamak yerine, ilk değeri sıfır olan göstericiler tanımlanmak doru bir yöntemdir. Bu durumda ilk değer NULL olarak atanır.  Bu durumda göstericiye «</a:t>
            </a:r>
            <a:r>
              <a:rPr lang="tr-TR" sz="1800" b="1" dirty="0">
                <a:solidFill>
                  <a:srgbClr val="FF0000"/>
                </a:solidFill>
              </a:rPr>
              <a:t>NULL pointer</a:t>
            </a:r>
            <a:r>
              <a:rPr lang="tr-TR" sz="1800" dirty="0"/>
              <a:t>» adı verilir.</a:t>
            </a:r>
            <a:endParaRPr dirty="0"/>
          </a:p>
          <a:p>
            <a:pPr marL="0" lvl="0" indent="0" algn="l" rtl="0">
              <a:lnSpc>
                <a:spcPct val="100000"/>
              </a:lnSpc>
              <a:spcBef>
                <a:spcPts val="1200"/>
              </a:spcBef>
              <a:spcAft>
                <a:spcPts val="0"/>
              </a:spcAft>
              <a:buSzPts val="1530"/>
              <a:buNone/>
            </a:pPr>
            <a:r>
              <a:rPr lang="tr-TR" sz="1800" b="1" dirty="0" err="1">
                <a:latin typeface="Consolas"/>
                <a:ea typeface="Consolas"/>
                <a:cs typeface="Consolas"/>
                <a:sym typeface="Consolas"/>
              </a:rPr>
              <a:t>veritipi</a:t>
            </a:r>
            <a:r>
              <a:rPr lang="tr-TR" sz="1800" b="1" dirty="0">
                <a:latin typeface="Consolas"/>
                <a:ea typeface="Consolas"/>
                <a:cs typeface="Consolas"/>
                <a:sym typeface="Consolas"/>
              </a:rPr>
              <a:t>* </a:t>
            </a:r>
            <a:r>
              <a:rPr lang="tr-TR" sz="1800" b="1" dirty="0" err="1">
                <a:latin typeface="Consolas"/>
                <a:ea typeface="Consolas"/>
                <a:cs typeface="Consolas"/>
                <a:sym typeface="Consolas"/>
              </a:rPr>
              <a:t>gostericikimligi</a:t>
            </a:r>
            <a:r>
              <a:rPr lang="tr-TR" sz="1800" b="1" dirty="0">
                <a:latin typeface="Consolas"/>
                <a:ea typeface="Consolas"/>
                <a:cs typeface="Consolas"/>
                <a:sym typeface="Consolas"/>
              </a:rPr>
              <a:t> = </a:t>
            </a:r>
            <a:r>
              <a:rPr lang="tr-TR" sz="1800" b="1" dirty="0" err="1">
                <a:solidFill>
                  <a:srgbClr val="FF0000"/>
                </a:solidFill>
                <a:latin typeface="Consolas"/>
                <a:ea typeface="Consolas"/>
                <a:cs typeface="Consolas"/>
                <a:sym typeface="Consolas"/>
              </a:rPr>
              <a:t>nullptr</a:t>
            </a:r>
            <a:r>
              <a:rPr lang="tr-TR" sz="1800" b="1" dirty="0">
                <a:latin typeface="Consolas"/>
                <a:ea typeface="Consolas"/>
                <a:cs typeface="Consolas"/>
                <a:sym typeface="Consolas"/>
              </a:rPr>
              <a:t>; </a:t>
            </a:r>
            <a:r>
              <a:rPr lang="tr-TR" sz="1800" dirty="0"/>
              <a:t>yada </a:t>
            </a:r>
            <a:endParaRPr dirty="0"/>
          </a:p>
          <a:p>
            <a:pPr marL="0" lvl="0" indent="0" algn="l" rtl="0">
              <a:lnSpc>
                <a:spcPct val="100000"/>
              </a:lnSpc>
              <a:spcBef>
                <a:spcPts val="1200"/>
              </a:spcBef>
              <a:spcAft>
                <a:spcPts val="0"/>
              </a:spcAft>
              <a:buSzPts val="1530"/>
              <a:buNone/>
            </a:pPr>
            <a:r>
              <a:rPr lang="tr-TR" sz="1800" b="1" dirty="0" err="1">
                <a:latin typeface="Consolas"/>
                <a:ea typeface="Consolas"/>
                <a:cs typeface="Consolas"/>
                <a:sym typeface="Consolas"/>
              </a:rPr>
              <a:t>gostericikimligi</a:t>
            </a:r>
            <a:r>
              <a:rPr lang="tr-TR" sz="1800" b="1" dirty="0">
                <a:latin typeface="Consolas"/>
                <a:ea typeface="Consolas"/>
                <a:cs typeface="Consolas"/>
                <a:sym typeface="Consolas"/>
              </a:rPr>
              <a:t> = </a:t>
            </a:r>
            <a:r>
              <a:rPr lang="tr-TR" sz="1800" b="1" dirty="0" err="1">
                <a:solidFill>
                  <a:srgbClr val="FF0000"/>
                </a:solidFill>
                <a:latin typeface="Consolas"/>
                <a:ea typeface="Consolas"/>
                <a:cs typeface="Consolas"/>
                <a:sym typeface="Consolas"/>
              </a:rPr>
              <a:t>nullptr</a:t>
            </a:r>
            <a:r>
              <a:rPr lang="tr-TR" sz="1800" b="1" dirty="0">
                <a:latin typeface="Consolas"/>
                <a:ea typeface="Consolas"/>
                <a:cs typeface="Consolas"/>
                <a:sym typeface="Consolas"/>
              </a:rPr>
              <a:t>;</a:t>
            </a:r>
            <a:endParaRPr sz="1800" b="1" dirty="0"/>
          </a:p>
        </p:txBody>
      </p:sp>
      <p:sp>
        <p:nvSpPr>
          <p:cNvPr id="161" name="Google Shape;161;p8"/>
          <p:cNvSpPr txBox="1">
            <a:spLocks noGrp="1"/>
          </p:cNvSpPr>
          <p:nvPr>
            <p:ph type="body" idx="2"/>
          </p:nvPr>
        </p:nvSpPr>
        <p:spPr>
          <a:xfrm>
            <a:off x="6096000" y="2194560"/>
            <a:ext cx="5023104" cy="3977640"/>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SzPts val="1020"/>
              <a:buNone/>
            </a:pPr>
            <a:r>
              <a:rPr lang="tr-TR" sz="1400" dirty="0">
                <a:latin typeface="Consolas"/>
                <a:ea typeface="Consolas"/>
                <a:cs typeface="Consolas"/>
                <a:sym typeface="Consolas"/>
              </a:rPr>
              <a:t>#include &lt;</a:t>
            </a:r>
            <a:r>
              <a:rPr lang="tr-TR" sz="1400" dirty="0" err="1">
                <a:latin typeface="Consolas"/>
                <a:ea typeface="Consolas"/>
                <a:cs typeface="Consolas"/>
                <a:sym typeface="Consolas"/>
              </a:rPr>
              <a:t>iostream</a:t>
            </a:r>
            <a:r>
              <a:rPr lang="tr-TR" sz="1400" dirty="0">
                <a:latin typeface="Consolas"/>
                <a:ea typeface="Consolas"/>
                <a:cs typeface="Consolas"/>
                <a:sym typeface="Consolas"/>
              </a:rPr>
              <a:t>&gt;</a:t>
            </a:r>
          </a:p>
          <a:p>
            <a:pPr marL="0" lvl="0" indent="0" algn="l" rtl="0">
              <a:lnSpc>
                <a:spcPct val="120000"/>
              </a:lnSpc>
              <a:spcBef>
                <a:spcPts val="0"/>
              </a:spcBef>
              <a:spcAft>
                <a:spcPts val="0"/>
              </a:spcAft>
              <a:buSzPts val="1020"/>
              <a:buNone/>
            </a:pPr>
            <a:r>
              <a:rPr lang="tr-TR" sz="1400" dirty="0" err="1">
                <a:solidFill>
                  <a:srgbClr val="0000CC"/>
                </a:solidFill>
                <a:latin typeface="Consolas"/>
                <a:ea typeface="Consolas"/>
                <a:cs typeface="Consolas"/>
                <a:sym typeface="Consolas"/>
              </a:rPr>
              <a:t>using</a:t>
            </a:r>
            <a:r>
              <a:rPr lang="tr-TR" sz="1400" dirty="0">
                <a:latin typeface="Consolas"/>
                <a:ea typeface="Consolas"/>
                <a:cs typeface="Consolas"/>
                <a:sym typeface="Consolas"/>
              </a:rPr>
              <a:t> namespace </a:t>
            </a:r>
            <a:r>
              <a:rPr lang="tr-TR" sz="1400" dirty="0" err="1">
                <a:latin typeface="Consolas"/>
                <a:ea typeface="Consolas"/>
                <a:cs typeface="Consolas"/>
                <a:sym typeface="Consolas"/>
              </a:rPr>
              <a:t>std</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main(){</a:t>
            </a:r>
          </a:p>
          <a:p>
            <a:pPr marL="0" lvl="0" indent="0" algn="l" rtl="0">
              <a:lnSpc>
                <a:spcPct val="12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solidFill>
                  <a:srgbClr val="C00000"/>
                </a:solidFill>
                <a:latin typeface="Consolas"/>
                <a:ea typeface="Consolas"/>
                <a:cs typeface="Consolas"/>
                <a:sym typeface="Consolas"/>
              </a:rPr>
              <a:t>*</a:t>
            </a:r>
            <a:r>
              <a:rPr lang="tr-TR" sz="1400" dirty="0">
                <a:latin typeface="Consolas"/>
                <a:ea typeface="Consolas"/>
                <a:cs typeface="Consolas"/>
                <a:sym typeface="Consolas"/>
              </a:rPr>
              <a:t> </a:t>
            </a:r>
            <a:r>
              <a:rPr lang="tr-TR" sz="1400" dirty="0" err="1">
                <a:latin typeface="Consolas"/>
                <a:ea typeface="Consolas"/>
                <a:cs typeface="Consolas"/>
                <a:sym typeface="Consolas"/>
              </a:rPr>
              <a:t>ptr</a:t>
            </a:r>
            <a:r>
              <a:rPr lang="tr-TR" sz="1400" dirty="0">
                <a:latin typeface="Consolas"/>
                <a:ea typeface="Consolas"/>
                <a:cs typeface="Consolas"/>
                <a:sym typeface="Consolas"/>
              </a:rPr>
              <a:t> = </a:t>
            </a:r>
            <a:r>
              <a:rPr lang="tr-TR" sz="1400" dirty="0" err="1">
                <a:solidFill>
                  <a:srgbClr val="C00000"/>
                </a:solidFill>
                <a:latin typeface="Consolas"/>
                <a:ea typeface="Consolas"/>
                <a:cs typeface="Consolas"/>
                <a:sym typeface="Consolas"/>
              </a:rPr>
              <a:t>nullptr</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a:t>
            </a:r>
            <a:r>
              <a:rPr lang="tr-TR" sz="1400" dirty="0" err="1">
                <a:latin typeface="Consolas"/>
                <a:ea typeface="Consolas"/>
                <a:cs typeface="Consolas"/>
                <a:sym typeface="Consolas"/>
              </a:rPr>
              <a:t>ptr</a:t>
            </a:r>
            <a:r>
              <a:rPr lang="tr-TR" sz="1400" dirty="0">
                <a:latin typeface="Consolas"/>
                <a:ea typeface="Consolas"/>
                <a:cs typeface="Consolas"/>
                <a:sym typeface="Consolas"/>
              </a:rPr>
              <a:t> göstericisinin tuttuğu adres:" </a:t>
            </a:r>
          </a:p>
          <a:p>
            <a:pPr marL="0" lvl="0" indent="0" algn="l" rtl="0">
              <a:lnSpc>
                <a:spcPct val="120000"/>
              </a:lnSpc>
              <a:spcBef>
                <a:spcPts val="0"/>
              </a:spcBef>
              <a:spcAft>
                <a:spcPts val="0"/>
              </a:spcAft>
              <a:buSzPts val="1020"/>
              <a:buNone/>
            </a:pPr>
            <a:r>
              <a:rPr lang="tr-TR" sz="1400" dirty="0">
                <a:latin typeface="Consolas"/>
                <a:ea typeface="Consolas"/>
                <a:cs typeface="Consolas"/>
                <a:sym typeface="Consolas"/>
              </a:rPr>
              <a:t>        &lt;&lt; </a:t>
            </a:r>
            <a:r>
              <a:rPr lang="tr-TR" sz="1400" dirty="0" err="1">
                <a:latin typeface="Consolas"/>
                <a:ea typeface="Consolas"/>
                <a:cs typeface="Consolas"/>
                <a:sym typeface="Consolas"/>
              </a:rPr>
              <a:t>ptr</a:t>
            </a: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400" dirty="0">
                <a:latin typeface="Consolas"/>
                <a:ea typeface="Consolas"/>
                <a:cs typeface="Consolas"/>
                <a:sym typeface="Consolas"/>
              </a:rPr>
              <a:t>   </a:t>
            </a:r>
            <a:r>
              <a:rPr lang="tr-TR" sz="1400" dirty="0">
                <a:solidFill>
                  <a:srgbClr val="0000CC"/>
                </a:solidFill>
                <a:latin typeface="Consolas"/>
                <a:ea typeface="Consolas"/>
                <a:cs typeface="Consolas"/>
                <a:sym typeface="Consolas"/>
              </a:rPr>
              <a:t>int</a:t>
            </a:r>
            <a:r>
              <a:rPr lang="tr-TR" sz="1400" dirty="0">
                <a:latin typeface="Consolas"/>
                <a:ea typeface="Consolas"/>
                <a:cs typeface="Consolas"/>
                <a:sym typeface="Consolas"/>
              </a:rPr>
              <a:t> </a:t>
            </a:r>
            <a:r>
              <a:rPr lang="tr-TR" sz="1400" dirty="0" err="1">
                <a:latin typeface="Consolas"/>
                <a:ea typeface="Consolas"/>
                <a:cs typeface="Consolas"/>
                <a:sym typeface="Consolas"/>
              </a:rPr>
              <a:t>agirlik</a:t>
            </a:r>
            <a:r>
              <a:rPr lang="tr-TR" sz="1400" dirty="0">
                <a:latin typeface="Consolas"/>
                <a:ea typeface="Consolas"/>
                <a:cs typeface="Consolas"/>
                <a:sym typeface="Consolas"/>
              </a:rPr>
              <a:t>=80;</a:t>
            </a:r>
          </a:p>
          <a:p>
            <a:pPr marL="0" lvl="0" indent="0" algn="l" rtl="0">
              <a:lnSpc>
                <a:spcPct val="12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ptr</a:t>
            </a:r>
            <a:r>
              <a:rPr lang="tr-TR" sz="1400" dirty="0">
                <a:latin typeface="Consolas"/>
                <a:ea typeface="Consolas"/>
                <a:cs typeface="Consolas"/>
                <a:sym typeface="Consolas"/>
              </a:rPr>
              <a:t>=</a:t>
            </a:r>
            <a:r>
              <a:rPr lang="tr-TR" sz="1400" dirty="0">
                <a:solidFill>
                  <a:srgbClr val="C00000"/>
                </a:solidFill>
                <a:latin typeface="Consolas"/>
                <a:ea typeface="Consolas"/>
                <a:cs typeface="Consolas"/>
                <a:sym typeface="Consolas"/>
              </a:rPr>
              <a:t>&amp;</a:t>
            </a:r>
            <a:r>
              <a:rPr lang="tr-TR" sz="1400" dirty="0" err="1">
                <a:latin typeface="Consolas"/>
                <a:ea typeface="Consolas"/>
                <a:cs typeface="Consolas"/>
                <a:sym typeface="Consolas"/>
              </a:rPr>
              <a:t>agirlik</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400" dirty="0">
                <a:latin typeface="Consolas"/>
                <a:ea typeface="Consolas"/>
                <a:cs typeface="Consolas"/>
                <a:sym typeface="Consolas"/>
              </a:rPr>
              <a:t>   </a:t>
            </a:r>
            <a:r>
              <a:rPr lang="tr-TR" sz="1400" dirty="0" err="1">
                <a:latin typeface="Consolas"/>
                <a:ea typeface="Consolas"/>
                <a:cs typeface="Consolas"/>
                <a:sym typeface="Consolas"/>
              </a:rPr>
              <a:t>cout</a:t>
            </a:r>
            <a:r>
              <a:rPr lang="tr-TR" sz="1400" dirty="0">
                <a:latin typeface="Consolas"/>
                <a:ea typeface="Consolas"/>
                <a:cs typeface="Consolas"/>
                <a:sym typeface="Consolas"/>
              </a:rPr>
              <a:t> &lt;&lt; "</a:t>
            </a:r>
            <a:r>
              <a:rPr lang="tr-TR" sz="1400" dirty="0" err="1">
                <a:latin typeface="Consolas"/>
                <a:ea typeface="Consolas"/>
                <a:cs typeface="Consolas"/>
                <a:sym typeface="Consolas"/>
              </a:rPr>
              <a:t>ptr</a:t>
            </a:r>
            <a:r>
              <a:rPr lang="tr-TR" sz="1400" dirty="0">
                <a:latin typeface="Consolas"/>
                <a:ea typeface="Consolas"/>
                <a:cs typeface="Consolas"/>
                <a:sym typeface="Consolas"/>
              </a:rPr>
              <a:t> göstericisinin tuttuğu adres:" </a:t>
            </a:r>
          </a:p>
          <a:p>
            <a:pPr marL="0" lvl="0" indent="0" algn="l" rtl="0">
              <a:lnSpc>
                <a:spcPct val="120000"/>
              </a:lnSpc>
              <a:spcBef>
                <a:spcPts val="0"/>
              </a:spcBef>
              <a:spcAft>
                <a:spcPts val="0"/>
              </a:spcAft>
              <a:buSzPts val="1020"/>
              <a:buNone/>
            </a:pPr>
            <a:r>
              <a:rPr lang="tr-TR" sz="1400" dirty="0">
                <a:latin typeface="Consolas"/>
                <a:ea typeface="Consolas"/>
                <a:cs typeface="Consolas"/>
                <a:sym typeface="Consolas"/>
              </a:rPr>
              <a:t>        &lt;&lt; </a:t>
            </a:r>
            <a:r>
              <a:rPr lang="tr-TR" sz="1400" dirty="0" err="1">
                <a:latin typeface="Consolas"/>
                <a:ea typeface="Consolas"/>
                <a:cs typeface="Consolas"/>
                <a:sym typeface="Consolas"/>
              </a:rPr>
              <a:t>ptr</a:t>
            </a:r>
            <a:r>
              <a:rPr lang="tr-TR" sz="1400" dirty="0">
                <a:latin typeface="Consolas"/>
                <a:ea typeface="Consolas"/>
                <a:cs typeface="Consolas"/>
                <a:sym typeface="Consolas"/>
              </a:rPr>
              <a:t> &lt;&lt; " ve değeri:" &lt;&lt; </a:t>
            </a:r>
            <a:r>
              <a:rPr lang="tr-TR" sz="1400" dirty="0">
                <a:solidFill>
                  <a:srgbClr val="C00000"/>
                </a:solidFill>
                <a:latin typeface="Consolas"/>
                <a:ea typeface="Consolas"/>
                <a:cs typeface="Consolas"/>
                <a:sym typeface="Consolas"/>
              </a:rPr>
              <a:t>*</a:t>
            </a:r>
            <a:r>
              <a:rPr lang="tr-TR" sz="1400" dirty="0" err="1">
                <a:latin typeface="Consolas"/>
                <a:ea typeface="Consolas"/>
                <a:cs typeface="Consolas"/>
                <a:sym typeface="Consolas"/>
              </a:rPr>
              <a:t>ptr</a:t>
            </a:r>
            <a:r>
              <a:rPr lang="tr-TR" sz="1400" dirty="0">
                <a:latin typeface="Consolas"/>
                <a:ea typeface="Consolas"/>
                <a:cs typeface="Consolas"/>
                <a:sym typeface="Consolas"/>
              </a:rPr>
              <a:t> &lt;&lt; </a:t>
            </a:r>
            <a:r>
              <a:rPr lang="tr-TR" sz="1400" dirty="0" err="1">
                <a:latin typeface="Consolas"/>
                <a:ea typeface="Consolas"/>
                <a:cs typeface="Consolas"/>
                <a:sym typeface="Consolas"/>
              </a:rPr>
              <a:t>endl</a:t>
            </a:r>
            <a:r>
              <a:rPr lang="tr-TR" sz="1400" dirty="0">
                <a:latin typeface="Consolas"/>
                <a:ea typeface="Consolas"/>
                <a:cs typeface="Consolas"/>
                <a:sym typeface="Consolas"/>
              </a:rPr>
              <a:t>;</a:t>
            </a:r>
          </a:p>
          <a:p>
            <a:pPr marL="0" lvl="0" indent="0" algn="l" rtl="0">
              <a:lnSpc>
                <a:spcPct val="120000"/>
              </a:lnSpc>
              <a:spcBef>
                <a:spcPts val="0"/>
              </a:spcBef>
              <a:spcAft>
                <a:spcPts val="0"/>
              </a:spcAft>
              <a:buSzPts val="1020"/>
              <a:buNone/>
            </a:pPr>
            <a:r>
              <a:rPr lang="tr-TR" sz="1400" dirty="0">
                <a:latin typeface="Consolas"/>
                <a:ea typeface="Consolas"/>
                <a:cs typeface="Consolas"/>
                <a:sym typeface="Consolas"/>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9"/>
          <p:cNvSpPr txBox="1">
            <a:spLocks noGrp="1"/>
          </p:cNvSpPr>
          <p:nvPr>
            <p:ph type="title"/>
          </p:nvPr>
        </p:nvSpPr>
        <p:spPr>
          <a:xfrm>
            <a:off x="8549640" y="352839"/>
            <a:ext cx="3200400" cy="143620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3200"/>
              <a:buFont typeface="Cambria"/>
              <a:buNone/>
            </a:pPr>
            <a:r>
              <a:rPr lang="tr-TR"/>
              <a:t>ÇIFTE GÖSTERICI</a:t>
            </a:r>
            <a:endParaRPr/>
          </a:p>
        </p:txBody>
      </p:sp>
      <p:sp>
        <p:nvSpPr>
          <p:cNvPr id="167" name="Google Shape;167;p9"/>
          <p:cNvSpPr txBox="1">
            <a:spLocks noGrp="1"/>
          </p:cNvSpPr>
          <p:nvPr>
            <p:ph type="body" idx="1"/>
          </p:nvPr>
        </p:nvSpPr>
        <p:spPr>
          <a:xfrm>
            <a:off x="238539" y="352839"/>
            <a:ext cx="7829385" cy="582786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#include &lt;</a:t>
            </a:r>
            <a:r>
              <a:rPr lang="tr-TR" sz="1800" dirty="0" err="1">
                <a:latin typeface="Consolas"/>
                <a:ea typeface="Consolas"/>
                <a:cs typeface="Consolas"/>
                <a:sym typeface="Consolas"/>
              </a:rPr>
              <a:t>iostream</a:t>
            </a:r>
            <a:r>
              <a:rPr lang="tr-TR" sz="1800" dirty="0">
                <a:latin typeface="Consolas"/>
                <a:ea typeface="Consolas"/>
                <a:cs typeface="Consolas"/>
                <a:sym typeface="Consolas"/>
              </a:rPr>
              <a:t>&gt;</a:t>
            </a:r>
          </a:p>
          <a:p>
            <a:pPr marL="0" lvl="0" indent="0" algn="l" rtl="0">
              <a:lnSpc>
                <a:spcPct val="90000"/>
              </a:lnSpc>
              <a:spcBef>
                <a:spcPts val="0"/>
              </a:spcBef>
              <a:spcAft>
                <a:spcPts val="0"/>
              </a:spcAft>
              <a:buSzPts val="1190"/>
              <a:buNone/>
            </a:pPr>
            <a:r>
              <a:rPr lang="tr-TR" sz="1800" dirty="0" err="1">
                <a:latin typeface="Consolas"/>
                <a:ea typeface="Consolas"/>
                <a:cs typeface="Consolas"/>
                <a:sym typeface="Consolas"/>
              </a:rPr>
              <a:t>using</a:t>
            </a:r>
            <a:r>
              <a:rPr lang="tr-TR" sz="1800" dirty="0">
                <a:latin typeface="Consolas"/>
                <a:ea typeface="Consolas"/>
                <a:cs typeface="Consolas"/>
                <a:sym typeface="Consolas"/>
              </a:rPr>
              <a:t> namespace </a:t>
            </a:r>
            <a:r>
              <a:rPr lang="tr-TR" sz="1800" dirty="0" err="1">
                <a:latin typeface="Consolas"/>
                <a:ea typeface="Consolas"/>
                <a:cs typeface="Consolas"/>
                <a:sym typeface="Consolas"/>
              </a:rPr>
              <a:t>std</a:t>
            </a:r>
            <a:r>
              <a:rPr lang="tr-TR" sz="1800" dirty="0">
                <a:latin typeface="Consolas"/>
                <a:ea typeface="Consolas"/>
                <a:cs typeface="Consolas"/>
                <a:sym typeface="Consolas"/>
              </a:rPr>
              <a:t>;</a:t>
            </a:r>
          </a:p>
          <a:p>
            <a:pPr marL="0" lvl="0" indent="0" algn="l" rtl="0">
              <a:lnSpc>
                <a:spcPct val="90000"/>
              </a:lnSpc>
              <a:spcBef>
                <a:spcPts val="0"/>
              </a:spcBef>
              <a:spcAft>
                <a:spcPts val="0"/>
              </a:spcAft>
              <a:buSzPts val="1190"/>
              <a:buNone/>
            </a:pPr>
            <a:r>
              <a:rPr lang="tr-TR" sz="1800" dirty="0">
                <a:solidFill>
                  <a:srgbClr val="0000CC"/>
                </a:solidFill>
                <a:latin typeface="Consolas"/>
                <a:ea typeface="Consolas"/>
                <a:cs typeface="Consolas"/>
                <a:sym typeface="Consolas"/>
              </a:rPr>
              <a:t>int</a:t>
            </a:r>
            <a:r>
              <a:rPr lang="tr-TR" sz="1800" dirty="0">
                <a:latin typeface="Consolas"/>
                <a:ea typeface="Consolas"/>
                <a:cs typeface="Consolas"/>
                <a:sym typeface="Consolas"/>
              </a:rPr>
              <a:t> main(){</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r>
              <a:rPr lang="tr-TR" sz="1800" dirty="0">
                <a:solidFill>
                  <a:srgbClr val="0000CC"/>
                </a:solidFill>
                <a:latin typeface="Consolas"/>
                <a:ea typeface="Consolas"/>
                <a:cs typeface="Consolas"/>
                <a:sym typeface="Consolas"/>
              </a:rPr>
              <a:t>int</a:t>
            </a:r>
            <a:r>
              <a:rPr lang="tr-TR" sz="1800" dirty="0">
                <a:latin typeface="Consolas"/>
                <a:ea typeface="Consolas"/>
                <a:cs typeface="Consolas"/>
                <a:sym typeface="Consolas"/>
              </a:rPr>
              <a:t> var = 10;</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r>
              <a:rPr lang="tr-TR" sz="1800" dirty="0">
                <a:solidFill>
                  <a:srgbClr val="0000CC"/>
                </a:solidFill>
                <a:latin typeface="Consolas"/>
                <a:ea typeface="Consolas"/>
                <a:cs typeface="Consolas"/>
                <a:sym typeface="Consolas"/>
              </a:rPr>
              <a:t>int</a:t>
            </a:r>
            <a:r>
              <a:rPr lang="tr-TR" sz="1800" dirty="0">
                <a:solidFill>
                  <a:srgbClr val="FF0000"/>
                </a:solidFill>
                <a:latin typeface="Consolas"/>
                <a:ea typeface="Consolas"/>
                <a:cs typeface="Consolas"/>
                <a:sym typeface="Consolas"/>
              </a:rPr>
              <a:t>*</a:t>
            </a:r>
            <a:r>
              <a:rPr lang="tr-TR" sz="1800" dirty="0">
                <a:latin typeface="Consolas"/>
                <a:ea typeface="Consolas"/>
                <a:cs typeface="Consolas"/>
                <a:sym typeface="Consolas"/>
              </a:rPr>
              <a:t> </a:t>
            </a:r>
            <a:r>
              <a:rPr lang="tr-TR" sz="1800" dirty="0" err="1">
                <a:latin typeface="Consolas"/>
                <a:ea typeface="Consolas"/>
                <a:cs typeface="Consolas"/>
                <a:sym typeface="Consolas"/>
              </a:rPr>
              <a:t>intptr</a:t>
            </a:r>
            <a:r>
              <a:rPr lang="tr-TR" sz="1800" dirty="0">
                <a:latin typeface="Consolas"/>
                <a:ea typeface="Consolas"/>
                <a:cs typeface="Consolas"/>
                <a:sym typeface="Consolas"/>
              </a:rPr>
              <a:t> = </a:t>
            </a:r>
            <a:r>
              <a:rPr lang="tr-TR" sz="1800" dirty="0">
                <a:solidFill>
                  <a:srgbClr val="FF0000"/>
                </a:solidFill>
                <a:latin typeface="Consolas"/>
                <a:ea typeface="Consolas"/>
                <a:cs typeface="Consolas"/>
                <a:sym typeface="Consolas"/>
              </a:rPr>
              <a:t>&amp;</a:t>
            </a:r>
            <a:r>
              <a:rPr lang="tr-TR" sz="1800" dirty="0">
                <a:latin typeface="Consolas"/>
                <a:ea typeface="Consolas"/>
                <a:cs typeface="Consolas"/>
                <a:sym typeface="Consolas"/>
              </a:rPr>
              <a:t>var;</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r>
              <a:rPr lang="tr-TR" sz="1800" dirty="0">
                <a:solidFill>
                  <a:srgbClr val="0000CC"/>
                </a:solidFill>
                <a:latin typeface="Consolas"/>
                <a:ea typeface="Consolas"/>
                <a:cs typeface="Consolas"/>
                <a:sym typeface="Consolas"/>
              </a:rPr>
              <a:t>int</a:t>
            </a:r>
            <a:r>
              <a:rPr lang="tr-TR" sz="1800" dirty="0">
                <a:solidFill>
                  <a:srgbClr val="FF0000"/>
                </a:solidFill>
                <a:latin typeface="Consolas"/>
                <a:ea typeface="Consolas"/>
                <a:cs typeface="Consolas"/>
                <a:sym typeface="Consolas"/>
              </a:rPr>
              <a:t>**</a:t>
            </a:r>
            <a:r>
              <a:rPr lang="tr-TR" sz="1800" dirty="0">
                <a:latin typeface="Consolas"/>
                <a:ea typeface="Consolas"/>
                <a:cs typeface="Consolas"/>
                <a:sym typeface="Consolas"/>
              </a:rPr>
              <a:t> </a:t>
            </a:r>
            <a:r>
              <a:rPr lang="tr-TR" sz="1800" dirty="0" err="1">
                <a:latin typeface="Consolas"/>
                <a:ea typeface="Consolas"/>
                <a:cs typeface="Consolas"/>
                <a:sym typeface="Consolas"/>
              </a:rPr>
              <a:t>ptrptr</a:t>
            </a:r>
            <a:r>
              <a:rPr lang="tr-TR" sz="1800" dirty="0">
                <a:latin typeface="Consolas"/>
                <a:ea typeface="Consolas"/>
                <a:cs typeface="Consolas"/>
                <a:sym typeface="Consolas"/>
              </a:rPr>
              <a:t> = </a:t>
            </a:r>
            <a:r>
              <a:rPr lang="tr-TR" sz="1800" dirty="0">
                <a:solidFill>
                  <a:srgbClr val="FF0000"/>
                </a:solidFill>
                <a:latin typeface="Consolas"/>
                <a:ea typeface="Consolas"/>
                <a:cs typeface="Consolas"/>
                <a:sym typeface="Consolas"/>
              </a:rPr>
              <a:t>&amp;</a:t>
            </a:r>
            <a:r>
              <a:rPr lang="tr-TR" sz="1800" dirty="0" err="1">
                <a:latin typeface="Consolas"/>
                <a:ea typeface="Consolas"/>
                <a:cs typeface="Consolas"/>
                <a:sym typeface="Consolas"/>
              </a:rPr>
              <a:t>intptr</a:t>
            </a:r>
            <a:r>
              <a:rPr lang="tr-TR" sz="1800" dirty="0">
                <a:latin typeface="Consolas"/>
                <a:ea typeface="Consolas"/>
                <a:cs typeface="Consolas"/>
                <a:sym typeface="Consolas"/>
              </a:rPr>
              <a:t>;  //double pointer</a:t>
            </a:r>
          </a:p>
          <a:p>
            <a:pPr marL="0" lvl="0" indent="0" algn="l" rtl="0">
              <a:lnSpc>
                <a:spcPct val="90000"/>
              </a:lnSpc>
              <a:spcBef>
                <a:spcPts val="0"/>
              </a:spcBef>
              <a:spcAft>
                <a:spcPts val="0"/>
              </a:spcAft>
              <a:buSzPts val="1190"/>
              <a:buNone/>
            </a:pPr>
            <a:endParaRPr lang="tr-TR" sz="1800" dirty="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r>
              <a:rPr lang="tr-TR" sz="1800" dirty="0" err="1">
                <a:latin typeface="Consolas"/>
                <a:ea typeface="Consolas"/>
                <a:cs typeface="Consolas"/>
                <a:sym typeface="Consolas"/>
              </a:rPr>
              <a:t>cout</a:t>
            </a:r>
            <a:r>
              <a:rPr lang="tr-TR" sz="1800" dirty="0">
                <a:latin typeface="Consolas"/>
                <a:ea typeface="Consolas"/>
                <a:cs typeface="Consolas"/>
                <a:sym typeface="Consolas"/>
              </a:rPr>
              <a:t> &lt;&lt; "var:" &lt;&lt; var &lt;&lt; " &amp;var:" &lt;&lt; </a:t>
            </a:r>
            <a:r>
              <a:rPr lang="tr-TR" sz="1800" dirty="0">
                <a:solidFill>
                  <a:srgbClr val="FF0000"/>
                </a:solidFill>
                <a:latin typeface="Consolas"/>
                <a:ea typeface="Consolas"/>
                <a:cs typeface="Consolas"/>
                <a:sym typeface="Consolas"/>
              </a:rPr>
              <a:t>&amp;</a:t>
            </a:r>
            <a:r>
              <a:rPr lang="tr-TR" sz="1800" dirty="0">
                <a:latin typeface="Consolas"/>
                <a:ea typeface="Consolas"/>
                <a:cs typeface="Consolas"/>
                <a:sym typeface="Consolas"/>
              </a:rPr>
              <a:t>var &lt;&lt; </a:t>
            </a:r>
            <a:r>
              <a:rPr lang="tr-TR" sz="1800" dirty="0" err="1">
                <a:latin typeface="Consolas"/>
                <a:ea typeface="Consolas"/>
                <a:cs typeface="Consolas"/>
                <a:sym typeface="Consolas"/>
              </a:rPr>
              <a:t>endl</a:t>
            </a:r>
            <a:r>
              <a:rPr lang="tr-TR" sz="1800" dirty="0">
                <a:latin typeface="Consolas"/>
                <a:ea typeface="Consolas"/>
                <a:cs typeface="Consolas"/>
                <a:sym typeface="Consolas"/>
              </a:rPr>
              <a:t>;</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r>
              <a:rPr lang="tr-TR" sz="1800" dirty="0" err="1">
                <a:latin typeface="Consolas"/>
                <a:ea typeface="Consolas"/>
                <a:cs typeface="Consolas"/>
                <a:sym typeface="Consolas"/>
              </a:rPr>
              <a:t>cout</a:t>
            </a:r>
            <a:r>
              <a:rPr lang="tr-TR" sz="1800" dirty="0">
                <a:latin typeface="Consolas"/>
                <a:ea typeface="Consolas"/>
                <a:cs typeface="Consolas"/>
                <a:sym typeface="Consolas"/>
              </a:rPr>
              <a:t> &lt;&lt; "</a:t>
            </a:r>
            <a:r>
              <a:rPr lang="tr-TR" sz="1800" dirty="0" err="1">
                <a:latin typeface="Consolas"/>
                <a:ea typeface="Consolas"/>
                <a:cs typeface="Consolas"/>
                <a:sym typeface="Consolas"/>
              </a:rPr>
              <a:t>inttptr</a:t>
            </a:r>
            <a:r>
              <a:rPr lang="tr-TR" sz="1800" dirty="0">
                <a:latin typeface="Consolas"/>
                <a:ea typeface="Consolas"/>
                <a:cs typeface="Consolas"/>
                <a:sym typeface="Consolas"/>
              </a:rPr>
              <a:t>:" &lt;&lt;  </a:t>
            </a:r>
            <a:r>
              <a:rPr lang="tr-TR" sz="1800" dirty="0" err="1">
                <a:latin typeface="Consolas"/>
                <a:ea typeface="Consolas"/>
                <a:cs typeface="Consolas"/>
                <a:sym typeface="Consolas"/>
              </a:rPr>
              <a:t>intptr</a:t>
            </a:r>
            <a:r>
              <a:rPr lang="tr-TR" sz="1800" dirty="0">
                <a:latin typeface="Consolas"/>
                <a:ea typeface="Consolas"/>
                <a:cs typeface="Consolas"/>
                <a:sym typeface="Consolas"/>
              </a:rPr>
              <a:t>  </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&lt;&lt; " *</a:t>
            </a:r>
            <a:r>
              <a:rPr lang="tr-TR" sz="1800" dirty="0" err="1">
                <a:latin typeface="Consolas"/>
                <a:ea typeface="Consolas"/>
                <a:cs typeface="Consolas"/>
                <a:sym typeface="Consolas"/>
              </a:rPr>
              <a:t>inttptr</a:t>
            </a:r>
            <a:r>
              <a:rPr lang="tr-TR" sz="1800" dirty="0">
                <a:latin typeface="Consolas"/>
                <a:ea typeface="Consolas"/>
                <a:cs typeface="Consolas"/>
                <a:sym typeface="Consolas"/>
              </a:rPr>
              <a:t>:" &lt;&lt; </a:t>
            </a:r>
            <a:r>
              <a:rPr lang="tr-TR" sz="1800" dirty="0">
                <a:solidFill>
                  <a:srgbClr val="FF0000"/>
                </a:solidFill>
                <a:latin typeface="Consolas"/>
                <a:ea typeface="Consolas"/>
                <a:cs typeface="Consolas"/>
                <a:sym typeface="Consolas"/>
              </a:rPr>
              <a:t>*</a:t>
            </a:r>
            <a:r>
              <a:rPr lang="tr-TR" sz="1800" dirty="0" err="1">
                <a:latin typeface="Consolas"/>
                <a:ea typeface="Consolas"/>
                <a:cs typeface="Consolas"/>
                <a:sym typeface="Consolas"/>
              </a:rPr>
              <a:t>intptr</a:t>
            </a:r>
            <a:r>
              <a:rPr lang="tr-TR" sz="1800" dirty="0">
                <a:latin typeface="Consolas"/>
                <a:ea typeface="Consolas"/>
                <a:cs typeface="Consolas"/>
                <a:sym typeface="Consolas"/>
              </a:rPr>
              <a:t> &lt;&lt; </a:t>
            </a:r>
            <a:r>
              <a:rPr lang="tr-TR" sz="1800" dirty="0" err="1">
                <a:latin typeface="Consolas"/>
                <a:ea typeface="Consolas"/>
                <a:cs typeface="Consolas"/>
                <a:sym typeface="Consolas"/>
              </a:rPr>
              <a:t>endl</a:t>
            </a:r>
            <a:r>
              <a:rPr lang="tr-TR" sz="1800" dirty="0">
                <a:latin typeface="Consolas"/>
                <a:ea typeface="Consolas"/>
                <a:cs typeface="Consolas"/>
                <a:sym typeface="Consolas"/>
              </a:rPr>
              <a:t>;</a:t>
            </a:r>
          </a:p>
          <a:p>
            <a:pPr marL="0" lvl="0" indent="0" algn="l" rtl="0">
              <a:lnSpc>
                <a:spcPct val="90000"/>
              </a:lnSpc>
              <a:spcBef>
                <a:spcPts val="0"/>
              </a:spcBef>
              <a:spcAft>
                <a:spcPts val="0"/>
              </a:spcAft>
              <a:buSzPts val="1190"/>
              <a:buNone/>
            </a:pPr>
            <a:endParaRPr lang="tr-TR" sz="1800" dirty="0">
              <a:latin typeface="Consolas"/>
              <a:ea typeface="Consolas"/>
              <a:cs typeface="Consolas"/>
              <a:sym typeface="Consolas"/>
            </a:endParaRP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r>
              <a:rPr lang="tr-TR" sz="1800" dirty="0" err="1">
                <a:latin typeface="Consolas"/>
                <a:ea typeface="Consolas"/>
                <a:cs typeface="Consolas"/>
                <a:sym typeface="Consolas"/>
              </a:rPr>
              <a:t>cout</a:t>
            </a:r>
            <a:r>
              <a:rPr lang="tr-TR" sz="1800" dirty="0">
                <a:latin typeface="Consolas"/>
                <a:ea typeface="Consolas"/>
                <a:cs typeface="Consolas"/>
                <a:sym typeface="Consolas"/>
              </a:rPr>
              <a:t> &lt;&lt; "var:" &lt;&lt; var &lt;&lt; " </a:t>
            </a:r>
            <a:r>
              <a:rPr lang="tr-TR" sz="1800" dirty="0">
                <a:solidFill>
                  <a:schemeClr val="tx1"/>
                </a:solidFill>
                <a:latin typeface="Consolas"/>
                <a:ea typeface="Consolas"/>
                <a:cs typeface="Consolas"/>
                <a:sym typeface="Consolas"/>
              </a:rPr>
              <a:t>*</a:t>
            </a:r>
            <a:r>
              <a:rPr lang="tr-TR" sz="1800" dirty="0" err="1">
                <a:latin typeface="Consolas"/>
                <a:ea typeface="Consolas"/>
                <a:cs typeface="Consolas"/>
                <a:sym typeface="Consolas"/>
              </a:rPr>
              <a:t>intptr</a:t>
            </a:r>
            <a:r>
              <a:rPr lang="tr-TR" sz="1800" dirty="0">
                <a:latin typeface="Consolas"/>
                <a:ea typeface="Consolas"/>
                <a:cs typeface="Consolas"/>
                <a:sym typeface="Consolas"/>
              </a:rPr>
              <a:t>:" &lt;&lt; *</a:t>
            </a:r>
            <a:r>
              <a:rPr lang="tr-TR" sz="1800" dirty="0" err="1">
                <a:latin typeface="Consolas"/>
                <a:ea typeface="Consolas"/>
                <a:cs typeface="Consolas"/>
                <a:sym typeface="Consolas"/>
              </a:rPr>
              <a:t>intptr</a:t>
            </a:r>
            <a:r>
              <a:rPr lang="tr-TR" sz="1800" dirty="0">
                <a:latin typeface="Consolas"/>
                <a:ea typeface="Consolas"/>
                <a:cs typeface="Consolas"/>
                <a:sym typeface="Consolas"/>
              </a:rPr>
              <a:t> &lt;&lt; </a:t>
            </a:r>
            <a:r>
              <a:rPr lang="tr-TR" sz="1800" dirty="0" err="1">
                <a:latin typeface="Consolas"/>
                <a:ea typeface="Consolas"/>
                <a:cs typeface="Consolas"/>
                <a:sym typeface="Consolas"/>
              </a:rPr>
              <a:t>endl</a:t>
            </a:r>
            <a:r>
              <a:rPr lang="tr-TR" sz="1800" dirty="0">
                <a:latin typeface="Consolas"/>
                <a:ea typeface="Consolas"/>
                <a:cs typeface="Consolas"/>
                <a:sym typeface="Consolas"/>
              </a:rPr>
              <a:t>;</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r>
              <a:rPr lang="tr-TR" sz="1800" dirty="0" err="1">
                <a:latin typeface="Consolas"/>
                <a:ea typeface="Consolas"/>
                <a:cs typeface="Consolas"/>
                <a:sym typeface="Consolas"/>
              </a:rPr>
              <a:t>cout</a:t>
            </a:r>
            <a:r>
              <a:rPr lang="tr-TR" sz="1800" dirty="0">
                <a:latin typeface="Consolas"/>
                <a:ea typeface="Consolas"/>
                <a:cs typeface="Consolas"/>
                <a:sym typeface="Consolas"/>
              </a:rPr>
              <a:t> &lt;&lt; "</a:t>
            </a:r>
            <a:r>
              <a:rPr lang="tr-TR" sz="1800" dirty="0" err="1">
                <a:latin typeface="Consolas"/>
                <a:ea typeface="Consolas"/>
                <a:cs typeface="Consolas"/>
                <a:sym typeface="Consolas"/>
              </a:rPr>
              <a:t>ptrptr</a:t>
            </a:r>
            <a:r>
              <a:rPr lang="tr-TR" sz="1800" dirty="0">
                <a:latin typeface="Consolas"/>
                <a:ea typeface="Consolas"/>
                <a:cs typeface="Consolas"/>
                <a:sym typeface="Consolas"/>
              </a:rPr>
              <a:t>:" &lt;&lt; </a:t>
            </a:r>
            <a:r>
              <a:rPr lang="tr-TR" sz="1800" dirty="0" err="1">
                <a:latin typeface="Consolas"/>
                <a:ea typeface="Consolas"/>
                <a:cs typeface="Consolas"/>
                <a:sym typeface="Consolas"/>
              </a:rPr>
              <a:t>ptrptr</a:t>
            </a:r>
            <a:r>
              <a:rPr lang="tr-TR" sz="1800" dirty="0">
                <a:latin typeface="Consolas"/>
                <a:ea typeface="Consolas"/>
                <a:cs typeface="Consolas"/>
                <a:sym typeface="Consolas"/>
              </a:rPr>
              <a:t> &lt;&lt; " </a:t>
            </a:r>
            <a:r>
              <a:rPr lang="tr-TR" sz="1800" dirty="0">
                <a:solidFill>
                  <a:srgbClr val="FF0000"/>
                </a:solidFill>
                <a:latin typeface="Consolas"/>
                <a:ea typeface="Consolas"/>
                <a:cs typeface="Consolas"/>
                <a:sym typeface="Consolas"/>
              </a:rPr>
              <a:t>&amp;</a:t>
            </a:r>
            <a:r>
              <a:rPr lang="tr-TR" sz="1800" dirty="0" err="1">
                <a:latin typeface="Consolas"/>
                <a:ea typeface="Consolas"/>
                <a:cs typeface="Consolas"/>
                <a:sym typeface="Consolas"/>
              </a:rPr>
              <a:t>ptrtptr</a:t>
            </a:r>
            <a:r>
              <a:rPr lang="tr-TR" sz="1800" dirty="0">
                <a:latin typeface="Consolas"/>
                <a:ea typeface="Consolas"/>
                <a:cs typeface="Consolas"/>
                <a:sym typeface="Consolas"/>
              </a:rPr>
              <a:t>:" </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&lt;&lt; </a:t>
            </a:r>
            <a:r>
              <a:rPr lang="tr-TR" sz="1800" dirty="0">
                <a:solidFill>
                  <a:srgbClr val="FF0000"/>
                </a:solidFill>
                <a:latin typeface="Consolas"/>
                <a:ea typeface="Consolas"/>
                <a:cs typeface="Consolas"/>
                <a:sym typeface="Consolas"/>
              </a:rPr>
              <a:t>&amp;</a:t>
            </a:r>
            <a:r>
              <a:rPr lang="tr-TR" sz="1800" dirty="0" err="1">
                <a:latin typeface="Consolas"/>
                <a:ea typeface="Consolas"/>
                <a:cs typeface="Consolas"/>
                <a:sym typeface="Consolas"/>
              </a:rPr>
              <a:t>ptrptr</a:t>
            </a:r>
            <a:r>
              <a:rPr lang="tr-TR" sz="1800" dirty="0">
                <a:latin typeface="Consolas"/>
                <a:ea typeface="Consolas"/>
                <a:cs typeface="Consolas"/>
                <a:sym typeface="Consolas"/>
              </a:rPr>
              <a:t> &lt;&lt; </a:t>
            </a:r>
            <a:r>
              <a:rPr lang="tr-TR" sz="1800" dirty="0" err="1">
                <a:latin typeface="Consolas"/>
                <a:ea typeface="Consolas"/>
                <a:cs typeface="Consolas"/>
                <a:sym typeface="Consolas"/>
              </a:rPr>
              <a:t>endl</a:t>
            </a:r>
            <a:r>
              <a:rPr lang="tr-TR" sz="1800" dirty="0">
                <a:latin typeface="Consolas"/>
                <a:ea typeface="Consolas"/>
                <a:cs typeface="Consolas"/>
                <a:sym typeface="Consolas"/>
              </a:rPr>
              <a:t>;</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r>
              <a:rPr lang="tr-TR" sz="1800" dirty="0" err="1">
                <a:latin typeface="Consolas"/>
                <a:ea typeface="Consolas"/>
                <a:cs typeface="Consolas"/>
                <a:sym typeface="Consolas"/>
              </a:rPr>
              <a:t>cout</a:t>
            </a:r>
            <a:r>
              <a:rPr lang="tr-TR" sz="1800" dirty="0">
                <a:latin typeface="Consolas"/>
                <a:ea typeface="Consolas"/>
                <a:cs typeface="Consolas"/>
                <a:sym typeface="Consolas"/>
              </a:rPr>
              <a:t> &lt;&lt; "&amp;</a:t>
            </a:r>
            <a:r>
              <a:rPr lang="tr-TR" sz="1800" dirty="0" err="1">
                <a:latin typeface="Consolas"/>
                <a:ea typeface="Consolas"/>
                <a:cs typeface="Consolas"/>
                <a:sym typeface="Consolas"/>
              </a:rPr>
              <a:t>intptr</a:t>
            </a:r>
            <a:r>
              <a:rPr lang="tr-TR" sz="1800" dirty="0">
                <a:latin typeface="Consolas"/>
                <a:ea typeface="Consolas"/>
                <a:cs typeface="Consolas"/>
                <a:sym typeface="Consolas"/>
              </a:rPr>
              <a:t>:" &lt;&lt; </a:t>
            </a:r>
            <a:r>
              <a:rPr lang="tr-TR" sz="1800" dirty="0">
                <a:solidFill>
                  <a:srgbClr val="FF0000"/>
                </a:solidFill>
                <a:latin typeface="Consolas"/>
                <a:ea typeface="Consolas"/>
                <a:cs typeface="Consolas"/>
                <a:sym typeface="Consolas"/>
              </a:rPr>
              <a:t>&amp;</a:t>
            </a:r>
            <a:r>
              <a:rPr lang="tr-TR" sz="1800" dirty="0" err="1">
                <a:latin typeface="Consolas"/>
                <a:ea typeface="Consolas"/>
                <a:cs typeface="Consolas"/>
                <a:sym typeface="Consolas"/>
              </a:rPr>
              <a:t>intptr</a:t>
            </a:r>
            <a:r>
              <a:rPr lang="tr-TR" sz="1800" dirty="0">
                <a:latin typeface="Consolas"/>
                <a:ea typeface="Consolas"/>
                <a:cs typeface="Consolas"/>
                <a:sym typeface="Consolas"/>
              </a:rPr>
              <a:t> &lt;&lt; " *</a:t>
            </a:r>
            <a:r>
              <a:rPr lang="tr-TR" sz="1800" dirty="0" err="1">
                <a:latin typeface="Consolas"/>
                <a:ea typeface="Consolas"/>
                <a:cs typeface="Consolas"/>
                <a:sym typeface="Consolas"/>
              </a:rPr>
              <a:t>ptrptr</a:t>
            </a:r>
            <a:r>
              <a:rPr lang="tr-TR" sz="1800" dirty="0">
                <a:latin typeface="Consolas"/>
                <a:ea typeface="Consolas"/>
                <a:cs typeface="Consolas"/>
                <a:sym typeface="Consolas"/>
              </a:rPr>
              <a:t> :" </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&lt;&lt; *</a:t>
            </a:r>
            <a:r>
              <a:rPr lang="tr-TR" sz="1800" dirty="0" err="1">
                <a:latin typeface="Consolas"/>
                <a:ea typeface="Consolas"/>
                <a:cs typeface="Consolas"/>
                <a:sym typeface="Consolas"/>
              </a:rPr>
              <a:t>ptrptr</a:t>
            </a:r>
            <a:r>
              <a:rPr lang="tr-TR" sz="1800" dirty="0">
                <a:latin typeface="Consolas"/>
                <a:ea typeface="Consolas"/>
                <a:cs typeface="Consolas"/>
                <a:sym typeface="Consolas"/>
              </a:rPr>
              <a:t> &lt;&lt; </a:t>
            </a:r>
            <a:r>
              <a:rPr lang="tr-TR" sz="1800" dirty="0" err="1">
                <a:latin typeface="Consolas"/>
                <a:ea typeface="Consolas"/>
                <a:cs typeface="Consolas"/>
                <a:sym typeface="Consolas"/>
              </a:rPr>
              <a:t>endl</a:t>
            </a:r>
            <a:r>
              <a:rPr lang="tr-TR" sz="1800" dirty="0">
                <a:latin typeface="Consolas"/>
                <a:ea typeface="Consolas"/>
                <a:cs typeface="Consolas"/>
                <a:sym typeface="Consolas"/>
              </a:rPr>
              <a:t>;</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a:t>
            </a:r>
            <a:r>
              <a:rPr lang="tr-TR" sz="1800" dirty="0" err="1">
                <a:latin typeface="Consolas"/>
                <a:ea typeface="Consolas"/>
                <a:cs typeface="Consolas"/>
                <a:sym typeface="Consolas"/>
              </a:rPr>
              <a:t>cout</a:t>
            </a:r>
            <a:r>
              <a:rPr lang="tr-TR" sz="1800" dirty="0">
                <a:latin typeface="Consolas"/>
                <a:ea typeface="Consolas"/>
                <a:cs typeface="Consolas"/>
                <a:sym typeface="Consolas"/>
              </a:rPr>
              <a:t> &lt;&lt; "var:"&lt;&lt; var &lt;&lt; " </a:t>
            </a:r>
            <a:r>
              <a:rPr lang="tr-TR" sz="1800" dirty="0">
                <a:solidFill>
                  <a:srgbClr val="FF0000"/>
                </a:solidFill>
                <a:latin typeface="Consolas"/>
                <a:ea typeface="Consolas"/>
                <a:cs typeface="Consolas"/>
                <a:sym typeface="Consolas"/>
              </a:rPr>
              <a:t>*</a:t>
            </a:r>
            <a:r>
              <a:rPr lang="tr-TR" sz="1800" dirty="0" err="1">
                <a:latin typeface="Consolas"/>
                <a:ea typeface="Consolas"/>
                <a:cs typeface="Consolas"/>
                <a:sym typeface="Consolas"/>
              </a:rPr>
              <a:t>intptr</a:t>
            </a:r>
            <a:r>
              <a:rPr lang="tr-TR" sz="1800" dirty="0">
                <a:latin typeface="Consolas"/>
                <a:ea typeface="Consolas"/>
                <a:cs typeface="Consolas"/>
                <a:sym typeface="Consolas"/>
              </a:rPr>
              <a:t>:" &lt;&lt; *</a:t>
            </a:r>
            <a:r>
              <a:rPr lang="tr-TR" sz="1800" dirty="0" err="1">
                <a:latin typeface="Consolas"/>
                <a:ea typeface="Consolas"/>
                <a:cs typeface="Consolas"/>
                <a:sym typeface="Consolas"/>
              </a:rPr>
              <a:t>intptr</a:t>
            </a:r>
            <a:r>
              <a:rPr lang="tr-TR" sz="1800" dirty="0">
                <a:latin typeface="Consolas"/>
                <a:ea typeface="Consolas"/>
                <a:cs typeface="Consolas"/>
                <a:sym typeface="Consolas"/>
              </a:rPr>
              <a:t> </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        &lt;&lt; " **</a:t>
            </a:r>
            <a:r>
              <a:rPr lang="tr-TR" sz="1800" dirty="0" err="1">
                <a:latin typeface="Consolas"/>
                <a:ea typeface="Consolas"/>
                <a:cs typeface="Consolas"/>
                <a:sym typeface="Consolas"/>
              </a:rPr>
              <a:t>ptrptr</a:t>
            </a:r>
            <a:r>
              <a:rPr lang="tr-TR" sz="1800" dirty="0">
                <a:latin typeface="Consolas"/>
                <a:ea typeface="Consolas"/>
                <a:cs typeface="Consolas"/>
                <a:sym typeface="Consolas"/>
              </a:rPr>
              <a:t>:" &lt;&lt; </a:t>
            </a:r>
            <a:r>
              <a:rPr lang="tr-TR" sz="1800" dirty="0">
                <a:solidFill>
                  <a:srgbClr val="FF0000"/>
                </a:solidFill>
                <a:latin typeface="Consolas"/>
                <a:ea typeface="Consolas"/>
                <a:cs typeface="Consolas"/>
                <a:sym typeface="Consolas"/>
              </a:rPr>
              <a:t>**</a:t>
            </a:r>
            <a:r>
              <a:rPr lang="tr-TR" sz="1800" dirty="0" err="1">
                <a:latin typeface="Consolas"/>
                <a:ea typeface="Consolas"/>
                <a:cs typeface="Consolas"/>
                <a:sym typeface="Consolas"/>
              </a:rPr>
              <a:t>ptrptr</a:t>
            </a:r>
            <a:r>
              <a:rPr lang="tr-TR" sz="1800" dirty="0">
                <a:latin typeface="Consolas"/>
                <a:ea typeface="Consolas"/>
                <a:cs typeface="Consolas"/>
                <a:sym typeface="Consolas"/>
              </a:rPr>
              <a:t>;</a:t>
            </a:r>
          </a:p>
          <a:p>
            <a:pPr marL="0" lvl="0" indent="0" algn="l" rtl="0">
              <a:lnSpc>
                <a:spcPct val="90000"/>
              </a:lnSpc>
              <a:spcBef>
                <a:spcPts val="0"/>
              </a:spcBef>
              <a:spcAft>
                <a:spcPts val="0"/>
              </a:spcAft>
              <a:buSzPts val="1190"/>
              <a:buNone/>
            </a:pPr>
            <a:r>
              <a:rPr lang="tr-TR" sz="1800" dirty="0">
                <a:latin typeface="Consolas"/>
                <a:ea typeface="Consolas"/>
                <a:cs typeface="Consolas"/>
                <a:sym typeface="Consolas"/>
              </a:rPr>
              <a:t>}</a:t>
            </a:r>
          </a:p>
        </p:txBody>
      </p:sp>
      <p:sp>
        <p:nvSpPr>
          <p:cNvPr id="168" name="Google Shape;168;p9"/>
          <p:cNvSpPr txBox="1">
            <a:spLocks noGrp="1"/>
          </p:cNvSpPr>
          <p:nvPr>
            <p:ph type="body" idx="2"/>
          </p:nvPr>
        </p:nvSpPr>
        <p:spPr>
          <a:xfrm>
            <a:off x="8549640" y="1832146"/>
            <a:ext cx="3200400" cy="434856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190"/>
              <a:buNone/>
            </a:pPr>
            <a:r>
              <a:rPr lang="tr-TR"/>
              <a:t>Bir gösterici bir başka göstericinin adresini tutabilir. Buna </a:t>
            </a:r>
            <a:r>
              <a:rPr lang="tr-TR" b="1">
                <a:solidFill>
                  <a:srgbClr val="0070C0"/>
                </a:solidFill>
              </a:rPr>
              <a:t>çifte gösterici </a:t>
            </a:r>
            <a:r>
              <a:rPr lang="tr-TR"/>
              <a:t>(</a:t>
            </a:r>
            <a:r>
              <a:rPr lang="tr-TR" b="1">
                <a:solidFill>
                  <a:srgbClr val="FF0000"/>
                </a:solidFill>
              </a:rPr>
              <a:t>double pointer</a:t>
            </a:r>
            <a:r>
              <a:rPr lang="tr-TR"/>
              <a:t>) adı verilir.</a:t>
            </a:r>
            <a:br>
              <a:rPr lang="tr-TR"/>
            </a:br>
            <a:r>
              <a:rPr lang="tr-TR"/>
              <a:t>Yanda buna ilişkin bir örnek bulunmaktadır.</a:t>
            </a:r>
            <a:endParaRPr/>
          </a:p>
          <a:p>
            <a:pPr marL="0" lvl="0" indent="0" algn="l" rtl="0">
              <a:lnSpc>
                <a:spcPct val="100000"/>
              </a:lnSpc>
              <a:spcBef>
                <a:spcPts val="1000"/>
              </a:spcBef>
              <a:spcAft>
                <a:spcPts val="0"/>
              </a:spcAft>
              <a:buSzPts val="1190"/>
              <a:buNone/>
            </a:pPr>
            <a:endParaRPr/>
          </a:p>
        </p:txBody>
      </p:sp>
      <p:sp>
        <p:nvSpPr>
          <p:cNvPr id="169" name="Google Shape;169;p9"/>
          <p:cNvSpPr txBox="1"/>
          <p:nvPr/>
        </p:nvSpPr>
        <p:spPr>
          <a:xfrm>
            <a:off x="220337" y="6323682"/>
            <a:ext cx="7847587" cy="2308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900" b="0" i="0" u="none" strike="noStrike" cap="none">
                <a:solidFill>
                  <a:schemeClr val="dk1"/>
                </a:solidFill>
                <a:latin typeface="Cambria"/>
                <a:ea typeface="Cambria"/>
                <a:cs typeface="Cambria"/>
                <a:sym typeface="Cambria"/>
              </a:rPr>
              <a:t>https://www.tutorialspoint.com/cprogramming/c_pointers.htm</a:t>
            </a:r>
            <a:endParaRPr/>
          </a:p>
        </p:txBody>
      </p:sp>
      <p:grpSp>
        <p:nvGrpSpPr>
          <p:cNvPr id="170" name="Google Shape;170;p9"/>
          <p:cNvGrpSpPr/>
          <p:nvPr/>
        </p:nvGrpSpPr>
        <p:grpSpPr>
          <a:xfrm>
            <a:off x="8549640" y="3019705"/>
            <a:ext cx="2657638" cy="2780904"/>
            <a:chOff x="8954377" y="3303484"/>
            <a:chExt cx="2657638" cy="2780904"/>
          </a:xfrm>
        </p:grpSpPr>
        <p:sp>
          <p:nvSpPr>
            <p:cNvPr id="171" name="Google Shape;171;p9"/>
            <p:cNvSpPr txBox="1"/>
            <p:nvPr/>
          </p:nvSpPr>
          <p:spPr>
            <a:xfrm>
              <a:off x="8957583" y="3781932"/>
              <a:ext cx="67037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65FDE0</a:t>
              </a:r>
              <a:endParaRPr/>
            </a:p>
          </p:txBody>
        </p:sp>
        <p:sp>
          <p:nvSpPr>
            <p:cNvPr id="172" name="Google Shape;172;p9"/>
            <p:cNvSpPr/>
            <p:nvPr/>
          </p:nvSpPr>
          <p:spPr>
            <a:xfrm>
              <a:off x="9649733" y="3717450"/>
              <a:ext cx="1141506"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10</a:t>
              </a:r>
              <a:endParaRPr/>
            </a:p>
          </p:txBody>
        </p:sp>
        <p:sp>
          <p:nvSpPr>
            <p:cNvPr id="173" name="Google Shape;173;p9"/>
            <p:cNvSpPr txBox="1"/>
            <p:nvPr/>
          </p:nvSpPr>
          <p:spPr>
            <a:xfrm>
              <a:off x="10791239" y="3781932"/>
              <a:ext cx="381836"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var</a:t>
              </a:r>
              <a:endParaRPr/>
            </a:p>
          </p:txBody>
        </p:sp>
        <p:sp>
          <p:nvSpPr>
            <p:cNvPr id="174" name="Google Shape;174;p9"/>
            <p:cNvSpPr txBox="1"/>
            <p:nvPr/>
          </p:nvSpPr>
          <p:spPr>
            <a:xfrm>
              <a:off x="8957583" y="4650429"/>
              <a:ext cx="663964"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73FDF1</a:t>
              </a:r>
              <a:endParaRPr/>
            </a:p>
          </p:txBody>
        </p:sp>
        <p:sp>
          <p:nvSpPr>
            <p:cNvPr id="175" name="Google Shape;175;p9"/>
            <p:cNvSpPr/>
            <p:nvPr/>
          </p:nvSpPr>
          <p:spPr>
            <a:xfrm>
              <a:off x="9649733" y="4585947"/>
              <a:ext cx="1141506"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65FDE0</a:t>
              </a:r>
              <a:endParaRPr/>
            </a:p>
          </p:txBody>
        </p:sp>
        <p:sp>
          <p:nvSpPr>
            <p:cNvPr id="176" name="Google Shape;176;p9"/>
            <p:cNvSpPr txBox="1"/>
            <p:nvPr/>
          </p:nvSpPr>
          <p:spPr>
            <a:xfrm>
              <a:off x="10791239" y="4650429"/>
              <a:ext cx="534121"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intptr</a:t>
              </a:r>
              <a:endParaRPr sz="1100">
                <a:solidFill>
                  <a:srgbClr val="0000CC"/>
                </a:solidFill>
                <a:latin typeface="Cambria"/>
                <a:ea typeface="Cambria"/>
                <a:cs typeface="Cambria"/>
                <a:sym typeface="Cambria"/>
              </a:endParaRPr>
            </a:p>
          </p:txBody>
        </p:sp>
        <p:sp>
          <p:nvSpPr>
            <p:cNvPr id="177" name="Google Shape;177;p9"/>
            <p:cNvSpPr txBox="1"/>
            <p:nvPr/>
          </p:nvSpPr>
          <p:spPr>
            <a:xfrm>
              <a:off x="8957583" y="5766905"/>
              <a:ext cx="673582"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83AB34</a:t>
              </a:r>
              <a:endParaRPr/>
            </a:p>
          </p:txBody>
        </p:sp>
        <p:sp>
          <p:nvSpPr>
            <p:cNvPr id="178" name="Google Shape;178;p9"/>
            <p:cNvSpPr/>
            <p:nvPr/>
          </p:nvSpPr>
          <p:spPr>
            <a:xfrm>
              <a:off x="9649733" y="5702423"/>
              <a:ext cx="1141506" cy="381965"/>
            </a:xfrm>
            <a:prstGeom prst="roundRect">
              <a:avLst>
                <a:gd name="adj" fmla="val 16667"/>
              </a:avLst>
            </a:prstGeom>
            <a:solidFill>
              <a:srgbClr val="FFFF00"/>
            </a:solidFill>
            <a:ln w="12700" cap="flat" cmpd="sng">
              <a:solidFill>
                <a:srgbClr val="99341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tr-TR" sz="1800">
                  <a:solidFill>
                    <a:srgbClr val="C00000"/>
                  </a:solidFill>
                  <a:latin typeface="Cambria"/>
                  <a:ea typeface="Cambria"/>
                  <a:cs typeface="Cambria"/>
                  <a:sym typeface="Cambria"/>
                </a:rPr>
                <a:t>73FDF1</a:t>
              </a:r>
              <a:endParaRPr/>
            </a:p>
          </p:txBody>
        </p:sp>
        <p:sp>
          <p:nvSpPr>
            <p:cNvPr id="179" name="Google Shape;179;p9"/>
            <p:cNvSpPr txBox="1"/>
            <p:nvPr/>
          </p:nvSpPr>
          <p:spPr>
            <a:xfrm>
              <a:off x="10791239" y="5766905"/>
              <a:ext cx="553357" cy="2616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tr-TR" sz="1100">
                  <a:solidFill>
                    <a:srgbClr val="0000CC"/>
                  </a:solidFill>
                  <a:latin typeface="Cambria"/>
                  <a:ea typeface="Cambria"/>
                  <a:cs typeface="Cambria"/>
                  <a:sym typeface="Cambria"/>
                </a:rPr>
                <a:t>ptrptr</a:t>
              </a:r>
              <a:endParaRPr sz="1100">
                <a:solidFill>
                  <a:srgbClr val="0000CC"/>
                </a:solidFill>
                <a:latin typeface="Cambria"/>
                <a:ea typeface="Cambria"/>
                <a:cs typeface="Cambria"/>
                <a:sym typeface="Cambria"/>
              </a:endParaRPr>
            </a:p>
          </p:txBody>
        </p:sp>
        <p:cxnSp>
          <p:nvCxnSpPr>
            <p:cNvPr id="180" name="Google Shape;180;p9"/>
            <p:cNvCxnSpPr>
              <a:stCxn id="178" idx="0"/>
              <a:endCxn id="174" idx="2"/>
            </p:cNvCxnSpPr>
            <p:nvPr/>
          </p:nvCxnSpPr>
          <p:spPr>
            <a:xfrm rot="5400000" flipH="1">
              <a:off x="9359786" y="4841723"/>
              <a:ext cx="790500" cy="930900"/>
            </a:xfrm>
            <a:prstGeom prst="curvedConnector3">
              <a:avLst>
                <a:gd name="adj1" fmla="val 14096"/>
              </a:avLst>
            </a:prstGeom>
            <a:noFill/>
            <a:ln w="9525" cap="flat" cmpd="sng">
              <a:solidFill>
                <a:schemeClr val="accent1"/>
              </a:solidFill>
              <a:prstDash val="solid"/>
              <a:round/>
              <a:headEnd type="none" w="sm" len="sm"/>
              <a:tailEnd type="triangle" w="med" len="med"/>
            </a:ln>
          </p:spPr>
        </p:cxnSp>
        <p:cxnSp>
          <p:nvCxnSpPr>
            <p:cNvPr id="181" name="Google Shape;181;p9"/>
            <p:cNvCxnSpPr>
              <a:stCxn id="175" idx="0"/>
              <a:endCxn id="171" idx="2"/>
            </p:cNvCxnSpPr>
            <p:nvPr/>
          </p:nvCxnSpPr>
          <p:spPr>
            <a:xfrm rot="5400000" flipH="1">
              <a:off x="9485486" y="3850947"/>
              <a:ext cx="542400" cy="927600"/>
            </a:xfrm>
            <a:prstGeom prst="curvedConnector3">
              <a:avLst>
                <a:gd name="adj1" fmla="val 50000"/>
              </a:avLst>
            </a:prstGeom>
            <a:noFill/>
            <a:ln w="9525" cap="flat" cmpd="sng">
              <a:solidFill>
                <a:schemeClr val="accent1"/>
              </a:solidFill>
              <a:prstDash val="solid"/>
              <a:round/>
              <a:headEnd type="none" w="sm" len="sm"/>
              <a:tailEnd type="triangle" w="med" len="med"/>
            </a:ln>
          </p:spPr>
        </p:cxnSp>
        <p:sp>
          <p:nvSpPr>
            <p:cNvPr id="182" name="Google Shape;182;p9"/>
            <p:cNvSpPr txBox="1"/>
            <p:nvPr/>
          </p:nvSpPr>
          <p:spPr>
            <a:xfrm>
              <a:off x="8954377" y="3303645"/>
              <a:ext cx="66717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b="1">
                  <a:solidFill>
                    <a:schemeClr val="dk1"/>
                  </a:solidFill>
                  <a:latin typeface="Cambria"/>
                  <a:ea typeface="Cambria"/>
                  <a:cs typeface="Cambria"/>
                  <a:sym typeface="Cambria"/>
                </a:rPr>
                <a:t>ADRES</a:t>
              </a:r>
              <a:endParaRPr/>
            </a:p>
          </p:txBody>
        </p:sp>
        <p:sp>
          <p:nvSpPr>
            <p:cNvPr id="183" name="Google Shape;183;p9"/>
            <p:cNvSpPr txBox="1"/>
            <p:nvPr/>
          </p:nvSpPr>
          <p:spPr>
            <a:xfrm>
              <a:off x="9649733" y="3303645"/>
              <a:ext cx="113887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b="1">
                  <a:solidFill>
                    <a:schemeClr val="dk1"/>
                  </a:solidFill>
                  <a:latin typeface="Cambria"/>
                  <a:ea typeface="Cambria"/>
                  <a:cs typeface="Cambria"/>
                  <a:sym typeface="Cambria"/>
                </a:rPr>
                <a:t>VERİ</a:t>
              </a:r>
              <a:endParaRPr/>
            </a:p>
          </p:txBody>
        </p:sp>
        <p:sp>
          <p:nvSpPr>
            <p:cNvPr id="184" name="Google Shape;184;p9"/>
            <p:cNvSpPr txBox="1"/>
            <p:nvPr/>
          </p:nvSpPr>
          <p:spPr>
            <a:xfrm>
              <a:off x="10734135" y="3303484"/>
              <a:ext cx="877880" cy="2616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1100" b="1">
                  <a:solidFill>
                    <a:schemeClr val="dk1"/>
                  </a:solidFill>
                  <a:latin typeface="Cambria"/>
                  <a:ea typeface="Cambria"/>
                  <a:cs typeface="Cambria"/>
                  <a:sym typeface="Cambria"/>
                </a:rPr>
                <a:t>DEĞİŞKEN</a:t>
              </a:r>
              <a:endParaRPr/>
            </a:p>
          </p:txBody>
        </p:sp>
      </p:gr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3363</Words>
  <Application>Microsoft Office PowerPoint</Application>
  <PresentationFormat>Geniş ekran</PresentationFormat>
  <Paragraphs>423</Paragraphs>
  <Slides>19</Slides>
  <Notes>15</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19</vt:i4>
      </vt:variant>
    </vt:vector>
  </HeadingPairs>
  <TitlesOfParts>
    <vt:vector size="25" baseType="lpstr">
      <vt:lpstr>Arial</vt:lpstr>
      <vt:lpstr>Calibri</vt:lpstr>
      <vt:lpstr>Cambria</vt:lpstr>
      <vt:lpstr>Consolas</vt:lpstr>
      <vt:lpstr>Noto Sans Symbols</vt:lpstr>
      <vt:lpstr>Wood Type</vt:lpstr>
      <vt:lpstr>C++ DİLİ İLE   NESNE YÖNELİMLİ PROGRAMLAMA</vt:lpstr>
      <vt:lpstr>yapısal (structural) programlama nedir?</vt:lpstr>
      <vt:lpstr>C++ DİLİ c DİLİ ÜZERİNE EKLENTİ YAPILARAK GELİŞTİRİLMİŞTİR</vt:lpstr>
      <vt:lpstr>GÖSTERİCİLER (POINTERS)</vt:lpstr>
      <vt:lpstr>GÖSTERICI KİMLİKLENDİRME</vt:lpstr>
      <vt:lpstr>GÖSTERİCİLERE NİÇİN İHTİYAÇ DUYARIZ?</vt:lpstr>
      <vt:lpstr>GÖSTERICILER VE  CONST ANAHTAR KELIMESI</vt:lpstr>
      <vt:lpstr>«NULL» GÖSTERICILER</vt:lpstr>
      <vt:lpstr>ÇIFTE GÖSTERICI</vt:lpstr>
      <vt:lpstr>GÖSTERICI ARITMETIĞI</vt:lpstr>
      <vt:lpstr>GÖSTERİCİ DİZİLERİ</vt:lpstr>
      <vt:lpstr>PARAMETRE OLARAK GÖSTERICILER</vt:lpstr>
      <vt:lpstr>DİZİLER VE  GÖSTERİCİLER</vt:lpstr>
      <vt:lpstr>DIZILER VE  DIZI GÖSTERICILERININ PARAMETRE OLARAK KULLANIMI </vt:lpstr>
      <vt:lpstr>GERI DÖNÜŞ DEĞERI OLARAK GÖSTERICILER</vt:lpstr>
      <vt:lpstr>DİNAMİK HAFIZA</vt:lpstr>
      <vt:lpstr>ÇÖP TOPLAMA</vt:lpstr>
      <vt:lpstr>REFERANSLAR</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DILI ILE  YAPISAL PROGRAMLAMA</dc:title>
  <dc:creator>İlhan ÖZKAN</dc:creator>
  <cp:lastModifiedBy>İlhan ÖZKAN</cp:lastModifiedBy>
  <cp:revision>11</cp:revision>
  <dcterms:created xsi:type="dcterms:W3CDTF">2020-05-21T06:51:03Z</dcterms:created>
  <dcterms:modified xsi:type="dcterms:W3CDTF">2025-04-17T09:19:01Z</dcterms:modified>
</cp:coreProperties>
</file>