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90" r:id="rId4"/>
    <p:sldId id="355" r:id="rId5"/>
    <p:sldId id="257" r:id="rId6"/>
    <p:sldId id="258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08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jrESbeVL/cCeqzdpC8ql5QddQ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54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00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699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10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25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67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5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5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5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body" idx="1"/>
          </p:nvPr>
        </p:nvSpPr>
        <p:spPr>
          <a:xfrm>
            <a:off x="287078" y="1933798"/>
            <a:ext cx="5695509" cy="442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dt" idx="10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6"/>
          <p:cNvSpPr txBox="1">
            <a:spLocks noGrp="1"/>
          </p:cNvSpPr>
          <p:nvPr>
            <p:ph type="ftr" idx="11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sldNum" idx="12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5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3" name="Google Shape;43;p5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7"/>
          <p:cNvSpPr txBox="1">
            <a:spLocks noGrp="1"/>
          </p:cNvSpPr>
          <p:nvPr>
            <p:ph type="ctrTitle"/>
          </p:nvPr>
        </p:nvSpPr>
        <p:spPr>
          <a:xfrm>
            <a:off x="1051559" y="1535719"/>
            <a:ext cx="9974403" cy="25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mbria"/>
              <a:buNone/>
              <a:defRPr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dt" idx="10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ftr" idx="11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/>
          <p:nvPr/>
        </p:nvSpPr>
        <p:spPr>
          <a:xfrm>
            <a:off x="8463516" y="0"/>
            <a:ext cx="3728484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title"/>
          </p:nvPr>
        </p:nvSpPr>
        <p:spPr>
          <a:xfrm>
            <a:off x="8549639" y="191387"/>
            <a:ext cx="3482872" cy="124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body" idx="1"/>
          </p:nvPr>
        </p:nvSpPr>
        <p:spPr>
          <a:xfrm>
            <a:off x="159488" y="191387"/>
            <a:ext cx="8226403" cy="615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2"/>
          </p:nvPr>
        </p:nvSpPr>
        <p:spPr>
          <a:xfrm>
            <a:off x="8549640" y="1541722"/>
            <a:ext cx="3482872" cy="463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dt" idx="10"/>
          </p:nvPr>
        </p:nvSpPr>
        <p:spPr>
          <a:xfrm>
            <a:off x="8549640" y="6393816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ftr" idx="11"/>
          </p:nvPr>
        </p:nvSpPr>
        <p:spPr>
          <a:xfrm>
            <a:off x="159488" y="6391568"/>
            <a:ext cx="822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58"/>
          <p:cNvGrpSpPr/>
          <p:nvPr/>
        </p:nvGrpSpPr>
        <p:grpSpPr>
          <a:xfrm>
            <a:off x="11570734" y="6347779"/>
            <a:ext cx="457200" cy="457200"/>
            <a:chOff x="11361456" y="6195813"/>
            <a:chExt cx="548640" cy="548640"/>
          </a:xfrm>
        </p:grpSpPr>
        <p:sp>
          <p:nvSpPr>
            <p:cNvPr id="58" name="Google Shape;58;p5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11570733" y="6396000"/>
            <a:ext cx="457200" cy="37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>
            <a:spLocks noGrp="1"/>
          </p:cNvSpPr>
          <p:nvPr>
            <p:ph type="title"/>
          </p:nvPr>
        </p:nvSpPr>
        <p:spPr>
          <a:xfrm>
            <a:off x="372139" y="390308"/>
            <a:ext cx="11532781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1"/>
          </p:nvPr>
        </p:nvSpPr>
        <p:spPr>
          <a:xfrm>
            <a:off x="287079" y="1905420"/>
            <a:ext cx="5677786" cy="5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  <a:defRPr sz="18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2"/>
          </p:nvPr>
        </p:nvSpPr>
        <p:spPr>
          <a:xfrm>
            <a:off x="287079" y="2524498"/>
            <a:ext cx="5677786" cy="383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body" idx="3"/>
          </p:nvPr>
        </p:nvSpPr>
        <p:spPr>
          <a:xfrm>
            <a:off x="6227137" y="1905420"/>
            <a:ext cx="5724067" cy="5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  <a:defRPr sz="18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body" idx="4"/>
          </p:nvPr>
        </p:nvSpPr>
        <p:spPr>
          <a:xfrm>
            <a:off x="6227137" y="2556396"/>
            <a:ext cx="5724066" cy="380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dt" idx="10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ftr" idx="11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sldNum" idx="12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87080" y="298869"/>
            <a:ext cx="11664128" cy="45719"/>
          </a:xfrm>
          <a:prstGeom prst="rect">
            <a:avLst/>
          </a:prstGeom>
          <a:blipFill rotWithShape="1">
            <a:blip r:embed="rId7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54"/>
          <p:cNvSpPr/>
          <p:nvPr/>
        </p:nvSpPr>
        <p:spPr>
          <a:xfrm>
            <a:off x="287079" y="1791627"/>
            <a:ext cx="11664127" cy="45719"/>
          </a:xfrm>
          <a:prstGeom prst="rect">
            <a:avLst/>
          </a:prstGeom>
          <a:blipFill rotWithShape="1">
            <a:blip r:embed="rId7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54"/>
          <p:cNvSpPr/>
          <p:nvPr/>
        </p:nvSpPr>
        <p:spPr>
          <a:xfrm>
            <a:off x="287079" y="390308"/>
            <a:ext cx="11664127" cy="1346333"/>
          </a:xfrm>
          <a:prstGeom prst="rect">
            <a:avLst/>
          </a:prstGeom>
          <a:blipFill rotWithShape="1">
            <a:blip r:embed="rId7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title"/>
          </p:nvPr>
        </p:nvSpPr>
        <p:spPr>
          <a:xfrm>
            <a:off x="372139" y="390308"/>
            <a:ext cx="11532781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body" idx="1"/>
          </p:nvPr>
        </p:nvSpPr>
        <p:spPr>
          <a:xfrm>
            <a:off x="287079" y="1883065"/>
            <a:ext cx="11664127" cy="444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dt" idx="10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ftr" idx="11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54"/>
          <p:cNvGrpSpPr/>
          <p:nvPr/>
        </p:nvGrpSpPr>
        <p:grpSpPr>
          <a:xfrm>
            <a:off x="11494006" y="6330531"/>
            <a:ext cx="457200" cy="457200"/>
            <a:chOff x="11361456" y="6195813"/>
            <a:chExt cx="548640" cy="548640"/>
          </a:xfrm>
        </p:grpSpPr>
        <p:sp>
          <p:nvSpPr>
            <p:cNvPr id="18" name="Google Shape;18;p5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8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54"/>
          <p:cNvSpPr txBox="1">
            <a:spLocks noGrp="1"/>
          </p:cNvSpPr>
          <p:nvPr>
            <p:ph type="sldNum" idx="12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C++ DILI ILE  NESNE YÖNELIMLI PROGRAMLAMA</a:t>
            </a:r>
            <a:endParaRPr sz="8000"/>
          </a:p>
        </p:txBody>
      </p:sp>
      <p:sp>
        <p:nvSpPr>
          <p:cNvPr id="81" name="Google Shape;81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None/>
            </a:pPr>
            <a:r>
              <a:rPr lang="tr-TR" dirty="0"/>
              <a:t>BAĞIMLILIK İLİŞKİSİ</a:t>
            </a:r>
            <a:endParaRPr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{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kitapOku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Kitap* kitap=new Kitap(150,"C++ ile Nesne Yönelimli Programlama Notları");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/*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pKitap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nesnesine örnekleme olarak bağımlılık: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as an instantiation */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&lt;&lt; "kitap imal edilip kullanılıyor..." &lt;&lt;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string notlar=kitap-&gt;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kitapIcerigi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//...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kitap;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biryerdenKitapAlOku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(Kitap*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pKitap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/*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pKitap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nesnesine parametre olarak bağımlılık: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dependency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as a parameter */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&lt;&lt; "kitap dışardan alınıp kullanılıyor..." &lt;&lt;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string okunacak=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pKitap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kitapIcerigi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    //...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};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pAdi,int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pNo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): adi(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pAdi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pNo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string adi;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lang="tr-TR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</a:pPr>
            <a:r>
              <a:rPr lang="tr-TR" sz="2000" dirty="0"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Örneğin Öğrenci Sınıfı Yanda verilmiştir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839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None/>
            </a:pPr>
            <a:r>
              <a:rPr lang="tr-TR" dirty="0"/>
              <a:t>BAĞIMLILIK İLİŞKİSİ</a:t>
            </a:r>
            <a:endParaRPr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("Ali",12000);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kitapOku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Kitap* kitap=new Kitap(350,"Kurumsal yazılım Geliştirme");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biryerdenKitapAlOku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(kitap);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kitap;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</a:pPr>
            <a:r>
              <a:rPr lang="tr-TR" sz="2000" dirty="0"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Örneğin İstemci Sınıfı Yanda verilmiştir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944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</a:pPr>
            <a:r>
              <a:rPr lang="tr-TR" dirty="0"/>
              <a:t>İŞ BİRLİĞİ YA DA ORTAKLIK (ASSOCIATION) İLİŞKİSİ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>
                <a:solidFill>
                  <a:srgbClr val="0070C0"/>
                </a:solidFill>
              </a:rPr>
              <a:t>İş Birliği </a:t>
            </a:r>
            <a:r>
              <a:rPr lang="tr-TR" sz="2800" dirty="0"/>
              <a:t>(</a:t>
            </a:r>
            <a:r>
              <a:rPr lang="tr-TR" sz="2800" dirty="0" err="1">
                <a:solidFill>
                  <a:srgbClr val="C00000"/>
                </a:solidFill>
              </a:rPr>
              <a:t>association</a:t>
            </a:r>
            <a:r>
              <a:rPr lang="tr-TR" sz="2800" dirty="0"/>
              <a:t>) ya da </a:t>
            </a:r>
            <a:r>
              <a:rPr lang="tr-TR" sz="2800" b="1" dirty="0">
                <a:solidFill>
                  <a:srgbClr val="0070C0"/>
                </a:solidFill>
              </a:rPr>
              <a:t>ortaklık</a:t>
            </a:r>
            <a:r>
              <a:rPr lang="tr-TR" sz="2800" dirty="0"/>
              <a:t>, iki farklı sınıf arasındaki sürekli olan bütün-parça (</a:t>
            </a:r>
            <a:r>
              <a:rPr lang="tr-TR" sz="2800" dirty="0" err="1"/>
              <a:t>whole-part</a:t>
            </a:r>
            <a:r>
              <a:rPr lang="tr-TR" sz="2800" dirty="0"/>
              <a:t>) ilişkisidir.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dirty="0"/>
              <a:t>Bu ilişkide, bir sınıf diğer sınıftan nesne örnekler (imal eder), kullanır ve öldürür. İlişkinin sürekli olabilmesi için kullanılan sınıftan bir değişken alan (</a:t>
            </a:r>
            <a:r>
              <a:rPr lang="tr-TR" sz="2800" dirty="0" err="1"/>
              <a:t>field</a:t>
            </a:r>
            <a:r>
              <a:rPr lang="tr-TR" sz="2800" dirty="0"/>
              <a:t>) olarak tanımlanır. İki türü vardır;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>
                <a:solidFill>
                  <a:srgbClr val="0070C0"/>
                </a:solidFill>
              </a:rPr>
              <a:t>Açık ortaklık </a:t>
            </a:r>
            <a:r>
              <a:rPr lang="tr-TR" sz="2800" dirty="0"/>
              <a:t>(</a:t>
            </a:r>
            <a:r>
              <a:rPr lang="tr-TR" sz="2800" dirty="0" err="1">
                <a:solidFill>
                  <a:srgbClr val="C00000"/>
                </a:solidFill>
              </a:rPr>
              <a:t>public</a:t>
            </a:r>
            <a:r>
              <a:rPr lang="tr-TR" sz="2800" dirty="0">
                <a:solidFill>
                  <a:srgbClr val="C00000"/>
                </a:solidFill>
              </a:rPr>
              <a:t> </a:t>
            </a:r>
            <a:r>
              <a:rPr lang="tr-TR" sz="2800" dirty="0" err="1">
                <a:solidFill>
                  <a:srgbClr val="C00000"/>
                </a:solidFill>
              </a:rPr>
              <a:t>association</a:t>
            </a:r>
            <a:r>
              <a:rPr lang="tr-TR" sz="2800" dirty="0"/>
              <a:t>): Kullanılan sınıfa ilişkin değişken </a:t>
            </a:r>
            <a:r>
              <a:rPr lang="tr-TR" sz="2800" dirty="0" err="1"/>
              <a:t>public</a:t>
            </a:r>
            <a:r>
              <a:rPr lang="tr-TR" sz="2800" dirty="0"/>
              <a:t> erişimi ile tanımlanır.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>
                <a:solidFill>
                  <a:srgbClr val="0070C0"/>
                </a:solidFill>
              </a:rPr>
              <a:t>Gizli ortaklık </a:t>
            </a:r>
            <a:r>
              <a:rPr lang="tr-TR" sz="2800" dirty="0"/>
              <a:t>(</a:t>
            </a:r>
            <a:r>
              <a:rPr lang="tr-TR" sz="2800" dirty="0" err="1">
                <a:solidFill>
                  <a:srgbClr val="C00000"/>
                </a:solidFill>
              </a:rPr>
              <a:t>private</a:t>
            </a:r>
            <a:r>
              <a:rPr lang="tr-TR" sz="2800" dirty="0">
                <a:solidFill>
                  <a:srgbClr val="C00000"/>
                </a:solidFill>
              </a:rPr>
              <a:t> </a:t>
            </a:r>
            <a:r>
              <a:rPr lang="tr-TR" sz="2800" dirty="0" err="1">
                <a:solidFill>
                  <a:srgbClr val="C00000"/>
                </a:solidFill>
              </a:rPr>
              <a:t>association</a:t>
            </a:r>
            <a:r>
              <a:rPr lang="tr-TR" sz="2800" dirty="0"/>
              <a:t>), içerme (</a:t>
            </a:r>
            <a:r>
              <a:rPr lang="tr-TR" sz="2800" dirty="0" err="1">
                <a:solidFill>
                  <a:srgbClr val="C00000"/>
                </a:solidFill>
              </a:rPr>
              <a:t>containment</a:t>
            </a:r>
            <a:r>
              <a:rPr lang="tr-TR" sz="2800" dirty="0"/>
              <a:t>) ya da bileşim (</a:t>
            </a:r>
            <a:r>
              <a:rPr lang="tr-TR" sz="2800" dirty="0" err="1">
                <a:solidFill>
                  <a:srgbClr val="C00000"/>
                </a:solidFill>
              </a:rPr>
              <a:t>composition</a:t>
            </a:r>
            <a:r>
              <a:rPr lang="tr-TR" sz="2800" dirty="0"/>
              <a:t>): Kullanılan sınıfa ilişkin değişken </a:t>
            </a:r>
            <a:r>
              <a:rPr lang="tr-TR" sz="2800" dirty="0" err="1"/>
              <a:t>private</a:t>
            </a:r>
            <a:r>
              <a:rPr lang="tr-TR" sz="2800" dirty="0"/>
              <a:t> erişimi ile tanımlanır ve dışarıdan erişime izin verilmez.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3F51BF-A261-49D7-802F-582FD0125A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216" y="2643809"/>
            <a:ext cx="5406371" cy="3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Kitap {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</a:t>
            </a:r>
            <a:r>
              <a:rPr lang="tr-TR" dirty="0" err="1">
                <a:latin typeface="Consolas" panose="020B0609020204030204" pitchFamily="49" charset="0"/>
              </a:rPr>
              <a:t>kitapIcerigi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return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Kitap(int </a:t>
            </a:r>
            <a:r>
              <a:rPr lang="tr-TR" dirty="0" err="1">
                <a:latin typeface="Consolas" panose="020B0609020204030204" pitchFamily="49" charset="0"/>
              </a:rPr>
              <a:t>pSayfaSayisi</a:t>
            </a:r>
            <a:r>
              <a:rPr lang="tr-TR" dirty="0">
                <a:latin typeface="Consolas" panose="020B0609020204030204" pitchFamily="49" charset="0"/>
              </a:rPr>
              <a:t>, string </a:t>
            </a:r>
            <a:r>
              <a:rPr lang="tr-TR" dirty="0" err="1">
                <a:latin typeface="Consolas" panose="020B0609020204030204" pitchFamily="49" charset="0"/>
              </a:rPr>
              <a:t>pIcerik</a:t>
            </a:r>
            <a:r>
              <a:rPr lang="tr-TR" dirty="0">
                <a:latin typeface="Consolas" panose="020B0609020204030204" pitchFamily="49" charset="0"/>
              </a:rPr>
              <a:t>): </a:t>
            </a:r>
            <a:r>
              <a:rPr lang="tr-TR" dirty="0" err="1">
                <a:latin typeface="Consolas" panose="020B0609020204030204" pitchFamily="49" charset="0"/>
              </a:rPr>
              <a:t>sayfaSayisi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pSayfaSayisi</a:t>
            </a:r>
            <a:r>
              <a:rPr lang="tr-TR" dirty="0">
                <a:latin typeface="Consolas" panose="020B0609020204030204" pitchFamily="49" charset="0"/>
              </a:rPr>
              <a:t>),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pIcerik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int </a:t>
            </a:r>
            <a:r>
              <a:rPr lang="tr-TR" dirty="0" err="1">
                <a:latin typeface="Consolas" panose="020B0609020204030204" pitchFamily="49" charset="0"/>
              </a:rPr>
              <a:t>sayfaSayisi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Kitap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8853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Ogrenci</a:t>
            </a:r>
            <a:r>
              <a:rPr lang="tr-TR" dirty="0">
                <a:latin typeface="Consolas" panose="020B0609020204030204" pitchFamily="49" charset="0"/>
              </a:rPr>
              <a:t> { /* kitapsız öğrenci olmaz! (</a:t>
            </a: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association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to</a:t>
            </a:r>
            <a:r>
              <a:rPr lang="tr-TR" dirty="0">
                <a:latin typeface="Consolas" panose="020B0609020204030204" pitchFamily="49" charset="0"/>
              </a:rPr>
              <a:t> kitap) */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adi;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int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Kitap*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Ogrenci</a:t>
            </a:r>
            <a:r>
              <a:rPr lang="tr-TR" dirty="0">
                <a:latin typeface="Consolas" panose="020B0609020204030204" pitchFamily="49" charset="0"/>
              </a:rPr>
              <a:t>(string </a:t>
            </a:r>
            <a:r>
              <a:rPr lang="tr-TR" dirty="0" err="1">
                <a:latin typeface="Consolas" panose="020B0609020204030204" pitchFamily="49" charset="0"/>
              </a:rPr>
              <a:t>pAdi,int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pNo</a:t>
            </a:r>
            <a:r>
              <a:rPr lang="tr-TR" dirty="0">
                <a:latin typeface="Consolas" panose="020B0609020204030204" pitchFamily="49" charset="0"/>
              </a:rPr>
              <a:t>): adi(</a:t>
            </a:r>
            <a:r>
              <a:rPr lang="tr-TR" dirty="0" err="1">
                <a:latin typeface="Consolas" panose="020B0609020204030204" pitchFamily="49" charset="0"/>
              </a:rPr>
              <a:t>pAdi</a:t>
            </a:r>
            <a:r>
              <a:rPr lang="tr-TR" dirty="0">
                <a:latin typeface="Consolas" panose="020B0609020204030204" pitchFamily="49" charset="0"/>
              </a:rPr>
              <a:t>),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pNo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=new Kitap(150,"C ile Yapısal Programlama");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/*kitap nesnesi ile </a:t>
            </a:r>
            <a:r>
              <a:rPr lang="tr-TR" dirty="0" err="1">
                <a:latin typeface="Consolas" panose="020B0609020204030204" pitchFamily="49" charset="0"/>
              </a:rPr>
              <a:t>ogrenci</a:t>
            </a:r>
            <a:r>
              <a:rPr lang="tr-TR" dirty="0">
                <a:latin typeface="Consolas" panose="020B0609020204030204" pitchFamily="49" charset="0"/>
              </a:rPr>
              <a:t> nesnesi birlikte imal ediliyor: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kitapOku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"Öğrenci ile birlikte imal edilen kitap kullanılıyor..."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"Okunan Kitap:" &lt;&lt;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-&gt;</a:t>
            </a:r>
            <a:r>
              <a:rPr lang="tr-TR" dirty="0" err="1">
                <a:latin typeface="Consolas" panose="020B0609020204030204" pitchFamily="49" charset="0"/>
              </a:rPr>
              <a:t>kitapIcerigi</a:t>
            </a:r>
            <a:r>
              <a:rPr lang="tr-TR" dirty="0">
                <a:latin typeface="Consolas" panose="020B0609020204030204" pitchFamily="49" charset="0"/>
              </a:rPr>
              <a:t>()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//...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Öğrenci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9387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Ogretmen</a:t>
            </a:r>
            <a:r>
              <a:rPr lang="tr-TR" dirty="0">
                <a:latin typeface="Consolas" panose="020B0609020204030204" pitchFamily="49" charset="0"/>
              </a:rPr>
              <a:t>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Kitapsız öğretmen olmaz! Ama kitabını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değiştirebilir. */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association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kitap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adi;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Kitap*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Ogretmen</a:t>
            </a:r>
            <a:r>
              <a:rPr lang="tr-TR" dirty="0">
                <a:latin typeface="Consolas" panose="020B0609020204030204" pitchFamily="49" charset="0"/>
              </a:rPr>
              <a:t>(string </a:t>
            </a:r>
            <a:r>
              <a:rPr lang="tr-TR" dirty="0" err="1">
                <a:latin typeface="Consolas" panose="020B0609020204030204" pitchFamily="49" charset="0"/>
              </a:rPr>
              <a:t>pAdi</a:t>
            </a:r>
            <a:r>
              <a:rPr lang="tr-TR" dirty="0">
                <a:latin typeface="Consolas" panose="020B0609020204030204" pitchFamily="49" charset="0"/>
              </a:rPr>
              <a:t>): adi(</a:t>
            </a:r>
            <a:r>
              <a:rPr lang="tr-TR" dirty="0" err="1">
                <a:latin typeface="Consolas" panose="020B0609020204030204" pitchFamily="49" charset="0"/>
              </a:rPr>
              <a:t>pAdi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/*kitap nesnesinin referansı ile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ogretmen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nesnesi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birlikte imal ediliyor: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=new Kitap(200,"C++ ile Nesne Yönelimli Programlama");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Kitap* üyesi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set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yöntemleriye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hale getiriliyor.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setKitap</a:t>
            </a:r>
            <a:r>
              <a:rPr lang="tr-TR" dirty="0">
                <a:latin typeface="Consolas" panose="020B0609020204030204" pitchFamily="49" charset="0"/>
              </a:rPr>
              <a:t>(Kitap* </a:t>
            </a:r>
            <a:r>
              <a:rPr lang="tr-TR" dirty="0" err="1">
                <a:latin typeface="Consolas" panose="020B0609020204030204" pitchFamily="49" charset="0"/>
              </a:rPr>
              <a:t>pKitap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pKitap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Kitap* </a:t>
            </a:r>
            <a:r>
              <a:rPr lang="tr-TR" dirty="0" err="1">
                <a:latin typeface="Consolas" panose="020B0609020204030204" pitchFamily="49" charset="0"/>
              </a:rPr>
              <a:t>getKitap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return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kitapOku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"Öğretmen ile birlikte imal edilen " &lt;&lt;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"kitap kullanılıyor..."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"Okunan Kitap:" &lt;&lt;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-&gt;</a:t>
            </a:r>
            <a:r>
              <a:rPr lang="tr-TR" dirty="0" err="1">
                <a:latin typeface="Consolas" panose="020B0609020204030204" pitchFamily="49" charset="0"/>
              </a:rPr>
              <a:t>kitapIcerigi</a:t>
            </a:r>
            <a:r>
              <a:rPr lang="tr-TR" dirty="0">
                <a:latin typeface="Consolas" panose="020B0609020204030204" pitchFamily="49" charset="0"/>
              </a:rPr>
              <a:t>()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//...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Öğretmen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3418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Ogrenci</a:t>
            </a:r>
            <a:r>
              <a:rPr lang="tr-TR" sz="1600" dirty="0">
                <a:latin typeface="Consolas" panose="020B0609020204030204" pitchFamily="49" charset="0"/>
              </a:rPr>
              <a:t>* </a:t>
            </a:r>
            <a:r>
              <a:rPr lang="tr-TR" sz="1600" dirty="0" err="1">
                <a:latin typeface="Consolas" panose="020B0609020204030204" pitchFamily="49" charset="0"/>
              </a:rPr>
              <a:t>ogrenci</a:t>
            </a:r>
            <a:r>
              <a:rPr lang="tr-TR" sz="1600" dirty="0">
                <a:latin typeface="Consolas" panose="020B0609020204030204" pitchFamily="49" charset="0"/>
              </a:rPr>
              <a:t>=new </a:t>
            </a:r>
            <a:r>
              <a:rPr lang="tr-TR" sz="1600" dirty="0" err="1">
                <a:latin typeface="Consolas" panose="020B0609020204030204" pitchFamily="49" charset="0"/>
              </a:rPr>
              <a:t>Ogrenci</a:t>
            </a:r>
            <a:r>
              <a:rPr lang="tr-TR" sz="1600" dirty="0">
                <a:latin typeface="Consolas" panose="020B0609020204030204" pitchFamily="49" charset="0"/>
              </a:rPr>
              <a:t>("Ali",12000);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ogrenci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kitapOku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*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=new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Ilhan</a:t>
            </a:r>
            <a:r>
              <a:rPr lang="tr-TR" sz="16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kitapOku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Kitap* </a:t>
            </a:r>
            <a:r>
              <a:rPr lang="tr-TR" sz="1600" dirty="0" err="1">
                <a:latin typeface="Consolas" panose="020B0609020204030204" pitchFamily="49" charset="0"/>
              </a:rPr>
              <a:t>ogretmeninOkuduguKitap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getKitap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Orgetmenin</a:t>
            </a:r>
            <a:r>
              <a:rPr lang="tr-TR" sz="1600" dirty="0">
                <a:latin typeface="Consolas" panose="020B0609020204030204" pitchFamily="49" charset="0"/>
              </a:rPr>
              <a:t> Okuduğu Kitaba Main İçinden Ulaşılabiliyor;"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&lt;&lt; "Okunan Kitap:" &lt;&lt; </a:t>
            </a:r>
            <a:r>
              <a:rPr lang="tr-TR" sz="1600" dirty="0" err="1">
                <a:latin typeface="Consolas" panose="020B0609020204030204" pitchFamily="49" charset="0"/>
              </a:rPr>
              <a:t>ogretmeninOkuduguKitap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kitapIcerigi</a:t>
            </a:r>
            <a:r>
              <a:rPr lang="tr-TR" sz="16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Kitap* </a:t>
            </a:r>
            <a:r>
              <a:rPr lang="tr-TR" sz="1600" dirty="0" err="1">
                <a:latin typeface="Consolas" panose="020B0609020204030204" pitchFamily="49" charset="0"/>
              </a:rPr>
              <a:t>baskaKitap</a:t>
            </a:r>
            <a:r>
              <a:rPr lang="tr-TR" sz="1600" dirty="0">
                <a:latin typeface="Consolas" panose="020B0609020204030204" pitchFamily="49" charset="0"/>
              </a:rPr>
              <a:t>=new Kitap(250,"Kurumsal Yazılım Geliştirme");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setKitap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baskaKitap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latin typeface="Consolas" panose="020B0609020204030204" pitchFamily="49" charset="0"/>
              </a:rPr>
              <a:t>kitapOku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delete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ogrenci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baskaKitap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İstemci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3057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</a:pPr>
            <a:r>
              <a:rPr lang="tr-TR" dirty="0"/>
              <a:t>BÜTÜNLEŞME (AGGREGATION) İLİŞKİSİ</a:t>
            </a: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>
                <a:solidFill>
                  <a:srgbClr val="0070C0"/>
                </a:solidFill>
              </a:rPr>
              <a:t>Bütünleşme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C00000"/>
                </a:solidFill>
              </a:rPr>
              <a:t>aggregation</a:t>
            </a:r>
            <a:r>
              <a:rPr lang="tr-TR" sz="2800" dirty="0"/>
              <a:t>), ilişkisi de iki farklı sınıf arasındaki sürekli olan bütün-parça (</a:t>
            </a:r>
            <a:r>
              <a:rPr lang="tr-TR" sz="2800" dirty="0" err="1"/>
              <a:t>whole-part</a:t>
            </a:r>
            <a:r>
              <a:rPr lang="tr-TR" sz="2800" dirty="0"/>
              <a:t>) ilişkisidir. Açık ortaklığa (</a:t>
            </a:r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association</a:t>
            </a:r>
            <a:r>
              <a:rPr lang="tr-TR" sz="2800" dirty="0"/>
              <a:t>) benzer, farklı olarak bu ilişkide kullanılan sınıfa ait başka yerde imal edilmiş nesneyi ya da hazır olan nesneyi kullanır.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dirty="0"/>
              <a:t>Tek fark </a:t>
            </a:r>
            <a:r>
              <a:rPr lang="tr-TR" sz="2800" b="1" dirty="0"/>
              <a:t>kullanılacak sınıf nesnesinin kullananın iradesi dışında yaratılmış olmasıdır. </a:t>
            </a:r>
            <a:endParaRPr sz="28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BCB9A3-7150-4350-B326-F4242BD792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044" y="2305878"/>
            <a:ext cx="5471956" cy="32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Kitap {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kitapIcerigi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return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Kitap(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pSayfaSayisi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pIcerik</a:t>
            </a:r>
            <a:r>
              <a:rPr lang="tr-T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sayfaSayisi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pSayfaSayisi</a:t>
            </a:r>
            <a:r>
              <a:rPr lang="tr-TR" dirty="0">
                <a:latin typeface="Consolas" panose="020B0609020204030204" pitchFamily="49" charset="0"/>
              </a:rPr>
              <a:t>),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pIcerik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icerik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sayfaSayisi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Kitap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7537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Ogretmen</a:t>
            </a:r>
            <a:r>
              <a:rPr lang="tr-TR" dirty="0"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adi;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Kitap*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Ogretmen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pAdi,Kitap</a:t>
            </a:r>
            <a:r>
              <a:rPr lang="tr-TR" dirty="0">
                <a:latin typeface="Consolas" panose="020B0609020204030204" pitchFamily="49" charset="0"/>
              </a:rPr>
              <a:t>* </a:t>
            </a:r>
            <a:r>
              <a:rPr lang="tr-TR" dirty="0" err="1">
                <a:latin typeface="Consolas" panose="020B0609020204030204" pitchFamily="49" charset="0"/>
              </a:rPr>
              <a:t>ppKitap</a:t>
            </a:r>
            <a:r>
              <a:rPr lang="tr-T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adi(</a:t>
            </a:r>
            <a:r>
              <a:rPr lang="tr-TR" dirty="0" err="1">
                <a:latin typeface="Consolas" panose="020B0609020204030204" pitchFamily="49" charset="0"/>
              </a:rPr>
              <a:t>pAdi</a:t>
            </a:r>
            <a:r>
              <a:rPr lang="tr-TR" dirty="0">
                <a:latin typeface="Consolas" panose="020B0609020204030204" pitchFamily="49" charset="0"/>
              </a:rPr>
              <a:t>),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ppKitap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//öğretme nesnesi kitap nesnesi olamadan imal edilemez.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//Bir nesne imal edilmeden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kitap nesnesi olmalı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//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aggregation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kitap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/* Kitap* durumu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set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metodlarıyla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hale getiriliyor. */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setKitap</a:t>
            </a:r>
            <a:r>
              <a:rPr lang="tr-TR" dirty="0">
                <a:latin typeface="Consolas" panose="020B0609020204030204" pitchFamily="49" charset="0"/>
              </a:rPr>
              <a:t>(Kitap* </a:t>
            </a:r>
            <a:r>
              <a:rPr lang="tr-TR" dirty="0" err="1">
                <a:latin typeface="Consolas" panose="020B0609020204030204" pitchFamily="49" charset="0"/>
              </a:rPr>
              <a:t>pKitap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pKitap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Kitap* </a:t>
            </a:r>
            <a:r>
              <a:rPr lang="tr-TR" dirty="0" err="1">
                <a:latin typeface="Consolas" panose="020B0609020204030204" pitchFamily="49" charset="0"/>
              </a:rPr>
              <a:t>getKitap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kitapOku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"Öğretmen ile birlikte imal edilen " &lt;&lt;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" kitap kullanılıyor..."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"Okunan Kitap:" &lt;&lt; </a:t>
            </a:r>
            <a:r>
              <a:rPr lang="tr-TR" dirty="0" err="1">
                <a:latin typeface="Consolas" panose="020B0609020204030204" pitchFamily="49" charset="0"/>
              </a:rPr>
              <a:t>ptrKitap</a:t>
            </a:r>
            <a:r>
              <a:rPr lang="tr-TR" dirty="0">
                <a:latin typeface="Consolas" panose="020B0609020204030204" pitchFamily="49" charset="0"/>
              </a:rPr>
              <a:t>-&gt;</a:t>
            </a:r>
            <a:r>
              <a:rPr lang="tr-TR" dirty="0" err="1">
                <a:latin typeface="Consolas" panose="020B0609020204030204" pitchFamily="49" charset="0"/>
              </a:rPr>
              <a:t>kitapIcerigi</a:t>
            </a:r>
            <a:r>
              <a:rPr lang="tr-T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//...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Öğretmen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768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6793BF87-00B6-458E-93B2-830C01388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1. C++ TEMEL BİLGİLER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ACF5F49-6C04-4AA4-B332-19BC08C51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41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E8E02-89B2-40C0-950C-37E1BA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BİRLİĞİ YA DA ORTAKLIK İLİŞKİSİ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7922C6-F0E5-48E7-9A0E-F39E944D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Kitap kitap= Kitap(150,"C++ ile Nesne Yönelimli Programlama");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Ogretmen</a:t>
            </a:r>
            <a:r>
              <a:rPr lang="tr-TR" sz="1600" dirty="0">
                <a:latin typeface="Consolas" panose="020B0609020204030204" pitchFamily="49" charset="0"/>
              </a:rPr>
              <a:t> ilhan("</a:t>
            </a:r>
            <a:r>
              <a:rPr lang="tr-TR" sz="1600" dirty="0" err="1">
                <a:latin typeface="Consolas" panose="020B0609020204030204" pitchFamily="49" charset="0"/>
              </a:rPr>
              <a:t>Ilhan</a:t>
            </a:r>
            <a:r>
              <a:rPr lang="tr-TR" sz="1600" dirty="0">
                <a:latin typeface="Consolas" panose="020B0609020204030204" pitchFamily="49" charset="0"/>
              </a:rPr>
              <a:t>",&amp;kitap);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ilhan.kitapOku</a:t>
            </a:r>
            <a:r>
              <a:rPr lang="tr-T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6470FE-B46C-4140-9C8C-865D876F49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>
              <a:tabLst>
                <a:tab pos="0" algn="l"/>
              </a:tabLst>
            </a:pPr>
            <a:r>
              <a:rPr lang="tr-TR" sz="2400" dirty="0"/>
              <a:t>Örneğin İstemci Sınıfı Yanda verilmiştir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59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479" name="Google Shape;479;p5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3191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</a:pPr>
            <a:r>
              <a:rPr lang="tr-TR"/>
              <a:t>NESNE YÖNELIMLI PROGRAMLAMA</a:t>
            </a:r>
            <a:endParaRPr/>
          </a:p>
        </p:txBody>
      </p:sp>
      <p:pic>
        <p:nvPicPr>
          <p:cNvPr id="88" name="Google Shape;88;p2" descr="metin, ekran görüntüsü, diyagram, yazı tipi içeren bir resim&#10;&#10;Açıklama otomatik olarak oluşturuldu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7460"/>
          <a:stretch/>
        </p:blipFill>
        <p:spPr>
          <a:xfrm>
            <a:off x="1086262" y="2071241"/>
            <a:ext cx="4098101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b="1"/>
              <a:t>Nesnelerin birbirlerine </a:t>
            </a:r>
            <a:r>
              <a:rPr lang="tr-TR" b="1">
                <a:solidFill>
                  <a:srgbClr val="0070C0"/>
                </a:solidFill>
              </a:rPr>
              <a:t>ileti göndermesi</a:t>
            </a:r>
            <a:r>
              <a:rPr lang="tr-TR" sz="2100" b="1">
                <a:solidFill>
                  <a:srgbClr val="0070C0"/>
                </a:solidFill>
              </a:rPr>
              <a:t> </a:t>
            </a:r>
            <a:r>
              <a:rPr lang="tr-TR" sz="2100" b="1"/>
              <a:t>(</a:t>
            </a:r>
            <a:r>
              <a:rPr lang="tr-TR" sz="2100" b="1">
                <a:solidFill>
                  <a:srgbClr val="C00000"/>
                </a:solidFill>
              </a:rPr>
              <a:t>message-passing</a:t>
            </a:r>
            <a:r>
              <a:rPr lang="tr-TR" sz="2100" b="1"/>
              <a:t>) </a:t>
            </a:r>
            <a:r>
              <a:rPr lang="tr-TR" b="1"/>
              <a:t>ile yapılan programa yaklaşımına </a:t>
            </a:r>
            <a:r>
              <a:rPr lang="tr-TR" b="1">
                <a:solidFill>
                  <a:srgbClr val="0070C0"/>
                </a:solidFill>
              </a:rPr>
              <a:t>nesne yönelimli programlama</a:t>
            </a:r>
            <a:r>
              <a:rPr lang="tr-TR" b="1"/>
              <a:t> (</a:t>
            </a:r>
            <a:r>
              <a:rPr lang="tr-TR" b="1">
                <a:solidFill>
                  <a:srgbClr val="FF0000"/>
                </a:solidFill>
              </a:rPr>
              <a:t>object oriented programming</a:t>
            </a:r>
            <a:r>
              <a:rPr lang="tr-TR" b="1"/>
              <a:t>) adı verilir.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Nasıl ki dünyamızda evler bir </a:t>
            </a:r>
            <a:r>
              <a:rPr lang="tr-TR">
                <a:solidFill>
                  <a:srgbClr val="0070C0"/>
                </a:solidFill>
              </a:rPr>
              <a:t>mimari plan </a:t>
            </a:r>
            <a:r>
              <a:rPr lang="tr-TR"/>
              <a:t>(</a:t>
            </a:r>
            <a:r>
              <a:rPr lang="tr-TR">
                <a:solidFill>
                  <a:srgbClr val="C00000"/>
                </a:solidFill>
              </a:rPr>
              <a:t>blueprint</a:t>
            </a:r>
            <a:r>
              <a:rPr lang="tr-TR"/>
              <a:t>) üzerinden inşa ediliyor, </a:t>
            </a:r>
            <a:r>
              <a:rPr lang="tr-TR">
                <a:solidFill>
                  <a:srgbClr val="0070C0"/>
                </a:solidFill>
              </a:rPr>
              <a:t>nesneler</a:t>
            </a:r>
            <a:r>
              <a:rPr lang="tr-TR"/>
              <a:t> (</a:t>
            </a:r>
            <a:r>
              <a:rPr lang="tr-TR">
                <a:solidFill>
                  <a:srgbClr val="C00000"/>
                </a:solidFill>
              </a:rPr>
              <a:t>objects</a:t>
            </a:r>
            <a:r>
              <a:rPr lang="tr-TR"/>
              <a:t>) de bir plan üzerinden inşa edilir.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Nesnelerin </a:t>
            </a:r>
            <a:r>
              <a:rPr lang="tr-TR">
                <a:solidFill>
                  <a:srgbClr val="0070C0"/>
                </a:solidFill>
              </a:rPr>
              <a:t>durum</a:t>
            </a:r>
            <a:r>
              <a:rPr lang="tr-TR"/>
              <a:t> (</a:t>
            </a:r>
            <a:r>
              <a:rPr lang="tr-TR">
                <a:solidFill>
                  <a:srgbClr val="C00000"/>
                </a:solidFill>
              </a:rPr>
              <a:t>state</a:t>
            </a:r>
            <a:r>
              <a:rPr lang="tr-TR"/>
              <a:t>) ve </a:t>
            </a:r>
            <a:r>
              <a:rPr lang="tr-TR">
                <a:solidFill>
                  <a:srgbClr val="0070C0"/>
                </a:solidFill>
              </a:rPr>
              <a:t>davranışlarının</a:t>
            </a:r>
            <a:r>
              <a:rPr lang="tr-TR"/>
              <a:t> (</a:t>
            </a:r>
            <a:r>
              <a:rPr lang="tr-TR">
                <a:solidFill>
                  <a:srgbClr val="C00000"/>
                </a:solidFill>
              </a:rPr>
              <a:t>behavior</a:t>
            </a:r>
            <a:r>
              <a:rPr lang="tr-TR"/>
              <a:t>) tanımlandığı bu plana </a:t>
            </a:r>
            <a:r>
              <a:rPr lang="tr-TR">
                <a:solidFill>
                  <a:srgbClr val="0070C0"/>
                </a:solidFill>
              </a:rPr>
              <a:t>sınıf</a:t>
            </a:r>
            <a:r>
              <a:rPr lang="tr-TR"/>
              <a:t> (</a:t>
            </a:r>
            <a:r>
              <a:rPr lang="tr-TR">
                <a:solidFill>
                  <a:srgbClr val="C00000"/>
                </a:solidFill>
              </a:rPr>
              <a:t>class</a:t>
            </a:r>
            <a:r>
              <a:rPr lang="tr-TR"/>
              <a:t>) adı verilir.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Bir mimari plandan bir çok ev yapılabileceği gibi, bir sınıftan birçok nesne imal edilebilir.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ctrTitle"/>
          </p:nvPr>
        </p:nvSpPr>
        <p:spPr>
          <a:xfrm>
            <a:off x="1051559" y="1535719"/>
            <a:ext cx="9974403" cy="25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mbria"/>
              <a:buNone/>
            </a:pPr>
            <a:r>
              <a:rPr lang="tr-TR" dirty="0"/>
              <a:t>2. SINIFLAR ARASI İLİŞKİLER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</a:pPr>
            <a:r>
              <a:rPr lang="tr-TR" dirty="0"/>
              <a:t>GENELLEŞTİRME </a:t>
            </a:r>
            <a:r>
              <a:rPr lang="tr-TR" sz="3600" dirty="0"/>
              <a:t>(GENERALIZATION) </a:t>
            </a:r>
            <a:r>
              <a:rPr lang="tr-TR" dirty="0"/>
              <a:t>İLİŞKİSİ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/>
              <a:t>Genelleştirme (</a:t>
            </a:r>
            <a:r>
              <a:rPr lang="tr-TR" sz="2800" b="1" dirty="0" err="1"/>
              <a:t>generalization</a:t>
            </a:r>
            <a:r>
              <a:rPr lang="tr-TR" sz="2800" b="1" dirty="0"/>
              <a:t>), taban sınıfla (base </a:t>
            </a:r>
            <a:r>
              <a:rPr lang="tr-TR" sz="2800" b="1" dirty="0" err="1"/>
              <a:t>class</a:t>
            </a:r>
            <a:r>
              <a:rPr lang="tr-TR" sz="2800" b="1" dirty="0"/>
              <a:t>) ile türemiş sınıf (derived </a:t>
            </a:r>
            <a:r>
              <a:rPr lang="tr-TR" sz="2800" b="1" dirty="0" err="1"/>
              <a:t>class</a:t>
            </a:r>
            <a:r>
              <a:rPr lang="tr-TR" sz="2800" b="1" dirty="0"/>
              <a:t>) arasındaki kalıtım (</a:t>
            </a:r>
            <a:r>
              <a:rPr lang="tr-TR" sz="2800" b="1" dirty="0" err="1"/>
              <a:t>inheritance</a:t>
            </a:r>
            <a:r>
              <a:rPr lang="tr-TR" sz="2800" b="1" dirty="0"/>
              <a:t>) ilişkisidir.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i="1" dirty="0"/>
              <a:t>Örneği Kalıtım başlığında verilmiştir.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dirty="0"/>
              <a:t>Yanda Kişi sınıfı ile bu sınıftan miras alan Öğretmen sınıfının UML diyagramı verilmiştir.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dirty="0"/>
              <a:t>Ara yüzler (interface) veya roller de benzer şekilde gösterilir.</a:t>
            </a:r>
            <a:endParaRPr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2C905C9-55D2-40BB-86BF-204F87F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2" y="2390643"/>
            <a:ext cx="4795132" cy="31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0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</a:pPr>
            <a:r>
              <a:rPr lang="tr-TR" dirty="0"/>
              <a:t>BAĞIMLILIK (DEPENDENCY) İLİŞKİSİ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2"/>
          </p:nvPr>
        </p:nvSpPr>
        <p:spPr>
          <a:xfrm>
            <a:off x="6209414" y="1906154"/>
            <a:ext cx="5695509" cy="442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b="1" dirty="0"/>
              <a:t>Bağımlılık (</a:t>
            </a:r>
            <a:r>
              <a:rPr lang="tr-TR" sz="2800" b="1" dirty="0" err="1">
                <a:solidFill>
                  <a:srgbClr val="C00000"/>
                </a:solidFill>
              </a:rPr>
              <a:t>dependency</a:t>
            </a:r>
            <a:r>
              <a:rPr lang="tr-TR" sz="2800" b="1" dirty="0"/>
              <a:t>) ya da bir başka deyişle kullanma (</a:t>
            </a:r>
            <a:r>
              <a:rPr lang="tr-TR" sz="2800" b="1" dirty="0" err="1">
                <a:solidFill>
                  <a:srgbClr val="C00000"/>
                </a:solidFill>
              </a:rPr>
              <a:t>using</a:t>
            </a:r>
            <a:r>
              <a:rPr lang="tr-TR" sz="2800" b="1" dirty="0"/>
              <a:t>), bir sınıf ile diğer arasındaki geçici ilişkidir.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sz="2800" dirty="0"/>
              <a:t>Burada kullanan sınıf istemci (</a:t>
            </a:r>
            <a:r>
              <a:rPr lang="tr-TR" sz="2800" dirty="0" err="1"/>
              <a:t>client</a:t>
            </a:r>
            <a:r>
              <a:rPr lang="tr-TR" sz="2800" dirty="0"/>
              <a:t>) diğer sınıf ise sağlayıcı (</a:t>
            </a:r>
            <a:r>
              <a:rPr lang="tr-TR" sz="2800" dirty="0" err="1"/>
              <a:t>supplier</a:t>
            </a:r>
            <a:r>
              <a:rPr lang="tr-TR" sz="2800" dirty="0"/>
              <a:t>) olarak adlandırılır. İki türlü bağımlılık vardır; Birincisinde istemci sınıf, sağlayıcıyı sınıfı </a:t>
            </a:r>
            <a:r>
              <a:rPr lang="tr-TR" sz="2800" b="1" dirty="0">
                <a:solidFill>
                  <a:srgbClr val="0070C0"/>
                </a:solidFill>
              </a:rPr>
              <a:t>parametre olarak kullanır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C00000"/>
                </a:solidFill>
              </a:rPr>
              <a:t>dependency</a:t>
            </a:r>
            <a:r>
              <a:rPr lang="tr-TR" sz="2800" dirty="0">
                <a:solidFill>
                  <a:srgbClr val="C00000"/>
                </a:solidFill>
              </a:rPr>
              <a:t> as a parameter</a:t>
            </a:r>
            <a:r>
              <a:rPr lang="tr-TR" sz="2800" dirty="0"/>
              <a:t>). İkincisinde ise istemci sınıf, sağlayıcı sınıftan </a:t>
            </a:r>
            <a:r>
              <a:rPr lang="tr-TR" sz="2800" b="1" dirty="0">
                <a:solidFill>
                  <a:srgbClr val="0070C0"/>
                </a:solidFill>
              </a:rPr>
              <a:t>örnekleme yapar </a:t>
            </a:r>
            <a:r>
              <a:rPr lang="tr-TR" sz="2800" dirty="0"/>
              <a:t>(</a:t>
            </a:r>
            <a:r>
              <a:rPr lang="tr-TR" sz="2800" dirty="0" err="1">
                <a:solidFill>
                  <a:srgbClr val="C00000"/>
                </a:solidFill>
              </a:rPr>
              <a:t>dependency</a:t>
            </a:r>
            <a:r>
              <a:rPr lang="tr-TR" sz="2800" dirty="0">
                <a:solidFill>
                  <a:srgbClr val="C00000"/>
                </a:solidFill>
              </a:rPr>
              <a:t> as an instantiation</a:t>
            </a:r>
            <a:r>
              <a:rPr lang="tr-TR" sz="2800" dirty="0"/>
              <a:t>).</a:t>
            </a:r>
            <a:endParaRPr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A7769F-2F3C-4771-B6D9-5D30604B6D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077" y="2552196"/>
            <a:ext cx="5692989" cy="32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None/>
            </a:pPr>
            <a:r>
              <a:rPr lang="tr-TR" dirty="0"/>
              <a:t>BAĞIMLILIK İLİŞKİSİ</a:t>
            </a:r>
            <a:endParaRPr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namespace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Kitap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kitapIcerigi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icerik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Kitap(int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pSayfaSayisi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pIcerik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sayfaSayisi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pSayfaSayisi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icerik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pIcerik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icerik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sayfaSayisi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lang="tr-TR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//-&gt; Devam edecek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</a:pPr>
            <a:r>
              <a:rPr lang="tr-TR" sz="2000" dirty="0"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Örneğin Kitap Sınıfı Yanda verilmiştir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4790155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1821</Words>
  <Application>Microsoft Office PowerPoint</Application>
  <PresentationFormat>Geniş ekran</PresentationFormat>
  <Paragraphs>264</Paragraphs>
  <Slides>21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Noto Sans Symbols</vt:lpstr>
      <vt:lpstr>Arial</vt:lpstr>
      <vt:lpstr>Wood Type</vt:lpstr>
      <vt:lpstr>C++ DILI ILE  NESNE YÖNELIMLI PROGRAMLAMA</vt:lpstr>
      <vt:lpstr>1. C++ TEMEL BİLGİLER</vt:lpstr>
      <vt:lpstr>yapısal (structural) programlama nedir?</vt:lpstr>
      <vt:lpstr>C++ DİLİ C DİLİ ÜZERİNE EKLENTİ YAPILARAK GELİŞTİRİLMİŞTİR</vt:lpstr>
      <vt:lpstr>NESNE YÖNELIMLI PROGRAMLAMA</vt:lpstr>
      <vt:lpstr>2. SINIFLAR ARASI İLİŞKİLER</vt:lpstr>
      <vt:lpstr>GENELLEŞTİRME (GENERALIZATION) İLİŞKİSİ</vt:lpstr>
      <vt:lpstr>BAĞIMLILIK (DEPENDENCY) İLİŞKİSİ</vt:lpstr>
      <vt:lpstr>BAĞIMLILIK İLİŞKİSİ</vt:lpstr>
      <vt:lpstr>BAĞIMLILIK İLİŞKİSİ</vt:lpstr>
      <vt:lpstr>BAĞIMLILIK İLİŞKİSİ</vt:lpstr>
      <vt:lpstr>İŞ BİRLİĞİ YA DA ORTAKLIK (ASSOCIATION) İLİŞKİSİ</vt:lpstr>
      <vt:lpstr>İŞ BİRLİĞİ YA DA ORTAKLIK İLİŞKİSİ</vt:lpstr>
      <vt:lpstr>İŞ BİRLİĞİ YA DA ORTAKLIK İLİŞKİSİ</vt:lpstr>
      <vt:lpstr>İŞ BİRLİĞİ YA DA ORTAKLIK İLİŞKİSİ</vt:lpstr>
      <vt:lpstr>İŞ BİRLİĞİ YA DA ORTAKLIK İLİŞKİSİ</vt:lpstr>
      <vt:lpstr>BÜTÜNLEŞME (AGGREGATION) İLİŞKİSİ</vt:lpstr>
      <vt:lpstr>İŞ BİRLİĞİ YA DA ORTAKLIK İLİŞKİSİ</vt:lpstr>
      <vt:lpstr>İŞ BİRLİĞİ YA DA ORTAKLIK İLİŞKİSİ</vt:lpstr>
      <vt:lpstr>İŞ BİRLİĞİ YA DA ORTAKLIK İLİŞKİSİ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DILI ILE  NESNE YÖNELIMLI PROGRAMLAMA</dc:title>
  <dc:creator>İlhan ÖZKAN</dc:creator>
  <cp:lastModifiedBy>İlhan ÖZKAN</cp:lastModifiedBy>
  <cp:revision>13</cp:revision>
  <dcterms:created xsi:type="dcterms:W3CDTF">2020-05-21T06:51:03Z</dcterms:created>
  <dcterms:modified xsi:type="dcterms:W3CDTF">2025-04-18T09:34:14Z</dcterms:modified>
</cp:coreProperties>
</file>