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390" r:id="rId3"/>
    <p:sldId id="355" r:id="rId4"/>
    <p:sldId id="305" r:id="rId5"/>
    <p:sldId id="30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91" r:id="rId15"/>
    <p:sldId id="39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835" autoAdjust="0"/>
  </p:normalViewPr>
  <p:slideViewPr>
    <p:cSldViewPr snapToGrid="0">
      <p:cViewPr varScale="1">
        <p:scale>
          <a:sx n="92" d="100"/>
          <a:sy n="92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18.04.2025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00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535719"/>
            <a:ext cx="9974403" cy="25799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1" y="449300"/>
            <a:ext cx="11532781" cy="12519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79" y="1903229"/>
            <a:ext cx="11664127" cy="44204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9" y="414670"/>
            <a:ext cx="11532781" cy="12865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078" y="1933798"/>
            <a:ext cx="5695509" cy="4425925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414" y="1906154"/>
            <a:ext cx="5695509" cy="4425924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7079" y="1905420"/>
            <a:ext cx="5677786" cy="5034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079" y="2524498"/>
            <a:ext cx="5677786" cy="383522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7137" y="1905420"/>
            <a:ext cx="5724067" cy="5034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7137" y="2556396"/>
            <a:ext cx="5724066" cy="38033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63516" y="0"/>
            <a:ext cx="372848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39" y="191387"/>
            <a:ext cx="3482872" cy="1244008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88" y="191387"/>
            <a:ext cx="8226403" cy="615639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1541722"/>
            <a:ext cx="3482872" cy="46389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393816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9488" y="6391568"/>
            <a:ext cx="8226404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570734" y="6347779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70733" y="6396000"/>
            <a:ext cx="457200" cy="37903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2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287080" y="298869"/>
            <a:ext cx="11664128" cy="45719"/>
          </a:xfrm>
          <a:prstGeom prst="rect">
            <a:avLst/>
          </a:prstGeom>
          <a:blipFill dpi="0" rotWithShape="1">
            <a:blip r:embed="rId8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287079" y="1791627"/>
            <a:ext cx="11664127" cy="45719"/>
          </a:xfrm>
          <a:prstGeom prst="rect">
            <a:avLst/>
          </a:prstGeom>
          <a:blipFill dpi="0" rotWithShape="1">
            <a:blip r:embed="rId8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287079" y="390308"/>
            <a:ext cx="11664127" cy="1346333"/>
          </a:xfrm>
          <a:prstGeom prst="rect">
            <a:avLst/>
          </a:prstGeom>
          <a:blipFill dpi="0" rotWithShape="1">
            <a:blip r:embed="rId8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2139" y="390308"/>
            <a:ext cx="11532781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79" y="1883065"/>
            <a:ext cx="11664127" cy="444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359724"/>
            <a:ext cx="3500387" cy="388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079" y="6369358"/>
            <a:ext cx="6327648" cy="37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94006" y="633053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4005" y="6369358"/>
            <a:ext cx="457200" cy="379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C++ dili ile  NESNE yönelimli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133F6F65-076F-FBF2-8789-2F25E58B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82090DD-0BC5-EDDD-9E4D-59961A72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exception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Kisi</a:t>
            </a:r>
            <a:r>
              <a:rPr lang="tr-TR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private</a:t>
            </a:r>
            <a:r>
              <a:rPr lang="tr-T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yas;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public</a:t>
            </a:r>
            <a:r>
              <a:rPr lang="tr-TR" dirty="0"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getYas</a:t>
            </a:r>
            <a:r>
              <a:rPr lang="tr-TR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yas;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setYas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pYas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pYas</a:t>
            </a:r>
            <a:r>
              <a:rPr lang="tr-TR" dirty="0">
                <a:latin typeface="Consolas" panose="020B0609020204030204" pitchFamily="49" charset="0"/>
              </a:rPr>
              <a:t> &lt; 0)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throw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"Yaş değeri sıfırdan küçük olamaz!";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pYas</a:t>
            </a:r>
            <a:r>
              <a:rPr lang="tr-TR" dirty="0">
                <a:latin typeface="Consolas" panose="020B0609020204030204" pitchFamily="49" charset="0"/>
              </a:rPr>
              <a:t> &gt; 120)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throw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"Çok Büyük Yaş Değeri: &gt;120!";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yas = </a:t>
            </a:r>
            <a:r>
              <a:rPr lang="tr-TR" dirty="0" err="1">
                <a:latin typeface="Consolas" panose="020B0609020204030204" pitchFamily="49" charset="0"/>
              </a:rPr>
              <a:t>pYas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Sonraki sayfadan devam eder.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C6ECE3D1-4D39-7D7A-2BE6-0C3258BC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Burada Kişi sınıfından imal edilecek nesnelerin yaş özelliğine değer atanmaya çalışıldığında hata durumlarında işaretli dizgiler (</a:t>
            </a:r>
            <a:r>
              <a:rPr lang="tr-TR" sz="1800" dirty="0" err="1"/>
              <a:t>string</a:t>
            </a:r>
            <a:r>
              <a:rPr lang="tr-TR" sz="1800" dirty="0"/>
              <a:t>) istisna nesnesi olarak hata havuzuna atılacaktır.</a:t>
            </a:r>
          </a:p>
          <a:p>
            <a:r>
              <a:rPr lang="tr-TR" sz="1800" dirty="0"/>
              <a:t>İşte bu sana havuza istisna nesne atma işlemine istisna fırlatma (</a:t>
            </a:r>
            <a:r>
              <a:rPr lang="tr-TR" sz="1800" dirty="0" err="1"/>
              <a:t>throw</a:t>
            </a:r>
            <a:r>
              <a:rPr lang="tr-TR" sz="1800" dirty="0"/>
              <a:t> </a:t>
            </a:r>
            <a:r>
              <a:rPr lang="tr-TR" sz="1800" dirty="0" err="1"/>
              <a:t>exception</a:t>
            </a:r>
            <a:r>
              <a:rPr lang="tr-TR" sz="1800" dirty="0"/>
              <a:t>) adı verilir.</a:t>
            </a:r>
          </a:p>
        </p:txBody>
      </p:sp>
    </p:spTree>
    <p:extLst>
      <p:ext uri="{BB962C8B-B14F-4D97-AF65-F5344CB8AC3E}">
        <p14:creationId xmlns:p14="http://schemas.microsoft.com/office/powerpoint/2010/main" val="328599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133F6F65-076F-FBF2-8789-2F25E58B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Örnek…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82090DD-0BC5-EDDD-9E4D-59961A72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//Önceki sayfadan devam ediyor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Kisi</a:t>
            </a:r>
            <a:r>
              <a:rPr lang="tr-TR" dirty="0">
                <a:latin typeface="Consolas" panose="020B0609020204030204" pitchFamily="49" charset="0"/>
              </a:rPr>
              <a:t> ali;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tr-TR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ali.setYas</a:t>
            </a:r>
            <a:r>
              <a:rPr lang="tr-TR" dirty="0">
                <a:latin typeface="Consolas" panose="020B0609020204030204" pitchFamily="49" charset="0"/>
              </a:rPr>
              <a:t>(12);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</a:t>
            </a:r>
            <a:r>
              <a:rPr lang="tr-TR" dirty="0" err="1">
                <a:latin typeface="Consolas" panose="020B0609020204030204" pitchFamily="49" charset="0"/>
              </a:rPr>
              <a:t>ali.getYas</a:t>
            </a:r>
            <a:r>
              <a:rPr lang="tr-TR" dirty="0">
                <a:latin typeface="Consolas" panose="020B0609020204030204" pitchFamily="49" charset="0"/>
              </a:rPr>
              <a:t>()&lt;&lt;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ali.setYas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(-1);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//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&lt;&lt;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ali.getYas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()&lt;&lt;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ali.setYas</a:t>
            </a:r>
            <a:r>
              <a:rPr lang="tr-TR" dirty="0">
                <a:latin typeface="Consolas" panose="020B0609020204030204" pitchFamily="49" charset="0"/>
              </a:rPr>
              <a:t>(130);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</a:t>
            </a:r>
            <a:r>
              <a:rPr lang="tr-TR" dirty="0" err="1">
                <a:latin typeface="Consolas" panose="020B0609020204030204" pitchFamily="49" charset="0"/>
              </a:rPr>
              <a:t>ali.getYas</a:t>
            </a:r>
            <a:r>
              <a:rPr lang="tr-TR" dirty="0">
                <a:latin typeface="Consolas" panose="020B0609020204030204" pitchFamily="49" charset="0"/>
              </a:rPr>
              <a:t>()&lt;&lt;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* istisna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"İstisnai Bir Durum Yakalandı!"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"Durum Açıklaması: " &lt;&lt; istisna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 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C6ECE3D1-4D39-7D7A-2BE6-0C3258BC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Burada dikkat edileceği üzere;</a:t>
            </a:r>
          </a:p>
          <a:p>
            <a:r>
              <a:rPr lang="tr-T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try</a:t>
            </a:r>
            <a:r>
              <a:rPr lang="tr-TR" sz="1600" dirty="0"/>
              <a:t> ve </a:t>
            </a:r>
            <a:r>
              <a:rPr lang="tr-T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catch</a:t>
            </a:r>
            <a:r>
              <a:rPr lang="tr-TR" sz="1600" dirty="0"/>
              <a:t> arasına işlevsel olan kod yazılmıştır.</a:t>
            </a:r>
          </a:p>
          <a:p>
            <a:r>
              <a:rPr lang="tr-T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cach</a:t>
            </a:r>
            <a:r>
              <a:rPr lang="tr-TR" sz="1600" dirty="0"/>
              <a:t>  bloğunda ise istisnai bir durumda yapılacak işleme ilişkin kod yazılmıştır.</a:t>
            </a:r>
          </a:p>
          <a:p>
            <a:endParaRPr lang="tr-TR" sz="1600" dirty="0"/>
          </a:p>
          <a:p>
            <a:r>
              <a:rPr lang="tr-TR" sz="1600" dirty="0"/>
              <a:t>İstisna olarak da dizgi (</a:t>
            </a:r>
            <a:r>
              <a:rPr lang="tr-TR" sz="1600" dirty="0" err="1"/>
              <a:t>string</a:t>
            </a:r>
            <a:r>
              <a:rPr lang="tr-TR" sz="1600" dirty="0"/>
              <a:t>) nesnesi tanımlandığından, </a:t>
            </a:r>
            <a:r>
              <a:rPr lang="tr-T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catch</a:t>
            </a:r>
            <a:r>
              <a:rPr lang="tr-TR" sz="1600" dirty="0"/>
              <a:t> bloğunda da dizgi parametresi gösterici olarak (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</a:rPr>
              <a:t>istisna</a:t>
            </a:r>
            <a:r>
              <a:rPr lang="tr-TR" sz="1600" dirty="0"/>
              <a:t>) tanımlanmıştır.</a:t>
            </a:r>
          </a:p>
        </p:txBody>
      </p:sp>
    </p:spTree>
    <p:extLst>
      <p:ext uri="{BB962C8B-B14F-4D97-AF65-F5344CB8AC3E}">
        <p14:creationId xmlns:p14="http://schemas.microsoft.com/office/powerpoint/2010/main" val="423847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133F6F65-076F-FBF2-8789-2F25E58B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82090DD-0BC5-EDDD-9E4D-59961A72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exception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yasException</a:t>
            </a:r>
            <a:r>
              <a:rPr lang="tr-TR" dirty="0">
                <a:latin typeface="Consolas" panose="020B0609020204030204" pitchFamily="49" charset="0"/>
              </a:rPr>
              <a:t> :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exception</a:t>
            </a:r>
            <a:r>
              <a:rPr lang="tr-TR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dirty="0">
                <a:latin typeface="Consolas" panose="020B0609020204030204" pitchFamily="49" charset="0"/>
              </a:rPr>
              <a:t>*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what</a:t>
            </a:r>
            <a:r>
              <a:rPr lang="tr-TR" dirty="0">
                <a:latin typeface="Consolas" panose="020B0609020204030204" pitchFamily="49" charset="0"/>
              </a:rPr>
              <a:t> ()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"Çok Büyük Yaş Değeri: &gt;120!";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Kisi</a:t>
            </a:r>
            <a:r>
              <a:rPr lang="tr-TR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tr-TR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yas;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getYas</a:t>
            </a:r>
            <a:r>
              <a:rPr lang="tr-TR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yas;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setYas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pYas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pYas</a:t>
            </a:r>
            <a:r>
              <a:rPr lang="tr-TR" dirty="0">
                <a:latin typeface="Consolas" panose="020B0609020204030204" pitchFamily="49" charset="0"/>
              </a:rPr>
              <a:t> &lt; 0)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dirty="0">
                <a:latin typeface="Consolas" panose="020B0609020204030204" pitchFamily="49" charset="0"/>
              </a:rPr>
              <a:t> "Yaş değeri sıfırdan küçük olamaz!";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pYas</a:t>
            </a:r>
            <a:r>
              <a:rPr lang="tr-TR" dirty="0">
                <a:latin typeface="Consolas" panose="020B0609020204030204" pitchFamily="49" charset="0"/>
              </a:rPr>
              <a:t> &gt; 120)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yasException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yas = </a:t>
            </a:r>
            <a:r>
              <a:rPr lang="tr-TR" dirty="0" err="1">
                <a:latin typeface="Consolas" panose="020B0609020204030204" pitchFamily="49" charset="0"/>
              </a:rPr>
              <a:t>pYas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Sonraki sayfadan devam eder.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C6ECE3D1-4D39-7D7A-2BE6-0C3258BC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Burada Kişi sınıfından imal edilecek nesnelerin yaş özelliğine değer atanmaya çalışıldığında hata durumlarında işaretli </a:t>
            </a:r>
            <a:r>
              <a:rPr lang="tr-TR" sz="1600" dirty="0">
                <a:solidFill>
                  <a:srgbClr val="0070C0"/>
                </a:solidFill>
              </a:rPr>
              <a:t>dizgiler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C00000"/>
                </a:solidFill>
              </a:rPr>
              <a:t>string</a:t>
            </a:r>
            <a:r>
              <a:rPr lang="tr-TR" sz="1600" dirty="0"/>
              <a:t>) istisna nesnesi olarak hata havuzuna atılacaktır.</a:t>
            </a:r>
          </a:p>
          <a:p>
            <a:r>
              <a:rPr lang="tr-TR" sz="1600" dirty="0"/>
              <a:t>İşte bu sana havuza istisna nesne atma işlemine </a:t>
            </a:r>
            <a:r>
              <a:rPr lang="tr-TR" sz="1600" dirty="0">
                <a:solidFill>
                  <a:srgbClr val="0070C0"/>
                </a:solidFill>
              </a:rPr>
              <a:t>istisna fırlatma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C00000"/>
                </a:solidFill>
              </a:rPr>
              <a:t>throw</a:t>
            </a:r>
            <a:r>
              <a:rPr lang="tr-TR" sz="1600" dirty="0">
                <a:solidFill>
                  <a:srgbClr val="C00000"/>
                </a:solidFill>
              </a:rPr>
              <a:t> </a:t>
            </a:r>
            <a:r>
              <a:rPr lang="tr-TR" sz="1600" dirty="0" err="1">
                <a:solidFill>
                  <a:srgbClr val="C00000"/>
                </a:solidFill>
              </a:rPr>
              <a:t>exception</a:t>
            </a:r>
            <a:r>
              <a:rPr lang="tr-TR" sz="1600" dirty="0"/>
              <a:t>) adı verilir.</a:t>
            </a:r>
          </a:p>
        </p:txBody>
      </p:sp>
    </p:spTree>
    <p:extLst>
      <p:ext uri="{BB962C8B-B14F-4D97-AF65-F5344CB8AC3E}">
        <p14:creationId xmlns:p14="http://schemas.microsoft.com/office/powerpoint/2010/main" val="158851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133F6F65-076F-FBF2-8789-2F25E58B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Örnek…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82090DD-0BC5-EDDD-9E4D-59961A72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//Önceki sayfadan devam ediyor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Kisi</a:t>
            </a:r>
            <a:r>
              <a:rPr lang="tr-TR" sz="1600" dirty="0">
                <a:latin typeface="Consolas" panose="020B0609020204030204" pitchFamily="49" charset="0"/>
              </a:rPr>
              <a:t> ali;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tr-TR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ali.setYas</a:t>
            </a:r>
            <a:r>
              <a:rPr lang="tr-TR" sz="1600" dirty="0">
                <a:latin typeface="Consolas" panose="020B0609020204030204" pitchFamily="49" charset="0"/>
              </a:rPr>
              <a:t>(12);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</a:t>
            </a:r>
            <a:r>
              <a:rPr lang="tr-TR" sz="1600" dirty="0" err="1">
                <a:latin typeface="Consolas" panose="020B0609020204030204" pitchFamily="49" charset="0"/>
              </a:rPr>
              <a:t>ali.getYas</a:t>
            </a:r>
            <a:r>
              <a:rPr lang="tr-TR" sz="1600" dirty="0">
                <a:latin typeface="Consolas" panose="020B0609020204030204" pitchFamily="49" charset="0"/>
              </a:rPr>
              <a:t>()&lt;&lt;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ali.setYas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(-1);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//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&lt;&lt;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ali.getYas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()&lt;&lt;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ali.setYas</a:t>
            </a:r>
            <a:r>
              <a:rPr lang="tr-TR" sz="1600" dirty="0">
                <a:latin typeface="Consolas" panose="020B0609020204030204" pitchFamily="49" charset="0"/>
              </a:rPr>
              <a:t>(130);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</a:t>
            </a:r>
            <a:r>
              <a:rPr lang="tr-TR" sz="1600" dirty="0" err="1">
                <a:latin typeface="Consolas" panose="020B0609020204030204" pitchFamily="49" charset="0"/>
              </a:rPr>
              <a:t>ali.getYas</a:t>
            </a:r>
            <a:r>
              <a:rPr lang="tr-TR" sz="1600" dirty="0">
                <a:latin typeface="Consolas" panose="020B0609020204030204" pitchFamily="49" charset="0"/>
              </a:rPr>
              <a:t>()&lt;&lt;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yasException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 e</a:t>
            </a:r>
            <a:r>
              <a:rPr lang="tr-TR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"İstisnai Bir Durum Yakalandı!"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"Durum Açıklaması: " &lt;&lt; </a:t>
            </a:r>
            <a:r>
              <a:rPr lang="tr-TR" sz="1600" dirty="0" err="1">
                <a:latin typeface="Consolas" panose="020B0609020204030204" pitchFamily="49" charset="0"/>
              </a:rPr>
              <a:t>e.what</a:t>
            </a:r>
            <a:r>
              <a:rPr lang="tr-TR" sz="1600" dirty="0">
                <a:latin typeface="Consolas" panose="020B0609020204030204" pitchFamily="49" charset="0"/>
              </a:rPr>
              <a:t>()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tr-TR" sz="1600" dirty="0">
                <a:latin typeface="Consolas" panose="020B0609020204030204" pitchFamily="49" charset="0"/>
              </a:rPr>
              <a:t> (...)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"Beklenmedik İstisnai Bir Durum Yakalandı!"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  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C6ECE3D1-4D39-7D7A-2BE6-0C3258BC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Burada dikkat edileceği üzere;</a:t>
            </a:r>
          </a:p>
          <a:p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try</a:t>
            </a:r>
            <a:r>
              <a:rPr lang="tr-TR" dirty="0"/>
              <a:t> ve </a:t>
            </a:r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catch</a:t>
            </a:r>
            <a:r>
              <a:rPr lang="tr-TR" dirty="0"/>
              <a:t> arasına işlevsel olan kod yazılmıştır.</a:t>
            </a:r>
          </a:p>
          <a:p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cach</a:t>
            </a:r>
            <a:r>
              <a:rPr lang="tr-TR" dirty="0"/>
              <a:t>  bloğunda ise istisnai bir durumda yapılacak işleme ilişkin kod yazılmıştır.</a:t>
            </a:r>
          </a:p>
          <a:p>
            <a:endParaRPr lang="tr-TR" dirty="0"/>
          </a:p>
          <a:p>
            <a:r>
              <a:rPr lang="tr-TR" dirty="0"/>
              <a:t>İstisna olarak da dizgi (</a:t>
            </a:r>
            <a:r>
              <a:rPr lang="tr-TR" dirty="0" err="1"/>
              <a:t>string</a:t>
            </a:r>
            <a:r>
              <a:rPr lang="tr-TR" dirty="0"/>
              <a:t>) nesnesi tanımlandığından, </a:t>
            </a:r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catch</a:t>
            </a:r>
            <a:r>
              <a:rPr lang="tr-TR" dirty="0"/>
              <a:t> bloğunda da dizgi parametresi gösterici olarak (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istisna</a:t>
            </a:r>
            <a:r>
              <a:rPr lang="tr-TR" dirty="0"/>
              <a:t>) tanımlanmıştır.</a:t>
            </a:r>
          </a:p>
        </p:txBody>
      </p:sp>
    </p:spTree>
    <p:extLst>
      <p:ext uri="{BB962C8B-B14F-4D97-AF65-F5344CB8AC3E}">
        <p14:creationId xmlns:p14="http://schemas.microsoft.com/office/powerpoint/2010/main" val="405825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35CF0-46F4-43FB-AE83-8BDC939E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Noexcept</a:t>
            </a:r>
            <a:r>
              <a:rPr lang="tr-TR" dirty="0"/>
              <a:t> işleci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52F90B-5930-437B-8CD5-EADFE455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#include &lt;</a:t>
            </a:r>
            <a:r>
              <a:rPr lang="tr-TR" sz="2000" dirty="0" err="1">
                <a:latin typeface="Consolas" panose="020B0609020204030204" pitchFamily="49" charset="0"/>
              </a:rPr>
              <a:t>iostream</a:t>
            </a:r>
            <a:r>
              <a:rPr lang="tr-TR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#include &lt;</a:t>
            </a:r>
            <a:r>
              <a:rPr lang="tr-TR" sz="2000" dirty="0" err="1">
                <a:latin typeface="Consolas" panose="020B0609020204030204" pitchFamily="49" charset="0"/>
              </a:rPr>
              <a:t>stdexcept</a:t>
            </a:r>
            <a:r>
              <a:rPr lang="tr-TR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2000" dirty="0">
                <a:latin typeface="Consolas" panose="020B0609020204030204" pitchFamily="49" charset="0"/>
              </a:rPr>
              <a:t> namespace </a:t>
            </a:r>
            <a:r>
              <a:rPr lang="tr-TR" sz="2000" dirty="0" err="1">
                <a:latin typeface="Consolas" panose="020B0609020204030204" pitchFamily="49" charset="0"/>
              </a:rPr>
              <a:t>std</a:t>
            </a:r>
            <a:r>
              <a:rPr lang="tr-TR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000" dirty="0">
                <a:latin typeface="Consolas" panose="020B0609020204030204" pitchFamily="49" charset="0"/>
              </a:rPr>
              <a:t> fonksiyon() { </a:t>
            </a: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std</a:t>
            </a:r>
            <a:r>
              <a:rPr lang="tr-TR" sz="2000" dirty="0">
                <a:latin typeface="Consolas" panose="020B0609020204030204" pitchFamily="49" charset="0"/>
              </a:rPr>
              <a:t>::</a:t>
            </a:r>
            <a:r>
              <a:rPr lang="tr-TR" sz="2000" dirty="0" err="1">
                <a:latin typeface="Consolas" panose="020B0609020204030204" pitchFamily="49" charset="0"/>
              </a:rPr>
              <a:t>runtime_error</a:t>
            </a:r>
            <a:r>
              <a:rPr lang="tr-TR" sz="2000" dirty="0">
                <a:latin typeface="Consolas" panose="020B0609020204030204" pitchFamily="49" charset="0"/>
              </a:rPr>
              <a:t>("</a:t>
            </a:r>
            <a:r>
              <a:rPr lang="tr-TR" sz="2000" dirty="0" err="1">
                <a:latin typeface="Consolas" panose="020B0609020204030204" pitchFamily="49" charset="0"/>
              </a:rPr>
              <a:t>oops</a:t>
            </a:r>
            <a:r>
              <a:rPr lang="tr-TR" sz="2000" dirty="0">
                <a:latin typeface="Consolas" panose="020B0609020204030204" pitchFamily="49" charset="0"/>
              </a:rPr>
              <a:t>"); }</a:t>
            </a:r>
          </a:p>
          <a:p>
            <a:pPr marL="0" indent="0">
              <a:buNone/>
            </a:pP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bosfonksiyon</a:t>
            </a:r>
            <a:r>
              <a:rPr lang="tr-TR" sz="2000" dirty="0"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yapi</a:t>
            </a:r>
            <a:r>
              <a:rPr lang="tr-TR" sz="2000" dirty="0"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</a:t>
            </a:r>
            <a:r>
              <a:rPr lang="tr-TR" sz="2000" dirty="0" err="1">
                <a:latin typeface="Consolas" panose="020B0609020204030204" pitchFamily="49" charset="0"/>
              </a:rPr>
              <a:t>cout</a:t>
            </a:r>
            <a:r>
              <a:rPr lang="tr-TR" sz="2000" dirty="0">
                <a:latin typeface="Consolas" panose="020B0609020204030204" pitchFamily="49" charset="0"/>
              </a:rPr>
              <a:t> &lt;&lt; </a:t>
            </a:r>
            <a:r>
              <a:rPr lang="tr-TR" sz="2000" dirty="0" err="1">
                <a:latin typeface="Consolas" panose="020B0609020204030204" pitchFamily="49" charset="0"/>
              </a:rPr>
              <a:t>noexcept</a:t>
            </a:r>
            <a:r>
              <a:rPr lang="tr-TR" sz="2000" dirty="0">
                <a:latin typeface="Consolas" panose="020B0609020204030204" pitchFamily="49" charset="0"/>
              </a:rPr>
              <a:t>(fonksiyon()) &lt;&lt; </a:t>
            </a:r>
            <a:r>
              <a:rPr lang="tr-TR" sz="2000" dirty="0" err="1">
                <a:latin typeface="Consolas" panose="020B0609020204030204" pitchFamily="49" charset="0"/>
              </a:rPr>
              <a:t>endl</a:t>
            </a:r>
            <a:r>
              <a:rPr lang="tr-TR" sz="2000" dirty="0">
                <a:latin typeface="Consolas" panose="020B0609020204030204" pitchFamily="49" charset="0"/>
              </a:rPr>
              <a:t>; // 0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</a:t>
            </a:r>
            <a:r>
              <a:rPr lang="tr-TR" sz="2000" dirty="0" err="1">
                <a:latin typeface="Consolas" panose="020B0609020204030204" pitchFamily="49" charset="0"/>
              </a:rPr>
              <a:t>cout</a:t>
            </a:r>
            <a:r>
              <a:rPr lang="tr-TR" sz="2000" dirty="0">
                <a:latin typeface="Consolas" panose="020B0609020204030204" pitchFamily="49" charset="0"/>
              </a:rPr>
              <a:t> &lt;&lt; </a:t>
            </a:r>
            <a:r>
              <a:rPr lang="tr-TR" sz="2000" dirty="0" err="1">
                <a:latin typeface="Consolas" panose="020B0609020204030204" pitchFamily="49" charset="0"/>
              </a:rPr>
              <a:t>noexcept</a:t>
            </a:r>
            <a:r>
              <a:rPr lang="tr-TR" sz="2000" dirty="0">
                <a:latin typeface="Consolas" panose="020B0609020204030204" pitchFamily="49" charset="0"/>
              </a:rPr>
              <a:t>(</a:t>
            </a:r>
            <a:r>
              <a:rPr lang="tr-TR" sz="2000" dirty="0" err="1">
                <a:latin typeface="Consolas" panose="020B0609020204030204" pitchFamily="49" charset="0"/>
              </a:rPr>
              <a:t>bosfonksiyon</a:t>
            </a:r>
            <a:r>
              <a:rPr lang="tr-TR" sz="2000" dirty="0">
                <a:latin typeface="Consolas" panose="020B0609020204030204" pitchFamily="49" charset="0"/>
              </a:rPr>
              <a:t>()) &lt;&lt; </a:t>
            </a:r>
            <a:r>
              <a:rPr lang="tr-TR" sz="2000" dirty="0" err="1">
                <a:latin typeface="Consolas" panose="020B0609020204030204" pitchFamily="49" charset="0"/>
              </a:rPr>
              <a:t>endl</a:t>
            </a:r>
            <a:r>
              <a:rPr lang="tr-TR" sz="2000" dirty="0">
                <a:latin typeface="Consolas" panose="020B0609020204030204" pitchFamily="49" charset="0"/>
              </a:rPr>
              <a:t>; // 0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</a:t>
            </a:r>
            <a:r>
              <a:rPr lang="tr-TR" sz="2000" dirty="0" err="1">
                <a:latin typeface="Consolas" panose="020B0609020204030204" pitchFamily="49" charset="0"/>
              </a:rPr>
              <a:t>cout</a:t>
            </a:r>
            <a:r>
              <a:rPr lang="tr-TR" sz="2000" dirty="0">
                <a:latin typeface="Consolas" panose="020B0609020204030204" pitchFamily="49" charset="0"/>
              </a:rPr>
              <a:t> &lt;&lt; </a:t>
            </a:r>
            <a:r>
              <a:rPr lang="tr-TR" sz="2000" dirty="0" err="1">
                <a:latin typeface="Consolas" panose="020B0609020204030204" pitchFamily="49" charset="0"/>
              </a:rPr>
              <a:t>noexcept</a:t>
            </a:r>
            <a:r>
              <a:rPr lang="tr-TR" sz="2000" dirty="0">
                <a:latin typeface="Consolas" panose="020B0609020204030204" pitchFamily="49" charset="0"/>
              </a:rPr>
              <a:t>(1 + 1) &lt;&lt; </a:t>
            </a:r>
            <a:r>
              <a:rPr lang="tr-TR" sz="2000" dirty="0" err="1">
                <a:latin typeface="Consolas" panose="020B0609020204030204" pitchFamily="49" charset="0"/>
              </a:rPr>
              <a:t>endl</a:t>
            </a:r>
            <a:r>
              <a:rPr lang="tr-TR" sz="2000" dirty="0">
                <a:latin typeface="Consolas" panose="020B0609020204030204" pitchFamily="49" charset="0"/>
              </a:rPr>
              <a:t>; // 1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</a:t>
            </a:r>
            <a:r>
              <a:rPr lang="tr-TR" sz="2000" dirty="0" err="1">
                <a:latin typeface="Consolas" panose="020B0609020204030204" pitchFamily="49" charset="0"/>
              </a:rPr>
              <a:t>cout</a:t>
            </a:r>
            <a:r>
              <a:rPr lang="tr-TR" sz="2000" dirty="0">
                <a:latin typeface="Consolas" panose="020B0609020204030204" pitchFamily="49" charset="0"/>
              </a:rPr>
              <a:t> &lt;&lt; </a:t>
            </a:r>
            <a:r>
              <a:rPr lang="tr-TR" sz="2000" dirty="0" err="1">
                <a:latin typeface="Consolas" panose="020B0609020204030204" pitchFamily="49" charset="0"/>
              </a:rPr>
              <a:t>noexcept</a:t>
            </a:r>
            <a:r>
              <a:rPr lang="tr-TR" sz="2000" dirty="0">
                <a:latin typeface="Consolas" panose="020B0609020204030204" pitchFamily="49" charset="0"/>
              </a:rPr>
              <a:t>(</a:t>
            </a:r>
            <a:r>
              <a:rPr lang="tr-TR" sz="2000" dirty="0" err="1">
                <a:latin typeface="Consolas" panose="020B0609020204030204" pitchFamily="49" charset="0"/>
              </a:rPr>
              <a:t>yapi</a:t>
            </a:r>
            <a:r>
              <a:rPr lang="tr-TR" sz="2000" dirty="0">
                <a:latin typeface="Consolas" panose="020B0609020204030204" pitchFamily="49" charset="0"/>
              </a:rPr>
              <a:t>()) &lt;&lt; </a:t>
            </a:r>
            <a:r>
              <a:rPr lang="tr-TR" sz="2000" dirty="0" err="1">
                <a:latin typeface="Consolas" panose="020B0609020204030204" pitchFamily="49" charset="0"/>
              </a:rPr>
              <a:t>endl</a:t>
            </a:r>
            <a:r>
              <a:rPr lang="tr-TR" sz="2000" dirty="0">
                <a:latin typeface="Consolas" panose="020B0609020204030204" pitchFamily="49" charset="0"/>
              </a:rPr>
              <a:t>; // 1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F3F244F-60E3-4F1A-B616-25D0BFEA8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İşlenen değerlendirmesinin bir istisna nesnesi imal edip etmeyeceğini belirleyen tekli işleç </a:t>
            </a:r>
            <a:r>
              <a:rPr lang="tr-TR" sz="2000" dirty="0" err="1"/>
              <a:t>noexcept</a:t>
            </a:r>
            <a:r>
              <a:rPr lang="tr-TR" sz="2000" dirty="0"/>
              <a:t> işlecidir. Çağırılan yöntem ya da fonksiyonların gövdelerinin incelenmediğini, dolayısıyla </a:t>
            </a:r>
            <a:r>
              <a:rPr lang="tr-TR" sz="2000" dirty="0" err="1"/>
              <a:t>noexcept</a:t>
            </a:r>
            <a:r>
              <a:rPr lang="tr-TR" sz="2000" dirty="0"/>
              <a:t> işlecinin yanlış sonuçlar verebileceğini unutulmamalıdır;</a:t>
            </a:r>
          </a:p>
        </p:txBody>
      </p:sp>
    </p:spTree>
    <p:extLst>
      <p:ext uri="{BB962C8B-B14F-4D97-AF65-F5344CB8AC3E}">
        <p14:creationId xmlns:p14="http://schemas.microsoft.com/office/powerpoint/2010/main" val="315983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35CF0-46F4-43FB-AE83-8BDC939E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Noexcept</a:t>
            </a:r>
            <a:r>
              <a:rPr lang="tr-TR" dirty="0"/>
              <a:t> işleci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52F90B-5930-437B-8CD5-EADFE455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000" dirty="0">
                <a:latin typeface="Consolas" panose="020B0609020204030204" pitchFamily="49" charset="0"/>
              </a:rPr>
              <a:t> f1() { </a:t>
            </a: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std</a:t>
            </a:r>
            <a:r>
              <a:rPr lang="tr-TR" sz="2000" dirty="0">
                <a:latin typeface="Consolas" panose="020B0609020204030204" pitchFamily="49" charset="0"/>
              </a:rPr>
              <a:t>::</a:t>
            </a:r>
            <a:r>
              <a:rPr lang="tr-TR" sz="2000" dirty="0" err="1">
                <a:latin typeface="Consolas" panose="020B0609020204030204" pitchFamily="49" charset="0"/>
              </a:rPr>
              <a:t>runtime_error</a:t>
            </a:r>
            <a:r>
              <a:rPr lang="tr-TR" sz="2000" dirty="0">
                <a:latin typeface="Consolas" panose="020B0609020204030204" pitchFamily="49" charset="0"/>
              </a:rPr>
              <a:t>("</a:t>
            </a:r>
            <a:r>
              <a:rPr lang="tr-TR" sz="2000" dirty="0" err="1">
                <a:latin typeface="Consolas" panose="020B0609020204030204" pitchFamily="49" charset="0"/>
              </a:rPr>
              <a:t>oops</a:t>
            </a:r>
            <a:r>
              <a:rPr lang="tr-TR" sz="2000" dirty="0">
                <a:latin typeface="Consolas" panose="020B0609020204030204" pitchFamily="49" charset="0"/>
              </a:rPr>
              <a:t>"); }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000" dirty="0">
                <a:latin typeface="Consolas" panose="020B0609020204030204" pitchFamily="49" charset="0"/>
              </a:rPr>
              <a:t> f2() </a:t>
            </a:r>
            <a:r>
              <a:rPr lang="tr-TR" sz="2000" dirty="0" err="1">
                <a:latin typeface="Consolas" panose="020B0609020204030204" pitchFamily="49" charset="0"/>
              </a:rPr>
              <a:t>noexcept</a:t>
            </a:r>
            <a:r>
              <a:rPr lang="tr-TR" sz="2000" dirty="0">
                <a:latin typeface="Consolas" panose="020B0609020204030204" pitchFamily="49" charset="0"/>
              </a:rPr>
              <a:t>(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tr-TR" sz="2000" dirty="0"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sz="2000" dirty="0" err="1">
                <a:latin typeface="Consolas" panose="020B0609020204030204" pitchFamily="49" charset="0"/>
              </a:rPr>
              <a:t>throw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std</a:t>
            </a:r>
            <a:r>
              <a:rPr lang="tr-TR" sz="2000" dirty="0">
                <a:latin typeface="Consolas" panose="020B0609020204030204" pitchFamily="49" charset="0"/>
              </a:rPr>
              <a:t>::</a:t>
            </a:r>
            <a:r>
              <a:rPr lang="tr-TR" sz="2000" dirty="0" err="1">
                <a:latin typeface="Consolas" panose="020B0609020204030204" pitchFamily="49" charset="0"/>
              </a:rPr>
              <a:t>runtime_error</a:t>
            </a:r>
            <a:r>
              <a:rPr lang="tr-TR" sz="2000" dirty="0">
                <a:latin typeface="Consolas" panose="020B0609020204030204" pitchFamily="49" charset="0"/>
              </a:rPr>
              <a:t>("</a:t>
            </a:r>
            <a:r>
              <a:rPr lang="tr-TR" sz="2000" dirty="0" err="1">
                <a:latin typeface="Consolas" panose="020B0609020204030204" pitchFamily="49" charset="0"/>
              </a:rPr>
              <a:t>oops</a:t>
            </a:r>
            <a:r>
              <a:rPr lang="tr-TR" sz="2000" dirty="0">
                <a:latin typeface="Consolas" panose="020B0609020204030204" pitchFamily="49" charset="0"/>
              </a:rPr>
              <a:t>"); 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000" dirty="0">
                <a:latin typeface="Consolas" panose="020B0609020204030204" pitchFamily="49" charset="0"/>
              </a:rPr>
              <a:t> f3() {}</a:t>
            </a:r>
          </a:p>
          <a:p>
            <a:pPr marL="0" indent="0">
              <a:buNone/>
            </a:pP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000" dirty="0">
                <a:latin typeface="Consolas" panose="020B0609020204030204" pitchFamily="49" charset="0"/>
              </a:rPr>
              <a:t> f4() </a:t>
            </a:r>
            <a:r>
              <a:rPr lang="tr-TR" sz="2000" dirty="0" err="1">
                <a:latin typeface="Consolas" panose="020B0609020204030204" pitchFamily="49" charset="0"/>
              </a:rPr>
              <a:t>noexcept</a:t>
            </a:r>
            <a:r>
              <a:rPr lang="tr-TR" sz="2000" dirty="0"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000" dirty="0">
                <a:latin typeface="Consolas" panose="020B0609020204030204" pitchFamily="49" charset="0"/>
              </a:rPr>
              <a:t> f5() </a:t>
            </a:r>
            <a:r>
              <a:rPr lang="tr-TR" sz="2000" dirty="0" err="1">
                <a:latin typeface="Consolas" panose="020B0609020204030204" pitchFamily="49" charset="0"/>
              </a:rPr>
              <a:t>noexcept</a:t>
            </a:r>
            <a:r>
              <a:rPr lang="tr-TR" sz="2000" dirty="0">
                <a:latin typeface="Consolas" panose="020B0609020204030204" pitchFamily="49" charset="0"/>
              </a:rPr>
              <a:t>(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tr-TR" sz="2000"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000" dirty="0">
                <a:latin typeface="Consolas" panose="020B0609020204030204" pitchFamily="49" charset="0"/>
              </a:rPr>
              <a:t> f6() </a:t>
            </a:r>
            <a:r>
              <a:rPr lang="tr-TR" sz="2000" dirty="0" err="1">
                <a:latin typeface="Consolas" panose="020B0609020204030204" pitchFamily="49" charset="0"/>
              </a:rPr>
              <a:t>noexcept</a:t>
            </a:r>
            <a:r>
              <a:rPr lang="tr-TR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</a:t>
            </a: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tr-TR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f1();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} </a:t>
            </a: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tr-TR" sz="2000" dirty="0">
                <a:latin typeface="Consolas" panose="020B0609020204030204" pitchFamily="49" charset="0"/>
              </a:rPr>
              <a:t> (const </a:t>
            </a:r>
            <a:r>
              <a:rPr lang="tr-TR" sz="2000" dirty="0" err="1">
                <a:latin typeface="Consolas" panose="020B0609020204030204" pitchFamily="49" charset="0"/>
              </a:rPr>
              <a:t>std</a:t>
            </a:r>
            <a:r>
              <a:rPr lang="tr-TR" sz="2000" dirty="0">
                <a:latin typeface="Consolas" panose="020B0609020204030204" pitchFamily="49" charset="0"/>
              </a:rPr>
              <a:t>::</a:t>
            </a:r>
            <a:r>
              <a:rPr lang="tr-TR" sz="2000" dirty="0" err="1">
                <a:latin typeface="Consolas" panose="020B0609020204030204" pitchFamily="49" charset="0"/>
              </a:rPr>
              <a:t>runtime_error</a:t>
            </a:r>
            <a:r>
              <a:rPr lang="tr-TR" sz="2000" dirty="0">
                <a:latin typeface="Consolas" panose="020B0609020204030204" pitchFamily="49" charset="0"/>
              </a:rPr>
              <a:t>&amp;) {}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F3F244F-60E3-4F1A-B616-25D0BFEA8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Bu işleç, bir fonksiyon bildirilirken, fonksiyonun gövdesinde bir istisna nesnesi imal edip etmeyeceğini belirtmek için de kullanılır;</a:t>
            </a:r>
          </a:p>
        </p:txBody>
      </p:sp>
    </p:spTree>
    <p:extLst>
      <p:ext uri="{BB962C8B-B14F-4D97-AF65-F5344CB8AC3E}">
        <p14:creationId xmlns:p14="http://schemas.microsoft.com/office/powerpoint/2010/main" val="30666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fonksiyonda bu veri yapılarını işleyen kontrol yapıları kodlanır.</a:t>
            </a:r>
            <a:br>
              <a:rPr lang="tr-TR" dirty="0">
                <a:highlight>
                  <a:srgbClr val="FFFF00"/>
                </a:highlight>
              </a:rPr>
            </a:br>
            <a:endParaRPr lang="tr-TR" dirty="0">
              <a:highlight>
                <a:srgbClr val="FFFF00"/>
              </a:highlight>
            </a:endParaRP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3191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DİLİ C DİLİ ÜZERİNE EKLENTİ YAPILARAK GELİŞTİRİLMİŞTİR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Yapısal Programlamanın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ana fonksiyondan başlayarak fonksiyonların birbirlerini çağırmasıyla yapılır!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C++ dili açısından Nesne Yönelimli 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Ana fonksiyonda nesneler imal edilir ve birine </a:t>
            </a:r>
            <a:r>
              <a:rPr lang="tr-TR" dirty="0">
                <a:solidFill>
                  <a:srgbClr val="0070C0"/>
                </a:solidFill>
              </a:rPr>
              <a:t>ileti gönderilerek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program başlatılır.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Bir nesne başka nesneler imal edebilir. </a:t>
            </a:r>
            <a:endParaRPr lang="tr-TR" dirty="0">
              <a:solidFill>
                <a:srgbClr val="0070C0"/>
              </a:solidFill>
            </a:endParaRP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Nesnelerin </a:t>
            </a:r>
            <a:r>
              <a:rPr lang="tr-TR" dirty="0">
                <a:solidFill>
                  <a:srgbClr val="0070C0"/>
                </a:solidFill>
              </a:rPr>
              <a:t>davranışları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), durumlarına göre farklılaşabilir. Her nesne durumuna göre farklı </a:t>
            </a:r>
            <a:r>
              <a:rPr lang="tr-TR" dirty="0">
                <a:solidFill>
                  <a:srgbClr val="0070C0"/>
                </a:solidFill>
              </a:rPr>
              <a:t>yöntem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</a:t>
            </a:r>
            <a:r>
              <a:rPr lang="tr-TR" dirty="0"/>
              <a:t>) ile davranışını gösterir. 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imal edilmiş nesnelerin birbirine ileti göndermesiyle yapılır!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20E3037-5A60-4C0F-B5B0-FD5C9304AB6E}"/>
              </a:ext>
            </a:extLst>
          </p:cNvPr>
          <p:cNvSpPr/>
          <p:nvPr/>
        </p:nvSpPr>
        <p:spPr>
          <a:xfrm rot="19152993">
            <a:off x="3258348" y="2521058"/>
            <a:ext cx="567225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Nesne Yönelimli Programlamada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Yöntemler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method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gibi tanımlanırlar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tr-TR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4E2FC8-61AA-D466-6F76-71131FCB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yönelimli programlama</a:t>
            </a:r>
          </a:p>
        </p:txBody>
      </p:sp>
      <p:pic>
        <p:nvPicPr>
          <p:cNvPr id="10" name="İçerik Yer Tutucusu 9" descr="metin, ekran görüntüsü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98E6F0DB-8C1D-DAC8-A16B-3991CF65F9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7461"/>
          <a:stretch/>
        </p:blipFill>
        <p:spPr>
          <a:xfrm>
            <a:off x="1086262" y="2071241"/>
            <a:ext cx="4098101" cy="4095750"/>
          </a:xfr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10FAD42-AF8F-E8F6-634E-A931E9931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b="1" dirty="0"/>
              <a:t>Nesnelerin birbirlerine </a:t>
            </a:r>
            <a:r>
              <a:rPr lang="tr-TR" b="1" dirty="0">
                <a:solidFill>
                  <a:srgbClr val="0070C0"/>
                </a:solidFill>
              </a:rPr>
              <a:t>ileti göndermesi</a:t>
            </a:r>
            <a:r>
              <a:rPr lang="tr-TR" sz="2100" b="1" dirty="0">
                <a:solidFill>
                  <a:srgbClr val="0070C0"/>
                </a:solidFill>
              </a:rPr>
              <a:t> </a:t>
            </a:r>
            <a:r>
              <a:rPr lang="tr-TR" sz="2100" b="1" dirty="0"/>
              <a:t>(</a:t>
            </a:r>
            <a:r>
              <a:rPr lang="tr-TR" sz="2100" b="1" dirty="0" err="1">
                <a:solidFill>
                  <a:srgbClr val="C00000"/>
                </a:solidFill>
              </a:rPr>
              <a:t>message-passing</a:t>
            </a:r>
            <a:r>
              <a:rPr lang="tr-TR" sz="2100" b="1" dirty="0"/>
              <a:t>) </a:t>
            </a:r>
            <a:r>
              <a:rPr lang="tr-TR" b="1" dirty="0"/>
              <a:t>ile yapılan programa yaklaşımına </a:t>
            </a:r>
            <a:r>
              <a:rPr lang="tr-TR" b="1" dirty="0">
                <a:solidFill>
                  <a:srgbClr val="0070C0"/>
                </a:solidFill>
              </a:rPr>
              <a:t>nesne yönelimli programlama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object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oriented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programming</a:t>
            </a:r>
            <a:r>
              <a:rPr lang="tr-TR" b="1" dirty="0"/>
              <a:t>) adı verilir.</a:t>
            </a:r>
          </a:p>
          <a:p>
            <a:r>
              <a:rPr lang="tr-TR" dirty="0"/>
              <a:t>Nasıl ki dünyamızda evler bir </a:t>
            </a:r>
            <a:r>
              <a:rPr lang="tr-TR" dirty="0">
                <a:solidFill>
                  <a:srgbClr val="0070C0"/>
                </a:solidFill>
              </a:rPr>
              <a:t>mimari plan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blueprint</a:t>
            </a:r>
            <a:r>
              <a:rPr lang="tr-TR" dirty="0"/>
              <a:t>) üzerinden inşa ediliyor, </a:t>
            </a:r>
            <a:r>
              <a:rPr lang="tr-TR" dirty="0">
                <a:solidFill>
                  <a:srgbClr val="0070C0"/>
                </a:solidFill>
              </a:rPr>
              <a:t>nesneler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objects</a:t>
            </a:r>
            <a:r>
              <a:rPr lang="tr-TR" dirty="0"/>
              <a:t>) de bir plan üzerinden inşa edilir. </a:t>
            </a:r>
          </a:p>
          <a:p>
            <a:r>
              <a:rPr lang="tr-TR" dirty="0"/>
              <a:t>Nesnelere ilişkin verilerin tutulduğu </a:t>
            </a:r>
            <a:r>
              <a:rPr lang="tr-TR" dirty="0">
                <a:solidFill>
                  <a:srgbClr val="0070C0"/>
                </a:solidFill>
              </a:rPr>
              <a:t>durum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state</a:t>
            </a:r>
            <a:r>
              <a:rPr lang="tr-TR" dirty="0"/>
              <a:t>) ve nesnelerin göstereceği </a:t>
            </a:r>
            <a:r>
              <a:rPr lang="tr-TR" dirty="0">
                <a:solidFill>
                  <a:srgbClr val="0070C0"/>
                </a:solidFill>
              </a:rPr>
              <a:t>davranışlarının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 tanımlandığı bu plana </a:t>
            </a:r>
            <a:r>
              <a:rPr lang="tr-TR" dirty="0">
                <a:solidFill>
                  <a:srgbClr val="0070C0"/>
                </a:solidFill>
              </a:rPr>
              <a:t>sınıf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class</a:t>
            </a:r>
            <a:r>
              <a:rPr lang="tr-TR" dirty="0"/>
              <a:t>) adı verilir. </a:t>
            </a:r>
          </a:p>
          <a:p>
            <a:r>
              <a:rPr lang="tr-TR" dirty="0"/>
              <a:t>Bir mimari plandan bir çok ev yapılabileceği gibi, bir sınıftan birçok nesne imal edilebilir. İmal edilen her nesne sınıfın bir </a:t>
            </a:r>
            <a:r>
              <a:rPr lang="tr-TR" dirty="0">
                <a:solidFill>
                  <a:srgbClr val="0070C0"/>
                </a:solidFill>
              </a:rPr>
              <a:t>örneğidir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instance</a:t>
            </a:r>
            <a:r>
              <a:rPr lang="tr-T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939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474AE24C-0D76-2307-32D8-41CD13F5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 ayıklama (</a:t>
            </a:r>
            <a:r>
              <a:rPr lang="tr-TR" dirty="0" err="1"/>
              <a:t>Exceptıon</a:t>
            </a:r>
            <a:r>
              <a:rPr lang="tr-TR" dirty="0"/>
              <a:t> </a:t>
            </a:r>
            <a:r>
              <a:rPr lang="tr-TR" dirty="0" err="1"/>
              <a:t>handlıng</a:t>
            </a:r>
            <a:r>
              <a:rPr lang="tr-TR" dirty="0"/>
              <a:t>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F1686AE-6645-0571-8C4A-12D49CF7ED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Yapısal programlamada sorun olan hata ayıklama kodu ile işlevsel kodun iç içe olması durumu, Nesne yönelimli programlamanın getirdiği yenilikle tarihe karışmıştır.</a:t>
            </a:r>
          </a:p>
          <a:p>
            <a:pPr marL="0" indent="0">
              <a:buNone/>
            </a:pPr>
            <a:r>
              <a:rPr lang="tr-TR" dirty="0"/>
              <a:t>Yapısal programlamada hatalı bir duruma yol açmamak yada hatalı bir durumla karşılaşıldığında programdan çıkılır. Yanda örneği verilmiştir.</a:t>
            </a:r>
          </a:p>
          <a:p>
            <a:pPr marL="0" indent="0">
              <a:buNone/>
            </a:pPr>
            <a:r>
              <a:rPr lang="tr-TR" dirty="0"/>
              <a:t>Nesne Yönelimli Programlamada ise;</a:t>
            </a:r>
          </a:p>
          <a:p>
            <a:r>
              <a:rPr lang="tr-TR" b="1" i="1" dirty="0"/>
              <a:t>İstisna (</a:t>
            </a:r>
            <a:r>
              <a:rPr lang="tr-TR" b="1" i="1" dirty="0" err="1"/>
              <a:t>exception</a:t>
            </a:r>
            <a:r>
              <a:rPr lang="tr-TR" b="1" i="1" dirty="0"/>
              <a:t>), bir programın yürütülmesi sırasında ortaya çıkan beklenmeyen bir sorundur.</a:t>
            </a:r>
          </a:p>
          <a:p>
            <a:r>
              <a:rPr lang="tr-TR" dirty="0"/>
              <a:t>İstisna, programın çalışması sırasında (çalışma zamanı) oluşur. Hata durumunda imal edilen istisna nesneleri vardır.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CF81A185-6D55-E12D-565D-F8387B6D11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faktoriyel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sayi</a:t>
            </a:r>
            <a:r>
              <a:rPr lang="tr-TR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sayi</a:t>
            </a:r>
            <a:r>
              <a:rPr lang="tr-TR" sz="1600" dirty="0">
                <a:latin typeface="Consolas" panose="020B0609020204030204" pitchFamily="49" charset="0"/>
              </a:rPr>
              <a:t>&lt;0)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latin typeface="Consolas" panose="020B0609020204030204" pitchFamily="49" charset="0"/>
              </a:rPr>
              <a:t>sayi</a:t>
            </a:r>
            <a:r>
              <a:rPr lang="tr-TR" sz="1600" dirty="0">
                <a:latin typeface="Consolas" panose="020B0609020204030204" pitchFamily="49" charset="0"/>
              </a:rPr>
              <a:t> &lt;= 1)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sayi</a:t>
            </a:r>
            <a:r>
              <a:rPr lang="tr-TR" sz="1600" dirty="0">
                <a:latin typeface="Consolas" panose="020B0609020204030204" pitchFamily="49" charset="0"/>
              </a:rPr>
              <a:t> * </a:t>
            </a:r>
            <a:r>
              <a:rPr lang="tr-TR" sz="1600" dirty="0" err="1">
                <a:latin typeface="Consolas" panose="020B0609020204030204" pitchFamily="49" charset="0"/>
              </a:rPr>
              <a:t>faktoriyel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latin typeface="Consolas" panose="020B0609020204030204" pitchFamily="49" charset="0"/>
              </a:rPr>
              <a:t>sayi</a:t>
            </a:r>
            <a:r>
              <a:rPr lang="tr-TR" sz="1600" dirty="0">
                <a:latin typeface="Consolas" panose="020B0609020204030204" pitchFamily="49" charset="0"/>
              </a:rPr>
              <a:t> - 1);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okunan,deger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tr-TR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("Bir Sayı Giriniz:");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scanf</a:t>
            </a:r>
            <a:r>
              <a:rPr lang="tr-TR" sz="1600" dirty="0">
                <a:latin typeface="Consolas" panose="020B0609020204030204" pitchFamily="49" charset="0"/>
              </a:rPr>
              <a:t>("%</a:t>
            </a:r>
            <a:r>
              <a:rPr lang="tr-TR" sz="1600" dirty="0" err="1">
                <a:latin typeface="Consolas" panose="020B0609020204030204" pitchFamily="49" charset="0"/>
              </a:rPr>
              <a:t>d",&amp;okunan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deger</a:t>
            </a:r>
            <a:r>
              <a:rPr lang="tr-TR" sz="1600" dirty="0">
                <a:latin typeface="Consolas" panose="020B0609020204030204" pitchFamily="49" charset="0"/>
              </a:rPr>
              <a:t>=</a:t>
            </a:r>
            <a:r>
              <a:rPr lang="tr-TR" sz="1600" dirty="0" err="1">
                <a:latin typeface="Consolas" panose="020B0609020204030204" pitchFamily="49" charset="0"/>
              </a:rPr>
              <a:t>faktoriyel</a:t>
            </a:r>
            <a:r>
              <a:rPr lang="tr-TR" sz="1600" dirty="0">
                <a:latin typeface="Consolas" panose="020B0609020204030204" pitchFamily="49" charset="0"/>
              </a:rPr>
              <a:t>(okunan);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("%d </a:t>
            </a:r>
            <a:r>
              <a:rPr lang="tr-TR" sz="1600" dirty="0" err="1">
                <a:latin typeface="Consolas" panose="020B0609020204030204" pitchFamily="49" charset="0"/>
              </a:rPr>
              <a:t>nin</a:t>
            </a:r>
            <a:r>
              <a:rPr lang="tr-TR" sz="1600" dirty="0">
                <a:latin typeface="Consolas" panose="020B0609020204030204" pitchFamily="49" charset="0"/>
              </a:rPr>
              <a:t> faktöriyeli: %d\n",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okunan, </a:t>
            </a:r>
            <a:r>
              <a:rPr lang="tr-TR" sz="1600" dirty="0" err="1">
                <a:latin typeface="Consolas" panose="020B0609020204030204" pitchFamily="49" charset="0"/>
              </a:rPr>
              <a:t>deger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  <a:r>
              <a:rPr lang="tr-TR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deger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==-1)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       hata=-100;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r>
              <a:rPr lang="tr-TR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exit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(-100);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    } </a:t>
            </a:r>
          </a:p>
          <a:p>
            <a:pPr marL="0" indent="0"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}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600" dirty="0">
                <a:latin typeface="Consolas" panose="020B0609020204030204" pitchFamily="49" charset="0"/>
              </a:rPr>
              <a:t> (okunan!=0)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hata;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0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1E289F-3C82-B703-D3C3-07DA0F98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İSTİSNAİ DURUMLAR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2C85BB-1120-F59C-0543-DD2901D2A5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İstisna iki türlü ortaya çıkar;</a:t>
            </a:r>
          </a:p>
          <a:p>
            <a:r>
              <a:rPr lang="tr-TR" dirty="0">
                <a:solidFill>
                  <a:srgbClr val="0000FF"/>
                </a:solidFill>
              </a:rPr>
              <a:t>Eşzamanlı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Synchronous</a:t>
            </a:r>
            <a:r>
              <a:rPr lang="tr-TR" dirty="0"/>
              <a:t>): Giriş verilerindeki bir hata nedeniyle bir şeylerin ters gitmesi veya programın çalıştığı mevcut veri türünü işleme durumunda oluşan istisnalar (örneğin bir sayıyı sıfıra bölmek).</a:t>
            </a:r>
          </a:p>
          <a:p>
            <a:r>
              <a:rPr lang="tr-TR" dirty="0">
                <a:solidFill>
                  <a:srgbClr val="0000FF"/>
                </a:solidFill>
              </a:rPr>
              <a:t>Eşzamanlı olmayan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Asynchronous</a:t>
            </a:r>
            <a:r>
              <a:rPr lang="tr-TR" dirty="0"/>
              <a:t>): Disk arızası, klavye kesintileri vb. gibi yazılan programın kontrolü dışındaki istisnalar.</a:t>
            </a:r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dirty="0"/>
              <a:t>İstisnai durumları yönetmek için </a:t>
            </a:r>
          </a:p>
          <a:p>
            <a:pPr marL="0" indent="0" algn="ctr">
              <a:buNone/>
            </a:pPr>
            <a:r>
              <a:rPr lang="tr-TR" dirty="0" err="1">
                <a:latin typeface="Consolas" panose="020B0609020204030204" pitchFamily="49" charset="0"/>
              </a:rPr>
              <a:t>throw</a:t>
            </a:r>
            <a:r>
              <a:rPr lang="tr-TR" dirty="0"/>
              <a:t>, </a:t>
            </a:r>
            <a:r>
              <a:rPr lang="tr-TR" dirty="0" err="1">
                <a:latin typeface="Consolas" panose="020B0609020204030204" pitchFamily="49" charset="0"/>
              </a:rPr>
              <a:t>try</a:t>
            </a:r>
            <a:r>
              <a:rPr lang="tr-TR" dirty="0"/>
              <a:t> ve </a:t>
            </a:r>
            <a:r>
              <a:rPr lang="tr-TR" dirty="0" err="1">
                <a:latin typeface="Consolas" panose="020B0609020204030204" pitchFamily="49" charset="0"/>
              </a:rPr>
              <a:t>catch</a:t>
            </a:r>
            <a:r>
              <a:rPr lang="tr-TR" dirty="0"/>
              <a:t> </a:t>
            </a:r>
          </a:p>
          <a:p>
            <a:pPr marL="0" indent="0" algn="ctr">
              <a:buNone/>
            </a:pPr>
            <a:r>
              <a:rPr lang="tr-TR" dirty="0"/>
              <a:t>anahtar kelimeleri kullanılır.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5594CFD-9F92-E234-7844-E72B148701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US" sz="1400" dirty="0"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/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İstisnai Durumun Ortaya Çıkabileceği Kod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*/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SomeExceptionType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tr-TR" sz="1400" dirty="0">
                <a:latin typeface="Consolas" panose="020B0609020204030204" pitchFamily="49" charset="0"/>
              </a:rPr>
              <a:t>"İstisnai Durum Açıklaması</a:t>
            </a:r>
            <a:r>
              <a:rPr lang="en-US" sz="1400" dirty="0">
                <a:latin typeface="Consolas" panose="020B0609020204030204" pitchFamily="49" charset="0"/>
              </a:rPr>
              <a:t>");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/*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throw</a:t>
            </a:r>
            <a:r>
              <a:rPr lang="tr-TR" sz="1400" dirty="0">
                <a:latin typeface="Consolas" panose="020B0609020204030204" pitchFamily="49" charset="0"/>
              </a:rPr>
              <a:t> an </a:t>
            </a:r>
            <a:r>
              <a:rPr lang="tr-TR" sz="1400" dirty="0" err="1">
                <a:latin typeface="Consolas" panose="020B0609020204030204" pitchFamily="49" charset="0"/>
              </a:rPr>
              <a:t>exception</a:t>
            </a:r>
            <a:r>
              <a:rPr lang="tr-TR" sz="1400" dirty="0">
                <a:latin typeface="Consolas" panose="020B0609020204030204" pitchFamily="49" charset="0"/>
              </a:rPr>
              <a:t>: istisnai bir duruma düşme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*/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ExceptionName</a:t>
            </a:r>
            <a:r>
              <a:rPr lang="en-US" sz="1400" dirty="0">
                <a:latin typeface="Consolas" panose="020B0609020204030204" pitchFamily="49" charset="0"/>
              </a:rPr>
              <a:t> e1 )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/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catch </a:t>
            </a:r>
            <a:r>
              <a:rPr lang="tr-TR" sz="1400" dirty="0">
                <a:latin typeface="Consolas" panose="020B0609020204030204" pitchFamily="49" charset="0"/>
              </a:rPr>
              <a:t>bloğu </a:t>
            </a:r>
            <a:r>
              <a:rPr lang="tr-TR" sz="1400" dirty="0" err="1">
                <a:latin typeface="Consolas" panose="020B0609020204030204" pitchFamily="49" charset="0"/>
              </a:rPr>
              <a:t>try</a:t>
            </a:r>
            <a:r>
              <a:rPr lang="tr-TR" sz="1400" dirty="0">
                <a:latin typeface="Consolas" panose="020B0609020204030204" pitchFamily="49" charset="0"/>
              </a:rPr>
              <a:t> bloğundaki istisnayı 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 yakalamak ve gerekli işlemi yapmak için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 kullanılır.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 */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tr-T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0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1E289F-3C82-B703-D3C3-07DA0F98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İSTİSNAİ DURUMLARIN YÖNETİLMESİ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2C85BB-1120-F59C-0543-DD2901D2A5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try</a:t>
            </a:r>
            <a:r>
              <a:rPr lang="tr-TR" dirty="0"/>
              <a:t> saklı kelimesi: İçerisinde </a:t>
            </a:r>
            <a:r>
              <a:rPr lang="tr-TR" dirty="0">
                <a:solidFill>
                  <a:srgbClr val="0070C0"/>
                </a:solidFill>
              </a:rPr>
              <a:t>istisnai bir duruma düşüleceğimizi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throw</a:t>
            </a:r>
            <a:r>
              <a:rPr lang="tr-TR" dirty="0">
                <a:solidFill>
                  <a:srgbClr val="C00000"/>
                </a:solidFill>
              </a:rPr>
              <a:t> an </a:t>
            </a:r>
            <a:r>
              <a:rPr lang="tr-TR" dirty="0" err="1">
                <a:solidFill>
                  <a:srgbClr val="C00000"/>
                </a:solidFill>
              </a:rPr>
              <a:t>exception</a:t>
            </a:r>
            <a:r>
              <a:rPr lang="tr-TR" dirty="0"/>
              <a:t>) belirten bir kod bloğunu temsil eder. Bu bloğu bir veya daha fazla </a:t>
            </a:r>
            <a:r>
              <a:rPr lang="tr-TR" dirty="0" err="1">
                <a:latin typeface="Consolas" panose="020B0609020204030204" pitchFamily="49" charset="0"/>
              </a:rPr>
              <a:t>catch</a:t>
            </a:r>
            <a:r>
              <a:rPr lang="tr-TR" dirty="0"/>
              <a:t> bloğu takip eder. </a:t>
            </a:r>
          </a:p>
          <a:p>
            <a:r>
              <a:rPr lang="tr-TR" dirty="0" err="1">
                <a:latin typeface="Consolas" panose="020B0609020204030204" pitchFamily="49" charset="0"/>
              </a:rPr>
              <a:t>catch</a:t>
            </a:r>
            <a:r>
              <a:rPr lang="tr-TR" dirty="0"/>
              <a:t> </a:t>
            </a:r>
            <a:r>
              <a:rPr lang="tr-TR" dirty="0">
                <a:solidFill>
                  <a:srgbClr val="0070C0"/>
                </a:solidFill>
              </a:rPr>
              <a:t>talimatı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statement</a:t>
            </a:r>
            <a:r>
              <a:rPr lang="tr-TR" dirty="0"/>
              <a:t>): </a:t>
            </a:r>
            <a:r>
              <a:rPr lang="tr-TR" dirty="0" err="1">
                <a:latin typeface="Consolas" panose="020B0609020204030204" pitchFamily="49" charset="0"/>
              </a:rPr>
              <a:t>try</a:t>
            </a:r>
            <a:r>
              <a:rPr lang="tr-TR" dirty="0"/>
              <a:t> bloğunda bir istisnai duruma düşüldüğünde yürütülecek bir kod bloğunu temsil eder. İstisnayı işlemek için kullanılan kod, </a:t>
            </a:r>
            <a:r>
              <a:rPr lang="tr-TR" dirty="0" err="1">
                <a:latin typeface="Consolas" panose="020B0609020204030204" pitchFamily="49" charset="0"/>
              </a:rPr>
              <a:t>catch</a:t>
            </a:r>
            <a:r>
              <a:rPr lang="tr-TR" dirty="0"/>
              <a:t> bloğunun içine yazılır.</a:t>
            </a:r>
          </a:p>
          <a:p>
            <a:r>
              <a:rPr lang="tr-TR" dirty="0"/>
              <a:t>Bir istisnai duruma, </a:t>
            </a:r>
            <a:r>
              <a:rPr lang="tr-TR" dirty="0" err="1">
                <a:latin typeface="Consolas" panose="020B0609020204030204" pitchFamily="49" charset="0"/>
              </a:rPr>
              <a:t>throw</a:t>
            </a:r>
            <a:r>
              <a:rPr lang="tr-TR" dirty="0"/>
              <a:t> anahtar sözcüğü kullanılarak düşülebilir. Bir program bir </a:t>
            </a:r>
            <a:r>
              <a:rPr lang="tr-TR" dirty="0" err="1">
                <a:latin typeface="Consolas" panose="020B0609020204030204" pitchFamily="49" charset="0"/>
              </a:rPr>
              <a:t>throw</a:t>
            </a:r>
            <a:r>
              <a:rPr lang="tr-TR" dirty="0"/>
              <a:t> ifadesiyle karşılaştığında, hemen içinde bulunduğu </a:t>
            </a:r>
            <a:r>
              <a:rPr lang="tr-TR" dirty="0" err="1">
                <a:latin typeface="Consolas" panose="020B0609020204030204" pitchFamily="49" charset="0"/>
              </a:rPr>
              <a:t>try</a:t>
            </a:r>
            <a:r>
              <a:rPr lang="tr-TR" dirty="0"/>
              <a:t> bloğu dışına çıkılır ve ilgili istisnayı işlemek için eşleşen bir </a:t>
            </a:r>
            <a:r>
              <a:rPr lang="tr-TR" dirty="0" err="1">
                <a:latin typeface="Consolas" panose="020B0609020204030204" pitchFamily="49" charset="0"/>
              </a:rPr>
              <a:t>catch</a:t>
            </a:r>
            <a:r>
              <a:rPr lang="tr-TR" dirty="0"/>
              <a:t> bloğu bulmaya başlar. Bir </a:t>
            </a:r>
            <a:r>
              <a:rPr lang="tr-TR" dirty="0" err="1">
                <a:latin typeface="Consolas" panose="020B0609020204030204" pitchFamily="49" charset="0"/>
              </a:rPr>
              <a:t>try</a:t>
            </a:r>
            <a:r>
              <a:rPr lang="tr-TR" dirty="0"/>
              <a:t> bloğu içinde birden fazla </a:t>
            </a:r>
            <a:r>
              <a:rPr lang="tr-TR" dirty="0" err="1">
                <a:latin typeface="Consolas" panose="020B0609020204030204" pitchFamily="49" charset="0"/>
              </a:rPr>
              <a:t>throw</a:t>
            </a:r>
            <a:r>
              <a:rPr lang="tr-TR" dirty="0"/>
              <a:t> ifadesi bulunabilir.</a:t>
            </a:r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221AD86-6CAF-054A-052C-6C1F7FE180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İstisna işlemeye niçin ihtiyaç duyarız?</a:t>
            </a:r>
          </a:p>
          <a:p>
            <a:r>
              <a:rPr lang="da-DK" dirty="0"/>
              <a:t>Hata </a:t>
            </a:r>
            <a:r>
              <a:rPr lang="tr-TR" dirty="0"/>
              <a:t>i</a:t>
            </a:r>
            <a:r>
              <a:rPr lang="da-DK" dirty="0"/>
              <a:t>şleme </a:t>
            </a:r>
            <a:r>
              <a:rPr lang="tr-TR" dirty="0"/>
              <a:t>k</a:t>
            </a:r>
            <a:r>
              <a:rPr lang="da-DK" dirty="0"/>
              <a:t>odunun </a:t>
            </a:r>
            <a:r>
              <a:rPr lang="tr-TR" dirty="0"/>
              <a:t>işlevsel k</a:t>
            </a:r>
            <a:r>
              <a:rPr lang="da-DK" dirty="0"/>
              <a:t>oddan </a:t>
            </a:r>
            <a:r>
              <a:rPr lang="tr-TR" dirty="0"/>
              <a:t>a</a:t>
            </a:r>
            <a:r>
              <a:rPr lang="da-DK" dirty="0"/>
              <a:t>yrılması</a:t>
            </a:r>
            <a:r>
              <a:rPr lang="tr-TR" dirty="0"/>
              <a:t> için.</a:t>
            </a:r>
          </a:p>
          <a:p>
            <a:r>
              <a:rPr lang="tr-TR" dirty="0">
                <a:solidFill>
                  <a:srgbClr val="0070C0"/>
                </a:solidFill>
              </a:rPr>
              <a:t>Yöntemler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methods</a:t>
            </a:r>
            <a:r>
              <a:rPr lang="tr-TR" dirty="0"/>
              <a:t>) yalnızca seçtikleri istisnaları işleyebilir:  Bir yöntemde birden çok istisnai duruma düşülebilir.  Ancak bunlardan bazılarını </a:t>
            </a:r>
            <a:r>
              <a:rPr lang="tr-TR" dirty="0" err="1"/>
              <a:t>catch</a:t>
            </a:r>
            <a:r>
              <a:rPr lang="tr-TR" dirty="0"/>
              <a:t> bloğunda işlemeyi seçebilir. Geri kalanlarını yöntemi çağıran yere bırakabilir.</a:t>
            </a:r>
          </a:p>
          <a:p>
            <a:r>
              <a:rPr lang="tr-TR" dirty="0"/>
              <a:t>Hata Türlerinin </a:t>
            </a:r>
            <a:r>
              <a:rPr lang="tr-TR" dirty="0" err="1"/>
              <a:t>Guruplanması</a:t>
            </a:r>
            <a:r>
              <a:rPr lang="tr-TR" dirty="0"/>
              <a:t>: C++ dilinde hem temel tipler (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/>
              <a:t>, </a:t>
            </a:r>
            <a:r>
              <a:rPr lang="tr-TR" dirty="0" err="1">
                <a:latin typeface="Consolas" panose="020B0609020204030204" pitchFamily="49" charset="0"/>
              </a:rPr>
              <a:t>float</a:t>
            </a:r>
            <a:r>
              <a:rPr lang="tr-TR" dirty="0"/>
              <a:t>, </a:t>
            </a:r>
            <a:r>
              <a:rPr lang="tr-TR" dirty="0" err="1">
                <a:latin typeface="Consolas" panose="020B0609020204030204" pitchFamily="49" charset="0"/>
              </a:rPr>
              <a:t>string</a:t>
            </a:r>
            <a:r>
              <a:rPr lang="tr-TR" dirty="0"/>
              <a:t> …) hem de nesneler istisnai durum olarak belirlenebilir. Böylece bunların hiyerarşik olarak gruplaması yapılabilir.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584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860D02DF-8F58-7EBD-54B5-1DE09B65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889A7BA-50D3-2265-115E-6692919C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stdexcept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std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"Burası her zaman icra edilir."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tr-TR" sz="1600" dirty="0">
                <a:latin typeface="Consolas" panose="020B0609020204030204" pitchFamily="49" charset="0"/>
              </a:rPr>
              <a:t> {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try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bolunen</a:t>
            </a:r>
            <a:r>
              <a:rPr lang="tr-TR" sz="16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bolen</a:t>
            </a:r>
            <a:r>
              <a:rPr lang="tr-TR" sz="16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sonuc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bolen</a:t>
            </a:r>
            <a:r>
              <a:rPr lang="tr-TR" sz="16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throw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runtime_error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("Sıfıra Bölmeye İzin Verilmez!");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//Buradan sonra yazılacak kodlar icra edilmez.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"Burası hiçbir zaman icra edilmez."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  <a:endParaRPr lang="tr-TR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sonuc</a:t>
            </a:r>
            <a:r>
              <a:rPr lang="tr-TR" sz="1600" dirty="0">
                <a:latin typeface="Consolas" panose="020B0609020204030204" pitchFamily="49" charset="0"/>
              </a:rPr>
              <a:t> = </a:t>
            </a:r>
            <a:r>
              <a:rPr lang="tr-TR" sz="1600" dirty="0" err="1">
                <a:latin typeface="Consolas" panose="020B0609020204030204" pitchFamily="49" charset="0"/>
              </a:rPr>
              <a:t>bolunen</a:t>
            </a:r>
            <a:r>
              <a:rPr lang="tr-TR" sz="1600" dirty="0">
                <a:latin typeface="Consolas" panose="020B0609020204030204" pitchFamily="49" charset="0"/>
              </a:rPr>
              <a:t> / </a:t>
            </a:r>
            <a:r>
              <a:rPr lang="tr-TR" sz="1600" dirty="0" err="1">
                <a:latin typeface="Consolas" panose="020B0609020204030204" pitchFamily="49" charset="0"/>
              </a:rPr>
              <a:t>bolen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"Bölme Sonucu: " &lt;&lt; </a:t>
            </a:r>
            <a:r>
              <a:rPr lang="tr-TR" sz="1600" dirty="0" err="1">
                <a:latin typeface="Consolas" panose="020B0609020204030204" pitchFamily="49" charset="0"/>
              </a:rPr>
              <a:t>sonuc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exception</a:t>
            </a:r>
            <a:r>
              <a:rPr lang="tr-TR" sz="1600" dirty="0">
                <a:latin typeface="Consolas" panose="020B0609020204030204" pitchFamily="49" charset="0"/>
              </a:rPr>
              <a:t>&amp; e)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 &lt;&lt; "İstisna: " &lt;&lt;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e.what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() &lt;&lt;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endl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"Burası da her zaman icra edilir."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Burası her zaman icra edilir.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İstisna: Sıfıra Bölmeye İzin Verilmez!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Burası da her zaman icra edilir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BA5FD116-EA39-B1A9-5FC8-2176F42B0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Yandaki örnekte </a:t>
            </a:r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try</a:t>
            </a:r>
            <a:r>
              <a:rPr lang="tr-TR" dirty="0"/>
              <a:t> bloğunda izin verilmeyen bölme işleminde istisnai bir duruma düşülüyor.  </a:t>
            </a:r>
          </a:p>
          <a:p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catch</a:t>
            </a:r>
            <a:r>
              <a:rPr lang="tr-TR" dirty="0"/>
              <a:t> bloğunda ise istisnai durum yakalanarak işleniyor.</a:t>
            </a:r>
          </a:p>
          <a:p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stdexcept</a:t>
            </a:r>
            <a:r>
              <a:rPr lang="tr-TR" dirty="0"/>
              <a:t> başlığında aşağıdaki istisnalar ön tanımlıdır;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runtime-error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logic_error</a:t>
            </a:r>
            <a:endParaRPr lang="tr-T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invalid_argument</a:t>
            </a:r>
            <a:endParaRPr lang="tr-T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range_error</a:t>
            </a:r>
            <a:endParaRPr lang="tr-T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out_of_range</a:t>
            </a:r>
            <a:endParaRPr lang="tr-T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overflow_error</a:t>
            </a:r>
            <a:endParaRPr lang="tr-T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underflow_error</a:t>
            </a:r>
            <a:endParaRPr lang="tr-T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909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860D02DF-8F58-7EBD-54B5-1DE09B65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889A7BA-50D3-2265-115E-6692919C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std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tr-TR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600" dirty="0">
                <a:latin typeface="Consolas" panose="020B0609020204030204" pitchFamily="49" charset="0"/>
              </a:rPr>
              <a:t> 10;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600" dirty="0">
                <a:latin typeface="Consolas" panose="020B0609020204030204" pitchFamily="49" charset="0"/>
              </a:rPr>
              <a:t> 'A';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tr-TR" sz="1600" dirty="0">
                <a:latin typeface="Consolas" panose="020B0609020204030204" pitchFamily="49" charset="0"/>
              </a:rPr>
              <a:t> "Hata";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* </a:t>
            </a:r>
            <a:r>
              <a:rPr lang="tr-TR" sz="1600" dirty="0" err="1">
                <a:latin typeface="Consolas" panose="020B0609020204030204" pitchFamily="49" charset="0"/>
              </a:rPr>
              <a:t>excp</a:t>
            </a:r>
            <a:r>
              <a:rPr lang="tr-TR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"İstisna: " &lt;&lt; </a:t>
            </a:r>
            <a:r>
              <a:rPr lang="tr-TR" sz="1600" dirty="0" err="1">
                <a:latin typeface="Consolas" panose="020B0609020204030204" pitchFamily="49" charset="0"/>
              </a:rPr>
              <a:t>excp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...</a:t>
            </a:r>
            <a:r>
              <a:rPr lang="tr-TR" sz="1600" dirty="0">
                <a:latin typeface="Consolas" panose="020B0609020204030204" pitchFamily="49" charset="0"/>
              </a:rPr>
              <a:t>) {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üç nokta ile belirtilir.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"Diğer </a:t>
            </a:r>
            <a:r>
              <a:rPr lang="tr-TR" sz="1600" dirty="0" err="1">
                <a:latin typeface="Consolas" panose="020B0609020204030204" pitchFamily="49" charset="0"/>
              </a:rPr>
              <a:t>Catchlerde</a:t>
            </a:r>
            <a:r>
              <a:rPr lang="tr-TR" sz="1600" dirty="0">
                <a:latin typeface="Consolas" panose="020B0609020204030204" pitchFamily="49" charset="0"/>
              </a:rPr>
              <a:t> işlenmeyen «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&lt;&lt; " istisnalar burada işlenir.\n";  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BA5FD116-EA39-B1A9-5FC8-2176F42B0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Yandaki örnekte </a:t>
            </a:r>
            <a:r>
              <a:rPr lang="tr-TR" sz="1800" dirty="0" err="1"/>
              <a:t>try</a:t>
            </a:r>
            <a:r>
              <a:rPr lang="tr-TR" sz="1800" dirty="0"/>
              <a:t> bloğunda birden fazla istisnai bir duruma düşülüyor.   İlk karşılaşılan </a:t>
            </a:r>
            <a:r>
              <a:rPr lang="tr-T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throw</a:t>
            </a:r>
            <a:r>
              <a:rPr lang="tr-TR" sz="1800" dirty="0"/>
              <a:t> istisnası tamsayı bir istisnadır.</a:t>
            </a:r>
          </a:p>
          <a:p>
            <a:r>
              <a:rPr lang="tr-TR" sz="1800" dirty="0"/>
              <a:t>Bu durumda </a:t>
            </a:r>
            <a:r>
              <a:rPr lang="tr-T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catch</a:t>
            </a:r>
            <a:r>
              <a:rPr lang="tr-TR" sz="1800" dirty="0"/>
              <a:t> bloklarına sırasıyla bakılır ilki dizgi (</a:t>
            </a:r>
            <a:r>
              <a:rPr lang="tr-TR" sz="1800" dirty="0" err="1"/>
              <a:t>string</a:t>
            </a:r>
            <a:r>
              <a:rPr lang="tr-TR" sz="1800" dirty="0"/>
              <a:t>) olduğundan bir sonrakine bakılır ve bu böyle devam edilir. Eğer hiçbiri değilse </a:t>
            </a:r>
            <a:r>
              <a:rPr lang="tr-TR" sz="1800" dirty="0" err="1"/>
              <a:t>öntanımlı</a:t>
            </a:r>
            <a:r>
              <a:rPr lang="tr-TR" sz="1800" dirty="0"/>
              <a:t> (… ile belirtilen) </a:t>
            </a:r>
            <a:r>
              <a:rPr lang="tr-T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catch</a:t>
            </a:r>
            <a:r>
              <a:rPr lang="tr-TR" sz="1800" dirty="0"/>
              <a:t> bloğu icra edilir.</a:t>
            </a:r>
          </a:p>
          <a:p>
            <a:r>
              <a:rPr lang="tr-TR" sz="1800" dirty="0"/>
              <a:t>Her bir veri tipi ayrı bir istisna olarak işlem görür. </a:t>
            </a:r>
          </a:p>
        </p:txBody>
      </p:sp>
    </p:spTree>
    <p:extLst>
      <p:ext uri="{BB962C8B-B14F-4D97-AF65-F5344CB8AC3E}">
        <p14:creationId xmlns:p14="http://schemas.microsoft.com/office/powerpoint/2010/main" val="3684752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5938</TotalTime>
  <Words>2231</Words>
  <Application>Microsoft Office PowerPoint</Application>
  <PresentationFormat>Geniş ekran</PresentationFormat>
  <Paragraphs>307</Paragraphs>
  <Slides>16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Consolas</vt:lpstr>
      <vt:lpstr>Wingdings</vt:lpstr>
      <vt:lpstr>Wood Type</vt:lpstr>
      <vt:lpstr>C++ dili ile  NESNE yönelimli programlama</vt:lpstr>
      <vt:lpstr>yapısal (structural) programlama nedir?</vt:lpstr>
      <vt:lpstr>C++ DİLİ C DİLİ ÜZERİNE EKLENTİ YAPILARAK GELİŞTİRİLMİŞTİR</vt:lpstr>
      <vt:lpstr>Nesne yönelimli programlama</vt:lpstr>
      <vt:lpstr>Hata ayıklama (Exceptıon handlıng)</vt:lpstr>
      <vt:lpstr>İSTİSNAİ DURUMLAR</vt:lpstr>
      <vt:lpstr>İSTİSNAİ DURUMLARIN YÖNETİLMESİ</vt:lpstr>
      <vt:lpstr>Örnek</vt:lpstr>
      <vt:lpstr>Örnek</vt:lpstr>
      <vt:lpstr>örnek</vt:lpstr>
      <vt:lpstr>Örnek…</vt:lpstr>
      <vt:lpstr>Örnek</vt:lpstr>
      <vt:lpstr>Örnek…</vt:lpstr>
      <vt:lpstr>Noexcept işleci</vt:lpstr>
      <vt:lpstr>Noexcept işleci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453</cp:revision>
  <dcterms:created xsi:type="dcterms:W3CDTF">2020-05-21T06:51:03Z</dcterms:created>
  <dcterms:modified xsi:type="dcterms:W3CDTF">2025-04-18T10:39:05Z</dcterms:modified>
</cp:coreProperties>
</file>