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38"/>
  </p:notesMasterIdLst>
  <p:sldIdLst>
    <p:sldId id="256" r:id="rId2"/>
    <p:sldId id="378" r:id="rId3"/>
    <p:sldId id="376" r:id="rId4"/>
    <p:sldId id="379" r:id="rId5"/>
    <p:sldId id="389" r:id="rId6"/>
    <p:sldId id="399" r:id="rId7"/>
    <p:sldId id="400" r:id="rId8"/>
    <p:sldId id="402" r:id="rId9"/>
    <p:sldId id="403" r:id="rId10"/>
    <p:sldId id="404" r:id="rId11"/>
    <p:sldId id="405" r:id="rId12"/>
    <p:sldId id="409" r:id="rId13"/>
    <p:sldId id="407" r:id="rId14"/>
    <p:sldId id="406" r:id="rId15"/>
    <p:sldId id="408" r:id="rId16"/>
    <p:sldId id="420" r:id="rId17"/>
    <p:sldId id="410" r:id="rId18"/>
    <p:sldId id="411" r:id="rId19"/>
    <p:sldId id="413" r:id="rId20"/>
    <p:sldId id="421" r:id="rId21"/>
    <p:sldId id="422" r:id="rId22"/>
    <p:sldId id="414" r:id="rId23"/>
    <p:sldId id="415" r:id="rId24"/>
    <p:sldId id="417" r:id="rId25"/>
    <p:sldId id="423" r:id="rId26"/>
    <p:sldId id="424" r:id="rId27"/>
    <p:sldId id="425" r:id="rId28"/>
    <p:sldId id="426" r:id="rId29"/>
    <p:sldId id="427" r:id="rId30"/>
    <p:sldId id="428" r:id="rId31"/>
    <p:sldId id="429" r:id="rId32"/>
    <p:sldId id="430" r:id="rId33"/>
    <p:sldId id="431" r:id="rId34"/>
    <p:sldId id="432" r:id="rId35"/>
    <p:sldId id="433" r:id="rId36"/>
    <p:sldId id="271"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CC"/>
    <a:srgbClr val="FF9900"/>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40" autoAdjust="0"/>
    <p:restoredTop sz="87770" autoAdjust="0"/>
  </p:normalViewPr>
  <p:slideViewPr>
    <p:cSldViewPr snapToGrid="0">
      <p:cViewPr varScale="1">
        <p:scale>
          <a:sx n="90" d="100"/>
          <a:sy n="90" d="100"/>
        </p:scale>
        <p:origin x="192"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0ABE3A-6CDA-4226-9B86-519537E677FC}" type="datetimeFigureOut">
              <a:rPr lang="tr-TR" smtClean="0"/>
              <a:t>22.04.2025</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91D6FB-D1B3-4F13-9A3B-291FE4259548}" type="slidenum">
              <a:rPr lang="tr-TR" smtClean="0"/>
              <a:t>‹#›</a:t>
            </a:fld>
            <a:endParaRPr lang="tr-TR"/>
          </a:p>
        </p:txBody>
      </p:sp>
    </p:spTree>
    <p:extLst>
      <p:ext uri="{BB962C8B-B14F-4D97-AF65-F5344CB8AC3E}">
        <p14:creationId xmlns:p14="http://schemas.microsoft.com/office/powerpoint/2010/main" val="3631115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2A91D6FB-D1B3-4F13-9A3B-291FE4259548}" type="slidenum">
              <a:rPr lang="tr-TR" smtClean="0"/>
              <a:t>2</a:t>
            </a:fld>
            <a:endParaRPr lang="tr-TR"/>
          </a:p>
        </p:txBody>
      </p:sp>
    </p:spTree>
    <p:extLst>
      <p:ext uri="{BB962C8B-B14F-4D97-AF65-F5344CB8AC3E}">
        <p14:creationId xmlns:p14="http://schemas.microsoft.com/office/powerpoint/2010/main" val="243043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2A91D6FB-D1B3-4F13-9A3B-291FE4259548}" type="slidenum">
              <a:rPr lang="tr-TR" smtClean="0"/>
              <a:t>3</a:t>
            </a:fld>
            <a:endParaRPr lang="tr-TR"/>
          </a:p>
        </p:txBody>
      </p:sp>
    </p:spTree>
    <p:extLst>
      <p:ext uri="{BB962C8B-B14F-4D97-AF65-F5344CB8AC3E}">
        <p14:creationId xmlns:p14="http://schemas.microsoft.com/office/powerpoint/2010/main" val="2880119707"/>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59" y="1535719"/>
            <a:ext cx="9974403" cy="2579939"/>
          </a:xfrm>
        </p:spPr>
        <p:txBody>
          <a:bodyPr anchor="ctr">
            <a:noAutofit/>
          </a:bodyPr>
          <a:lstStyle>
            <a:lvl1pPr algn="l">
              <a:lnSpc>
                <a:spcPct val="80000"/>
              </a:lnSpc>
              <a:defRPr sz="6000" cap="all" baseline="0">
                <a:blipFill dpi="0" rotWithShape="1">
                  <a:blip r:embed="rId4"/>
                  <a:srcRect/>
                  <a:tile tx="6350" ty="-127000" sx="65000" sy="64000" flip="none" algn="tl"/>
                </a:blipFill>
              </a:defRPr>
            </a:lvl1pPr>
          </a:lstStyle>
          <a:p>
            <a:r>
              <a:rPr lang="en-US" dirty="0"/>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4/22/2025</a:t>
            </a:fld>
            <a:endParaRPr lang="en-US" dirty="0"/>
          </a:p>
        </p:txBody>
      </p:sp>
      <p:sp>
        <p:nvSpPr>
          <p:cNvPr id="5" name="Footer Placeholder 4"/>
          <p:cNvSpPr>
            <a:spLocks noGrp="1"/>
          </p:cNvSpPr>
          <p:nvPr>
            <p:ph type="ftr" sz="quarter" idx="11"/>
          </p:nvPr>
        </p:nvSpPr>
        <p:spPr/>
        <p:txBody>
          <a:bodyPr/>
          <a:lstStyle/>
          <a:p>
            <a:r>
              <a:rPr lang="tr-TR" dirty="0"/>
              <a:t>Elektronik Yük. Müh. İlhan ÖZKAN, ilhanozkan@outlook.com</a:t>
            </a:r>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52751" y="449300"/>
            <a:ext cx="11532781" cy="1251909"/>
          </a:xfrm>
        </p:spPr>
        <p:txBody>
          <a:bodyPr>
            <a:normAutofit/>
          </a:bodyPr>
          <a:lstStyle>
            <a:lvl1pPr>
              <a:defRPr sz="3600"/>
            </a:lvl1pPr>
          </a:lstStyle>
          <a:p>
            <a:r>
              <a:rPr lang="en-US" dirty="0"/>
              <a:t>Click to edit Master title style</a:t>
            </a:r>
          </a:p>
        </p:txBody>
      </p:sp>
      <p:sp>
        <p:nvSpPr>
          <p:cNvPr id="3" name="Content Placeholder 2"/>
          <p:cNvSpPr>
            <a:spLocks noGrp="1"/>
          </p:cNvSpPr>
          <p:nvPr>
            <p:ph idx="1"/>
          </p:nvPr>
        </p:nvSpPr>
        <p:spPr>
          <a:xfrm>
            <a:off x="287079" y="1903229"/>
            <a:ext cx="11664127" cy="442041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2F5661D-6934-4B32-B92C-470368BF1EC6}" type="datetimeFigureOut">
              <a:rPr lang="en-US" dirty="0"/>
              <a:t>4/22/2025</a:t>
            </a:fld>
            <a:endParaRPr lang="en-US" dirty="0"/>
          </a:p>
        </p:txBody>
      </p:sp>
      <p:sp>
        <p:nvSpPr>
          <p:cNvPr id="5" name="Footer Placeholder 4"/>
          <p:cNvSpPr>
            <a:spLocks noGrp="1"/>
          </p:cNvSpPr>
          <p:nvPr>
            <p:ph type="ftr" sz="quarter" idx="11"/>
          </p:nvPr>
        </p:nvSpPr>
        <p:spPr/>
        <p:txBody>
          <a:bodyPr/>
          <a:lstStyle/>
          <a:p>
            <a:r>
              <a:rPr lang="tr-TR" dirty="0"/>
              <a:t>Elektronik Yük. Müh. İlhan ÖZKAN, ilhanozkan@outlook.com</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4/22/2025</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r>
              <a:rPr lang="tr-TR" dirty="0"/>
              <a:t>Elektronik Yük. Müh. İlhan ÖZKAN, ilhanozkan@outlook.com</a:t>
            </a:r>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72139" y="414670"/>
            <a:ext cx="11532781" cy="1286539"/>
          </a:xfrm>
        </p:spPr>
        <p:txBody>
          <a:bodyPr/>
          <a:lstStyle/>
          <a:p>
            <a:r>
              <a:rPr lang="en-US" dirty="0"/>
              <a:t>Click to edit Master title style</a:t>
            </a:r>
          </a:p>
        </p:txBody>
      </p:sp>
      <p:sp>
        <p:nvSpPr>
          <p:cNvPr id="3" name="Content Placeholder 2"/>
          <p:cNvSpPr>
            <a:spLocks noGrp="1"/>
          </p:cNvSpPr>
          <p:nvPr>
            <p:ph sz="half" idx="1"/>
          </p:nvPr>
        </p:nvSpPr>
        <p:spPr>
          <a:xfrm>
            <a:off x="287078" y="1933798"/>
            <a:ext cx="5695509" cy="4425925"/>
          </a:xfrm>
        </p:spPr>
        <p:txBody>
          <a:bodyPr/>
          <a:lstStyle>
            <a:lvl1pPr>
              <a:spcBef>
                <a:spcPts val="600"/>
              </a:spcBef>
              <a:defRPr sz="2000"/>
            </a:lvl1pPr>
            <a:lvl2pPr>
              <a:spcBef>
                <a:spcPts val="600"/>
              </a:spcBef>
              <a:defRPr sz="1800"/>
            </a:lvl2pPr>
            <a:lvl3pPr>
              <a:spcBef>
                <a:spcPts val="600"/>
              </a:spcBef>
              <a:defRPr sz="1600"/>
            </a:lvl3pPr>
            <a:lvl4pPr>
              <a:spcBef>
                <a:spcPts val="600"/>
              </a:spcBef>
              <a:defRPr sz="1600"/>
            </a:lvl4pPr>
            <a:lvl5pPr>
              <a:spcBef>
                <a:spcPts val="600"/>
              </a:spcBef>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9414" y="1906154"/>
            <a:ext cx="5695509" cy="4425924"/>
          </a:xfrm>
        </p:spPr>
        <p:txBody>
          <a:bodyPr/>
          <a:lstStyle>
            <a:lvl1pPr>
              <a:spcBef>
                <a:spcPts val="600"/>
              </a:spcBef>
              <a:defRPr sz="2000"/>
            </a:lvl1pPr>
            <a:lvl2pPr>
              <a:spcBef>
                <a:spcPts val="600"/>
              </a:spcBef>
              <a:defRPr sz="1800"/>
            </a:lvl2pPr>
            <a:lvl3pPr>
              <a:spcBef>
                <a:spcPts val="600"/>
              </a:spcBef>
              <a:defRPr sz="1600"/>
            </a:lvl3pPr>
            <a:lvl4pPr>
              <a:spcBef>
                <a:spcPts val="600"/>
              </a:spcBef>
              <a:defRPr sz="1600"/>
            </a:lvl4pPr>
            <a:lvl5pPr>
              <a:spcBef>
                <a:spcPts val="600"/>
              </a:spcBef>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548D31E-DCDA-41A7-9C67-C4B11B94D21D}" type="datetimeFigureOut">
              <a:rPr lang="en-US" dirty="0"/>
              <a:t>4/22/2025</a:t>
            </a:fld>
            <a:endParaRPr lang="en-US" dirty="0"/>
          </a:p>
        </p:txBody>
      </p:sp>
      <p:sp>
        <p:nvSpPr>
          <p:cNvPr id="6" name="Footer Placeholder 5"/>
          <p:cNvSpPr>
            <a:spLocks noGrp="1"/>
          </p:cNvSpPr>
          <p:nvPr>
            <p:ph type="ftr" sz="quarter" idx="11"/>
          </p:nvPr>
        </p:nvSpPr>
        <p:spPr/>
        <p:txBody>
          <a:bodyPr/>
          <a:lstStyle/>
          <a:p>
            <a:r>
              <a:rPr lang="tr-TR" dirty="0"/>
              <a:t>Elektronik Yük. Müh. İlhan ÖZKAN, ilhanozkan@outlook.com</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hasCustomPrompt="1"/>
          </p:nvPr>
        </p:nvSpPr>
        <p:spPr>
          <a:xfrm>
            <a:off x="287079" y="1905420"/>
            <a:ext cx="5677786" cy="503462"/>
          </a:xfrm>
        </p:spPr>
        <p:txBody>
          <a:bodyPr anchor="ctr">
            <a:normAutofit/>
          </a:bodyPr>
          <a:lstStyle>
            <a:lvl1pPr marL="0" indent="0">
              <a:buNone/>
              <a:defRPr sz="18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287079" y="2524498"/>
            <a:ext cx="5677786" cy="383522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27137" y="1905420"/>
            <a:ext cx="5724067" cy="503462"/>
          </a:xfrm>
        </p:spPr>
        <p:txBody>
          <a:bodyPr anchor="ctr">
            <a:normAutofit/>
          </a:bodyPr>
          <a:lstStyle>
            <a:lvl1pPr marL="0" indent="0">
              <a:buNone/>
              <a:defRPr sz="18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27137" y="2556396"/>
            <a:ext cx="5724066" cy="3803328"/>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B3762C0-B258-48F1-ADE6-176B4174CCDD}" type="datetimeFigureOut">
              <a:rPr lang="en-US" dirty="0"/>
              <a:t>4/22/2025</a:t>
            </a:fld>
            <a:endParaRPr lang="en-US" dirty="0"/>
          </a:p>
        </p:txBody>
      </p:sp>
      <p:sp>
        <p:nvSpPr>
          <p:cNvPr id="8" name="Footer Placeholder 7"/>
          <p:cNvSpPr>
            <a:spLocks noGrp="1"/>
          </p:cNvSpPr>
          <p:nvPr>
            <p:ph type="ftr" sz="quarter" idx="11"/>
          </p:nvPr>
        </p:nvSpPr>
        <p:spPr/>
        <p:txBody>
          <a:bodyPr/>
          <a:lstStyle/>
          <a:p>
            <a:r>
              <a:rPr lang="tr-TR" dirty="0"/>
              <a:t>Elektronik Yük. Müh. İlhan ÖZKAN, ilhanozkan@outlook.com</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463516" y="0"/>
            <a:ext cx="3728484"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39" y="191387"/>
            <a:ext cx="3482872" cy="1244008"/>
          </a:xfrm>
        </p:spPr>
        <p:txBody>
          <a:bodyPr anchor="b">
            <a:normAutofit/>
          </a:bodyPr>
          <a:lstStyle>
            <a:lvl1pPr>
              <a:defRPr sz="2400" b="1"/>
            </a:lvl1pPr>
          </a:lstStyle>
          <a:p>
            <a:r>
              <a:rPr lang="en-US" dirty="0"/>
              <a:t>Click to edit Master title style</a:t>
            </a:r>
          </a:p>
        </p:txBody>
      </p:sp>
      <p:sp>
        <p:nvSpPr>
          <p:cNvPr id="3" name="Content Placeholder 2"/>
          <p:cNvSpPr>
            <a:spLocks noGrp="1"/>
          </p:cNvSpPr>
          <p:nvPr>
            <p:ph idx="1"/>
          </p:nvPr>
        </p:nvSpPr>
        <p:spPr>
          <a:xfrm>
            <a:off x="159488" y="191387"/>
            <a:ext cx="8226403" cy="6156392"/>
          </a:xfrm>
        </p:spPr>
        <p:txBody>
          <a:bodyPr/>
          <a:lstStyle>
            <a:lvl1pPr>
              <a:lnSpc>
                <a:spcPct val="100000"/>
              </a:lnSpc>
              <a:spcBef>
                <a:spcPts val="0"/>
              </a:spcBef>
              <a:spcAft>
                <a:spcPts val="0"/>
              </a:spcAft>
              <a:defRPr sz="2000"/>
            </a:lvl1pPr>
            <a:lvl2pPr>
              <a:lnSpc>
                <a:spcPct val="100000"/>
              </a:lnSpc>
              <a:spcBef>
                <a:spcPts val="0"/>
              </a:spcBef>
              <a:spcAft>
                <a:spcPts val="0"/>
              </a:spcAft>
              <a:defRPr sz="1800"/>
            </a:lvl2pPr>
            <a:lvl3pPr>
              <a:lnSpc>
                <a:spcPct val="100000"/>
              </a:lnSpc>
              <a:spcBef>
                <a:spcPts val="0"/>
              </a:spcBef>
              <a:spcAft>
                <a:spcPts val="0"/>
              </a:spcAft>
              <a:defRPr sz="1600"/>
            </a:lvl3pPr>
            <a:lvl4pPr>
              <a:lnSpc>
                <a:spcPct val="100000"/>
              </a:lnSpc>
              <a:spcBef>
                <a:spcPts val="0"/>
              </a:spcBef>
              <a:spcAft>
                <a:spcPts val="0"/>
              </a:spcAft>
              <a:defRPr sz="1600"/>
            </a:lvl4pPr>
            <a:lvl5pPr>
              <a:lnSpc>
                <a:spcPct val="100000"/>
              </a:lnSpc>
              <a:spcBef>
                <a:spcPts val="0"/>
              </a:spcBef>
              <a:spcAft>
                <a:spcPts val="0"/>
              </a:spcAft>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hasCustomPrompt="1"/>
          </p:nvPr>
        </p:nvSpPr>
        <p:spPr>
          <a:xfrm>
            <a:off x="8549640" y="1541722"/>
            <a:ext cx="3482872" cy="4638988"/>
          </a:xfrm>
        </p:spPr>
        <p:txBody>
          <a:bodyPr>
            <a:normAutofit/>
          </a:bodyPr>
          <a:lstStyle>
            <a:lvl1pPr marL="0" indent="0">
              <a:lnSpc>
                <a:spcPct val="100000"/>
              </a:lnSpc>
              <a:spcBef>
                <a:spcPts val="6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endParaRPr lang="tr-TR" dirty="0"/>
          </a:p>
        </p:txBody>
      </p:sp>
      <p:sp>
        <p:nvSpPr>
          <p:cNvPr id="5" name="Date Placeholder 4"/>
          <p:cNvSpPr>
            <a:spLocks noGrp="1"/>
          </p:cNvSpPr>
          <p:nvPr>
            <p:ph type="dt" sz="half" idx="10"/>
          </p:nvPr>
        </p:nvSpPr>
        <p:spPr>
          <a:xfrm>
            <a:off x="8549640" y="6393816"/>
            <a:ext cx="2688336" cy="365125"/>
          </a:xfrm>
        </p:spPr>
        <p:txBody>
          <a:bodyPr/>
          <a:lstStyle/>
          <a:p>
            <a:fld id="{DA16AA21-1863-4931-97CB-99D0A168701B}" type="datetimeFigureOut">
              <a:rPr lang="en-US" dirty="0"/>
              <a:t>4/22/2025</a:t>
            </a:fld>
            <a:endParaRPr lang="en-US" dirty="0"/>
          </a:p>
        </p:txBody>
      </p:sp>
      <p:sp>
        <p:nvSpPr>
          <p:cNvPr id="6" name="Footer Placeholder 5"/>
          <p:cNvSpPr>
            <a:spLocks noGrp="1"/>
          </p:cNvSpPr>
          <p:nvPr>
            <p:ph type="ftr" sz="quarter" idx="11"/>
          </p:nvPr>
        </p:nvSpPr>
        <p:spPr>
          <a:xfrm>
            <a:off x="159488" y="6391568"/>
            <a:ext cx="8226404" cy="365125"/>
          </a:xfrm>
        </p:spPr>
        <p:txBody>
          <a:bodyPr/>
          <a:lstStyle/>
          <a:p>
            <a:r>
              <a:rPr lang="tr-TR" dirty="0"/>
              <a:t>Elektronik Yük. Müh. İlhan ÖZKAN, ilhanozkan@outlook.com</a:t>
            </a:r>
            <a:endParaRPr lang="en-US" dirty="0"/>
          </a:p>
        </p:txBody>
      </p:sp>
      <p:grpSp>
        <p:nvGrpSpPr>
          <p:cNvPr id="9" name="Group 8"/>
          <p:cNvGrpSpPr>
            <a:grpSpLocks noChangeAspect="1"/>
          </p:cNvGrpSpPr>
          <p:nvPr/>
        </p:nvGrpSpPr>
        <p:grpSpPr>
          <a:xfrm>
            <a:off x="11570734" y="6347779"/>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a:xfrm>
            <a:off x="11570733" y="6396000"/>
            <a:ext cx="457200" cy="379035"/>
          </a:xfrm>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microsoft.com/office/2007/relationships/hdphoto" Target="../media/hdphoto2.wdp"/><Relationship Id="rId5" Type="http://schemas.openxmlformats.org/officeDocument/2006/relationships/slideLayout" Target="../slideLayouts/slideLayout5.xml"/><Relationship Id="rId10" Type="http://schemas.openxmlformats.org/officeDocument/2006/relationships/image" Target="../media/image3.png"/><Relationship Id="rId4" Type="http://schemas.openxmlformats.org/officeDocument/2006/relationships/slideLayout" Target="../slideLayouts/slideLayout4.xml"/><Relationship Id="rId9"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6"/>
          <p:cNvSpPr/>
          <p:nvPr userDrawn="1"/>
        </p:nvSpPr>
        <p:spPr>
          <a:xfrm>
            <a:off x="287080" y="298869"/>
            <a:ext cx="11664128" cy="45719"/>
          </a:xfrm>
          <a:prstGeom prst="rect">
            <a:avLst/>
          </a:prstGeom>
          <a:blipFill dpi="0" rotWithShape="1">
            <a:blip r:embed="rId8">
              <a:alphaModFix amt="85000"/>
              <a:lum bright="70000" contrast="-70000"/>
              <a:extLst>
                <a:ext uri="{BEBA8EAE-BF5A-486C-A8C5-ECC9F3942E4B}">
                  <a14:imgProps xmlns:a14="http://schemas.microsoft.com/office/drawing/2010/main">
                    <a14:imgLayer r:embed="rId9">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7"/>
          <p:cNvSpPr/>
          <p:nvPr userDrawn="1"/>
        </p:nvSpPr>
        <p:spPr>
          <a:xfrm>
            <a:off x="287079" y="1791627"/>
            <a:ext cx="11664127" cy="45719"/>
          </a:xfrm>
          <a:prstGeom prst="rect">
            <a:avLst/>
          </a:prstGeom>
          <a:blipFill dpi="0" rotWithShape="1">
            <a:blip r:embed="rId8">
              <a:alphaModFix amt="85000"/>
              <a:lum bright="70000" contrast="-70000"/>
              <a:extLst>
                <a:ext uri="{BEBA8EAE-BF5A-486C-A8C5-ECC9F3942E4B}">
                  <a14:imgProps xmlns:a14="http://schemas.microsoft.com/office/drawing/2010/main">
                    <a14:imgLayer r:embed="rId9">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8"/>
          <p:cNvSpPr/>
          <p:nvPr userDrawn="1"/>
        </p:nvSpPr>
        <p:spPr>
          <a:xfrm>
            <a:off x="287079" y="390308"/>
            <a:ext cx="11664127" cy="1346333"/>
          </a:xfrm>
          <a:prstGeom prst="rect">
            <a:avLst/>
          </a:prstGeom>
          <a:blipFill dpi="0" rotWithShape="1">
            <a:blip r:embed="rId8">
              <a:alphaModFix amt="85000"/>
              <a:lum bright="70000" contrast="-70000"/>
              <a:extLst>
                <a:ext uri="{BEBA8EAE-BF5A-486C-A8C5-ECC9F3942E4B}">
                  <a14:imgProps xmlns:a14="http://schemas.microsoft.com/office/drawing/2010/main">
                    <a14:imgLayer r:embed="rId9">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372139" y="390308"/>
            <a:ext cx="11532781" cy="1346333"/>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287079" y="1883065"/>
            <a:ext cx="11664127" cy="444057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964424" y="6359724"/>
            <a:ext cx="3500387" cy="388669"/>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4/22/2025</a:t>
            </a:fld>
            <a:endParaRPr lang="en-US" dirty="0"/>
          </a:p>
        </p:txBody>
      </p:sp>
      <p:sp>
        <p:nvSpPr>
          <p:cNvPr id="5" name="Footer Placeholder 4"/>
          <p:cNvSpPr>
            <a:spLocks noGrp="1"/>
          </p:cNvSpPr>
          <p:nvPr>
            <p:ph type="ftr" sz="quarter" idx="3"/>
          </p:nvPr>
        </p:nvSpPr>
        <p:spPr>
          <a:xfrm>
            <a:off x="287079" y="6369358"/>
            <a:ext cx="6327648" cy="374217"/>
          </a:xfrm>
          <a:prstGeom prst="rect">
            <a:avLst/>
          </a:prstGeom>
        </p:spPr>
        <p:txBody>
          <a:bodyPr vert="horz" lIns="91440" tIns="45720" rIns="91440" bIns="45720" rtlCol="0" anchor="ctr"/>
          <a:lstStyle>
            <a:lvl1pPr algn="l">
              <a:defRPr sz="1100">
                <a:solidFill>
                  <a:schemeClr val="tx2"/>
                </a:solidFill>
              </a:defRPr>
            </a:lvl1pPr>
          </a:lstStyle>
          <a:p>
            <a:r>
              <a:rPr lang="tr-TR" dirty="0"/>
              <a:t>Elektronik Yük. Müh. İlhan ÖZKAN, ilhanozkan@outlook.com</a:t>
            </a:r>
            <a:endParaRPr lang="en-US" dirty="0"/>
          </a:p>
        </p:txBody>
      </p:sp>
      <p:grpSp>
        <p:nvGrpSpPr>
          <p:cNvPr id="7" name="Group 6"/>
          <p:cNvGrpSpPr>
            <a:grpSpLocks noChangeAspect="1"/>
          </p:cNvGrpSpPr>
          <p:nvPr/>
        </p:nvGrpSpPr>
        <p:grpSpPr>
          <a:xfrm>
            <a:off x="11494006" y="633053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0">
                <a:duotone>
                  <a:schemeClr val="accent1">
                    <a:shade val="45000"/>
                    <a:satMod val="135000"/>
                  </a:schemeClr>
                  <a:prstClr val="white"/>
                </a:duotone>
                <a:extLst>
                  <a:ext uri="{BEBA8EAE-BF5A-486C-A8C5-ECC9F3942E4B}">
                    <a14:imgProps xmlns:a14="http://schemas.microsoft.com/office/drawing/2010/main">
                      <a14:imgLayer r:embed="rId11">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494005" y="6369358"/>
            <a:ext cx="457200" cy="37903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8" r:id="rId6"/>
  </p:sldLayoutIdLst>
  <p:hf sldNum="0" hdr="0" ftr="0" dt="0"/>
  <p:txStyles>
    <p:titleStyle>
      <a:lvl1pPr algn="l" defTabSz="914400" rtl="0" eaLnBrk="1" latinLnBrk="0" hangingPunct="1">
        <a:lnSpc>
          <a:spcPct val="90000"/>
        </a:lnSpc>
        <a:spcBef>
          <a:spcPct val="0"/>
        </a:spcBef>
        <a:buNone/>
        <a:defRPr sz="3600" kern="1200" cap="all" baseline="0">
          <a:blipFill>
            <a:blip r:embed="rId12">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100000"/>
        </a:lnSpc>
        <a:spcBef>
          <a:spcPts val="600"/>
        </a:spcBef>
        <a:spcAft>
          <a:spcPts val="0"/>
        </a:spcAft>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100000"/>
        </a:lnSpc>
        <a:spcBef>
          <a:spcPts val="600"/>
        </a:spcBef>
        <a:spcAft>
          <a:spcPts val="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100000"/>
        </a:lnSpc>
        <a:spcBef>
          <a:spcPts val="600"/>
        </a:spcBef>
        <a:spcAft>
          <a:spcPts val="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100000"/>
        </a:lnSpc>
        <a:spcBef>
          <a:spcPts val="600"/>
        </a:spcBef>
        <a:spcAft>
          <a:spcPts val="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100000"/>
        </a:lnSpc>
        <a:spcBef>
          <a:spcPts val="600"/>
        </a:spcBef>
        <a:spcAft>
          <a:spcPts val="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z="8000" dirty="0"/>
              <a:t>C++ dili ile  NESNE yönelimli programlama</a:t>
            </a:r>
            <a:endParaRPr lang="en-US" sz="8000" dirty="0"/>
          </a:p>
        </p:txBody>
      </p:sp>
      <p:sp>
        <p:nvSpPr>
          <p:cNvPr id="3" name="Subtitle 2"/>
          <p:cNvSpPr>
            <a:spLocks noGrp="1"/>
          </p:cNvSpPr>
          <p:nvPr>
            <p:ph type="body" idx="1"/>
          </p:nvPr>
        </p:nvSpPr>
        <p:spPr/>
        <p:txBody>
          <a:bodyPr/>
          <a:lstStyle/>
          <a:p>
            <a:pPr algn="ctr"/>
            <a:r>
              <a:rPr lang="tr-TR" dirty="0">
                <a:solidFill>
                  <a:schemeClr val="tx2">
                    <a:lumMod val="75000"/>
                  </a:schemeClr>
                </a:solidFill>
              </a:rPr>
              <a:t>İlhan ÖZKAN, Elektronik Yüksek Mühendisi</a:t>
            </a:r>
            <a:br>
              <a:rPr lang="tr-TR" dirty="0">
                <a:solidFill>
                  <a:schemeClr val="tx2">
                    <a:lumMod val="75000"/>
                  </a:schemeClr>
                </a:solidFill>
              </a:rPr>
            </a:br>
            <a:r>
              <a:rPr lang="tr-TR" dirty="0">
                <a:solidFill>
                  <a:schemeClr val="tx2">
                    <a:lumMod val="75000"/>
                  </a:schemeClr>
                </a:solidFill>
              </a:rPr>
              <a:t>Mayıs 2020</a:t>
            </a:r>
            <a:endParaRPr lang="en-US" dirty="0">
              <a:solidFill>
                <a:schemeClr val="tx2">
                  <a:lumMod val="75000"/>
                </a:schemeClr>
              </a:solidFill>
            </a:endParaRPr>
          </a:p>
        </p:txBody>
      </p:sp>
    </p:spTree>
    <p:extLst>
      <p:ext uri="{BB962C8B-B14F-4D97-AF65-F5344CB8AC3E}">
        <p14:creationId xmlns:p14="http://schemas.microsoft.com/office/powerpoint/2010/main" val="3879346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ADAPTÖR</a:t>
            </a:r>
            <a:br>
              <a:rPr lang="tr-TR" dirty="0"/>
            </a:br>
            <a:r>
              <a:rPr lang="tr-TR" dirty="0"/>
              <a:t>ADAPTER</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err="1"/>
              <a:t>Adaptee</a:t>
            </a:r>
            <a:r>
              <a:rPr lang="tr-TR" sz="1800" dirty="0"/>
              <a:t> </a:t>
            </a:r>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rmAutofit/>
          </a:bodyPr>
          <a:lstStyle/>
          <a:p>
            <a:pPr marL="0" indent="0">
              <a:buNone/>
            </a:pPr>
            <a:r>
              <a:rPr lang="tr-TR" sz="1800" dirty="0" err="1">
                <a:latin typeface="Consolas" panose="020B0609020204030204" pitchFamily="49" charset="0"/>
              </a:rPr>
              <a:t>using</a:t>
            </a:r>
            <a:r>
              <a:rPr lang="tr-TR" sz="1800" dirty="0">
                <a:latin typeface="Consolas" panose="020B0609020204030204" pitchFamily="49" charset="0"/>
              </a:rPr>
              <a:t> namespace std;</a:t>
            </a:r>
          </a:p>
          <a:p>
            <a:pPr marL="0" indent="0">
              <a:buNone/>
            </a:pPr>
            <a:r>
              <a:rPr lang="tr-TR" sz="1800" dirty="0" err="1">
                <a:latin typeface="Consolas" panose="020B0609020204030204" pitchFamily="49" charset="0"/>
              </a:rPr>
              <a:t>class</a:t>
            </a:r>
            <a:r>
              <a:rPr lang="tr-TR" sz="1800" dirty="0">
                <a:latin typeface="Consolas" panose="020B0609020204030204" pitchFamily="49" charset="0"/>
              </a:rPr>
              <a:t> </a:t>
            </a:r>
            <a:r>
              <a:rPr lang="tr-TR" sz="1800" dirty="0" err="1">
                <a:latin typeface="Consolas" panose="020B0609020204030204" pitchFamily="49" charset="0"/>
              </a:rPr>
              <a:t>Adaptee</a:t>
            </a:r>
            <a:r>
              <a:rPr lang="tr-TR" sz="1800" dirty="0">
                <a:latin typeface="Consolas" panose="020B0609020204030204" pitchFamily="49" charset="0"/>
              </a:rPr>
              <a:t> {</a:t>
            </a:r>
          </a:p>
          <a:p>
            <a:pPr marL="0" indent="0">
              <a:buNone/>
            </a:pPr>
            <a:r>
              <a:rPr lang="tr-TR" sz="1800" dirty="0" err="1">
                <a:latin typeface="Consolas" panose="020B0609020204030204" pitchFamily="49" charset="0"/>
              </a:rPr>
              <a:t>public</a:t>
            </a:r>
            <a:r>
              <a:rPr lang="tr-TR" sz="1800" dirty="0">
                <a:latin typeface="Consolas" panose="020B0609020204030204" pitchFamily="49" charset="0"/>
              </a:rPr>
              <a:t>:</a:t>
            </a:r>
          </a:p>
          <a:p>
            <a:pPr marL="0" indent="0">
              <a:buNone/>
            </a:pPr>
            <a:r>
              <a:rPr lang="tr-TR" sz="1800" dirty="0">
                <a:latin typeface="Consolas" panose="020B0609020204030204" pitchFamily="49" charset="0"/>
              </a:rPr>
              <a:t>    </a:t>
            </a:r>
            <a:r>
              <a:rPr lang="tr-TR" sz="1800" dirty="0" err="1">
                <a:latin typeface="Consolas" panose="020B0609020204030204" pitchFamily="49" charset="0"/>
              </a:rPr>
              <a:t>void</a:t>
            </a:r>
            <a:r>
              <a:rPr lang="tr-TR" sz="1800" dirty="0">
                <a:latin typeface="Consolas" panose="020B0609020204030204" pitchFamily="49" charset="0"/>
              </a:rPr>
              <a:t> </a:t>
            </a:r>
            <a:r>
              <a:rPr lang="tr-TR" sz="1800" dirty="0" err="1">
                <a:latin typeface="Consolas" panose="020B0609020204030204" pitchFamily="49" charset="0"/>
              </a:rPr>
              <a:t>specificRequest</a:t>
            </a:r>
            <a:r>
              <a:rPr lang="tr-TR" sz="1800" dirty="0">
                <a:latin typeface="Consolas" panose="020B0609020204030204" pitchFamily="49" charset="0"/>
              </a:rPr>
              <a:t>() {</a:t>
            </a:r>
          </a:p>
          <a:p>
            <a:pPr marL="0" indent="0">
              <a:buNone/>
            </a:pPr>
            <a:r>
              <a:rPr lang="tr-TR" sz="1800" dirty="0">
                <a:latin typeface="Consolas" panose="020B0609020204030204" pitchFamily="49" charset="0"/>
              </a:rPr>
              <a:t>        </a:t>
            </a:r>
            <a:r>
              <a:rPr lang="tr-TR" sz="1800" dirty="0" err="1">
                <a:latin typeface="Consolas" panose="020B0609020204030204" pitchFamily="49" charset="0"/>
              </a:rPr>
              <a:t>cout</a:t>
            </a:r>
            <a:r>
              <a:rPr lang="tr-TR" sz="1800" dirty="0">
                <a:latin typeface="Consolas" panose="020B0609020204030204" pitchFamily="49" charset="0"/>
              </a:rPr>
              <a:t> &lt;&lt; "</a:t>
            </a:r>
            <a:r>
              <a:rPr lang="tr-TR" sz="1800" dirty="0" err="1">
                <a:latin typeface="Consolas" panose="020B0609020204030204" pitchFamily="49" charset="0"/>
              </a:rPr>
              <a:t>Adaptee.SpecificRequest</a:t>
            </a:r>
            <a:r>
              <a:rPr lang="tr-TR" sz="1800" dirty="0">
                <a:latin typeface="Consolas" panose="020B0609020204030204" pitchFamily="49" charset="0"/>
              </a:rPr>
              <a:t>() yöntemi çağrıldı." &lt;&lt; </a:t>
            </a:r>
            <a:r>
              <a:rPr lang="tr-TR" sz="1800" dirty="0" err="1">
                <a:latin typeface="Consolas" panose="020B0609020204030204" pitchFamily="49" charset="0"/>
              </a:rPr>
              <a:t>endl</a:t>
            </a:r>
            <a:r>
              <a:rPr lang="tr-TR" sz="1800" dirty="0">
                <a:latin typeface="Consolas" panose="020B0609020204030204" pitchFamily="49" charset="0"/>
              </a:rPr>
              <a:t>;</a:t>
            </a:r>
          </a:p>
          <a:p>
            <a:pPr marL="0" indent="0">
              <a:buNone/>
            </a:pPr>
            <a:r>
              <a:rPr lang="tr-TR" sz="1800" dirty="0">
                <a:latin typeface="Consolas" panose="020B0609020204030204" pitchFamily="49" charset="0"/>
              </a:rPr>
              <a:t>    }</a:t>
            </a:r>
          </a:p>
          <a:p>
            <a:pPr marL="0" indent="0">
              <a:buNone/>
            </a:pPr>
            <a:r>
              <a:rPr lang="tr-TR" sz="1800" dirty="0">
                <a:latin typeface="Consolas" panose="020B0609020204030204" pitchFamily="49" charset="0"/>
              </a:rPr>
              <a:t>};</a:t>
            </a:r>
          </a:p>
          <a:p>
            <a:pPr marL="0" indent="0">
              <a:buNone/>
            </a:pPr>
            <a:endParaRPr lang="tr-TR" sz="1800" dirty="0"/>
          </a:p>
        </p:txBody>
      </p:sp>
    </p:spTree>
    <p:extLst>
      <p:ext uri="{BB962C8B-B14F-4D97-AF65-F5344CB8AC3E}">
        <p14:creationId xmlns:p14="http://schemas.microsoft.com/office/powerpoint/2010/main" val="1065801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ADAPTÖR</a:t>
            </a:r>
            <a:br>
              <a:rPr lang="tr-TR" dirty="0"/>
            </a:br>
            <a:r>
              <a:rPr lang="tr-TR" dirty="0"/>
              <a:t>ADAPTER</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err="1"/>
              <a:t>Target</a:t>
            </a:r>
            <a:r>
              <a:rPr lang="tr-TR" sz="1800" dirty="0"/>
              <a:t>, </a:t>
            </a:r>
            <a:r>
              <a:rPr lang="tr-TR" sz="1800" dirty="0" err="1"/>
              <a:t>Adapter</a:t>
            </a:r>
            <a:endParaRPr lang="tr-TR" sz="1800" dirty="0"/>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rmAutofit/>
          </a:bodyPr>
          <a:lstStyle/>
          <a:p>
            <a:pPr marL="0" indent="0">
              <a:buNone/>
            </a:pPr>
            <a:r>
              <a:rPr lang="tr-TR" sz="1800" dirty="0" err="1">
                <a:solidFill>
                  <a:srgbClr val="0000FF"/>
                </a:solidFill>
                <a:latin typeface="Consolas" panose="020B0609020204030204" pitchFamily="49" charset="0"/>
              </a:rPr>
              <a:t>class</a:t>
            </a:r>
            <a:r>
              <a:rPr lang="tr-TR" sz="1800" dirty="0">
                <a:latin typeface="Consolas" panose="020B0609020204030204" pitchFamily="49" charset="0"/>
              </a:rPr>
              <a:t> </a:t>
            </a:r>
            <a:r>
              <a:rPr lang="tr-TR" sz="1800" dirty="0" err="1">
                <a:latin typeface="Consolas" panose="020B0609020204030204" pitchFamily="49" charset="0"/>
              </a:rPr>
              <a:t>Target</a:t>
            </a:r>
            <a:r>
              <a:rPr lang="tr-TR" sz="1800" dirty="0">
                <a:latin typeface="Consolas" panose="020B0609020204030204" pitchFamily="49" charset="0"/>
              </a:rPr>
              <a:t> {</a:t>
            </a:r>
          </a:p>
          <a:p>
            <a:pPr marL="0" indent="0">
              <a:buNone/>
            </a:pPr>
            <a:r>
              <a:rPr lang="tr-TR" sz="1800" dirty="0" err="1">
                <a:latin typeface="Consolas" panose="020B0609020204030204" pitchFamily="49" charset="0"/>
              </a:rPr>
              <a:t>public</a:t>
            </a:r>
            <a:r>
              <a:rPr lang="tr-TR" sz="1800" dirty="0">
                <a:latin typeface="Consolas" panose="020B0609020204030204" pitchFamily="49" charset="0"/>
              </a:rPr>
              <a:t>:</a:t>
            </a:r>
          </a:p>
          <a:p>
            <a:pPr marL="0" indent="0">
              <a:buNone/>
            </a:pPr>
            <a:r>
              <a:rPr lang="tr-TR" sz="1800" dirty="0">
                <a:latin typeface="Consolas" panose="020B0609020204030204" pitchFamily="49" charset="0"/>
              </a:rPr>
              <a:t>    </a:t>
            </a:r>
            <a:r>
              <a:rPr lang="tr-TR" sz="1800" dirty="0" err="1">
                <a:solidFill>
                  <a:srgbClr val="0000FF"/>
                </a:solidFill>
                <a:latin typeface="Consolas" panose="020B0609020204030204" pitchFamily="49" charset="0"/>
              </a:rPr>
              <a:t>virtual</a:t>
            </a:r>
            <a:r>
              <a:rPr lang="tr-TR" sz="1800" dirty="0">
                <a:latin typeface="Consolas" panose="020B0609020204030204" pitchFamily="49" charset="0"/>
              </a:rPr>
              <a:t> </a:t>
            </a:r>
            <a:r>
              <a:rPr lang="tr-TR" sz="1800" dirty="0" err="1">
                <a:latin typeface="Consolas" panose="020B0609020204030204" pitchFamily="49" charset="0"/>
              </a:rPr>
              <a:t>void</a:t>
            </a:r>
            <a:r>
              <a:rPr lang="tr-TR" sz="1800" dirty="0">
                <a:latin typeface="Consolas" panose="020B0609020204030204" pitchFamily="49" charset="0"/>
              </a:rPr>
              <a:t> </a:t>
            </a:r>
            <a:r>
              <a:rPr lang="tr-TR" sz="1800" dirty="0" err="1">
                <a:latin typeface="Consolas" panose="020B0609020204030204" pitchFamily="49" charset="0"/>
              </a:rPr>
              <a:t>request</a:t>
            </a:r>
            <a:r>
              <a:rPr lang="tr-TR" sz="1800" dirty="0">
                <a:latin typeface="Consolas" panose="020B0609020204030204" pitchFamily="49" charset="0"/>
              </a:rPr>
              <a:t>()=0;</a:t>
            </a:r>
          </a:p>
          <a:p>
            <a:pPr marL="0" indent="0">
              <a:buNone/>
            </a:pPr>
            <a:r>
              <a:rPr lang="tr-TR" sz="1800" dirty="0">
                <a:latin typeface="Consolas" panose="020B0609020204030204" pitchFamily="49" charset="0"/>
              </a:rPr>
              <a:t>};</a:t>
            </a:r>
          </a:p>
          <a:p>
            <a:pPr marL="0" indent="0">
              <a:buNone/>
            </a:pPr>
            <a:endParaRPr lang="tr-TR" sz="1800" dirty="0">
              <a:latin typeface="Consolas" panose="020B0609020204030204" pitchFamily="49" charset="0"/>
            </a:endParaRPr>
          </a:p>
          <a:p>
            <a:pPr marL="0" indent="0">
              <a:buNone/>
            </a:pPr>
            <a:endParaRPr lang="tr-TR" sz="1800" dirty="0">
              <a:latin typeface="Consolas" panose="020B0609020204030204" pitchFamily="49" charset="0"/>
            </a:endParaRPr>
          </a:p>
          <a:p>
            <a:pPr marL="0" indent="0">
              <a:buNone/>
            </a:pPr>
            <a:r>
              <a:rPr lang="tr-TR" sz="1800" dirty="0" err="1">
                <a:solidFill>
                  <a:srgbClr val="0000FF"/>
                </a:solidFill>
                <a:latin typeface="Consolas" panose="020B0609020204030204" pitchFamily="49" charset="0"/>
              </a:rPr>
              <a:t>class</a:t>
            </a:r>
            <a:r>
              <a:rPr lang="tr-TR" sz="1800" dirty="0">
                <a:latin typeface="Consolas" panose="020B0609020204030204" pitchFamily="49" charset="0"/>
              </a:rPr>
              <a:t> </a:t>
            </a:r>
            <a:r>
              <a:rPr lang="tr-TR" sz="1800" dirty="0" err="1">
                <a:latin typeface="Consolas" panose="020B0609020204030204" pitchFamily="49" charset="0"/>
              </a:rPr>
              <a:t>Adapter</a:t>
            </a:r>
            <a:r>
              <a:rPr lang="tr-TR" sz="1800" dirty="0">
                <a:latin typeface="Consolas" panose="020B0609020204030204" pitchFamily="49" charset="0"/>
              </a:rPr>
              <a:t>: </a:t>
            </a:r>
            <a:r>
              <a:rPr lang="tr-TR" sz="1800" dirty="0" err="1">
                <a:solidFill>
                  <a:srgbClr val="0000FF"/>
                </a:solidFill>
                <a:latin typeface="Consolas" panose="020B0609020204030204" pitchFamily="49" charset="0"/>
              </a:rPr>
              <a:t>public</a:t>
            </a:r>
            <a:r>
              <a:rPr lang="tr-TR" sz="1800" dirty="0">
                <a:latin typeface="Consolas" panose="020B0609020204030204" pitchFamily="49" charset="0"/>
              </a:rPr>
              <a:t> </a:t>
            </a:r>
            <a:r>
              <a:rPr lang="tr-TR" sz="1800" dirty="0" err="1">
                <a:latin typeface="Consolas" panose="020B0609020204030204" pitchFamily="49" charset="0"/>
              </a:rPr>
              <a:t>Target</a:t>
            </a:r>
            <a:r>
              <a:rPr lang="tr-TR" sz="1800" dirty="0">
                <a:latin typeface="Consolas" panose="020B0609020204030204" pitchFamily="49" charset="0"/>
              </a:rPr>
              <a:t> {</a:t>
            </a:r>
          </a:p>
          <a:p>
            <a:pPr marL="0" indent="0">
              <a:buNone/>
            </a:pPr>
            <a:r>
              <a:rPr lang="tr-TR" sz="1800" dirty="0" err="1">
                <a:latin typeface="Consolas" panose="020B0609020204030204" pitchFamily="49" charset="0"/>
              </a:rPr>
              <a:t>private</a:t>
            </a:r>
            <a:r>
              <a:rPr lang="tr-TR" sz="1800" dirty="0">
                <a:latin typeface="Consolas" panose="020B0609020204030204" pitchFamily="49" charset="0"/>
              </a:rPr>
              <a:t>:</a:t>
            </a:r>
          </a:p>
          <a:p>
            <a:pPr marL="0" indent="0">
              <a:buNone/>
            </a:pPr>
            <a:r>
              <a:rPr lang="tr-TR" sz="1800" dirty="0">
                <a:latin typeface="Consolas" panose="020B0609020204030204" pitchFamily="49" charset="0"/>
              </a:rPr>
              <a:t>    </a:t>
            </a:r>
            <a:r>
              <a:rPr lang="tr-TR" sz="1800" dirty="0" err="1">
                <a:latin typeface="Consolas" panose="020B0609020204030204" pitchFamily="49" charset="0"/>
              </a:rPr>
              <a:t>Adaptee</a:t>
            </a:r>
            <a:r>
              <a:rPr lang="tr-TR" sz="1800" dirty="0">
                <a:latin typeface="Consolas" panose="020B0609020204030204" pitchFamily="49" charset="0"/>
              </a:rPr>
              <a:t>* </a:t>
            </a:r>
            <a:r>
              <a:rPr lang="tr-TR" sz="1800" dirty="0" err="1">
                <a:latin typeface="Consolas" panose="020B0609020204030204" pitchFamily="49" charset="0"/>
              </a:rPr>
              <a:t>adaptee</a:t>
            </a:r>
            <a:r>
              <a:rPr lang="tr-TR" sz="1800" dirty="0">
                <a:latin typeface="Consolas" panose="020B0609020204030204" pitchFamily="49" charset="0"/>
              </a:rPr>
              <a:t>;</a:t>
            </a:r>
          </a:p>
          <a:p>
            <a:pPr marL="0" indent="0">
              <a:buNone/>
            </a:pPr>
            <a:r>
              <a:rPr lang="tr-TR" sz="1800" dirty="0" err="1">
                <a:latin typeface="Consolas" panose="020B0609020204030204" pitchFamily="49" charset="0"/>
              </a:rPr>
              <a:t>public</a:t>
            </a:r>
            <a:r>
              <a:rPr lang="tr-TR" sz="1800" dirty="0">
                <a:latin typeface="Consolas" panose="020B0609020204030204" pitchFamily="49" charset="0"/>
              </a:rPr>
              <a:t>:</a:t>
            </a:r>
          </a:p>
          <a:p>
            <a:pPr marL="0" indent="0">
              <a:buNone/>
            </a:pPr>
            <a:r>
              <a:rPr lang="tr-TR" sz="1800" dirty="0">
                <a:latin typeface="Consolas" panose="020B0609020204030204" pitchFamily="49" charset="0"/>
              </a:rPr>
              <a:t>    </a:t>
            </a:r>
            <a:r>
              <a:rPr lang="tr-TR" sz="1800" dirty="0" err="1">
                <a:latin typeface="Consolas" panose="020B0609020204030204" pitchFamily="49" charset="0"/>
              </a:rPr>
              <a:t>Adapter</a:t>
            </a:r>
            <a:r>
              <a:rPr lang="tr-TR" sz="1800" dirty="0">
                <a:latin typeface="Consolas" panose="020B0609020204030204" pitchFamily="49" charset="0"/>
              </a:rPr>
              <a:t>() {</a:t>
            </a:r>
          </a:p>
          <a:p>
            <a:pPr marL="0" indent="0">
              <a:buNone/>
            </a:pPr>
            <a:r>
              <a:rPr lang="tr-TR" sz="1800" dirty="0">
                <a:latin typeface="Consolas" panose="020B0609020204030204" pitchFamily="49" charset="0"/>
              </a:rPr>
              <a:t>        </a:t>
            </a:r>
            <a:r>
              <a:rPr lang="tr-TR" sz="1800" dirty="0" err="1">
                <a:latin typeface="Consolas" panose="020B0609020204030204" pitchFamily="49" charset="0"/>
              </a:rPr>
              <a:t>adaptee</a:t>
            </a:r>
            <a:r>
              <a:rPr lang="tr-TR" sz="1800" dirty="0">
                <a:latin typeface="Consolas" panose="020B0609020204030204" pitchFamily="49" charset="0"/>
              </a:rPr>
              <a:t>= </a:t>
            </a:r>
            <a:r>
              <a:rPr lang="tr-TR" sz="1800" dirty="0">
                <a:solidFill>
                  <a:srgbClr val="0000FF"/>
                </a:solidFill>
                <a:latin typeface="Consolas" panose="020B0609020204030204" pitchFamily="49" charset="0"/>
              </a:rPr>
              <a:t>new</a:t>
            </a:r>
            <a:r>
              <a:rPr lang="tr-TR" sz="1800" dirty="0">
                <a:latin typeface="Consolas" panose="020B0609020204030204" pitchFamily="49" charset="0"/>
              </a:rPr>
              <a:t> </a:t>
            </a:r>
            <a:r>
              <a:rPr lang="tr-TR" sz="1800" dirty="0" err="1">
                <a:latin typeface="Consolas" panose="020B0609020204030204" pitchFamily="49" charset="0"/>
              </a:rPr>
              <a:t>Adaptee</a:t>
            </a:r>
            <a:r>
              <a:rPr lang="tr-TR" sz="1800" dirty="0">
                <a:latin typeface="Consolas" panose="020B0609020204030204" pitchFamily="49" charset="0"/>
              </a:rPr>
              <a:t>();</a:t>
            </a:r>
          </a:p>
          <a:p>
            <a:pPr marL="0" indent="0">
              <a:buNone/>
            </a:pPr>
            <a:r>
              <a:rPr lang="tr-TR" sz="1800" dirty="0">
                <a:latin typeface="Consolas" panose="020B0609020204030204" pitchFamily="49" charset="0"/>
              </a:rPr>
              <a:t>    }</a:t>
            </a:r>
          </a:p>
          <a:p>
            <a:pPr marL="0" indent="0">
              <a:buNone/>
            </a:pPr>
            <a:r>
              <a:rPr lang="tr-TR" sz="1800" dirty="0">
                <a:latin typeface="Consolas" panose="020B0609020204030204" pitchFamily="49" charset="0"/>
              </a:rPr>
              <a:t>    ~</a:t>
            </a:r>
            <a:r>
              <a:rPr lang="tr-TR" sz="1800" dirty="0" err="1">
                <a:latin typeface="Consolas" panose="020B0609020204030204" pitchFamily="49" charset="0"/>
              </a:rPr>
              <a:t>Adapter</a:t>
            </a:r>
            <a:r>
              <a:rPr lang="tr-TR" sz="1800" dirty="0">
                <a:latin typeface="Consolas" panose="020B0609020204030204" pitchFamily="49" charset="0"/>
              </a:rPr>
              <a:t>() {</a:t>
            </a:r>
          </a:p>
          <a:p>
            <a:pPr marL="0" indent="0">
              <a:buNone/>
            </a:pPr>
            <a:r>
              <a:rPr lang="tr-TR" sz="1800" dirty="0">
                <a:latin typeface="Consolas" panose="020B0609020204030204" pitchFamily="49" charset="0"/>
              </a:rPr>
              <a:t>        </a:t>
            </a:r>
            <a:r>
              <a:rPr lang="tr-TR" sz="1800" dirty="0" err="1">
                <a:solidFill>
                  <a:srgbClr val="0000FF"/>
                </a:solidFill>
                <a:latin typeface="Consolas" panose="020B0609020204030204" pitchFamily="49" charset="0"/>
              </a:rPr>
              <a:t>delete</a:t>
            </a:r>
            <a:r>
              <a:rPr lang="tr-TR" sz="1800" dirty="0">
                <a:latin typeface="Consolas" panose="020B0609020204030204" pitchFamily="49" charset="0"/>
              </a:rPr>
              <a:t> </a:t>
            </a:r>
            <a:r>
              <a:rPr lang="tr-TR" sz="1800" dirty="0" err="1">
                <a:latin typeface="Consolas" panose="020B0609020204030204" pitchFamily="49" charset="0"/>
              </a:rPr>
              <a:t>adaptee</a:t>
            </a:r>
            <a:r>
              <a:rPr lang="tr-TR" sz="1800" dirty="0">
                <a:latin typeface="Consolas" panose="020B0609020204030204" pitchFamily="49" charset="0"/>
              </a:rPr>
              <a:t>;</a:t>
            </a:r>
          </a:p>
          <a:p>
            <a:pPr marL="0" indent="0">
              <a:buNone/>
            </a:pPr>
            <a:r>
              <a:rPr lang="tr-TR" sz="1800" dirty="0">
                <a:latin typeface="Consolas" panose="020B0609020204030204" pitchFamily="49" charset="0"/>
              </a:rPr>
              <a:t>    }</a:t>
            </a:r>
          </a:p>
          <a:p>
            <a:pPr marL="0" indent="0">
              <a:buNone/>
            </a:pPr>
            <a:endParaRPr lang="tr-TR" sz="1800" dirty="0">
              <a:latin typeface="Consolas" panose="020B0609020204030204" pitchFamily="49" charset="0"/>
            </a:endParaRPr>
          </a:p>
          <a:p>
            <a:pPr marL="0" indent="0">
              <a:buNone/>
            </a:pPr>
            <a:r>
              <a:rPr lang="tr-TR" sz="1800" dirty="0">
                <a:latin typeface="Consolas" panose="020B0609020204030204" pitchFamily="49" charset="0"/>
              </a:rPr>
              <a:t>    </a:t>
            </a:r>
            <a:r>
              <a:rPr lang="tr-TR" sz="1800" dirty="0" err="1">
                <a:solidFill>
                  <a:srgbClr val="0000FF"/>
                </a:solidFill>
                <a:latin typeface="Consolas" panose="020B0609020204030204" pitchFamily="49" charset="0"/>
              </a:rPr>
              <a:t>void</a:t>
            </a:r>
            <a:r>
              <a:rPr lang="tr-TR" sz="1800" dirty="0">
                <a:latin typeface="Consolas" panose="020B0609020204030204" pitchFamily="49" charset="0"/>
              </a:rPr>
              <a:t> </a:t>
            </a:r>
            <a:r>
              <a:rPr lang="tr-TR" sz="1800" dirty="0" err="1">
                <a:latin typeface="Consolas" panose="020B0609020204030204" pitchFamily="49" charset="0"/>
              </a:rPr>
              <a:t>request</a:t>
            </a:r>
            <a:r>
              <a:rPr lang="tr-TR" sz="1800" dirty="0">
                <a:latin typeface="Consolas" panose="020B0609020204030204" pitchFamily="49" charset="0"/>
              </a:rPr>
              <a:t>() </a:t>
            </a:r>
            <a:r>
              <a:rPr lang="tr-TR" sz="1800" dirty="0" err="1">
                <a:solidFill>
                  <a:srgbClr val="0000FF"/>
                </a:solidFill>
                <a:latin typeface="Consolas" panose="020B0609020204030204" pitchFamily="49" charset="0"/>
              </a:rPr>
              <a:t>override</a:t>
            </a:r>
            <a:r>
              <a:rPr lang="tr-TR" sz="1800" dirty="0">
                <a:latin typeface="Consolas" panose="020B0609020204030204" pitchFamily="49" charset="0"/>
              </a:rPr>
              <a:t> {</a:t>
            </a:r>
          </a:p>
          <a:p>
            <a:pPr marL="0" indent="0">
              <a:buNone/>
            </a:pPr>
            <a:r>
              <a:rPr lang="tr-TR" sz="1800" dirty="0">
                <a:latin typeface="Consolas" panose="020B0609020204030204" pitchFamily="49" charset="0"/>
              </a:rPr>
              <a:t>        </a:t>
            </a:r>
            <a:r>
              <a:rPr lang="tr-TR" sz="1800" dirty="0" err="1">
                <a:latin typeface="Consolas" panose="020B0609020204030204" pitchFamily="49" charset="0"/>
              </a:rPr>
              <a:t>adaptee</a:t>
            </a:r>
            <a:r>
              <a:rPr lang="tr-TR" sz="1800" dirty="0">
                <a:latin typeface="Consolas" panose="020B0609020204030204" pitchFamily="49" charset="0"/>
              </a:rPr>
              <a:t>-&gt;</a:t>
            </a:r>
            <a:r>
              <a:rPr lang="tr-TR" sz="1800" dirty="0" err="1">
                <a:latin typeface="Consolas" panose="020B0609020204030204" pitchFamily="49" charset="0"/>
              </a:rPr>
              <a:t>specificRequest</a:t>
            </a:r>
            <a:r>
              <a:rPr lang="tr-TR" sz="1800" dirty="0">
                <a:latin typeface="Consolas" panose="020B0609020204030204" pitchFamily="49" charset="0"/>
              </a:rPr>
              <a:t>();</a:t>
            </a:r>
          </a:p>
          <a:p>
            <a:pPr marL="0" indent="0">
              <a:buNone/>
            </a:pPr>
            <a:r>
              <a:rPr lang="tr-TR" sz="1800" dirty="0">
                <a:latin typeface="Consolas" panose="020B0609020204030204" pitchFamily="49" charset="0"/>
              </a:rPr>
              <a:t>    };</a:t>
            </a:r>
          </a:p>
          <a:p>
            <a:pPr marL="0" indent="0">
              <a:buNone/>
            </a:pPr>
            <a:r>
              <a:rPr lang="tr-TR" sz="1800" dirty="0">
                <a:latin typeface="Consolas" panose="020B0609020204030204" pitchFamily="49" charset="0"/>
              </a:rPr>
              <a:t>};</a:t>
            </a:r>
          </a:p>
          <a:p>
            <a:pPr marL="0" indent="0">
              <a:buNone/>
            </a:pPr>
            <a:endParaRPr lang="tr-TR" sz="1800" dirty="0"/>
          </a:p>
        </p:txBody>
      </p:sp>
    </p:spTree>
    <p:extLst>
      <p:ext uri="{BB962C8B-B14F-4D97-AF65-F5344CB8AC3E}">
        <p14:creationId xmlns:p14="http://schemas.microsoft.com/office/powerpoint/2010/main" val="634737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ADAPTÖR</a:t>
            </a:r>
            <a:br>
              <a:rPr lang="tr-TR" dirty="0"/>
            </a:br>
            <a:r>
              <a:rPr lang="tr-TR" dirty="0"/>
              <a:t>ADAPTER</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a:t>İstemci</a:t>
            </a:r>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rmAutofit/>
          </a:bodyPr>
          <a:lstStyle/>
          <a:p>
            <a:pPr marL="0" indent="0">
              <a:buNone/>
            </a:pPr>
            <a:r>
              <a:rPr lang="tr-TR" sz="1800" dirty="0">
                <a:solidFill>
                  <a:srgbClr val="0000FF"/>
                </a:solidFill>
                <a:latin typeface="Consolas" panose="020B0609020204030204" pitchFamily="49" charset="0"/>
              </a:rPr>
              <a:t>int</a:t>
            </a:r>
            <a:r>
              <a:rPr lang="tr-TR" sz="1800" dirty="0">
                <a:latin typeface="Consolas" panose="020B0609020204030204" pitchFamily="49" charset="0"/>
              </a:rPr>
              <a:t> main() { </a:t>
            </a:r>
            <a:r>
              <a:rPr lang="tr-TR" sz="1800" dirty="0">
                <a:solidFill>
                  <a:schemeClr val="bg1">
                    <a:lumMod val="65000"/>
                  </a:schemeClr>
                </a:solidFill>
                <a:latin typeface="Consolas" panose="020B0609020204030204" pitchFamily="49" charset="0"/>
              </a:rPr>
              <a:t>// Client</a:t>
            </a:r>
          </a:p>
          <a:p>
            <a:pPr marL="0" indent="0">
              <a:buNone/>
            </a:pPr>
            <a:r>
              <a:rPr lang="tr-TR" sz="1800" dirty="0">
                <a:latin typeface="Consolas" panose="020B0609020204030204" pitchFamily="49" charset="0"/>
              </a:rPr>
              <a:t>    </a:t>
            </a:r>
            <a:r>
              <a:rPr lang="tr-TR" sz="1800" dirty="0" err="1">
                <a:latin typeface="Consolas" panose="020B0609020204030204" pitchFamily="49" charset="0"/>
              </a:rPr>
              <a:t>Target</a:t>
            </a:r>
            <a:r>
              <a:rPr lang="tr-TR" sz="1800" dirty="0">
                <a:latin typeface="Consolas" panose="020B0609020204030204" pitchFamily="49" charset="0"/>
              </a:rPr>
              <a:t>* </a:t>
            </a:r>
            <a:r>
              <a:rPr lang="tr-TR" sz="1800" dirty="0" err="1">
                <a:latin typeface="Consolas" panose="020B0609020204030204" pitchFamily="49" charset="0"/>
              </a:rPr>
              <a:t>target</a:t>
            </a:r>
            <a:r>
              <a:rPr lang="tr-TR" sz="1800" dirty="0">
                <a:latin typeface="Consolas" panose="020B0609020204030204" pitchFamily="49" charset="0"/>
              </a:rPr>
              <a:t> = </a:t>
            </a:r>
            <a:r>
              <a:rPr lang="tr-TR" sz="1800" dirty="0">
                <a:solidFill>
                  <a:srgbClr val="0000FF"/>
                </a:solidFill>
                <a:latin typeface="Consolas" panose="020B0609020204030204" pitchFamily="49" charset="0"/>
              </a:rPr>
              <a:t>new</a:t>
            </a:r>
            <a:r>
              <a:rPr lang="tr-TR" sz="1800" dirty="0">
                <a:latin typeface="Consolas" panose="020B0609020204030204" pitchFamily="49" charset="0"/>
              </a:rPr>
              <a:t> </a:t>
            </a:r>
            <a:r>
              <a:rPr lang="tr-TR" sz="1800" dirty="0" err="1">
                <a:latin typeface="Consolas" panose="020B0609020204030204" pitchFamily="49" charset="0"/>
              </a:rPr>
              <a:t>Adapter</a:t>
            </a:r>
            <a:r>
              <a:rPr lang="tr-TR" sz="1800" dirty="0">
                <a:latin typeface="Consolas" panose="020B0609020204030204" pitchFamily="49" charset="0"/>
              </a:rPr>
              <a:t>();</a:t>
            </a:r>
          </a:p>
          <a:p>
            <a:pPr marL="0" indent="0">
              <a:buNone/>
            </a:pPr>
            <a:endParaRPr lang="tr-TR" sz="1800" dirty="0">
              <a:latin typeface="Consolas" panose="020B0609020204030204" pitchFamily="49" charset="0"/>
            </a:endParaRPr>
          </a:p>
          <a:p>
            <a:pPr marL="0" indent="0">
              <a:buNone/>
            </a:pPr>
            <a:r>
              <a:rPr lang="tr-TR" sz="1800" dirty="0">
                <a:latin typeface="Consolas" panose="020B0609020204030204" pitchFamily="49" charset="0"/>
              </a:rPr>
              <a:t>    </a:t>
            </a:r>
            <a:r>
              <a:rPr lang="tr-TR" sz="1800" dirty="0" err="1">
                <a:latin typeface="Consolas" panose="020B0609020204030204" pitchFamily="49" charset="0"/>
              </a:rPr>
              <a:t>target</a:t>
            </a:r>
            <a:r>
              <a:rPr lang="tr-TR" sz="1800" dirty="0">
                <a:latin typeface="Consolas" panose="020B0609020204030204" pitchFamily="49" charset="0"/>
              </a:rPr>
              <a:t>-&gt;</a:t>
            </a:r>
            <a:r>
              <a:rPr lang="tr-TR" sz="1800" dirty="0" err="1">
                <a:latin typeface="Consolas" panose="020B0609020204030204" pitchFamily="49" charset="0"/>
              </a:rPr>
              <a:t>request</a:t>
            </a:r>
            <a:r>
              <a:rPr lang="tr-TR" sz="1800" dirty="0">
                <a:latin typeface="Consolas" panose="020B0609020204030204" pitchFamily="49" charset="0"/>
              </a:rPr>
              <a:t>();</a:t>
            </a:r>
          </a:p>
          <a:p>
            <a:pPr marL="0" indent="0">
              <a:buNone/>
            </a:pPr>
            <a:endParaRPr lang="tr-TR" sz="1800" dirty="0">
              <a:latin typeface="Consolas" panose="020B0609020204030204" pitchFamily="49" charset="0"/>
            </a:endParaRPr>
          </a:p>
          <a:p>
            <a:pPr marL="0" indent="0">
              <a:buNone/>
            </a:pPr>
            <a:r>
              <a:rPr lang="tr-TR" sz="1800" dirty="0">
                <a:latin typeface="Consolas" panose="020B0609020204030204" pitchFamily="49" charset="0"/>
              </a:rPr>
              <a:t>    </a:t>
            </a:r>
            <a:r>
              <a:rPr lang="tr-TR" sz="1800" dirty="0" err="1">
                <a:solidFill>
                  <a:srgbClr val="0000FF"/>
                </a:solidFill>
                <a:latin typeface="Consolas" panose="020B0609020204030204" pitchFamily="49" charset="0"/>
              </a:rPr>
              <a:t>delete</a:t>
            </a:r>
            <a:r>
              <a:rPr lang="tr-TR" sz="1800" dirty="0">
                <a:latin typeface="Consolas" panose="020B0609020204030204" pitchFamily="49" charset="0"/>
              </a:rPr>
              <a:t> </a:t>
            </a:r>
            <a:r>
              <a:rPr lang="tr-TR" sz="1800" dirty="0" err="1">
                <a:latin typeface="Consolas" panose="020B0609020204030204" pitchFamily="49" charset="0"/>
              </a:rPr>
              <a:t>target</a:t>
            </a:r>
            <a:r>
              <a:rPr lang="tr-TR" sz="1800" dirty="0">
                <a:latin typeface="Consolas" panose="020B0609020204030204" pitchFamily="49" charset="0"/>
              </a:rPr>
              <a:t>;</a:t>
            </a:r>
          </a:p>
          <a:p>
            <a:pPr marL="0" indent="0">
              <a:buNone/>
            </a:pPr>
            <a:r>
              <a:rPr lang="tr-TR" sz="1800" dirty="0">
                <a:latin typeface="Consolas" panose="020B0609020204030204" pitchFamily="49" charset="0"/>
              </a:rPr>
              <a:t>}</a:t>
            </a:r>
          </a:p>
          <a:p>
            <a:pPr marL="0" indent="0">
              <a:buNone/>
            </a:pPr>
            <a:endParaRPr lang="tr-TR" sz="1800" dirty="0">
              <a:latin typeface="Consolas" panose="020B0609020204030204" pitchFamily="49" charset="0"/>
            </a:endParaRPr>
          </a:p>
        </p:txBody>
      </p:sp>
    </p:spTree>
    <p:extLst>
      <p:ext uri="{BB962C8B-B14F-4D97-AF65-F5344CB8AC3E}">
        <p14:creationId xmlns:p14="http://schemas.microsoft.com/office/powerpoint/2010/main" val="1047305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Bileşik</a:t>
            </a:r>
            <a:br>
              <a:rPr lang="tr-TR" dirty="0"/>
            </a:br>
            <a:r>
              <a:rPr lang="tr-TR" dirty="0"/>
              <a:t>COMPOSITE</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a:t>Bileşik deseni (</a:t>
            </a:r>
            <a:r>
              <a:rPr lang="tr-TR" sz="1800" dirty="0" err="1"/>
              <a:t>composite</a:t>
            </a:r>
            <a:r>
              <a:rPr lang="tr-TR" sz="1800" dirty="0"/>
              <a:t> pattern), özyinelemeli (recursive) ya da hiyerarşik yapıya sahip nesne oluşturmak gerektiğinde yapısal olarak nasıl bir kodlama yöntemi izleneceğini söyler. Bu desen, her nesnenin bağımsız olarak veya aynı ara yüz üzerinden iç içe geçmiş nesneler kümesi olarak ele alınabileceği nesne hiyerarşilerinin oluşturulmasını kolaylaştırır</a:t>
            </a:r>
          </a:p>
        </p:txBody>
      </p:sp>
      <p:pic>
        <p:nvPicPr>
          <p:cNvPr id="7" name="İçerik Yer Tutucusu 6" descr="metin, ekran görüntüsü, yazı tipi, çizgi içeren bir resim&#10;&#10;Yapay zeka tarafından oluşturulan içerik yanlış olabilir.">
            <a:extLst>
              <a:ext uri="{FF2B5EF4-FFF2-40B4-BE49-F238E27FC236}">
                <a16:creationId xmlns:a16="http://schemas.microsoft.com/office/drawing/2014/main" id="{F73476D5-BFB7-472B-A7E0-FF22417B70AF}"/>
              </a:ext>
            </a:extLst>
          </p:cNvPr>
          <p:cNvPicPr>
            <a:picLocks noGrp="1"/>
          </p:cNvPicPr>
          <p:nvPr>
            <p:ph idx="1"/>
          </p:nvPr>
        </p:nvPicPr>
        <p:blipFill>
          <a:blip r:embed="rId2"/>
          <a:stretch>
            <a:fillRect/>
          </a:stretch>
        </p:blipFill>
        <p:spPr>
          <a:xfrm>
            <a:off x="1028247" y="1512642"/>
            <a:ext cx="6487430" cy="3515216"/>
          </a:xfrm>
          <a:prstGeom prst="rect">
            <a:avLst/>
          </a:prstGeom>
        </p:spPr>
      </p:pic>
    </p:spTree>
    <p:extLst>
      <p:ext uri="{BB962C8B-B14F-4D97-AF65-F5344CB8AC3E}">
        <p14:creationId xmlns:p14="http://schemas.microsoft.com/office/powerpoint/2010/main" val="1253122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Bileşik</a:t>
            </a:r>
            <a:br>
              <a:rPr lang="tr-TR" dirty="0"/>
            </a:br>
            <a:r>
              <a:rPr lang="tr-TR" dirty="0"/>
              <a:t>COMPOSITE</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a:t>Component , Leaf</a:t>
            </a:r>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Autofit/>
          </a:bodyPr>
          <a:lstStyle/>
          <a:p>
            <a:pPr marL="0" indent="0">
              <a:lnSpc>
                <a:spcPct val="120000"/>
              </a:lnSpc>
              <a:buNone/>
            </a:pPr>
            <a:r>
              <a:rPr lang="tr-TR" sz="1400" dirty="0" err="1">
                <a:solidFill>
                  <a:srgbClr val="0000FF"/>
                </a:solidFill>
                <a:latin typeface="Consolas" panose="020B0609020204030204" pitchFamily="49" charset="0"/>
              </a:rPr>
              <a:t>class</a:t>
            </a:r>
            <a:r>
              <a:rPr lang="tr-TR" sz="1400" dirty="0">
                <a:latin typeface="Consolas" panose="020B0609020204030204" pitchFamily="49" charset="0"/>
              </a:rPr>
              <a:t> Component {</a:t>
            </a:r>
          </a:p>
          <a:p>
            <a:pPr marL="0" indent="0">
              <a:lnSpc>
                <a:spcPct val="120000"/>
              </a:lnSpc>
              <a:buNone/>
            </a:pPr>
            <a:r>
              <a:rPr lang="tr-TR" sz="1400" dirty="0" err="1">
                <a:latin typeface="Consolas" panose="020B0609020204030204" pitchFamily="49" charset="0"/>
              </a:rPr>
              <a:t>private</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Component *ebeveyn;</a:t>
            </a:r>
          </a:p>
          <a:p>
            <a:pPr marL="0" indent="0">
              <a:lnSpc>
                <a:spcPct val="120000"/>
              </a:lnSpc>
              <a:buNone/>
            </a:pPr>
            <a:r>
              <a:rPr lang="tr-TR" sz="1400" dirty="0" err="1">
                <a:latin typeface="Consolas" panose="020B0609020204030204" pitchFamily="49" charset="0"/>
              </a:rPr>
              <a:t>public</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a:t>
            </a:r>
            <a:r>
              <a:rPr lang="tr-TR" sz="1400" dirty="0" err="1">
                <a:latin typeface="Consolas" panose="020B0609020204030204" pitchFamily="49" charset="0"/>
              </a:rPr>
              <a:t>setEbeveyn</a:t>
            </a:r>
            <a:r>
              <a:rPr lang="tr-TR" sz="1400" dirty="0">
                <a:latin typeface="Consolas" panose="020B0609020204030204" pitchFamily="49" charset="0"/>
              </a:rPr>
              <a:t>(Component *</a:t>
            </a:r>
            <a:r>
              <a:rPr lang="tr-TR" sz="1400" dirty="0" err="1">
                <a:latin typeface="Consolas" panose="020B0609020204030204" pitchFamily="49" charset="0"/>
              </a:rPr>
              <a:t>pEbeveyn</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a:solidFill>
                  <a:srgbClr val="0000FF"/>
                </a:solidFill>
                <a:latin typeface="Consolas" panose="020B0609020204030204" pitchFamily="49" charset="0"/>
              </a:rPr>
              <a:t>this-</a:t>
            </a:r>
            <a:r>
              <a:rPr lang="tr-TR" sz="1400" dirty="0">
                <a:latin typeface="Consolas" panose="020B0609020204030204" pitchFamily="49" charset="0"/>
              </a:rPr>
              <a:t>&gt;ebeveyn = </a:t>
            </a:r>
            <a:r>
              <a:rPr lang="tr-TR" sz="1400" dirty="0" err="1">
                <a:latin typeface="Consolas" panose="020B0609020204030204" pitchFamily="49" charset="0"/>
              </a:rPr>
              <a:t>pEbeveyn</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Component *</a:t>
            </a:r>
            <a:r>
              <a:rPr lang="tr-TR" sz="1400" dirty="0" err="1">
                <a:latin typeface="Consolas" panose="020B0609020204030204" pitchFamily="49" charset="0"/>
              </a:rPr>
              <a:t>getEbeveyn</a:t>
            </a:r>
            <a:r>
              <a:rPr lang="tr-TR" sz="1400" dirty="0">
                <a:latin typeface="Consolas" panose="020B0609020204030204" pitchFamily="49" charset="0"/>
              </a:rPr>
              <a:t>() </a:t>
            </a:r>
            <a:r>
              <a:rPr lang="tr-TR" sz="1400" dirty="0">
                <a:solidFill>
                  <a:srgbClr val="0000FF"/>
                </a:solidFill>
                <a:latin typeface="Consolas" panose="020B0609020204030204" pitchFamily="49" charset="0"/>
              </a:rPr>
              <a:t>const</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a:solidFill>
                  <a:srgbClr val="0000FF"/>
                </a:solidFill>
                <a:latin typeface="Consolas" panose="020B0609020204030204" pitchFamily="49" charset="0"/>
              </a:rPr>
              <a:t>return</a:t>
            </a:r>
            <a:r>
              <a:rPr lang="tr-TR" sz="1400" dirty="0">
                <a:latin typeface="Consolas" panose="020B0609020204030204" pitchFamily="49" charset="0"/>
              </a:rPr>
              <a:t> </a:t>
            </a:r>
            <a:r>
              <a:rPr lang="tr-TR" sz="1400" dirty="0">
                <a:solidFill>
                  <a:srgbClr val="0000FF"/>
                </a:solidFill>
                <a:latin typeface="Consolas" panose="020B0609020204030204" pitchFamily="49" charset="0"/>
              </a:rPr>
              <a:t>this-</a:t>
            </a:r>
            <a:r>
              <a:rPr lang="tr-TR" sz="1400" dirty="0">
                <a:latin typeface="Consolas" panose="020B0609020204030204" pitchFamily="49" charset="0"/>
              </a:rPr>
              <a:t>&gt;ebeveyn;</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virtual</a:t>
            </a:r>
            <a:r>
              <a:rPr lang="tr-TR" sz="1400" dirty="0">
                <a:latin typeface="Consolas" panose="020B0609020204030204" pitchFamily="49" charset="0"/>
              </a:rPr>
              <a:t> </a:t>
            </a:r>
            <a:r>
              <a:rPr lang="tr-TR" sz="1400" dirty="0">
                <a:solidFill>
                  <a:srgbClr val="0000FF"/>
                </a:solidFill>
                <a:latin typeface="Consolas" panose="020B0609020204030204" pitchFamily="49" charset="0"/>
              </a:rPr>
              <a:t>bool</a:t>
            </a:r>
            <a:r>
              <a:rPr lang="tr-TR" sz="1400" dirty="0">
                <a:latin typeface="Consolas" panose="020B0609020204030204" pitchFamily="49" charset="0"/>
              </a:rPr>
              <a:t> </a:t>
            </a:r>
            <a:r>
              <a:rPr lang="tr-TR" sz="1400" dirty="0" err="1">
                <a:latin typeface="Consolas" panose="020B0609020204030204" pitchFamily="49" charset="0"/>
              </a:rPr>
              <a:t>IsComposite</a:t>
            </a:r>
            <a:r>
              <a:rPr lang="tr-TR" sz="1400" dirty="0">
                <a:latin typeface="Consolas" panose="020B0609020204030204" pitchFamily="49" charset="0"/>
              </a:rPr>
              <a:t>() </a:t>
            </a:r>
            <a:r>
              <a:rPr lang="tr-TR" sz="1400" dirty="0">
                <a:solidFill>
                  <a:srgbClr val="0000FF"/>
                </a:solidFill>
                <a:latin typeface="Consolas" panose="020B0609020204030204" pitchFamily="49" charset="0"/>
              </a:rPr>
              <a:t>const</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a:solidFill>
                  <a:srgbClr val="0000FF"/>
                </a:solidFill>
                <a:latin typeface="Consolas" panose="020B0609020204030204" pitchFamily="49" charset="0"/>
              </a:rPr>
              <a:t>return</a:t>
            </a:r>
            <a:r>
              <a:rPr lang="tr-TR" sz="1400" dirty="0">
                <a:latin typeface="Consolas" panose="020B0609020204030204" pitchFamily="49" charset="0"/>
              </a:rPr>
              <a:t> false;</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virtual</a:t>
            </a: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a:t>
            </a:r>
            <a:r>
              <a:rPr lang="tr-TR" sz="1400" dirty="0" err="1">
                <a:latin typeface="Consolas" panose="020B0609020204030204" pitchFamily="49" charset="0"/>
              </a:rPr>
              <a:t>addChild</a:t>
            </a:r>
            <a:r>
              <a:rPr lang="tr-TR" sz="1400" dirty="0">
                <a:latin typeface="Consolas" panose="020B0609020204030204" pitchFamily="49" charset="0"/>
              </a:rPr>
              <a:t>(Component *</a:t>
            </a:r>
            <a:r>
              <a:rPr lang="tr-TR" sz="1400" dirty="0" err="1">
                <a:latin typeface="Consolas" panose="020B0609020204030204" pitchFamily="49" charset="0"/>
              </a:rPr>
              <a:t>component</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virtual</a:t>
            </a: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a:t>
            </a:r>
            <a:r>
              <a:rPr lang="tr-TR" sz="1400" dirty="0" err="1">
                <a:latin typeface="Consolas" panose="020B0609020204030204" pitchFamily="49" charset="0"/>
              </a:rPr>
              <a:t>removeChild</a:t>
            </a:r>
            <a:r>
              <a:rPr lang="tr-TR" sz="1400" dirty="0">
                <a:latin typeface="Consolas" panose="020B0609020204030204" pitchFamily="49" charset="0"/>
              </a:rPr>
              <a:t>(Component *</a:t>
            </a:r>
            <a:r>
              <a:rPr lang="tr-TR" sz="1400" dirty="0" err="1">
                <a:latin typeface="Consolas" panose="020B0609020204030204" pitchFamily="49" charset="0"/>
              </a:rPr>
              <a:t>component</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virtual</a:t>
            </a:r>
            <a:r>
              <a:rPr lang="tr-TR" sz="1400" dirty="0">
                <a:latin typeface="Consolas" panose="020B0609020204030204" pitchFamily="49" charset="0"/>
              </a:rPr>
              <a:t> </a:t>
            </a:r>
            <a:r>
              <a:rPr lang="tr-TR" sz="1400" dirty="0">
                <a:solidFill>
                  <a:srgbClr val="0000FF"/>
                </a:solidFill>
                <a:latin typeface="Consolas" panose="020B0609020204030204" pitchFamily="49" charset="0"/>
              </a:rPr>
              <a:t>string</a:t>
            </a:r>
            <a:r>
              <a:rPr lang="tr-TR" sz="1400" dirty="0">
                <a:latin typeface="Consolas" panose="020B0609020204030204" pitchFamily="49" charset="0"/>
              </a:rPr>
              <a:t> </a:t>
            </a:r>
            <a:r>
              <a:rPr lang="tr-TR" sz="1400" dirty="0" err="1">
                <a:latin typeface="Consolas" panose="020B0609020204030204" pitchFamily="49" charset="0"/>
              </a:rPr>
              <a:t>displayOperation</a:t>
            </a:r>
            <a:r>
              <a:rPr lang="tr-TR" sz="1400" dirty="0">
                <a:latin typeface="Consolas" panose="020B0609020204030204" pitchFamily="49" charset="0"/>
              </a:rPr>
              <a:t>() </a:t>
            </a:r>
            <a:r>
              <a:rPr lang="tr-TR" sz="1400" dirty="0">
                <a:solidFill>
                  <a:srgbClr val="0000FF"/>
                </a:solidFill>
                <a:latin typeface="Consolas" panose="020B0609020204030204" pitchFamily="49" charset="0"/>
              </a:rPr>
              <a:t>const</a:t>
            </a:r>
            <a:r>
              <a:rPr lang="tr-TR" sz="1400" dirty="0">
                <a:latin typeface="Consolas" panose="020B0609020204030204" pitchFamily="49" charset="0"/>
              </a:rPr>
              <a:t> = 0;</a:t>
            </a:r>
          </a:p>
          <a:p>
            <a:pPr marL="0" indent="0">
              <a:lnSpc>
                <a:spcPct val="120000"/>
              </a:lnSpc>
              <a:buNone/>
            </a:pPr>
            <a:r>
              <a:rPr lang="tr-TR" sz="1400" dirty="0">
                <a:latin typeface="Consolas" panose="020B0609020204030204" pitchFamily="49" charset="0"/>
              </a:rPr>
              <a:t>};</a:t>
            </a:r>
          </a:p>
          <a:p>
            <a:pPr marL="0" indent="0">
              <a:lnSpc>
                <a:spcPct val="120000"/>
              </a:lnSpc>
              <a:buNone/>
            </a:pPr>
            <a:r>
              <a:rPr lang="tr-TR" sz="1400" dirty="0" err="1">
                <a:solidFill>
                  <a:srgbClr val="0000FF"/>
                </a:solidFill>
                <a:latin typeface="Consolas" panose="020B0609020204030204" pitchFamily="49" charset="0"/>
              </a:rPr>
              <a:t>class</a:t>
            </a:r>
            <a:r>
              <a:rPr lang="tr-TR" sz="1400" dirty="0">
                <a:latin typeface="Consolas" panose="020B0609020204030204" pitchFamily="49" charset="0"/>
              </a:rPr>
              <a:t> Leaf : </a:t>
            </a:r>
            <a:r>
              <a:rPr lang="tr-TR" sz="1400" dirty="0" err="1">
                <a:solidFill>
                  <a:srgbClr val="0000FF"/>
                </a:solidFill>
                <a:latin typeface="Consolas" panose="020B0609020204030204" pitchFamily="49" charset="0"/>
              </a:rPr>
              <a:t>public</a:t>
            </a:r>
            <a:r>
              <a:rPr lang="tr-TR" sz="1400" dirty="0">
                <a:latin typeface="Consolas" panose="020B0609020204030204" pitchFamily="49" charset="0"/>
              </a:rPr>
              <a:t> Component {</a:t>
            </a:r>
          </a:p>
          <a:p>
            <a:pPr marL="0" indent="0">
              <a:lnSpc>
                <a:spcPct val="120000"/>
              </a:lnSpc>
              <a:buNone/>
            </a:pPr>
            <a:r>
              <a:rPr lang="tr-TR" sz="1400" dirty="0" err="1">
                <a:latin typeface="Consolas" panose="020B0609020204030204" pitchFamily="49" charset="0"/>
              </a:rPr>
              <a:t>public</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a:solidFill>
                  <a:srgbClr val="0000FF"/>
                </a:solidFill>
                <a:latin typeface="Consolas" panose="020B0609020204030204" pitchFamily="49" charset="0"/>
              </a:rPr>
              <a:t>string</a:t>
            </a:r>
            <a:r>
              <a:rPr lang="tr-TR" sz="1400" dirty="0">
                <a:latin typeface="Consolas" panose="020B0609020204030204" pitchFamily="49" charset="0"/>
              </a:rPr>
              <a:t> </a:t>
            </a:r>
            <a:r>
              <a:rPr lang="tr-TR" sz="1400" dirty="0" err="1">
                <a:latin typeface="Consolas" panose="020B0609020204030204" pitchFamily="49" charset="0"/>
              </a:rPr>
              <a:t>displayOperation</a:t>
            </a:r>
            <a:r>
              <a:rPr lang="tr-TR" sz="1400" dirty="0">
                <a:latin typeface="Consolas" panose="020B0609020204030204" pitchFamily="49" charset="0"/>
              </a:rPr>
              <a:t>() </a:t>
            </a:r>
            <a:r>
              <a:rPr lang="tr-TR" sz="1400" dirty="0">
                <a:solidFill>
                  <a:srgbClr val="0000FF"/>
                </a:solidFill>
                <a:latin typeface="Consolas" panose="020B0609020204030204" pitchFamily="49" charset="0"/>
              </a:rPr>
              <a:t>const</a:t>
            </a:r>
            <a:r>
              <a:rPr lang="tr-TR" sz="1400" dirty="0">
                <a:latin typeface="Consolas" panose="020B0609020204030204" pitchFamily="49" charset="0"/>
              </a:rPr>
              <a:t> </a:t>
            </a:r>
            <a:r>
              <a:rPr lang="tr-TR" sz="1400" dirty="0" err="1">
                <a:solidFill>
                  <a:srgbClr val="0000FF"/>
                </a:solidFill>
                <a:latin typeface="Consolas" panose="020B0609020204030204" pitchFamily="49" charset="0"/>
              </a:rPr>
              <a:t>override</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a:solidFill>
                  <a:srgbClr val="0000FF"/>
                </a:solidFill>
                <a:latin typeface="Consolas" panose="020B0609020204030204" pitchFamily="49" charset="0"/>
              </a:rPr>
              <a:t>return</a:t>
            </a:r>
            <a:r>
              <a:rPr lang="tr-TR" sz="1400" dirty="0">
                <a:latin typeface="Consolas" panose="020B0609020204030204" pitchFamily="49" charset="0"/>
              </a:rPr>
              <a:t> "Yaprak";</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a:t>
            </a:r>
          </a:p>
          <a:p>
            <a:pPr marL="0" indent="0">
              <a:lnSpc>
                <a:spcPct val="120000"/>
              </a:lnSpc>
              <a:buNone/>
            </a:pPr>
            <a:endParaRPr lang="tr-TR" sz="1400" dirty="0">
              <a:latin typeface="Consolas" panose="020B0609020204030204" pitchFamily="49" charset="0"/>
            </a:endParaRPr>
          </a:p>
        </p:txBody>
      </p:sp>
    </p:spTree>
    <p:extLst>
      <p:ext uri="{BB962C8B-B14F-4D97-AF65-F5344CB8AC3E}">
        <p14:creationId xmlns:p14="http://schemas.microsoft.com/office/powerpoint/2010/main" val="3405516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Bileşik</a:t>
            </a:r>
            <a:br>
              <a:rPr lang="tr-TR" dirty="0"/>
            </a:br>
            <a:r>
              <a:rPr lang="tr-TR" dirty="0"/>
              <a:t>COMPOSITE</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err="1"/>
              <a:t>Composite</a:t>
            </a:r>
            <a:r>
              <a:rPr lang="tr-TR" sz="1800" dirty="0"/>
              <a:t> </a:t>
            </a:r>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rmAutofit fontScale="92500" lnSpcReduction="10000"/>
          </a:bodyPr>
          <a:lstStyle/>
          <a:p>
            <a:pPr marL="0" indent="0">
              <a:buNone/>
            </a:pPr>
            <a:r>
              <a:rPr lang="tr-TR" sz="1800" dirty="0" err="1">
                <a:solidFill>
                  <a:srgbClr val="0000FF"/>
                </a:solidFill>
                <a:latin typeface="Consolas" panose="020B0609020204030204" pitchFamily="49" charset="0"/>
              </a:rPr>
              <a:t>class</a:t>
            </a:r>
            <a:r>
              <a:rPr lang="tr-TR" sz="1800" dirty="0">
                <a:latin typeface="Consolas" panose="020B0609020204030204" pitchFamily="49" charset="0"/>
              </a:rPr>
              <a:t> </a:t>
            </a:r>
            <a:r>
              <a:rPr lang="tr-TR" sz="1800" dirty="0" err="1">
                <a:latin typeface="Consolas" panose="020B0609020204030204" pitchFamily="49" charset="0"/>
              </a:rPr>
              <a:t>Composite</a:t>
            </a:r>
            <a:r>
              <a:rPr lang="tr-TR" sz="1800" dirty="0">
                <a:latin typeface="Consolas" panose="020B0609020204030204" pitchFamily="49" charset="0"/>
              </a:rPr>
              <a:t> : </a:t>
            </a:r>
            <a:r>
              <a:rPr lang="tr-TR" sz="1800" dirty="0" err="1">
                <a:solidFill>
                  <a:srgbClr val="0000FF"/>
                </a:solidFill>
                <a:latin typeface="Consolas" panose="020B0609020204030204" pitchFamily="49" charset="0"/>
              </a:rPr>
              <a:t>public</a:t>
            </a:r>
            <a:r>
              <a:rPr lang="tr-TR" sz="1800" dirty="0">
                <a:latin typeface="Consolas" panose="020B0609020204030204" pitchFamily="49" charset="0"/>
              </a:rPr>
              <a:t> Component {</a:t>
            </a:r>
          </a:p>
          <a:p>
            <a:pPr marL="0" indent="0">
              <a:buNone/>
            </a:pPr>
            <a:r>
              <a:rPr lang="tr-TR" sz="1800" dirty="0" err="1">
                <a:latin typeface="Consolas" panose="020B0609020204030204" pitchFamily="49" charset="0"/>
              </a:rPr>
              <a:t>private</a:t>
            </a:r>
            <a:r>
              <a:rPr lang="tr-TR" sz="1800" dirty="0">
                <a:latin typeface="Consolas" panose="020B0609020204030204" pitchFamily="49" charset="0"/>
              </a:rPr>
              <a:t>:</a:t>
            </a:r>
          </a:p>
          <a:p>
            <a:pPr marL="0" indent="0">
              <a:buNone/>
            </a:pPr>
            <a:r>
              <a:rPr lang="tr-TR" sz="1800" dirty="0">
                <a:latin typeface="Consolas" panose="020B0609020204030204" pitchFamily="49" charset="0"/>
              </a:rPr>
              <a:t>    list&lt;Component*&gt; </a:t>
            </a:r>
            <a:r>
              <a:rPr lang="tr-TR" sz="1800" dirty="0" err="1">
                <a:latin typeface="Consolas" panose="020B0609020204030204" pitchFamily="49" charset="0"/>
              </a:rPr>
              <a:t>cocuklar</a:t>
            </a:r>
            <a:r>
              <a:rPr lang="tr-TR" sz="1800" dirty="0">
                <a:latin typeface="Consolas" panose="020B0609020204030204" pitchFamily="49" charset="0"/>
              </a:rPr>
              <a:t>; </a:t>
            </a:r>
            <a:r>
              <a:rPr lang="tr-TR" sz="1800" dirty="0">
                <a:solidFill>
                  <a:schemeClr val="bg1">
                    <a:lumMod val="65000"/>
                  </a:schemeClr>
                </a:solidFill>
                <a:latin typeface="Consolas" panose="020B0609020204030204" pitchFamily="49" charset="0"/>
              </a:rPr>
              <a:t>//#include &lt;list&gt;</a:t>
            </a:r>
          </a:p>
          <a:p>
            <a:pPr marL="0" indent="0">
              <a:buNone/>
            </a:pPr>
            <a:r>
              <a:rPr lang="tr-TR" sz="1800" dirty="0" err="1">
                <a:latin typeface="Consolas" panose="020B0609020204030204" pitchFamily="49" charset="0"/>
              </a:rPr>
              <a:t>public</a:t>
            </a:r>
            <a:r>
              <a:rPr lang="tr-TR" sz="1800" dirty="0">
                <a:latin typeface="Consolas" panose="020B0609020204030204" pitchFamily="49" charset="0"/>
              </a:rPr>
              <a:t>:</a:t>
            </a:r>
          </a:p>
          <a:p>
            <a:pPr marL="0" indent="0">
              <a:buNone/>
            </a:pPr>
            <a:r>
              <a:rPr lang="tr-TR" sz="1800" dirty="0">
                <a:latin typeface="Consolas" panose="020B0609020204030204" pitchFamily="49" charset="0"/>
              </a:rPr>
              <a:t>    </a:t>
            </a:r>
            <a:r>
              <a:rPr lang="tr-TR" sz="1800" dirty="0" err="1">
                <a:solidFill>
                  <a:srgbClr val="0000FF"/>
                </a:solidFill>
                <a:latin typeface="Consolas" panose="020B0609020204030204" pitchFamily="49" charset="0"/>
              </a:rPr>
              <a:t>void</a:t>
            </a:r>
            <a:r>
              <a:rPr lang="tr-TR" sz="1800" dirty="0">
                <a:latin typeface="Consolas" panose="020B0609020204030204" pitchFamily="49" charset="0"/>
              </a:rPr>
              <a:t> </a:t>
            </a:r>
            <a:r>
              <a:rPr lang="tr-TR" sz="1800" dirty="0" err="1">
                <a:latin typeface="Consolas" panose="020B0609020204030204" pitchFamily="49" charset="0"/>
              </a:rPr>
              <a:t>addChild</a:t>
            </a:r>
            <a:r>
              <a:rPr lang="tr-TR" sz="1800" dirty="0">
                <a:latin typeface="Consolas" panose="020B0609020204030204" pitchFamily="49" charset="0"/>
              </a:rPr>
              <a:t>(Component* </a:t>
            </a:r>
            <a:r>
              <a:rPr lang="tr-TR" sz="1800" dirty="0" err="1">
                <a:latin typeface="Consolas" panose="020B0609020204030204" pitchFamily="49" charset="0"/>
              </a:rPr>
              <a:t>pComponent</a:t>
            </a:r>
            <a:r>
              <a:rPr lang="tr-TR" sz="1800" dirty="0">
                <a:latin typeface="Consolas" panose="020B0609020204030204" pitchFamily="49" charset="0"/>
              </a:rPr>
              <a:t>) </a:t>
            </a:r>
            <a:r>
              <a:rPr lang="tr-TR" sz="1800" dirty="0" err="1">
                <a:solidFill>
                  <a:srgbClr val="0000FF"/>
                </a:solidFill>
                <a:latin typeface="Consolas" panose="020B0609020204030204" pitchFamily="49" charset="0"/>
              </a:rPr>
              <a:t>override</a:t>
            </a:r>
            <a:r>
              <a:rPr lang="tr-TR" sz="1800" dirty="0">
                <a:latin typeface="Consolas" panose="020B0609020204030204" pitchFamily="49" charset="0"/>
              </a:rPr>
              <a:t> {</a:t>
            </a:r>
          </a:p>
          <a:p>
            <a:pPr marL="0" indent="0">
              <a:buNone/>
            </a:pPr>
            <a:r>
              <a:rPr lang="tr-TR" sz="1800" dirty="0">
                <a:latin typeface="Consolas" panose="020B0609020204030204" pitchFamily="49" charset="0"/>
              </a:rPr>
              <a:t>        </a:t>
            </a:r>
            <a:r>
              <a:rPr lang="tr-TR" sz="1800" dirty="0">
                <a:solidFill>
                  <a:srgbClr val="0000FF"/>
                </a:solidFill>
                <a:latin typeface="Consolas" panose="020B0609020204030204" pitchFamily="49" charset="0"/>
              </a:rPr>
              <a:t>this-</a:t>
            </a:r>
            <a:r>
              <a:rPr lang="tr-TR" sz="1800" dirty="0">
                <a:latin typeface="Consolas" panose="020B0609020204030204" pitchFamily="49" charset="0"/>
              </a:rPr>
              <a:t>&gt;</a:t>
            </a:r>
            <a:r>
              <a:rPr lang="tr-TR" sz="1800" dirty="0" err="1">
                <a:latin typeface="Consolas" panose="020B0609020204030204" pitchFamily="49" charset="0"/>
              </a:rPr>
              <a:t>cocuklar.push_back</a:t>
            </a:r>
            <a:r>
              <a:rPr lang="tr-TR" sz="1800" dirty="0">
                <a:latin typeface="Consolas" panose="020B0609020204030204" pitchFamily="49" charset="0"/>
              </a:rPr>
              <a:t>(</a:t>
            </a:r>
            <a:r>
              <a:rPr lang="tr-TR" sz="1800" dirty="0" err="1">
                <a:latin typeface="Consolas" panose="020B0609020204030204" pitchFamily="49" charset="0"/>
              </a:rPr>
              <a:t>pComponent</a:t>
            </a:r>
            <a:r>
              <a:rPr lang="tr-TR" sz="1800" dirty="0">
                <a:latin typeface="Consolas" panose="020B0609020204030204" pitchFamily="49" charset="0"/>
              </a:rPr>
              <a:t>);</a:t>
            </a:r>
          </a:p>
          <a:p>
            <a:pPr marL="0" indent="0">
              <a:buNone/>
            </a:pPr>
            <a:r>
              <a:rPr lang="tr-TR" sz="1800" dirty="0">
                <a:latin typeface="Consolas" panose="020B0609020204030204" pitchFamily="49" charset="0"/>
              </a:rPr>
              <a:t>        </a:t>
            </a:r>
            <a:r>
              <a:rPr lang="tr-TR" sz="1800" dirty="0" err="1">
                <a:latin typeface="Consolas" panose="020B0609020204030204" pitchFamily="49" charset="0"/>
              </a:rPr>
              <a:t>pComponent</a:t>
            </a:r>
            <a:r>
              <a:rPr lang="tr-TR" sz="1800" dirty="0">
                <a:latin typeface="Consolas" panose="020B0609020204030204" pitchFamily="49" charset="0"/>
              </a:rPr>
              <a:t>-&gt;</a:t>
            </a:r>
            <a:r>
              <a:rPr lang="tr-TR" sz="1800" dirty="0" err="1">
                <a:latin typeface="Consolas" panose="020B0609020204030204" pitchFamily="49" charset="0"/>
              </a:rPr>
              <a:t>setEbeveyn</a:t>
            </a:r>
            <a:r>
              <a:rPr lang="tr-TR" sz="1800" dirty="0">
                <a:latin typeface="Consolas" panose="020B0609020204030204" pitchFamily="49" charset="0"/>
              </a:rPr>
              <a:t>(this);</a:t>
            </a:r>
          </a:p>
          <a:p>
            <a:pPr marL="0" indent="0">
              <a:buNone/>
            </a:pPr>
            <a:r>
              <a:rPr lang="tr-TR" sz="1800" dirty="0">
                <a:latin typeface="Consolas" panose="020B0609020204030204" pitchFamily="49" charset="0"/>
              </a:rPr>
              <a:t>    }</a:t>
            </a:r>
          </a:p>
          <a:p>
            <a:pPr marL="0" indent="0">
              <a:buNone/>
            </a:pPr>
            <a:r>
              <a:rPr lang="tr-TR" sz="1800" dirty="0">
                <a:latin typeface="Consolas" panose="020B0609020204030204" pitchFamily="49" charset="0"/>
              </a:rPr>
              <a:t>    </a:t>
            </a:r>
            <a:r>
              <a:rPr lang="tr-TR" sz="1800" dirty="0" err="1">
                <a:solidFill>
                  <a:srgbClr val="0000FF"/>
                </a:solidFill>
                <a:latin typeface="Consolas" panose="020B0609020204030204" pitchFamily="49" charset="0"/>
              </a:rPr>
              <a:t>void</a:t>
            </a:r>
            <a:r>
              <a:rPr lang="tr-TR" sz="1800" dirty="0">
                <a:latin typeface="Consolas" panose="020B0609020204030204" pitchFamily="49" charset="0"/>
              </a:rPr>
              <a:t> </a:t>
            </a:r>
            <a:r>
              <a:rPr lang="tr-TR" sz="1800" dirty="0" err="1">
                <a:latin typeface="Consolas" panose="020B0609020204030204" pitchFamily="49" charset="0"/>
              </a:rPr>
              <a:t>removeChild</a:t>
            </a:r>
            <a:r>
              <a:rPr lang="tr-TR" sz="1800" dirty="0">
                <a:latin typeface="Consolas" panose="020B0609020204030204" pitchFamily="49" charset="0"/>
              </a:rPr>
              <a:t>(Component* </a:t>
            </a:r>
            <a:r>
              <a:rPr lang="tr-TR" sz="1800" dirty="0" err="1">
                <a:latin typeface="Consolas" panose="020B0609020204030204" pitchFamily="49" charset="0"/>
              </a:rPr>
              <a:t>pComponent</a:t>
            </a:r>
            <a:r>
              <a:rPr lang="tr-TR" sz="1800" dirty="0">
                <a:latin typeface="Consolas" panose="020B0609020204030204" pitchFamily="49" charset="0"/>
              </a:rPr>
              <a:t>) </a:t>
            </a:r>
            <a:r>
              <a:rPr lang="tr-TR" sz="1800" dirty="0" err="1">
                <a:solidFill>
                  <a:srgbClr val="0000FF"/>
                </a:solidFill>
                <a:latin typeface="Consolas" panose="020B0609020204030204" pitchFamily="49" charset="0"/>
              </a:rPr>
              <a:t>override</a:t>
            </a:r>
            <a:r>
              <a:rPr lang="tr-TR" sz="1800" dirty="0">
                <a:latin typeface="Consolas" panose="020B0609020204030204" pitchFamily="49" charset="0"/>
              </a:rPr>
              <a:t> {</a:t>
            </a:r>
          </a:p>
          <a:p>
            <a:pPr marL="0" indent="0">
              <a:buNone/>
            </a:pPr>
            <a:r>
              <a:rPr lang="tr-TR" sz="1800" dirty="0">
                <a:latin typeface="Consolas" panose="020B0609020204030204" pitchFamily="49" charset="0"/>
              </a:rPr>
              <a:t>        </a:t>
            </a:r>
            <a:r>
              <a:rPr lang="tr-TR" sz="1800" dirty="0" err="1">
                <a:latin typeface="Consolas" panose="020B0609020204030204" pitchFamily="49" charset="0"/>
              </a:rPr>
              <a:t>cocuklar.remove</a:t>
            </a:r>
            <a:r>
              <a:rPr lang="tr-TR" sz="1800" dirty="0">
                <a:latin typeface="Consolas" panose="020B0609020204030204" pitchFamily="49" charset="0"/>
              </a:rPr>
              <a:t>(</a:t>
            </a:r>
            <a:r>
              <a:rPr lang="tr-TR" sz="1800" dirty="0" err="1">
                <a:latin typeface="Consolas" panose="020B0609020204030204" pitchFamily="49" charset="0"/>
              </a:rPr>
              <a:t>pComponent</a:t>
            </a:r>
            <a:r>
              <a:rPr lang="tr-TR" sz="1800" dirty="0">
                <a:latin typeface="Consolas" panose="020B0609020204030204" pitchFamily="49" charset="0"/>
              </a:rPr>
              <a:t>);</a:t>
            </a:r>
          </a:p>
          <a:p>
            <a:pPr marL="0" indent="0">
              <a:buNone/>
            </a:pPr>
            <a:r>
              <a:rPr lang="tr-TR" sz="1800" dirty="0">
                <a:latin typeface="Consolas" panose="020B0609020204030204" pitchFamily="49" charset="0"/>
              </a:rPr>
              <a:t>        </a:t>
            </a:r>
            <a:r>
              <a:rPr lang="tr-TR" sz="1800" dirty="0" err="1">
                <a:latin typeface="Consolas" panose="020B0609020204030204" pitchFamily="49" charset="0"/>
              </a:rPr>
              <a:t>pComponent</a:t>
            </a:r>
            <a:r>
              <a:rPr lang="tr-TR" sz="1800" dirty="0">
                <a:latin typeface="Consolas" panose="020B0609020204030204" pitchFamily="49" charset="0"/>
              </a:rPr>
              <a:t>-&gt;</a:t>
            </a:r>
            <a:r>
              <a:rPr lang="tr-TR" sz="1800" dirty="0" err="1">
                <a:latin typeface="Consolas" panose="020B0609020204030204" pitchFamily="49" charset="0"/>
              </a:rPr>
              <a:t>setEbeveyn</a:t>
            </a:r>
            <a:r>
              <a:rPr lang="tr-TR" sz="1800" dirty="0">
                <a:latin typeface="Consolas" panose="020B0609020204030204" pitchFamily="49" charset="0"/>
              </a:rPr>
              <a:t>(</a:t>
            </a:r>
            <a:r>
              <a:rPr lang="tr-TR" sz="1800" dirty="0" err="1">
                <a:latin typeface="Consolas" panose="020B0609020204030204" pitchFamily="49" charset="0"/>
              </a:rPr>
              <a:t>nullptr</a:t>
            </a:r>
            <a:r>
              <a:rPr lang="tr-TR" sz="1800" dirty="0">
                <a:latin typeface="Consolas" panose="020B0609020204030204" pitchFamily="49" charset="0"/>
              </a:rPr>
              <a:t>);</a:t>
            </a:r>
          </a:p>
          <a:p>
            <a:pPr marL="0" indent="0">
              <a:buNone/>
            </a:pPr>
            <a:r>
              <a:rPr lang="tr-TR" sz="1800" dirty="0">
                <a:latin typeface="Consolas" panose="020B0609020204030204" pitchFamily="49" charset="0"/>
              </a:rPr>
              <a:t>    }</a:t>
            </a:r>
          </a:p>
          <a:p>
            <a:pPr marL="0" indent="0">
              <a:buNone/>
            </a:pPr>
            <a:r>
              <a:rPr lang="tr-TR" sz="1800" dirty="0">
                <a:latin typeface="Consolas" panose="020B0609020204030204" pitchFamily="49" charset="0"/>
              </a:rPr>
              <a:t>    </a:t>
            </a:r>
            <a:r>
              <a:rPr lang="tr-TR" sz="1800" dirty="0">
                <a:solidFill>
                  <a:srgbClr val="0000FF"/>
                </a:solidFill>
                <a:latin typeface="Consolas" panose="020B0609020204030204" pitchFamily="49" charset="0"/>
              </a:rPr>
              <a:t>bool</a:t>
            </a:r>
            <a:r>
              <a:rPr lang="tr-TR" sz="1800" dirty="0">
                <a:latin typeface="Consolas" panose="020B0609020204030204" pitchFamily="49" charset="0"/>
              </a:rPr>
              <a:t> </a:t>
            </a:r>
            <a:r>
              <a:rPr lang="tr-TR" sz="1800" dirty="0" err="1">
                <a:latin typeface="Consolas" panose="020B0609020204030204" pitchFamily="49" charset="0"/>
              </a:rPr>
              <a:t>IsComposite</a:t>
            </a:r>
            <a:r>
              <a:rPr lang="tr-TR" sz="1800" dirty="0">
                <a:latin typeface="Consolas" panose="020B0609020204030204" pitchFamily="49" charset="0"/>
              </a:rPr>
              <a:t>() </a:t>
            </a:r>
            <a:r>
              <a:rPr lang="tr-TR" sz="1800" dirty="0">
                <a:solidFill>
                  <a:srgbClr val="0000FF"/>
                </a:solidFill>
                <a:latin typeface="Consolas" panose="020B0609020204030204" pitchFamily="49" charset="0"/>
              </a:rPr>
              <a:t>const</a:t>
            </a:r>
            <a:r>
              <a:rPr lang="tr-TR" sz="1800" dirty="0">
                <a:latin typeface="Consolas" panose="020B0609020204030204" pitchFamily="49" charset="0"/>
              </a:rPr>
              <a:t> </a:t>
            </a:r>
            <a:r>
              <a:rPr lang="tr-TR" sz="1800" dirty="0" err="1">
                <a:solidFill>
                  <a:srgbClr val="0000FF"/>
                </a:solidFill>
                <a:latin typeface="Consolas" panose="020B0609020204030204" pitchFamily="49" charset="0"/>
              </a:rPr>
              <a:t>override</a:t>
            </a:r>
            <a:r>
              <a:rPr lang="tr-TR" sz="1800" dirty="0">
                <a:latin typeface="Consolas" panose="020B0609020204030204" pitchFamily="49" charset="0"/>
              </a:rPr>
              <a:t> {</a:t>
            </a:r>
          </a:p>
          <a:p>
            <a:pPr marL="0" indent="0">
              <a:buNone/>
            </a:pPr>
            <a:r>
              <a:rPr lang="tr-TR" sz="1800" dirty="0">
                <a:latin typeface="Consolas" panose="020B0609020204030204" pitchFamily="49" charset="0"/>
              </a:rPr>
              <a:t>        </a:t>
            </a:r>
            <a:r>
              <a:rPr lang="tr-TR" sz="1800" dirty="0">
                <a:solidFill>
                  <a:srgbClr val="0000FF"/>
                </a:solidFill>
                <a:latin typeface="Consolas" panose="020B0609020204030204" pitchFamily="49" charset="0"/>
              </a:rPr>
              <a:t>return</a:t>
            </a:r>
            <a:r>
              <a:rPr lang="tr-TR" sz="1800" dirty="0">
                <a:latin typeface="Consolas" panose="020B0609020204030204" pitchFamily="49" charset="0"/>
              </a:rPr>
              <a:t> </a:t>
            </a:r>
            <a:r>
              <a:rPr lang="tr-TR" sz="1800" dirty="0">
                <a:solidFill>
                  <a:srgbClr val="0000FF"/>
                </a:solidFill>
                <a:latin typeface="Consolas" panose="020B0609020204030204" pitchFamily="49" charset="0"/>
              </a:rPr>
              <a:t>true</a:t>
            </a:r>
            <a:r>
              <a:rPr lang="tr-TR" sz="1800" dirty="0">
                <a:latin typeface="Consolas" panose="020B0609020204030204" pitchFamily="49" charset="0"/>
              </a:rPr>
              <a:t>;</a:t>
            </a:r>
          </a:p>
          <a:p>
            <a:pPr marL="0" indent="0">
              <a:buNone/>
            </a:pPr>
            <a:r>
              <a:rPr lang="tr-TR" sz="1800" dirty="0">
                <a:latin typeface="Consolas" panose="020B0609020204030204" pitchFamily="49" charset="0"/>
              </a:rPr>
              <a:t>    }</a:t>
            </a:r>
          </a:p>
          <a:p>
            <a:pPr marL="0" indent="0">
              <a:buNone/>
            </a:pPr>
            <a:r>
              <a:rPr lang="tr-TR" sz="1800" dirty="0">
                <a:latin typeface="Consolas" panose="020B0609020204030204" pitchFamily="49" charset="0"/>
              </a:rPr>
              <a:t>    </a:t>
            </a:r>
            <a:r>
              <a:rPr lang="tr-TR" sz="1800" dirty="0">
                <a:solidFill>
                  <a:srgbClr val="0000FF"/>
                </a:solidFill>
                <a:latin typeface="Consolas" panose="020B0609020204030204" pitchFamily="49" charset="0"/>
              </a:rPr>
              <a:t>string</a:t>
            </a:r>
            <a:r>
              <a:rPr lang="tr-TR" sz="1800" dirty="0">
                <a:latin typeface="Consolas" panose="020B0609020204030204" pitchFamily="49" charset="0"/>
              </a:rPr>
              <a:t> </a:t>
            </a:r>
            <a:r>
              <a:rPr lang="tr-TR" sz="1800" dirty="0" err="1">
                <a:latin typeface="Consolas" panose="020B0609020204030204" pitchFamily="49" charset="0"/>
              </a:rPr>
              <a:t>displayOperation</a:t>
            </a:r>
            <a:r>
              <a:rPr lang="tr-TR" sz="1800" dirty="0">
                <a:latin typeface="Consolas" panose="020B0609020204030204" pitchFamily="49" charset="0"/>
              </a:rPr>
              <a:t>() </a:t>
            </a:r>
            <a:r>
              <a:rPr lang="tr-TR" sz="1800" dirty="0">
                <a:solidFill>
                  <a:srgbClr val="0000FF"/>
                </a:solidFill>
                <a:latin typeface="Consolas" panose="020B0609020204030204" pitchFamily="49" charset="0"/>
              </a:rPr>
              <a:t>const</a:t>
            </a:r>
            <a:r>
              <a:rPr lang="tr-TR" sz="1800" dirty="0">
                <a:latin typeface="Consolas" panose="020B0609020204030204" pitchFamily="49" charset="0"/>
              </a:rPr>
              <a:t> </a:t>
            </a:r>
            <a:r>
              <a:rPr lang="tr-TR" sz="1800" dirty="0" err="1">
                <a:solidFill>
                  <a:srgbClr val="0000FF"/>
                </a:solidFill>
                <a:latin typeface="Consolas" panose="020B0609020204030204" pitchFamily="49" charset="0"/>
              </a:rPr>
              <a:t>override</a:t>
            </a:r>
            <a:r>
              <a:rPr lang="tr-TR" sz="1800" dirty="0">
                <a:latin typeface="Consolas" panose="020B0609020204030204" pitchFamily="49" charset="0"/>
              </a:rPr>
              <a:t> {</a:t>
            </a:r>
          </a:p>
          <a:p>
            <a:pPr marL="0" indent="0">
              <a:buNone/>
            </a:pPr>
            <a:r>
              <a:rPr lang="tr-TR" sz="1800" dirty="0">
                <a:latin typeface="Consolas" panose="020B0609020204030204" pitchFamily="49" charset="0"/>
              </a:rPr>
              <a:t>        </a:t>
            </a:r>
            <a:r>
              <a:rPr lang="tr-TR" sz="1800" dirty="0">
                <a:solidFill>
                  <a:srgbClr val="0000FF"/>
                </a:solidFill>
                <a:latin typeface="Consolas" panose="020B0609020204030204" pitchFamily="49" charset="0"/>
              </a:rPr>
              <a:t>string</a:t>
            </a:r>
            <a:r>
              <a:rPr lang="tr-TR" sz="1800" dirty="0">
                <a:latin typeface="Consolas" panose="020B0609020204030204" pitchFamily="49" charset="0"/>
              </a:rPr>
              <a:t> </a:t>
            </a:r>
            <a:r>
              <a:rPr lang="tr-TR" sz="1800" dirty="0" err="1">
                <a:latin typeface="Consolas" panose="020B0609020204030204" pitchFamily="49" charset="0"/>
              </a:rPr>
              <a:t>result</a:t>
            </a:r>
            <a:r>
              <a:rPr lang="tr-TR" sz="1800" dirty="0">
                <a:latin typeface="Consolas" panose="020B0609020204030204" pitchFamily="49" charset="0"/>
              </a:rPr>
              <a:t>;</a:t>
            </a:r>
          </a:p>
          <a:p>
            <a:pPr marL="0" indent="0">
              <a:buNone/>
            </a:pPr>
            <a:r>
              <a:rPr lang="tr-TR" sz="1800" dirty="0">
                <a:latin typeface="Consolas" panose="020B0609020204030204" pitchFamily="49" charset="0"/>
              </a:rPr>
              <a:t>        </a:t>
            </a:r>
            <a:r>
              <a:rPr lang="tr-TR" sz="1800" dirty="0">
                <a:solidFill>
                  <a:srgbClr val="0000FF"/>
                </a:solidFill>
                <a:latin typeface="Consolas" panose="020B0609020204030204" pitchFamily="49" charset="0"/>
              </a:rPr>
              <a:t>for</a:t>
            </a:r>
            <a:r>
              <a:rPr lang="tr-TR" sz="1800" dirty="0">
                <a:latin typeface="Consolas" panose="020B0609020204030204" pitchFamily="49" charset="0"/>
              </a:rPr>
              <a:t> (</a:t>
            </a:r>
            <a:r>
              <a:rPr lang="tr-TR" sz="1800" dirty="0">
                <a:solidFill>
                  <a:srgbClr val="0000FF"/>
                </a:solidFill>
                <a:latin typeface="Consolas" panose="020B0609020204030204" pitchFamily="49" charset="0"/>
              </a:rPr>
              <a:t>const</a:t>
            </a:r>
            <a:r>
              <a:rPr lang="tr-TR" sz="1800" dirty="0">
                <a:latin typeface="Consolas" panose="020B0609020204030204" pitchFamily="49" charset="0"/>
              </a:rPr>
              <a:t> Component *iterator : </a:t>
            </a:r>
            <a:r>
              <a:rPr lang="tr-TR" sz="1800" dirty="0" err="1">
                <a:latin typeface="Consolas" panose="020B0609020204030204" pitchFamily="49" charset="0"/>
              </a:rPr>
              <a:t>cocuklar</a:t>
            </a:r>
            <a:r>
              <a:rPr lang="tr-TR" sz="1800" dirty="0">
                <a:latin typeface="Consolas" panose="020B0609020204030204" pitchFamily="49" charset="0"/>
              </a:rPr>
              <a:t>) {</a:t>
            </a:r>
          </a:p>
          <a:p>
            <a:pPr marL="0" indent="0">
              <a:buNone/>
            </a:pPr>
            <a:r>
              <a:rPr lang="tr-TR" sz="1800" dirty="0">
                <a:latin typeface="Consolas" panose="020B0609020204030204" pitchFamily="49" charset="0"/>
              </a:rPr>
              <a:t>            </a:t>
            </a:r>
            <a:r>
              <a:rPr lang="tr-TR" sz="1800" dirty="0">
                <a:solidFill>
                  <a:srgbClr val="0000FF"/>
                </a:solidFill>
                <a:latin typeface="Consolas" panose="020B0609020204030204" pitchFamily="49" charset="0"/>
              </a:rPr>
              <a:t>if</a:t>
            </a:r>
            <a:r>
              <a:rPr lang="tr-TR" sz="1800" dirty="0">
                <a:latin typeface="Consolas" panose="020B0609020204030204" pitchFamily="49" charset="0"/>
              </a:rPr>
              <a:t> (iterator == </a:t>
            </a:r>
            <a:r>
              <a:rPr lang="tr-TR" sz="1800" dirty="0" err="1">
                <a:latin typeface="Consolas" panose="020B0609020204030204" pitchFamily="49" charset="0"/>
              </a:rPr>
              <a:t>cocuklar.back</a:t>
            </a:r>
            <a:r>
              <a:rPr lang="tr-TR" sz="1800" dirty="0">
                <a:latin typeface="Consolas" panose="020B0609020204030204" pitchFamily="49" charset="0"/>
              </a:rPr>
              <a:t>()) </a:t>
            </a:r>
          </a:p>
          <a:p>
            <a:pPr marL="0" indent="0">
              <a:buNone/>
            </a:pPr>
            <a:r>
              <a:rPr lang="tr-TR" sz="1800" dirty="0">
                <a:latin typeface="Consolas" panose="020B0609020204030204" pitchFamily="49" charset="0"/>
              </a:rPr>
              <a:t>                </a:t>
            </a:r>
            <a:r>
              <a:rPr lang="tr-TR" sz="1800" dirty="0" err="1">
                <a:latin typeface="Consolas" panose="020B0609020204030204" pitchFamily="49" charset="0"/>
              </a:rPr>
              <a:t>result</a:t>
            </a:r>
            <a:r>
              <a:rPr lang="tr-TR" sz="1800" dirty="0">
                <a:latin typeface="Consolas" panose="020B0609020204030204" pitchFamily="49" charset="0"/>
              </a:rPr>
              <a:t> += iterator-&gt;</a:t>
            </a:r>
            <a:r>
              <a:rPr lang="tr-TR" sz="1800" dirty="0" err="1">
                <a:latin typeface="Consolas" panose="020B0609020204030204" pitchFamily="49" charset="0"/>
              </a:rPr>
              <a:t>displayOperation</a:t>
            </a:r>
            <a:r>
              <a:rPr lang="tr-TR" sz="1800" dirty="0">
                <a:latin typeface="Consolas" panose="020B0609020204030204" pitchFamily="49" charset="0"/>
              </a:rPr>
              <a:t>();</a:t>
            </a:r>
          </a:p>
          <a:p>
            <a:pPr marL="0" indent="0">
              <a:buNone/>
            </a:pPr>
            <a:r>
              <a:rPr lang="tr-TR" sz="1800" dirty="0">
                <a:latin typeface="Consolas" panose="020B0609020204030204" pitchFamily="49" charset="0"/>
              </a:rPr>
              <a:t>            </a:t>
            </a:r>
            <a:r>
              <a:rPr lang="tr-TR" sz="1800" dirty="0">
                <a:solidFill>
                  <a:srgbClr val="0000FF"/>
                </a:solidFill>
                <a:latin typeface="Consolas" panose="020B0609020204030204" pitchFamily="49" charset="0"/>
              </a:rPr>
              <a:t>else</a:t>
            </a:r>
            <a:r>
              <a:rPr lang="tr-TR" sz="1800" dirty="0">
                <a:latin typeface="Consolas" panose="020B0609020204030204" pitchFamily="49" charset="0"/>
              </a:rPr>
              <a:t> </a:t>
            </a:r>
          </a:p>
          <a:p>
            <a:pPr marL="0" indent="0">
              <a:buNone/>
            </a:pPr>
            <a:r>
              <a:rPr lang="tr-TR" sz="1800" dirty="0">
                <a:latin typeface="Consolas" panose="020B0609020204030204" pitchFamily="49" charset="0"/>
              </a:rPr>
              <a:t>            </a:t>
            </a:r>
            <a:r>
              <a:rPr lang="tr-TR" sz="1800" dirty="0" err="1">
                <a:latin typeface="Consolas" panose="020B0609020204030204" pitchFamily="49" charset="0"/>
              </a:rPr>
              <a:t>result</a:t>
            </a:r>
            <a:r>
              <a:rPr lang="tr-TR" sz="1800" dirty="0">
                <a:latin typeface="Consolas" panose="020B0609020204030204" pitchFamily="49" charset="0"/>
              </a:rPr>
              <a:t> += iterator-&gt;</a:t>
            </a:r>
            <a:r>
              <a:rPr lang="tr-TR" sz="1800" dirty="0" err="1">
                <a:latin typeface="Consolas" panose="020B0609020204030204" pitchFamily="49" charset="0"/>
              </a:rPr>
              <a:t>displayOperation</a:t>
            </a:r>
            <a:r>
              <a:rPr lang="tr-TR" sz="1800" dirty="0">
                <a:latin typeface="Consolas" panose="020B0609020204030204" pitchFamily="49" charset="0"/>
              </a:rPr>
              <a:t>() + "+";</a:t>
            </a:r>
          </a:p>
          <a:p>
            <a:pPr marL="0" indent="0">
              <a:buNone/>
            </a:pPr>
            <a:r>
              <a:rPr lang="tr-TR" sz="1800" dirty="0">
                <a:latin typeface="Consolas" panose="020B0609020204030204" pitchFamily="49" charset="0"/>
              </a:rPr>
              <a:t>        }</a:t>
            </a:r>
          </a:p>
          <a:p>
            <a:pPr marL="0" indent="0">
              <a:buNone/>
            </a:pPr>
            <a:r>
              <a:rPr lang="tr-TR" sz="1800" dirty="0">
                <a:latin typeface="Consolas" panose="020B0609020204030204" pitchFamily="49" charset="0"/>
              </a:rPr>
              <a:t>        </a:t>
            </a:r>
            <a:r>
              <a:rPr lang="tr-TR" sz="1800" dirty="0">
                <a:solidFill>
                  <a:srgbClr val="0000FF"/>
                </a:solidFill>
                <a:latin typeface="Consolas" panose="020B0609020204030204" pitchFamily="49" charset="0"/>
              </a:rPr>
              <a:t>return</a:t>
            </a:r>
            <a:r>
              <a:rPr lang="tr-TR" sz="1800" dirty="0">
                <a:latin typeface="Consolas" panose="020B0609020204030204" pitchFamily="49" charset="0"/>
              </a:rPr>
              <a:t> "Dal(" + </a:t>
            </a:r>
            <a:r>
              <a:rPr lang="tr-TR" sz="1800" dirty="0" err="1">
                <a:latin typeface="Consolas" panose="020B0609020204030204" pitchFamily="49" charset="0"/>
              </a:rPr>
              <a:t>result</a:t>
            </a:r>
            <a:r>
              <a:rPr lang="tr-TR" sz="1800" dirty="0">
                <a:latin typeface="Consolas" panose="020B0609020204030204" pitchFamily="49" charset="0"/>
              </a:rPr>
              <a:t> + ")";</a:t>
            </a:r>
          </a:p>
          <a:p>
            <a:pPr marL="0" indent="0">
              <a:buNone/>
            </a:pPr>
            <a:r>
              <a:rPr lang="tr-TR" sz="1800" dirty="0">
                <a:latin typeface="Consolas" panose="020B0609020204030204" pitchFamily="49" charset="0"/>
              </a:rPr>
              <a:t>    }</a:t>
            </a:r>
          </a:p>
          <a:p>
            <a:pPr marL="0" indent="0">
              <a:buNone/>
            </a:pPr>
            <a:r>
              <a:rPr lang="tr-TR" sz="1800" dirty="0">
                <a:latin typeface="Consolas" panose="020B0609020204030204" pitchFamily="49" charset="0"/>
              </a:rPr>
              <a:t>};</a:t>
            </a:r>
          </a:p>
          <a:p>
            <a:pPr marL="0" indent="0">
              <a:buNone/>
            </a:pPr>
            <a:endParaRPr lang="tr-TR" sz="1800" dirty="0"/>
          </a:p>
        </p:txBody>
      </p:sp>
    </p:spTree>
    <p:extLst>
      <p:ext uri="{BB962C8B-B14F-4D97-AF65-F5344CB8AC3E}">
        <p14:creationId xmlns:p14="http://schemas.microsoft.com/office/powerpoint/2010/main" val="2479084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Bileşik</a:t>
            </a:r>
            <a:br>
              <a:rPr lang="tr-TR" dirty="0"/>
            </a:br>
            <a:r>
              <a:rPr lang="tr-TR" dirty="0"/>
              <a:t>COMPOSITE</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a:t>İstemci </a:t>
            </a:r>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Autofit/>
          </a:bodyPr>
          <a:lstStyle/>
          <a:p>
            <a:pPr marL="0" indent="0">
              <a:buNone/>
            </a:pPr>
            <a:r>
              <a:rPr lang="tr-TR" sz="1400" dirty="0">
                <a:solidFill>
                  <a:srgbClr val="0000FF"/>
                </a:solidFill>
                <a:latin typeface="Consolas" panose="020B0609020204030204" pitchFamily="49" charset="0"/>
              </a:rPr>
              <a:t>int</a:t>
            </a:r>
            <a:r>
              <a:rPr lang="tr-TR" sz="1400" dirty="0">
                <a:latin typeface="Consolas" panose="020B0609020204030204" pitchFamily="49" charset="0"/>
              </a:rPr>
              <a:t> main() { </a:t>
            </a:r>
            <a:r>
              <a:rPr lang="tr-TR" sz="1400" dirty="0">
                <a:solidFill>
                  <a:schemeClr val="bg1">
                    <a:lumMod val="65000"/>
                  </a:schemeClr>
                </a:solidFill>
                <a:latin typeface="Consolas" panose="020B0609020204030204" pitchFamily="49" charset="0"/>
              </a:rPr>
              <a:t>// Client</a:t>
            </a:r>
          </a:p>
          <a:p>
            <a:pPr marL="0" indent="0">
              <a:buNone/>
            </a:pPr>
            <a:r>
              <a:rPr lang="tr-TR" sz="1400" dirty="0">
                <a:latin typeface="Consolas" panose="020B0609020204030204" pitchFamily="49" charset="0"/>
              </a:rPr>
              <a:t>    Component* yaprak = </a:t>
            </a:r>
            <a:r>
              <a:rPr lang="tr-TR" sz="1400" dirty="0">
                <a:solidFill>
                  <a:srgbClr val="0000FF"/>
                </a:solidFill>
                <a:latin typeface="Consolas" panose="020B0609020204030204" pitchFamily="49" charset="0"/>
              </a:rPr>
              <a:t>new</a:t>
            </a:r>
            <a:r>
              <a:rPr lang="tr-TR" sz="1400" dirty="0">
                <a:latin typeface="Consolas" panose="020B0609020204030204" pitchFamily="49" charset="0"/>
              </a:rPr>
              <a:t> Leaf;</a:t>
            </a:r>
          </a:p>
          <a:p>
            <a:pPr marL="0" indent="0">
              <a:buNone/>
            </a:pPr>
            <a:r>
              <a:rPr lang="tr-TR" sz="1400" dirty="0">
                <a:latin typeface="Consolas" panose="020B0609020204030204" pitchFamily="49" charset="0"/>
              </a:rPr>
              <a:t>    </a:t>
            </a:r>
            <a:r>
              <a:rPr lang="tr-TR" sz="1400" dirty="0" err="1">
                <a:latin typeface="Consolas" panose="020B0609020204030204" pitchFamily="49" charset="0"/>
              </a:rPr>
              <a:t>cout</a:t>
            </a:r>
            <a:r>
              <a:rPr lang="tr-TR" sz="1400" dirty="0">
                <a:latin typeface="Consolas" panose="020B0609020204030204" pitchFamily="49" charset="0"/>
              </a:rPr>
              <a:t> &lt;&lt; "Sadece Yapraktan Oluşan Bileşik Nesne:" &lt;&lt; </a:t>
            </a:r>
            <a:r>
              <a:rPr lang="tr-TR" sz="1400" dirty="0" err="1">
                <a:latin typeface="Consolas" panose="020B0609020204030204" pitchFamily="49" charset="0"/>
              </a:rPr>
              <a:t>endl</a:t>
            </a:r>
            <a:r>
              <a:rPr lang="tr-TR" sz="1400" dirty="0">
                <a:latin typeface="Consolas" panose="020B0609020204030204" pitchFamily="49" charset="0"/>
              </a:rPr>
              <a:t>;</a:t>
            </a:r>
          </a:p>
          <a:p>
            <a:pPr marL="0" indent="0">
              <a:buNone/>
            </a:pPr>
            <a:r>
              <a:rPr lang="tr-TR" sz="1400" dirty="0">
                <a:latin typeface="Consolas" panose="020B0609020204030204" pitchFamily="49" charset="0"/>
              </a:rPr>
              <a:t>    </a:t>
            </a:r>
            <a:r>
              <a:rPr lang="tr-TR" sz="1400" dirty="0" err="1">
                <a:latin typeface="Consolas" panose="020B0609020204030204" pitchFamily="49" charset="0"/>
              </a:rPr>
              <a:t>cout</a:t>
            </a:r>
            <a:r>
              <a:rPr lang="tr-TR" sz="1400" dirty="0">
                <a:latin typeface="Consolas" panose="020B0609020204030204" pitchFamily="49" charset="0"/>
              </a:rPr>
              <a:t> &lt;&lt; yaprak-&gt;</a:t>
            </a:r>
            <a:r>
              <a:rPr lang="tr-TR" sz="1400" dirty="0" err="1">
                <a:latin typeface="Consolas" panose="020B0609020204030204" pitchFamily="49" charset="0"/>
              </a:rPr>
              <a:t>displayOperation</a:t>
            </a:r>
            <a:r>
              <a:rPr lang="tr-TR" sz="1400" dirty="0">
                <a:latin typeface="Consolas" panose="020B0609020204030204" pitchFamily="49" charset="0"/>
              </a:rPr>
              <a:t>();</a:t>
            </a:r>
          </a:p>
          <a:p>
            <a:pPr marL="0" indent="0">
              <a:buNone/>
            </a:pPr>
            <a:r>
              <a:rPr lang="tr-TR" sz="1400" dirty="0">
                <a:latin typeface="Consolas" panose="020B0609020204030204" pitchFamily="49" charset="0"/>
              </a:rPr>
              <a:t>    </a:t>
            </a:r>
            <a:r>
              <a:rPr lang="tr-TR" sz="1400" dirty="0" err="1">
                <a:latin typeface="Consolas" panose="020B0609020204030204" pitchFamily="49" charset="0"/>
              </a:rPr>
              <a:t>cout</a:t>
            </a:r>
            <a:r>
              <a:rPr lang="tr-TR" sz="1400" dirty="0">
                <a:latin typeface="Consolas" panose="020B0609020204030204" pitchFamily="49" charset="0"/>
              </a:rPr>
              <a:t> &lt;&lt; </a:t>
            </a:r>
            <a:r>
              <a:rPr lang="tr-TR" sz="1400" dirty="0" err="1">
                <a:latin typeface="Consolas" panose="020B0609020204030204" pitchFamily="49" charset="0"/>
              </a:rPr>
              <a:t>endl</a:t>
            </a:r>
            <a:r>
              <a:rPr lang="tr-TR" sz="1400" dirty="0">
                <a:latin typeface="Consolas" panose="020B0609020204030204" pitchFamily="49" charset="0"/>
              </a:rPr>
              <a:t>;</a:t>
            </a:r>
          </a:p>
          <a:p>
            <a:pPr marL="0" indent="0">
              <a:buNone/>
            </a:pPr>
            <a:r>
              <a:rPr lang="tr-TR" sz="1400" dirty="0">
                <a:latin typeface="Consolas" panose="020B0609020204030204" pitchFamily="49" charset="0"/>
              </a:rPr>
              <a:t>    Component* kok = </a:t>
            </a:r>
            <a:r>
              <a:rPr lang="tr-TR" sz="1400" dirty="0">
                <a:solidFill>
                  <a:srgbClr val="0000FF"/>
                </a:solidFill>
                <a:latin typeface="Consolas" panose="020B0609020204030204" pitchFamily="49" charset="0"/>
              </a:rPr>
              <a:t>new</a:t>
            </a:r>
            <a:r>
              <a:rPr lang="tr-TR" sz="1400" dirty="0">
                <a:latin typeface="Consolas" panose="020B0609020204030204" pitchFamily="49" charset="0"/>
              </a:rPr>
              <a:t> </a:t>
            </a:r>
            <a:r>
              <a:rPr lang="tr-TR" sz="1400" dirty="0" err="1">
                <a:latin typeface="Consolas" panose="020B0609020204030204" pitchFamily="49" charset="0"/>
              </a:rPr>
              <a:t>Composite</a:t>
            </a:r>
            <a:r>
              <a:rPr lang="tr-TR" sz="1400" dirty="0">
                <a:latin typeface="Consolas" panose="020B0609020204030204" pitchFamily="49" charset="0"/>
              </a:rPr>
              <a:t>;</a:t>
            </a:r>
          </a:p>
          <a:p>
            <a:pPr marL="0" indent="0">
              <a:buNone/>
            </a:pPr>
            <a:r>
              <a:rPr lang="tr-TR" sz="1400" dirty="0">
                <a:latin typeface="Consolas" panose="020B0609020204030204" pitchFamily="49" charset="0"/>
              </a:rPr>
              <a:t>    Component* dal1 = </a:t>
            </a:r>
            <a:r>
              <a:rPr lang="tr-TR" sz="1400" dirty="0">
                <a:solidFill>
                  <a:srgbClr val="0000FF"/>
                </a:solidFill>
                <a:latin typeface="Consolas" panose="020B0609020204030204" pitchFamily="49" charset="0"/>
              </a:rPr>
              <a:t>new</a:t>
            </a:r>
            <a:r>
              <a:rPr lang="tr-TR" sz="1400" dirty="0">
                <a:latin typeface="Consolas" panose="020B0609020204030204" pitchFamily="49" charset="0"/>
              </a:rPr>
              <a:t> </a:t>
            </a:r>
            <a:r>
              <a:rPr lang="tr-TR" sz="1400" dirty="0" err="1">
                <a:latin typeface="Consolas" panose="020B0609020204030204" pitchFamily="49" charset="0"/>
              </a:rPr>
              <a:t>Composite</a:t>
            </a:r>
            <a:r>
              <a:rPr lang="tr-TR" sz="1400" dirty="0">
                <a:latin typeface="Consolas" panose="020B0609020204030204" pitchFamily="49" charset="0"/>
              </a:rPr>
              <a:t>;</a:t>
            </a:r>
          </a:p>
          <a:p>
            <a:pPr marL="0" indent="0">
              <a:buNone/>
            </a:pPr>
            <a:r>
              <a:rPr lang="tr-TR" sz="1400" dirty="0">
                <a:latin typeface="Consolas" panose="020B0609020204030204" pitchFamily="49" charset="0"/>
              </a:rPr>
              <a:t>    kok-&gt;</a:t>
            </a:r>
            <a:r>
              <a:rPr lang="tr-TR" sz="1400" dirty="0" err="1">
                <a:latin typeface="Consolas" panose="020B0609020204030204" pitchFamily="49" charset="0"/>
              </a:rPr>
              <a:t>addChild</a:t>
            </a:r>
            <a:r>
              <a:rPr lang="tr-TR" sz="1400" dirty="0">
                <a:latin typeface="Consolas" panose="020B0609020204030204" pitchFamily="49" charset="0"/>
              </a:rPr>
              <a:t>(dal1);</a:t>
            </a:r>
          </a:p>
          <a:p>
            <a:pPr marL="0" indent="0">
              <a:buNone/>
            </a:pPr>
            <a:r>
              <a:rPr lang="tr-TR" sz="1400" dirty="0">
                <a:latin typeface="Consolas" panose="020B0609020204030204" pitchFamily="49" charset="0"/>
              </a:rPr>
              <a:t>    Component *yaprak1 = </a:t>
            </a:r>
            <a:r>
              <a:rPr lang="tr-TR" sz="1400" dirty="0">
                <a:solidFill>
                  <a:srgbClr val="0000FF"/>
                </a:solidFill>
                <a:latin typeface="Consolas" panose="020B0609020204030204" pitchFamily="49" charset="0"/>
              </a:rPr>
              <a:t>new</a:t>
            </a:r>
            <a:r>
              <a:rPr lang="tr-TR" sz="1400" dirty="0">
                <a:latin typeface="Consolas" panose="020B0609020204030204" pitchFamily="49" charset="0"/>
              </a:rPr>
              <a:t> Leaf;</a:t>
            </a:r>
          </a:p>
          <a:p>
            <a:pPr marL="0" indent="0">
              <a:buNone/>
            </a:pPr>
            <a:r>
              <a:rPr lang="tr-TR" sz="1400" dirty="0">
                <a:latin typeface="Consolas" panose="020B0609020204030204" pitchFamily="49" charset="0"/>
              </a:rPr>
              <a:t>    dal1-&gt;</a:t>
            </a:r>
            <a:r>
              <a:rPr lang="tr-TR" sz="1400" dirty="0" err="1">
                <a:latin typeface="Consolas" panose="020B0609020204030204" pitchFamily="49" charset="0"/>
              </a:rPr>
              <a:t>addChild</a:t>
            </a:r>
            <a:r>
              <a:rPr lang="tr-TR" sz="1400" dirty="0">
                <a:latin typeface="Consolas" panose="020B0609020204030204" pitchFamily="49" charset="0"/>
              </a:rPr>
              <a:t>(yaprak1);</a:t>
            </a:r>
          </a:p>
          <a:p>
            <a:pPr marL="0" indent="0">
              <a:buNone/>
            </a:pPr>
            <a:r>
              <a:rPr lang="tr-TR" sz="1400" dirty="0">
                <a:latin typeface="Consolas" panose="020B0609020204030204" pitchFamily="49" charset="0"/>
              </a:rPr>
              <a:t>    Component *yaprak2 = </a:t>
            </a:r>
            <a:r>
              <a:rPr lang="tr-TR" sz="1400" dirty="0">
                <a:solidFill>
                  <a:srgbClr val="0000FF"/>
                </a:solidFill>
                <a:latin typeface="Consolas" panose="020B0609020204030204" pitchFamily="49" charset="0"/>
              </a:rPr>
              <a:t>new</a:t>
            </a:r>
            <a:r>
              <a:rPr lang="tr-TR" sz="1400" dirty="0">
                <a:latin typeface="Consolas" panose="020B0609020204030204" pitchFamily="49" charset="0"/>
              </a:rPr>
              <a:t> Leaf;</a:t>
            </a:r>
          </a:p>
          <a:p>
            <a:pPr marL="0" indent="0">
              <a:buNone/>
            </a:pPr>
            <a:r>
              <a:rPr lang="tr-TR" sz="1400" dirty="0">
                <a:latin typeface="Consolas" panose="020B0609020204030204" pitchFamily="49" charset="0"/>
              </a:rPr>
              <a:t>    dal1-&gt;</a:t>
            </a:r>
            <a:r>
              <a:rPr lang="tr-TR" sz="1400" dirty="0" err="1">
                <a:latin typeface="Consolas" panose="020B0609020204030204" pitchFamily="49" charset="0"/>
              </a:rPr>
              <a:t>addChild</a:t>
            </a:r>
            <a:r>
              <a:rPr lang="tr-TR" sz="1400" dirty="0">
                <a:latin typeface="Consolas" panose="020B0609020204030204" pitchFamily="49" charset="0"/>
              </a:rPr>
              <a:t>(yaprak2);</a:t>
            </a:r>
          </a:p>
          <a:p>
            <a:pPr marL="0" indent="0">
              <a:buNone/>
            </a:pPr>
            <a:r>
              <a:rPr lang="tr-TR" sz="1400" dirty="0">
                <a:latin typeface="Consolas" panose="020B0609020204030204" pitchFamily="49" charset="0"/>
              </a:rPr>
              <a:t>    </a:t>
            </a:r>
            <a:r>
              <a:rPr lang="tr-TR" sz="1400" dirty="0" err="1">
                <a:latin typeface="Consolas" panose="020B0609020204030204" pitchFamily="49" charset="0"/>
              </a:rPr>
              <a:t>cout</a:t>
            </a:r>
            <a:r>
              <a:rPr lang="tr-TR" sz="1400" dirty="0">
                <a:latin typeface="Consolas" panose="020B0609020204030204" pitchFamily="49" charset="0"/>
              </a:rPr>
              <a:t> &lt;&lt; "Yapraktan ve Dallardan Oluşan Bileşik Nesne:" &lt;&lt; </a:t>
            </a:r>
            <a:r>
              <a:rPr lang="tr-TR" sz="1400" dirty="0" err="1">
                <a:latin typeface="Consolas" panose="020B0609020204030204" pitchFamily="49" charset="0"/>
              </a:rPr>
              <a:t>endl</a:t>
            </a:r>
            <a:r>
              <a:rPr lang="tr-TR" sz="1400" dirty="0">
                <a:latin typeface="Consolas" panose="020B0609020204030204" pitchFamily="49" charset="0"/>
              </a:rPr>
              <a:t>;</a:t>
            </a:r>
          </a:p>
          <a:p>
            <a:pPr marL="0" indent="0">
              <a:buNone/>
            </a:pPr>
            <a:r>
              <a:rPr lang="tr-TR" sz="1400" dirty="0">
                <a:latin typeface="Consolas" panose="020B0609020204030204" pitchFamily="49" charset="0"/>
              </a:rPr>
              <a:t>    </a:t>
            </a:r>
            <a:r>
              <a:rPr lang="tr-TR" sz="1400" dirty="0" err="1">
                <a:latin typeface="Consolas" panose="020B0609020204030204" pitchFamily="49" charset="0"/>
              </a:rPr>
              <a:t>cout</a:t>
            </a:r>
            <a:r>
              <a:rPr lang="tr-TR" sz="1400" dirty="0">
                <a:latin typeface="Consolas" panose="020B0609020204030204" pitchFamily="49" charset="0"/>
              </a:rPr>
              <a:t> &lt;&lt; kok-&gt;</a:t>
            </a:r>
            <a:r>
              <a:rPr lang="tr-TR" sz="1400" dirty="0" err="1">
                <a:latin typeface="Consolas" panose="020B0609020204030204" pitchFamily="49" charset="0"/>
              </a:rPr>
              <a:t>displayOperation</a:t>
            </a:r>
            <a:r>
              <a:rPr lang="tr-TR" sz="1400" dirty="0">
                <a:latin typeface="Consolas" panose="020B0609020204030204" pitchFamily="49" charset="0"/>
              </a:rPr>
              <a:t>();</a:t>
            </a:r>
          </a:p>
          <a:p>
            <a:pPr marL="0" indent="0">
              <a:buNone/>
            </a:pPr>
            <a:r>
              <a:rPr lang="tr-TR" sz="1400" dirty="0">
                <a:latin typeface="Consolas" panose="020B0609020204030204" pitchFamily="49" charset="0"/>
              </a:rPr>
              <a:t>    </a:t>
            </a:r>
            <a:r>
              <a:rPr lang="tr-TR" sz="1400" dirty="0" err="1">
                <a:latin typeface="Consolas" panose="020B0609020204030204" pitchFamily="49" charset="0"/>
              </a:rPr>
              <a:t>cout</a:t>
            </a:r>
            <a:r>
              <a:rPr lang="tr-TR" sz="1400" dirty="0">
                <a:latin typeface="Consolas" panose="020B0609020204030204" pitchFamily="49" charset="0"/>
              </a:rPr>
              <a:t> &lt;&lt; </a:t>
            </a:r>
            <a:r>
              <a:rPr lang="tr-TR" sz="1400" dirty="0" err="1">
                <a:latin typeface="Consolas" panose="020B0609020204030204" pitchFamily="49" charset="0"/>
              </a:rPr>
              <a:t>endl</a:t>
            </a:r>
            <a:r>
              <a:rPr lang="tr-TR" sz="1400" dirty="0">
                <a:latin typeface="Consolas" panose="020B0609020204030204" pitchFamily="49" charset="0"/>
              </a:rPr>
              <a:t>;</a:t>
            </a:r>
          </a:p>
          <a:p>
            <a:pPr marL="0" indent="0">
              <a:buNone/>
            </a:pPr>
            <a:r>
              <a:rPr lang="tr-TR" sz="1400" dirty="0">
                <a:latin typeface="Consolas" panose="020B0609020204030204" pitchFamily="49" charset="0"/>
              </a:rPr>
              <a:t>    dal1-&gt;</a:t>
            </a:r>
            <a:r>
              <a:rPr lang="tr-TR" sz="1400" dirty="0" err="1">
                <a:latin typeface="Consolas" panose="020B0609020204030204" pitchFamily="49" charset="0"/>
              </a:rPr>
              <a:t>removeChild</a:t>
            </a:r>
            <a:r>
              <a:rPr lang="tr-TR" sz="1400" dirty="0">
                <a:latin typeface="Consolas" panose="020B0609020204030204" pitchFamily="49" charset="0"/>
              </a:rPr>
              <a:t>(yaprak2);</a:t>
            </a:r>
          </a:p>
          <a:p>
            <a:pPr marL="0" indent="0">
              <a:buNone/>
            </a:pPr>
            <a:r>
              <a:rPr lang="tr-TR" sz="1400" dirty="0">
                <a:latin typeface="Consolas" panose="020B0609020204030204" pitchFamily="49" charset="0"/>
              </a:rPr>
              <a:t>    </a:t>
            </a:r>
            <a:r>
              <a:rPr lang="tr-TR" sz="1400" dirty="0" err="1">
                <a:latin typeface="Consolas" panose="020B0609020204030204" pitchFamily="49" charset="0"/>
              </a:rPr>
              <a:t>cout</a:t>
            </a:r>
            <a:r>
              <a:rPr lang="tr-TR" sz="1400" dirty="0">
                <a:latin typeface="Consolas" panose="020B0609020204030204" pitchFamily="49" charset="0"/>
              </a:rPr>
              <a:t> &lt;&lt; "Bir yaprağı Silinmiş ve Dallardan Oluşan Bileşik Nesne:" &lt;&lt; </a:t>
            </a:r>
            <a:r>
              <a:rPr lang="tr-TR" sz="1400" dirty="0" err="1">
                <a:latin typeface="Consolas" panose="020B0609020204030204" pitchFamily="49" charset="0"/>
              </a:rPr>
              <a:t>endl</a:t>
            </a:r>
            <a:r>
              <a:rPr lang="tr-TR" sz="1400" dirty="0">
                <a:latin typeface="Consolas" panose="020B0609020204030204" pitchFamily="49" charset="0"/>
              </a:rPr>
              <a:t>;</a:t>
            </a:r>
          </a:p>
          <a:p>
            <a:pPr marL="0" indent="0">
              <a:buNone/>
            </a:pPr>
            <a:r>
              <a:rPr lang="tr-TR" sz="1400" dirty="0">
                <a:latin typeface="Consolas" panose="020B0609020204030204" pitchFamily="49" charset="0"/>
              </a:rPr>
              <a:t>    </a:t>
            </a:r>
            <a:r>
              <a:rPr lang="tr-TR" sz="1400" dirty="0" err="1">
                <a:latin typeface="Consolas" panose="020B0609020204030204" pitchFamily="49" charset="0"/>
              </a:rPr>
              <a:t>cout</a:t>
            </a:r>
            <a:r>
              <a:rPr lang="tr-TR" sz="1400" dirty="0">
                <a:latin typeface="Consolas" panose="020B0609020204030204" pitchFamily="49" charset="0"/>
              </a:rPr>
              <a:t> &lt;&lt; kok-&gt;</a:t>
            </a:r>
            <a:r>
              <a:rPr lang="tr-TR" sz="1400" dirty="0" err="1">
                <a:latin typeface="Consolas" panose="020B0609020204030204" pitchFamily="49" charset="0"/>
              </a:rPr>
              <a:t>displayOperation</a:t>
            </a:r>
            <a:r>
              <a:rPr lang="tr-TR" sz="1400" dirty="0">
                <a:latin typeface="Consolas" panose="020B0609020204030204" pitchFamily="49" charset="0"/>
              </a:rPr>
              <a:t>();</a:t>
            </a:r>
          </a:p>
          <a:p>
            <a:pPr marL="0" indent="0">
              <a:buNone/>
            </a:pPr>
            <a:r>
              <a:rPr lang="tr-TR" sz="1400" dirty="0">
                <a:latin typeface="Consolas" panose="020B0609020204030204" pitchFamily="49" charset="0"/>
              </a:rPr>
              <a:t>    </a:t>
            </a:r>
            <a:r>
              <a:rPr lang="tr-TR" sz="1400" dirty="0" err="1">
                <a:latin typeface="Consolas" panose="020B0609020204030204" pitchFamily="49" charset="0"/>
              </a:rPr>
              <a:t>cout</a:t>
            </a:r>
            <a:r>
              <a:rPr lang="tr-TR" sz="1400" dirty="0">
                <a:latin typeface="Consolas" panose="020B0609020204030204" pitchFamily="49" charset="0"/>
              </a:rPr>
              <a:t> &lt;&lt; </a:t>
            </a:r>
            <a:r>
              <a:rPr lang="tr-TR" sz="1400" dirty="0" err="1">
                <a:latin typeface="Consolas" panose="020B0609020204030204" pitchFamily="49" charset="0"/>
              </a:rPr>
              <a:t>endl</a:t>
            </a:r>
            <a:r>
              <a:rPr lang="tr-TR" sz="1400" dirty="0">
                <a:latin typeface="Consolas" panose="020B0609020204030204" pitchFamily="49" charset="0"/>
              </a:rPr>
              <a:t>;</a:t>
            </a:r>
          </a:p>
          <a:p>
            <a:pPr marL="0" indent="0">
              <a:buNone/>
            </a:pPr>
            <a:r>
              <a:rPr lang="tr-TR" sz="1400" dirty="0">
                <a:latin typeface="Consolas" panose="020B0609020204030204" pitchFamily="49" charset="0"/>
              </a:rPr>
              <a:t>    Component *dal2 = </a:t>
            </a:r>
            <a:r>
              <a:rPr lang="tr-TR" sz="1400" dirty="0">
                <a:solidFill>
                  <a:srgbClr val="0000FF"/>
                </a:solidFill>
                <a:latin typeface="Consolas" panose="020B0609020204030204" pitchFamily="49" charset="0"/>
              </a:rPr>
              <a:t>new</a:t>
            </a:r>
            <a:r>
              <a:rPr lang="tr-TR" sz="1400" dirty="0">
                <a:latin typeface="Consolas" panose="020B0609020204030204" pitchFamily="49" charset="0"/>
              </a:rPr>
              <a:t> </a:t>
            </a:r>
            <a:r>
              <a:rPr lang="tr-TR" sz="1400" dirty="0" err="1">
                <a:latin typeface="Consolas" panose="020B0609020204030204" pitchFamily="49" charset="0"/>
              </a:rPr>
              <a:t>Composite</a:t>
            </a:r>
            <a:r>
              <a:rPr lang="tr-TR" sz="1400" dirty="0">
                <a:latin typeface="Consolas" panose="020B0609020204030204" pitchFamily="49" charset="0"/>
              </a:rPr>
              <a:t>;</a:t>
            </a:r>
          </a:p>
          <a:p>
            <a:pPr marL="0" indent="0">
              <a:buNone/>
            </a:pPr>
            <a:r>
              <a:rPr lang="tr-TR" sz="1400" dirty="0">
                <a:latin typeface="Consolas" panose="020B0609020204030204" pitchFamily="49" charset="0"/>
              </a:rPr>
              <a:t>    kok-&gt;</a:t>
            </a:r>
            <a:r>
              <a:rPr lang="tr-TR" sz="1400" dirty="0" err="1">
                <a:latin typeface="Consolas" panose="020B0609020204030204" pitchFamily="49" charset="0"/>
              </a:rPr>
              <a:t>addChild</a:t>
            </a:r>
            <a:r>
              <a:rPr lang="tr-TR" sz="1400" dirty="0">
                <a:latin typeface="Consolas" panose="020B0609020204030204" pitchFamily="49" charset="0"/>
              </a:rPr>
              <a:t>(dal2);</a:t>
            </a:r>
          </a:p>
          <a:p>
            <a:pPr marL="0" indent="0">
              <a:buNone/>
            </a:pPr>
            <a:r>
              <a:rPr lang="tr-TR" sz="1400" dirty="0">
                <a:latin typeface="Consolas" panose="020B0609020204030204" pitchFamily="49" charset="0"/>
              </a:rPr>
              <a:t>    Component *yaprak3 = </a:t>
            </a:r>
            <a:r>
              <a:rPr lang="tr-TR" sz="1400" dirty="0">
                <a:solidFill>
                  <a:srgbClr val="0000FF"/>
                </a:solidFill>
                <a:latin typeface="Consolas" panose="020B0609020204030204" pitchFamily="49" charset="0"/>
              </a:rPr>
              <a:t>new</a:t>
            </a:r>
            <a:r>
              <a:rPr lang="tr-TR" sz="1400" dirty="0">
                <a:latin typeface="Consolas" panose="020B0609020204030204" pitchFamily="49" charset="0"/>
              </a:rPr>
              <a:t> Leaf;</a:t>
            </a:r>
          </a:p>
          <a:p>
            <a:pPr marL="0" indent="0">
              <a:buNone/>
            </a:pPr>
            <a:r>
              <a:rPr lang="tr-TR" sz="1400" dirty="0">
                <a:latin typeface="Consolas" panose="020B0609020204030204" pitchFamily="49" charset="0"/>
              </a:rPr>
              <a:t>    dal2-&gt;</a:t>
            </a:r>
            <a:r>
              <a:rPr lang="tr-TR" sz="1400" dirty="0" err="1">
                <a:latin typeface="Consolas" panose="020B0609020204030204" pitchFamily="49" charset="0"/>
              </a:rPr>
              <a:t>addChild</a:t>
            </a:r>
            <a:r>
              <a:rPr lang="tr-TR" sz="1400" dirty="0">
                <a:latin typeface="Consolas" panose="020B0609020204030204" pitchFamily="49" charset="0"/>
              </a:rPr>
              <a:t>(yaprak3);</a:t>
            </a:r>
          </a:p>
          <a:p>
            <a:pPr marL="0" indent="0">
              <a:buNone/>
            </a:pPr>
            <a:r>
              <a:rPr lang="tr-TR" sz="1400" dirty="0">
                <a:latin typeface="Consolas" panose="020B0609020204030204" pitchFamily="49" charset="0"/>
              </a:rPr>
              <a:t>    </a:t>
            </a:r>
            <a:r>
              <a:rPr lang="tr-TR" sz="1400" dirty="0" err="1">
                <a:latin typeface="Consolas" panose="020B0609020204030204" pitchFamily="49" charset="0"/>
              </a:rPr>
              <a:t>cout</a:t>
            </a:r>
            <a:r>
              <a:rPr lang="tr-TR" sz="1400" dirty="0">
                <a:latin typeface="Consolas" panose="020B0609020204030204" pitchFamily="49" charset="0"/>
              </a:rPr>
              <a:t> &lt;&lt; "Bir dal daha eklenmiş ve Dallardan Oluşan Bileşik Nesne:" &lt;&lt; </a:t>
            </a:r>
            <a:r>
              <a:rPr lang="tr-TR" sz="1400" dirty="0" err="1">
                <a:latin typeface="Consolas" panose="020B0609020204030204" pitchFamily="49" charset="0"/>
              </a:rPr>
              <a:t>endl</a:t>
            </a:r>
            <a:r>
              <a:rPr lang="tr-TR" sz="1400" dirty="0">
                <a:latin typeface="Consolas" panose="020B0609020204030204" pitchFamily="49" charset="0"/>
              </a:rPr>
              <a:t>;</a:t>
            </a:r>
          </a:p>
          <a:p>
            <a:pPr marL="0" indent="0">
              <a:buNone/>
            </a:pPr>
            <a:r>
              <a:rPr lang="tr-TR" sz="1400" dirty="0">
                <a:latin typeface="Consolas" panose="020B0609020204030204" pitchFamily="49" charset="0"/>
              </a:rPr>
              <a:t>    </a:t>
            </a:r>
            <a:r>
              <a:rPr lang="tr-TR" sz="1400" dirty="0" err="1">
                <a:latin typeface="Consolas" panose="020B0609020204030204" pitchFamily="49" charset="0"/>
              </a:rPr>
              <a:t>cout</a:t>
            </a:r>
            <a:r>
              <a:rPr lang="tr-TR" sz="1400" dirty="0">
                <a:latin typeface="Consolas" panose="020B0609020204030204" pitchFamily="49" charset="0"/>
              </a:rPr>
              <a:t> &lt;&lt; kok-&gt;</a:t>
            </a:r>
            <a:r>
              <a:rPr lang="tr-TR" sz="1400" dirty="0" err="1">
                <a:latin typeface="Consolas" panose="020B0609020204030204" pitchFamily="49" charset="0"/>
              </a:rPr>
              <a:t>displayOperation</a:t>
            </a:r>
            <a:r>
              <a:rPr lang="tr-TR" sz="1400" dirty="0">
                <a:latin typeface="Consolas" panose="020B0609020204030204" pitchFamily="49" charset="0"/>
              </a:rPr>
              <a:t>();</a:t>
            </a:r>
          </a:p>
          <a:p>
            <a:pPr marL="0" indent="0">
              <a:buNone/>
            </a:pPr>
            <a:endParaRPr lang="tr-TR" sz="1400" dirty="0">
              <a:latin typeface="Consolas" panose="020B0609020204030204" pitchFamily="49" charset="0"/>
            </a:endParaRPr>
          </a:p>
          <a:p>
            <a:pPr marL="0" indent="0">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delete</a:t>
            </a:r>
            <a:r>
              <a:rPr lang="tr-TR" sz="1400" dirty="0">
                <a:latin typeface="Consolas" panose="020B0609020204030204" pitchFamily="49" charset="0"/>
              </a:rPr>
              <a:t> yaprak, kok, dal1, dal2;</a:t>
            </a:r>
          </a:p>
          <a:p>
            <a:pPr marL="0" indent="0">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delete</a:t>
            </a:r>
            <a:r>
              <a:rPr lang="tr-TR" sz="1400" dirty="0">
                <a:latin typeface="Consolas" panose="020B0609020204030204" pitchFamily="49" charset="0"/>
              </a:rPr>
              <a:t> yaprak1, yaprak2, yaprak3;</a:t>
            </a:r>
          </a:p>
          <a:p>
            <a:pPr marL="0" indent="0">
              <a:buNone/>
            </a:pPr>
            <a:r>
              <a:rPr lang="tr-TR" sz="1400" dirty="0">
                <a:latin typeface="Consolas" panose="020B0609020204030204" pitchFamily="49" charset="0"/>
              </a:rPr>
              <a:t>} </a:t>
            </a:r>
          </a:p>
        </p:txBody>
      </p:sp>
    </p:spTree>
    <p:extLst>
      <p:ext uri="{BB962C8B-B14F-4D97-AF65-F5344CB8AC3E}">
        <p14:creationId xmlns:p14="http://schemas.microsoft.com/office/powerpoint/2010/main" val="4105276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DEKORATÖR</a:t>
            </a:r>
            <a:br>
              <a:rPr lang="tr-TR" dirty="0"/>
            </a:br>
            <a:r>
              <a:rPr lang="tr-TR" dirty="0"/>
              <a:t>DECORATOR</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2000" dirty="0"/>
              <a:t>Dekoratör deseninde (</a:t>
            </a:r>
            <a:r>
              <a:rPr lang="tr-TR" sz="2000" dirty="0" err="1"/>
              <a:t>decorator</a:t>
            </a:r>
            <a:r>
              <a:rPr lang="tr-TR" sz="2000" dirty="0"/>
              <a:t> pattern), bir nesneye dinamik olarak yeni durum ve davranışları eklemek mümkündür. Yani çalıştırma anında, bir nesnenin sahip olduğu yeteneklere, yeni yeteneklerin eklenmesini sağlar</a:t>
            </a:r>
          </a:p>
        </p:txBody>
      </p:sp>
      <p:pic>
        <p:nvPicPr>
          <p:cNvPr id="8" name="İçerik Yer Tutucusu 7" descr="metin, ekran görüntüsü, diyagram, yazı tipi içeren bir resim&#10;&#10;Yapay zeka tarafından oluşturulan içerik yanlış olabilir.">
            <a:extLst>
              <a:ext uri="{FF2B5EF4-FFF2-40B4-BE49-F238E27FC236}">
                <a16:creationId xmlns:a16="http://schemas.microsoft.com/office/drawing/2014/main" id="{4559500A-E13C-4639-8921-A74F244B9286}"/>
              </a:ext>
            </a:extLst>
          </p:cNvPr>
          <p:cNvPicPr>
            <a:picLocks noGrp="1"/>
          </p:cNvPicPr>
          <p:nvPr>
            <p:ph idx="1"/>
          </p:nvPr>
        </p:nvPicPr>
        <p:blipFill>
          <a:blip r:embed="rId2"/>
          <a:stretch>
            <a:fillRect/>
          </a:stretch>
        </p:blipFill>
        <p:spPr>
          <a:xfrm>
            <a:off x="332825" y="1260195"/>
            <a:ext cx="7878274" cy="4020111"/>
          </a:xfrm>
          <a:prstGeom prst="rect">
            <a:avLst/>
          </a:prstGeom>
        </p:spPr>
      </p:pic>
    </p:spTree>
    <p:extLst>
      <p:ext uri="{BB962C8B-B14F-4D97-AF65-F5344CB8AC3E}">
        <p14:creationId xmlns:p14="http://schemas.microsoft.com/office/powerpoint/2010/main" val="33623717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DEKORATÖR</a:t>
            </a:r>
            <a:br>
              <a:rPr lang="tr-TR" dirty="0"/>
            </a:br>
            <a:r>
              <a:rPr lang="tr-TR" dirty="0"/>
              <a:t>DECORATOR</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a:t>Component </a:t>
            </a:r>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Autofit/>
          </a:bodyPr>
          <a:lstStyle/>
          <a:p>
            <a:pPr marL="0" indent="0">
              <a:lnSpc>
                <a:spcPct val="120000"/>
              </a:lnSpc>
              <a:buNone/>
            </a:pPr>
            <a:r>
              <a:rPr lang="tr-TR" sz="1400" dirty="0" err="1">
                <a:solidFill>
                  <a:srgbClr val="0000FF"/>
                </a:solidFill>
                <a:latin typeface="Consolas" panose="020B0609020204030204" pitchFamily="49" charset="0"/>
              </a:rPr>
              <a:t>class</a:t>
            </a:r>
            <a:r>
              <a:rPr lang="tr-TR" sz="1400" dirty="0">
                <a:latin typeface="Consolas" panose="020B0609020204030204" pitchFamily="49" charset="0"/>
              </a:rPr>
              <a:t> Component {</a:t>
            </a:r>
          </a:p>
          <a:p>
            <a:pPr marL="0" indent="0">
              <a:lnSpc>
                <a:spcPct val="120000"/>
              </a:lnSpc>
              <a:buNone/>
            </a:pPr>
            <a:r>
              <a:rPr lang="tr-TR" sz="1400" dirty="0" err="1">
                <a:latin typeface="Consolas" panose="020B0609020204030204" pitchFamily="49" charset="0"/>
              </a:rPr>
              <a:t>protected</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a:solidFill>
                  <a:srgbClr val="0000FF"/>
                </a:solidFill>
                <a:latin typeface="Consolas" panose="020B0609020204030204" pitchFamily="49" charset="0"/>
              </a:rPr>
              <a:t>int</a:t>
            </a:r>
            <a:r>
              <a:rPr lang="tr-TR" sz="1400" dirty="0">
                <a:latin typeface="Consolas" panose="020B0609020204030204" pitchFamily="49" charset="0"/>
              </a:rPr>
              <a:t> state;</a:t>
            </a:r>
          </a:p>
          <a:p>
            <a:pPr marL="0" indent="0">
              <a:lnSpc>
                <a:spcPct val="120000"/>
              </a:lnSpc>
              <a:buNone/>
            </a:pPr>
            <a:r>
              <a:rPr lang="tr-TR" sz="1400" dirty="0" err="1">
                <a:latin typeface="Consolas" panose="020B0609020204030204" pitchFamily="49" charset="0"/>
              </a:rPr>
              <a:t>public</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Component(</a:t>
            </a:r>
            <a:r>
              <a:rPr lang="tr-TR" sz="1400" dirty="0">
                <a:solidFill>
                  <a:srgbClr val="0000FF"/>
                </a:solidFill>
                <a:latin typeface="Consolas" panose="020B0609020204030204" pitchFamily="49" charset="0"/>
              </a:rPr>
              <a:t>int</a:t>
            </a:r>
            <a:r>
              <a:rPr lang="tr-TR" sz="1400" dirty="0">
                <a:latin typeface="Consolas" panose="020B0609020204030204" pitchFamily="49" charset="0"/>
              </a:rPr>
              <a:t> </a:t>
            </a:r>
            <a:r>
              <a:rPr lang="tr-TR" sz="1400" dirty="0" err="1">
                <a:latin typeface="Consolas" panose="020B0609020204030204" pitchFamily="49" charset="0"/>
              </a:rPr>
              <a:t>pState</a:t>
            </a:r>
            <a:r>
              <a:rPr lang="tr-TR" sz="1400" dirty="0">
                <a:latin typeface="Consolas" panose="020B0609020204030204" pitchFamily="49" charset="0"/>
              </a:rPr>
              <a:t>):state(</a:t>
            </a:r>
            <a:r>
              <a:rPr lang="tr-TR" sz="1400" dirty="0" err="1">
                <a:latin typeface="Consolas" panose="020B0609020204030204" pitchFamily="49" charset="0"/>
              </a:rPr>
              <a:t>pState</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a:solidFill>
                  <a:srgbClr val="0000FF"/>
                </a:solidFill>
                <a:latin typeface="Consolas" panose="020B0609020204030204" pitchFamily="49" charset="0"/>
              </a:rPr>
              <a:t>int</a:t>
            </a:r>
            <a:r>
              <a:rPr lang="tr-TR" sz="1400" dirty="0">
                <a:latin typeface="Consolas" panose="020B0609020204030204" pitchFamily="49" charset="0"/>
              </a:rPr>
              <a:t> </a:t>
            </a:r>
            <a:r>
              <a:rPr lang="tr-TR" sz="1400" dirty="0" err="1">
                <a:latin typeface="Consolas" panose="020B0609020204030204" pitchFamily="49" charset="0"/>
              </a:rPr>
              <a:t>getState</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a:solidFill>
                  <a:srgbClr val="0000FF"/>
                </a:solidFill>
                <a:latin typeface="Consolas" panose="020B0609020204030204" pitchFamily="49" charset="0"/>
              </a:rPr>
              <a:t>return</a:t>
            </a:r>
            <a:r>
              <a:rPr lang="tr-TR" sz="1400" dirty="0">
                <a:latin typeface="Consolas" panose="020B0609020204030204" pitchFamily="49" charset="0"/>
              </a:rPr>
              <a:t> state;</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void</a:t>
            </a:r>
            <a:r>
              <a:rPr lang="tr-TR" sz="1400" dirty="0">
                <a:latin typeface="Consolas" panose="020B0609020204030204" pitchFamily="49" charset="0"/>
              </a:rPr>
              <a:t> </a:t>
            </a:r>
            <a:r>
              <a:rPr lang="tr-TR" sz="1400" dirty="0" err="1">
                <a:latin typeface="Consolas" panose="020B0609020204030204" pitchFamily="49" charset="0"/>
              </a:rPr>
              <a:t>setState</a:t>
            </a:r>
            <a:r>
              <a:rPr lang="tr-TR" sz="1400" dirty="0">
                <a:latin typeface="Consolas" panose="020B0609020204030204" pitchFamily="49" charset="0"/>
              </a:rPr>
              <a:t>(</a:t>
            </a:r>
            <a:r>
              <a:rPr lang="tr-TR" sz="1400" dirty="0">
                <a:solidFill>
                  <a:srgbClr val="0000FF"/>
                </a:solidFill>
                <a:latin typeface="Consolas" panose="020B0609020204030204" pitchFamily="49" charset="0"/>
              </a:rPr>
              <a:t>int</a:t>
            </a:r>
            <a:r>
              <a:rPr lang="tr-TR" sz="1400" dirty="0">
                <a:latin typeface="Consolas" panose="020B0609020204030204" pitchFamily="49" charset="0"/>
              </a:rPr>
              <a:t> </a:t>
            </a:r>
            <a:r>
              <a:rPr lang="tr-TR" sz="1400" dirty="0" err="1">
                <a:latin typeface="Consolas" panose="020B0609020204030204" pitchFamily="49" charset="0"/>
              </a:rPr>
              <a:t>pState</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state=</a:t>
            </a:r>
            <a:r>
              <a:rPr lang="tr-TR" sz="1400" dirty="0" err="1">
                <a:latin typeface="Consolas" panose="020B0609020204030204" pitchFamily="49" charset="0"/>
              </a:rPr>
              <a:t>pState</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virtual</a:t>
            </a: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operation() =0;</a:t>
            </a:r>
          </a:p>
          <a:p>
            <a:pPr marL="0" indent="0">
              <a:lnSpc>
                <a:spcPct val="120000"/>
              </a:lnSpc>
              <a:buNone/>
            </a:pPr>
            <a:r>
              <a:rPr lang="tr-TR" sz="1400" dirty="0">
                <a:latin typeface="Consolas" panose="020B0609020204030204" pitchFamily="49" charset="0"/>
              </a:rPr>
              <a:t>};</a:t>
            </a:r>
          </a:p>
          <a:p>
            <a:pPr marL="0" indent="0">
              <a:lnSpc>
                <a:spcPct val="120000"/>
              </a:lnSpc>
              <a:buNone/>
            </a:pPr>
            <a:r>
              <a:rPr lang="tr-TR" sz="1400" dirty="0" err="1">
                <a:solidFill>
                  <a:srgbClr val="0000FF"/>
                </a:solidFill>
                <a:latin typeface="Consolas" panose="020B0609020204030204" pitchFamily="49" charset="0"/>
              </a:rPr>
              <a:t>class</a:t>
            </a:r>
            <a:r>
              <a:rPr lang="tr-TR" sz="1400" dirty="0">
                <a:latin typeface="Consolas" panose="020B0609020204030204" pitchFamily="49" charset="0"/>
              </a:rPr>
              <a:t> </a:t>
            </a:r>
            <a:r>
              <a:rPr lang="tr-TR" sz="1400" dirty="0" err="1">
                <a:latin typeface="Consolas" panose="020B0609020204030204" pitchFamily="49" charset="0"/>
              </a:rPr>
              <a:t>ConcreteComponent</a:t>
            </a:r>
            <a:r>
              <a:rPr lang="tr-TR" sz="1400" dirty="0">
                <a:latin typeface="Consolas" panose="020B0609020204030204" pitchFamily="49" charset="0"/>
              </a:rPr>
              <a:t>: </a:t>
            </a:r>
            <a:r>
              <a:rPr lang="tr-TR" sz="1400" dirty="0" err="1">
                <a:solidFill>
                  <a:srgbClr val="0000FF"/>
                </a:solidFill>
                <a:latin typeface="Consolas" panose="020B0609020204030204" pitchFamily="49" charset="0"/>
              </a:rPr>
              <a:t>public</a:t>
            </a:r>
            <a:r>
              <a:rPr lang="tr-TR" sz="1400" dirty="0">
                <a:latin typeface="Consolas" panose="020B0609020204030204" pitchFamily="49" charset="0"/>
              </a:rPr>
              <a:t> Component {</a:t>
            </a:r>
          </a:p>
          <a:p>
            <a:pPr marL="0" indent="0">
              <a:lnSpc>
                <a:spcPct val="120000"/>
              </a:lnSpc>
              <a:buNone/>
            </a:pPr>
            <a:r>
              <a:rPr lang="tr-TR" sz="1400" dirty="0" err="1">
                <a:latin typeface="Consolas" panose="020B0609020204030204" pitchFamily="49" charset="0"/>
              </a:rPr>
              <a:t>public</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ConcreteComponent</a:t>
            </a:r>
            <a:r>
              <a:rPr lang="tr-TR" sz="1400" dirty="0">
                <a:latin typeface="Consolas" panose="020B0609020204030204" pitchFamily="49" charset="0"/>
              </a:rPr>
              <a:t>(</a:t>
            </a:r>
            <a:r>
              <a:rPr lang="tr-TR" sz="1400" dirty="0">
                <a:solidFill>
                  <a:srgbClr val="0000FF"/>
                </a:solidFill>
                <a:latin typeface="Consolas" panose="020B0609020204030204" pitchFamily="49" charset="0"/>
              </a:rPr>
              <a:t>int</a:t>
            </a:r>
            <a:r>
              <a:rPr lang="tr-TR" sz="1400" dirty="0">
                <a:latin typeface="Consolas" panose="020B0609020204030204" pitchFamily="49" charset="0"/>
              </a:rPr>
              <a:t> </a:t>
            </a:r>
            <a:r>
              <a:rPr lang="tr-TR" sz="1400" dirty="0" err="1">
                <a:latin typeface="Consolas" panose="020B0609020204030204" pitchFamily="49" charset="0"/>
              </a:rPr>
              <a:t>pState</a:t>
            </a:r>
            <a:r>
              <a:rPr lang="tr-TR" sz="1400" dirty="0">
                <a:latin typeface="Consolas" panose="020B0609020204030204" pitchFamily="49" charset="0"/>
              </a:rPr>
              <a:t>):Component(</a:t>
            </a:r>
            <a:r>
              <a:rPr lang="tr-TR" sz="1400" dirty="0" err="1">
                <a:latin typeface="Consolas" panose="020B0609020204030204" pitchFamily="49" charset="0"/>
              </a:rPr>
              <a:t>pState</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operation() </a:t>
            </a:r>
            <a:r>
              <a:rPr lang="tr-TR" sz="1400" dirty="0" err="1">
                <a:solidFill>
                  <a:srgbClr val="0000FF"/>
                </a:solidFill>
                <a:latin typeface="Consolas" panose="020B0609020204030204" pitchFamily="49" charset="0"/>
              </a:rPr>
              <a:t>override</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cout</a:t>
            </a:r>
            <a:r>
              <a:rPr lang="tr-TR" sz="1400" dirty="0">
                <a:latin typeface="Consolas" panose="020B0609020204030204" pitchFamily="49" charset="0"/>
              </a:rPr>
              <a:t> &lt;&lt; "Somut ürünün:" &lt;&lt; </a:t>
            </a:r>
            <a:r>
              <a:rPr lang="tr-TR" sz="1400" dirty="0" err="1">
                <a:latin typeface="Consolas" panose="020B0609020204030204" pitchFamily="49" charset="0"/>
              </a:rPr>
              <a:t>endl</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&lt;&lt; "state adında bir durumu var:" &lt;&lt; state &lt;&lt; </a:t>
            </a:r>
            <a:r>
              <a:rPr lang="tr-TR" sz="1400" dirty="0" err="1">
                <a:latin typeface="Consolas" panose="020B0609020204030204" pitchFamily="49" charset="0"/>
              </a:rPr>
              <a:t>endl</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a:t>
            </a:r>
          </a:p>
          <a:p>
            <a:pPr marL="0" indent="0">
              <a:lnSpc>
                <a:spcPct val="120000"/>
              </a:lnSpc>
              <a:buNone/>
            </a:pPr>
            <a:endParaRPr lang="tr-TR" sz="1400" dirty="0">
              <a:latin typeface="Consolas" panose="020B0609020204030204" pitchFamily="49" charset="0"/>
            </a:endParaRPr>
          </a:p>
        </p:txBody>
      </p:sp>
    </p:spTree>
    <p:extLst>
      <p:ext uri="{BB962C8B-B14F-4D97-AF65-F5344CB8AC3E}">
        <p14:creationId xmlns:p14="http://schemas.microsoft.com/office/powerpoint/2010/main" val="1757823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DEKORATÖR</a:t>
            </a:r>
            <a:br>
              <a:rPr lang="tr-TR" dirty="0"/>
            </a:br>
            <a:r>
              <a:rPr lang="tr-TR" dirty="0"/>
              <a:t>DECORATOR</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err="1"/>
              <a:t>Decorator</a:t>
            </a:r>
            <a:endParaRPr lang="tr-TR" sz="1800" dirty="0"/>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Autofit/>
          </a:bodyPr>
          <a:lstStyle/>
          <a:p>
            <a:pPr marL="0" indent="0">
              <a:lnSpc>
                <a:spcPct val="120000"/>
              </a:lnSpc>
              <a:buNone/>
            </a:pPr>
            <a:r>
              <a:rPr lang="tr-TR" sz="1600" dirty="0" err="1">
                <a:solidFill>
                  <a:srgbClr val="0000FF"/>
                </a:solidFill>
                <a:latin typeface="Consolas" panose="020B0609020204030204" pitchFamily="49" charset="0"/>
              </a:rPr>
              <a:t>class</a:t>
            </a:r>
            <a:r>
              <a:rPr lang="tr-TR" sz="1600" dirty="0">
                <a:latin typeface="Consolas" panose="020B0609020204030204" pitchFamily="49" charset="0"/>
              </a:rPr>
              <a:t> </a:t>
            </a:r>
            <a:r>
              <a:rPr lang="tr-TR" sz="1600" dirty="0" err="1">
                <a:latin typeface="Consolas" panose="020B0609020204030204" pitchFamily="49" charset="0"/>
              </a:rPr>
              <a:t>Decorator</a:t>
            </a:r>
            <a:r>
              <a:rPr lang="tr-TR" sz="1600" dirty="0">
                <a:latin typeface="Consolas" panose="020B0609020204030204" pitchFamily="49" charset="0"/>
              </a:rPr>
              <a:t>: </a:t>
            </a:r>
            <a:r>
              <a:rPr lang="tr-TR" sz="1600" dirty="0" err="1">
                <a:solidFill>
                  <a:srgbClr val="0000FF"/>
                </a:solidFill>
                <a:latin typeface="Consolas" panose="020B0609020204030204" pitchFamily="49" charset="0"/>
              </a:rPr>
              <a:t>public</a:t>
            </a:r>
            <a:r>
              <a:rPr lang="tr-TR" sz="1600" dirty="0">
                <a:latin typeface="Consolas" panose="020B0609020204030204" pitchFamily="49" charset="0"/>
              </a:rPr>
              <a:t> Component {</a:t>
            </a:r>
          </a:p>
          <a:p>
            <a:pPr marL="0" indent="0">
              <a:lnSpc>
                <a:spcPct val="120000"/>
              </a:lnSpc>
              <a:buNone/>
            </a:pPr>
            <a:r>
              <a:rPr lang="tr-TR" sz="1600" dirty="0" err="1">
                <a:latin typeface="Consolas" panose="020B0609020204030204" pitchFamily="49" charset="0"/>
              </a:rPr>
              <a:t>public</a:t>
            </a:r>
            <a:r>
              <a:rPr lang="tr-TR" sz="1600" dirty="0">
                <a:latin typeface="Consolas" panose="020B0609020204030204" pitchFamily="49" charset="0"/>
              </a:rPr>
              <a:t>:</a:t>
            </a:r>
          </a:p>
          <a:p>
            <a:pPr marL="0" indent="0">
              <a:lnSpc>
                <a:spcPct val="120000"/>
              </a:lnSpc>
              <a:buNone/>
            </a:pPr>
            <a:r>
              <a:rPr lang="tr-TR" sz="1600" dirty="0">
                <a:latin typeface="Consolas" panose="020B0609020204030204" pitchFamily="49" charset="0"/>
              </a:rPr>
              <a:t>    </a:t>
            </a:r>
            <a:r>
              <a:rPr lang="tr-TR" sz="1600" dirty="0" err="1">
                <a:latin typeface="Consolas" panose="020B0609020204030204" pitchFamily="49" charset="0"/>
              </a:rPr>
              <a:t>Decorator</a:t>
            </a:r>
            <a:r>
              <a:rPr lang="tr-TR" sz="1600" dirty="0">
                <a:latin typeface="Consolas" panose="020B0609020204030204" pitchFamily="49" charset="0"/>
              </a:rPr>
              <a:t>(</a:t>
            </a:r>
            <a:r>
              <a:rPr lang="tr-TR" sz="1600" dirty="0">
                <a:solidFill>
                  <a:srgbClr val="0000FF"/>
                </a:solidFill>
                <a:latin typeface="Consolas" panose="020B0609020204030204" pitchFamily="49" charset="0"/>
              </a:rPr>
              <a:t>int</a:t>
            </a:r>
            <a:r>
              <a:rPr lang="tr-TR" sz="1600" dirty="0">
                <a:latin typeface="Consolas" panose="020B0609020204030204" pitchFamily="49" charset="0"/>
              </a:rPr>
              <a:t> </a:t>
            </a:r>
            <a:r>
              <a:rPr lang="tr-TR" sz="1600" dirty="0" err="1">
                <a:latin typeface="Consolas" panose="020B0609020204030204" pitchFamily="49" charset="0"/>
              </a:rPr>
              <a:t>pState</a:t>
            </a:r>
            <a:r>
              <a:rPr lang="tr-TR" sz="1600" dirty="0">
                <a:latin typeface="Consolas" panose="020B0609020204030204" pitchFamily="49" charset="0"/>
              </a:rPr>
              <a:t>, Component* </a:t>
            </a:r>
            <a:r>
              <a:rPr lang="tr-TR" sz="1600" dirty="0" err="1">
                <a:latin typeface="Consolas" panose="020B0609020204030204" pitchFamily="49" charset="0"/>
              </a:rPr>
              <a:t>pComponent</a:t>
            </a:r>
            <a:r>
              <a:rPr lang="tr-TR" sz="1600" dirty="0">
                <a:latin typeface="Consolas" panose="020B0609020204030204" pitchFamily="49" charset="0"/>
              </a:rPr>
              <a:t>):Component(</a:t>
            </a:r>
            <a:r>
              <a:rPr lang="tr-TR" sz="1600" dirty="0" err="1">
                <a:latin typeface="Consolas" panose="020B0609020204030204" pitchFamily="49" charset="0"/>
              </a:rPr>
              <a:t>pState</a:t>
            </a:r>
            <a:r>
              <a:rPr lang="tr-TR" sz="1600" dirty="0">
                <a:latin typeface="Consolas" panose="020B0609020204030204" pitchFamily="49" charset="0"/>
              </a:rPr>
              <a:t>) {</a:t>
            </a:r>
          </a:p>
          <a:p>
            <a:pPr marL="0" indent="0">
              <a:lnSpc>
                <a:spcPct val="120000"/>
              </a:lnSpc>
              <a:buNone/>
            </a:pPr>
            <a:r>
              <a:rPr lang="tr-TR" sz="1600" dirty="0">
                <a:latin typeface="Consolas" panose="020B0609020204030204" pitchFamily="49" charset="0"/>
              </a:rPr>
              <a:t>        </a:t>
            </a:r>
            <a:r>
              <a:rPr lang="tr-TR" sz="1600" dirty="0" err="1">
                <a:latin typeface="Consolas" panose="020B0609020204030204" pitchFamily="49" charset="0"/>
              </a:rPr>
              <a:t>component</a:t>
            </a:r>
            <a:r>
              <a:rPr lang="tr-TR" sz="1600" dirty="0">
                <a:latin typeface="Consolas" panose="020B0609020204030204" pitchFamily="49" charset="0"/>
              </a:rPr>
              <a:t>=</a:t>
            </a:r>
            <a:r>
              <a:rPr lang="tr-TR" sz="1600" dirty="0" err="1">
                <a:latin typeface="Consolas" panose="020B0609020204030204" pitchFamily="49" charset="0"/>
              </a:rPr>
              <a:t>pComponent</a:t>
            </a:r>
            <a:r>
              <a:rPr lang="tr-TR" sz="1600" dirty="0">
                <a:latin typeface="Consolas" panose="020B0609020204030204" pitchFamily="49" charset="0"/>
              </a:rPr>
              <a:t>;</a:t>
            </a:r>
          </a:p>
          <a:p>
            <a:pPr marL="0" indent="0">
              <a:lnSpc>
                <a:spcPct val="120000"/>
              </a:lnSpc>
              <a:buNone/>
            </a:pPr>
            <a:r>
              <a:rPr lang="tr-TR" sz="1600" dirty="0">
                <a:latin typeface="Consolas" panose="020B0609020204030204" pitchFamily="49" charset="0"/>
              </a:rPr>
              <a:t>    }</a:t>
            </a:r>
          </a:p>
          <a:p>
            <a:pPr marL="0" indent="0">
              <a:lnSpc>
                <a:spcPct val="120000"/>
              </a:lnSpc>
              <a:buNone/>
            </a:pPr>
            <a:r>
              <a:rPr lang="tr-TR" sz="1600" dirty="0">
                <a:latin typeface="Consolas" panose="020B0609020204030204" pitchFamily="49" charset="0"/>
              </a:rPr>
              <a:t>    </a:t>
            </a:r>
            <a:r>
              <a:rPr lang="tr-TR" sz="1600" dirty="0" err="1">
                <a:solidFill>
                  <a:srgbClr val="0000FF"/>
                </a:solidFill>
                <a:latin typeface="Consolas" panose="020B0609020204030204" pitchFamily="49" charset="0"/>
              </a:rPr>
              <a:t>void</a:t>
            </a:r>
            <a:r>
              <a:rPr lang="tr-TR" sz="1600" dirty="0">
                <a:latin typeface="Consolas" panose="020B0609020204030204" pitchFamily="49" charset="0"/>
              </a:rPr>
              <a:t> operation() </a:t>
            </a:r>
            <a:r>
              <a:rPr lang="tr-TR" sz="1600" dirty="0" err="1">
                <a:solidFill>
                  <a:srgbClr val="0000FF"/>
                </a:solidFill>
                <a:latin typeface="Consolas" panose="020B0609020204030204" pitchFamily="49" charset="0"/>
              </a:rPr>
              <a:t>override</a:t>
            </a:r>
            <a:r>
              <a:rPr lang="tr-TR" sz="1600" dirty="0">
                <a:latin typeface="Consolas" panose="020B0609020204030204" pitchFamily="49" charset="0"/>
              </a:rPr>
              <a:t> {</a:t>
            </a:r>
          </a:p>
          <a:p>
            <a:pPr marL="0" indent="0">
              <a:lnSpc>
                <a:spcPct val="120000"/>
              </a:lnSpc>
              <a:buNone/>
            </a:pPr>
            <a:r>
              <a:rPr lang="tr-TR" sz="1600" dirty="0">
                <a:latin typeface="Consolas" panose="020B0609020204030204" pitchFamily="49" charset="0"/>
              </a:rPr>
              <a:t>        </a:t>
            </a:r>
            <a:r>
              <a:rPr lang="tr-TR" sz="1600" dirty="0" err="1">
                <a:latin typeface="Consolas" panose="020B0609020204030204" pitchFamily="49" charset="0"/>
              </a:rPr>
              <a:t>component</a:t>
            </a:r>
            <a:r>
              <a:rPr lang="tr-TR" sz="1600" dirty="0">
                <a:latin typeface="Consolas" panose="020B0609020204030204" pitchFamily="49" charset="0"/>
              </a:rPr>
              <a:t>-&gt;operation();</a:t>
            </a:r>
          </a:p>
          <a:p>
            <a:pPr marL="0" indent="0">
              <a:lnSpc>
                <a:spcPct val="120000"/>
              </a:lnSpc>
              <a:buNone/>
            </a:pPr>
            <a:r>
              <a:rPr lang="tr-TR" sz="1600" dirty="0">
                <a:latin typeface="Consolas" panose="020B0609020204030204" pitchFamily="49" charset="0"/>
              </a:rPr>
              <a:t>    }</a:t>
            </a:r>
          </a:p>
          <a:p>
            <a:pPr marL="0" indent="0">
              <a:lnSpc>
                <a:spcPct val="120000"/>
              </a:lnSpc>
              <a:buNone/>
            </a:pPr>
            <a:r>
              <a:rPr lang="tr-TR" sz="1600" dirty="0" err="1">
                <a:latin typeface="Consolas" panose="020B0609020204030204" pitchFamily="49" charset="0"/>
              </a:rPr>
              <a:t>protected</a:t>
            </a:r>
            <a:r>
              <a:rPr lang="tr-TR" sz="1600" dirty="0">
                <a:latin typeface="Consolas" panose="020B0609020204030204" pitchFamily="49" charset="0"/>
              </a:rPr>
              <a:t>:</a:t>
            </a:r>
          </a:p>
          <a:p>
            <a:pPr marL="0" indent="0">
              <a:lnSpc>
                <a:spcPct val="120000"/>
              </a:lnSpc>
              <a:buNone/>
            </a:pPr>
            <a:r>
              <a:rPr lang="tr-TR" sz="1600" dirty="0">
                <a:latin typeface="Consolas" panose="020B0609020204030204" pitchFamily="49" charset="0"/>
              </a:rPr>
              <a:t>    Component* </a:t>
            </a:r>
            <a:r>
              <a:rPr lang="tr-TR" sz="1600" dirty="0" err="1">
                <a:latin typeface="Consolas" panose="020B0609020204030204" pitchFamily="49" charset="0"/>
              </a:rPr>
              <a:t>component</a:t>
            </a:r>
            <a:r>
              <a:rPr lang="tr-TR" sz="1600" dirty="0">
                <a:latin typeface="Consolas" panose="020B0609020204030204" pitchFamily="49" charset="0"/>
              </a:rPr>
              <a:t>; </a:t>
            </a:r>
            <a:r>
              <a:rPr lang="tr-TR" sz="1600" dirty="0">
                <a:solidFill>
                  <a:schemeClr val="bg1">
                    <a:lumMod val="65000"/>
                  </a:schemeClr>
                </a:solidFill>
                <a:latin typeface="Consolas" panose="020B0609020204030204" pitchFamily="49" charset="0"/>
              </a:rPr>
              <a:t>// </a:t>
            </a:r>
            <a:r>
              <a:rPr lang="tr-TR" sz="1600" dirty="0" err="1">
                <a:solidFill>
                  <a:schemeClr val="bg1">
                    <a:lumMod val="65000"/>
                  </a:schemeClr>
                </a:solidFill>
                <a:latin typeface="Consolas" panose="020B0609020204030204" pitchFamily="49" charset="0"/>
              </a:rPr>
              <a:t>aggregation</a:t>
            </a:r>
            <a:r>
              <a:rPr lang="tr-TR" sz="1600" dirty="0">
                <a:solidFill>
                  <a:schemeClr val="bg1">
                    <a:lumMod val="65000"/>
                  </a:schemeClr>
                </a:solidFill>
                <a:latin typeface="Consolas" panose="020B0609020204030204" pitchFamily="49" charset="0"/>
              </a:rPr>
              <a:t> </a:t>
            </a:r>
            <a:r>
              <a:rPr lang="tr-TR" sz="1600" dirty="0" err="1">
                <a:solidFill>
                  <a:schemeClr val="bg1">
                    <a:lumMod val="65000"/>
                  </a:schemeClr>
                </a:solidFill>
                <a:latin typeface="Consolas" panose="020B0609020204030204" pitchFamily="49" charset="0"/>
              </a:rPr>
              <a:t>to</a:t>
            </a:r>
            <a:r>
              <a:rPr lang="tr-TR" sz="1600" dirty="0">
                <a:solidFill>
                  <a:schemeClr val="bg1">
                    <a:lumMod val="65000"/>
                  </a:schemeClr>
                </a:solidFill>
                <a:latin typeface="Consolas" panose="020B0609020204030204" pitchFamily="49" charset="0"/>
              </a:rPr>
              <a:t> Component</a:t>
            </a:r>
          </a:p>
          <a:p>
            <a:pPr marL="0" indent="0">
              <a:lnSpc>
                <a:spcPct val="120000"/>
              </a:lnSpc>
              <a:buNone/>
            </a:pPr>
            <a:r>
              <a:rPr lang="tr-TR" sz="1600" dirty="0">
                <a:latin typeface="Consolas" panose="020B0609020204030204" pitchFamily="49" charset="0"/>
              </a:rPr>
              <a:t>};</a:t>
            </a:r>
          </a:p>
          <a:p>
            <a:pPr marL="0" indent="0">
              <a:lnSpc>
                <a:spcPct val="120000"/>
              </a:lnSpc>
              <a:buNone/>
            </a:pPr>
            <a:endParaRPr lang="tr-TR" sz="1600" dirty="0">
              <a:latin typeface="Consolas" panose="020B0609020204030204" pitchFamily="49" charset="0"/>
            </a:endParaRPr>
          </a:p>
        </p:txBody>
      </p:sp>
    </p:spTree>
    <p:extLst>
      <p:ext uri="{BB962C8B-B14F-4D97-AF65-F5344CB8AC3E}">
        <p14:creationId xmlns:p14="http://schemas.microsoft.com/office/powerpoint/2010/main" val="2095090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D7D0D6-01DA-4612-8A41-51229FB5C502}"/>
              </a:ext>
            </a:extLst>
          </p:cNvPr>
          <p:cNvSpPr>
            <a:spLocks noGrp="1"/>
          </p:cNvSpPr>
          <p:nvPr>
            <p:ph type="title"/>
          </p:nvPr>
        </p:nvSpPr>
        <p:spPr/>
        <p:txBody>
          <a:bodyPr/>
          <a:lstStyle/>
          <a:p>
            <a:r>
              <a:rPr lang="tr-TR" dirty="0"/>
              <a:t>desen (pattern) nedir?</a:t>
            </a:r>
          </a:p>
        </p:txBody>
      </p:sp>
      <p:sp>
        <p:nvSpPr>
          <p:cNvPr id="3" name="İçerik Yer Tutucusu 2">
            <a:extLst>
              <a:ext uri="{FF2B5EF4-FFF2-40B4-BE49-F238E27FC236}">
                <a16:creationId xmlns:a16="http://schemas.microsoft.com/office/drawing/2014/main" id="{19AA6244-3690-4F1A-AE68-38D149AD1CF3}"/>
              </a:ext>
            </a:extLst>
          </p:cNvPr>
          <p:cNvSpPr>
            <a:spLocks noGrp="1"/>
          </p:cNvSpPr>
          <p:nvPr>
            <p:ph idx="1"/>
          </p:nvPr>
        </p:nvSpPr>
        <p:spPr/>
        <p:txBody>
          <a:bodyPr>
            <a:noAutofit/>
          </a:bodyPr>
          <a:lstStyle/>
          <a:p>
            <a:pPr marL="0" indent="0">
              <a:lnSpc>
                <a:spcPct val="100000"/>
              </a:lnSpc>
              <a:buNone/>
            </a:pPr>
            <a:r>
              <a:rPr lang="tr-TR" b="1" dirty="0"/>
              <a:t>Nesne yönelimli programlamanın ortaya çıkışıyla beraber, daha önceden yazılmış hazır </a:t>
            </a:r>
            <a:r>
              <a:rPr lang="tr-TR" b="1" dirty="0">
                <a:solidFill>
                  <a:srgbClr val="0070C0"/>
                </a:solidFill>
              </a:rPr>
              <a:t>bileşenlerin</a:t>
            </a:r>
            <a:r>
              <a:rPr lang="tr-TR" b="1" dirty="0"/>
              <a:t> (</a:t>
            </a:r>
            <a:r>
              <a:rPr lang="tr-TR" b="1" dirty="0" err="1">
                <a:solidFill>
                  <a:srgbClr val="C00000"/>
                </a:solidFill>
              </a:rPr>
              <a:t>component</a:t>
            </a:r>
            <a:r>
              <a:rPr lang="tr-TR" b="1" dirty="0"/>
              <a:t>) </a:t>
            </a:r>
            <a:r>
              <a:rPr lang="tr-TR" b="1" dirty="0">
                <a:solidFill>
                  <a:srgbClr val="0070C0"/>
                </a:solidFill>
              </a:rPr>
              <a:t>yeniden kullanımı </a:t>
            </a:r>
            <a:r>
              <a:rPr lang="tr-TR" b="1" dirty="0"/>
              <a:t>(</a:t>
            </a:r>
            <a:r>
              <a:rPr lang="tr-TR" b="1" dirty="0">
                <a:solidFill>
                  <a:srgbClr val="C00000"/>
                </a:solidFill>
              </a:rPr>
              <a:t>reusing</a:t>
            </a:r>
            <a:r>
              <a:rPr lang="tr-TR" b="1" dirty="0"/>
              <a:t>) konusunda oldukça önemli ilerlemeler sağlamıştır. </a:t>
            </a:r>
          </a:p>
          <a:p>
            <a:pPr marL="0" indent="0">
              <a:lnSpc>
                <a:spcPct val="100000"/>
              </a:lnSpc>
              <a:buNone/>
            </a:pPr>
            <a:endParaRPr lang="tr-TR" b="1" dirty="0"/>
          </a:p>
          <a:p>
            <a:pPr marL="0" indent="0">
              <a:lnSpc>
                <a:spcPct val="100000"/>
              </a:lnSpc>
              <a:buNone/>
            </a:pPr>
            <a:r>
              <a:rPr lang="tr-TR" b="1" dirty="0"/>
              <a:t>Bunun paralelinde </a:t>
            </a:r>
            <a:r>
              <a:rPr lang="tr-TR" b="1" dirty="0">
                <a:solidFill>
                  <a:srgbClr val="0070C0"/>
                </a:solidFill>
              </a:rPr>
              <a:t>başarılı tecrübelerin </a:t>
            </a:r>
            <a:r>
              <a:rPr lang="tr-TR" b="1" dirty="0"/>
              <a:t>(</a:t>
            </a:r>
            <a:r>
              <a:rPr lang="tr-TR" b="1" dirty="0" err="1">
                <a:solidFill>
                  <a:srgbClr val="C00000"/>
                </a:solidFill>
              </a:rPr>
              <a:t>experience</a:t>
            </a:r>
            <a:r>
              <a:rPr lang="tr-TR" b="1" dirty="0"/>
              <a:t>) yeniden kullanımı konusunda da çeşitli çalışmalar yapılmış ve </a:t>
            </a:r>
            <a:r>
              <a:rPr lang="tr-TR" b="1" dirty="0">
                <a:solidFill>
                  <a:srgbClr val="0070C0"/>
                </a:solidFill>
              </a:rPr>
              <a:t>desen</a:t>
            </a:r>
            <a:r>
              <a:rPr lang="tr-TR" b="1" dirty="0"/>
              <a:t> (</a:t>
            </a:r>
            <a:r>
              <a:rPr lang="tr-TR" b="1" dirty="0">
                <a:solidFill>
                  <a:srgbClr val="C00000"/>
                </a:solidFill>
              </a:rPr>
              <a:t>pattern</a:t>
            </a:r>
            <a:r>
              <a:rPr lang="tr-TR" b="1" dirty="0"/>
              <a:t>) kavramı ortaya çıkmıştır. </a:t>
            </a:r>
          </a:p>
          <a:p>
            <a:pPr marL="0" indent="0">
              <a:lnSpc>
                <a:spcPct val="100000"/>
              </a:lnSpc>
              <a:buNone/>
            </a:pPr>
            <a:endParaRPr lang="tr-TR" b="1" dirty="0"/>
          </a:p>
          <a:p>
            <a:pPr marL="0" indent="0">
              <a:lnSpc>
                <a:spcPct val="100000"/>
              </a:lnSpc>
              <a:buNone/>
            </a:pPr>
            <a:r>
              <a:rPr lang="tr-TR" b="1" dirty="0"/>
              <a:t>Desenlerin aksine </a:t>
            </a:r>
            <a:r>
              <a:rPr lang="tr-TR" b="1" dirty="0">
                <a:solidFill>
                  <a:srgbClr val="0070C0"/>
                </a:solidFill>
              </a:rPr>
              <a:t>anti-desen</a:t>
            </a:r>
            <a:r>
              <a:rPr lang="tr-TR" b="1" dirty="0"/>
              <a:t> (</a:t>
            </a:r>
            <a:r>
              <a:rPr lang="tr-TR" b="1" dirty="0">
                <a:solidFill>
                  <a:srgbClr val="C00000"/>
                </a:solidFill>
              </a:rPr>
              <a:t>anti-pattern</a:t>
            </a:r>
            <a:r>
              <a:rPr lang="tr-TR" b="1" dirty="0"/>
              <a:t>) ise başarısızlık tecrübelerini anlatır.</a:t>
            </a:r>
            <a:endParaRPr lang="tr-TR" dirty="0"/>
          </a:p>
        </p:txBody>
      </p:sp>
    </p:spTree>
    <p:extLst>
      <p:ext uri="{BB962C8B-B14F-4D97-AF65-F5344CB8AC3E}">
        <p14:creationId xmlns:p14="http://schemas.microsoft.com/office/powerpoint/2010/main" val="1425796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DEKORATÖR</a:t>
            </a:r>
            <a:br>
              <a:rPr lang="tr-TR" dirty="0"/>
            </a:br>
            <a:r>
              <a:rPr lang="tr-TR" dirty="0"/>
              <a:t>DECORATOR</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a:t>ConcreteDecorator1</a:t>
            </a:r>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Autofit/>
          </a:bodyPr>
          <a:lstStyle/>
          <a:p>
            <a:pPr marL="0" indent="0">
              <a:lnSpc>
                <a:spcPct val="120000"/>
              </a:lnSpc>
              <a:buNone/>
            </a:pPr>
            <a:r>
              <a:rPr lang="tr-TR" sz="1400" dirty="0" err="1">
                <a:solidFill>
                  <a:srgbClr val="0000FF"/>
                </a:solidFill>
                <a:latin typeface="Consolas" panose="020B0609020204030204" pitchFamily="49" charset="0"/>
              </a:rPr>
              <a:t>class</a:t>
            </a:r>
            <a:r>
              <a:rPr lang="tr-TR" sz="1400" dirty="0">
                <a:latin typeface="Consolas" panose="020B0609020204030204" pitchFamily="49" charset="0"/>
              </a:rPr>
              <a:t> ConcreteDecorator1: </a:t>
            </a:r>
            <a:r>
              <a:rPr lang="tr-TR" sz="1400" dirty="0" err="1">
                <a:solidFill>
                  <a:srgbClr val="0000FF"/>
                </a:solidFill>
                <a:latin typeface="Consolas" panose="020B0609020204030204" pitchFamily="49" charset="0"/>
              </a:rPr>
              <a:t>public</a:t>
            </a:r>
            <a:r>
              <a:rPr lang="tr-TR" sz="1400" dirty="0">
                <a:latin typeface="Consolas" panose="020B0609020204030204" pitchFamily="49" charset="0"/>
              </a:rPr>
              <a:t> </a:t>
            </a:r>
            <a:r>
              <a:rPr lang="tr-TR" sz="1400" dirty="0" err="1">
                <a:latin typeface="Consolas" panose="020B0609020204030204" pitchFamily="49" charset="0"/>
              </a:rPr>
              <a:t>Decorator</a:t>
            </a:r>
            <a:r>
              <a:rPr lang="tr-TR" sz="1400" dirty="0">
                <a:latin typeface="Consolas" panose="020B0609020204030204" pitchFamily="49" charset="0"/>
              </a:rPr>
              <a:t> {</a:t>
            </a:r>
          </a:p>
          <a:p>
            <a:pPr marL="0" indent="0">
              <a:lnSpc>
                <a:spcPct val="120000"/>
              </a:lnSpc>
              <a:buNone/>
            </a:pPr>
            <a:r>
              <a:rPr lang="tr-TR" sz="1400" dirty="0" err="1">
                <a:latin typeface="Consolas" panose="020B0609020204030204" pitchFamily="49" charset="0"/>
              </a:rPr>
              <a:t>public</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ConcreteDecorator1(</a:t>
            </a:r>
            <a:r>
              <a:rPr lang="tr-TR" sz="1400" dirty="0">
                <a:solidFill>
                  <a:srgbClr val="0000FF"/>
                </a:solidFill>
                <a:latin typeface="Consolas" panose="020B0609020204030204" pitchFamily="49" charset="0"/>
              </a:rPr>
              <a:t>int</a:t>
            </a:r>
            <a:r>
              <a:rPr lang="tr-TR" sz="1400" dirty="0">
                <a:latin typeface="Consolas" panose="020B0609020204030204" pitchFamily="49" charset="0"/>
              </a:rPr>
              <a:t> </a:t>
            </a:r>
            <a:r>
              <a:rPr lang="tr-TR" sz="1400" dirty="0" err="1">
                <a:latin typeface="Consolas" panose="020B0609020204030204" pitchFamily="49" charset="0"/>
              </a:rPr>
              <a:t>pState</a:t>
            </a:r>
            <a:r>
              <a:rPr lang="tr-TR" sz="1400" dirty="0">
                <a:latin typeface="Consolas" panose="020B0609020204030204" pitchFamily="49" charset="0"/>
              </a:rPr>
              <a:t>, Component* </a:t>
            </a:r>
            <a:r>
              <a:rPr lang="tr-TR" sz="1400" dirty="0" err="1">
                <a:latin typeface="Consolas" panose="020B0609020204030204" pitchFamily="49" charset="0"/>
              </a:rPr>
              <a:t>pComponent</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Decorator</a:t>
            </a:r>
            <a:r>
              <a:rPr lang="tr-TR" sz="1400" dirty="0">
                <a:latin typeface="Consolas" panose="020B0609020204030204" pitchFamily="49" charset="0"/>
              </a:rPr>
              <a:t>(</a:t>
            </a:r>
            <a:r>
              <a:rPr lang="tr-TR" sz="1400" dirty="0" err="1">
                <a:latin typeface="Consolas" panose="020B0609020204030204" pitchFamily="49" charset="0"/>
              </a:rPr>
              <a:t>pState</a:t>
            </a:r>
            <a:r>
              <a:rPr lang="tr-TR" sz="1400" dirty="0">
                <a:latin typeface="Consolas" panose="020B0609020204030204" pitchFamily="49" charset="0"/>
              </a:rPr>
              <a:t>, </a:t>
            </a:r>
            <a:r>
              <a:rPr lang="tr-TR" sz="1400" dirty="0" err="1">
                <a:latin typeface="Consolas" panose="020B0609020204030204" pitchFamily="49" charset="0"/>
              </a:rPr>
              <a:t>pComponent</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addedState</a:t>
            </a:r>
            <a:r>
              <a:rPr lang="tr-TR" sz="1400" dirty="0">
                <a:latin typeface="Consolas" panose="020B0609020204030204" pitchFamily="49" charset="0"/>
              </a:rPr>
              <a:t>=</a:t>
            </a:r>
            <a:r>
              <a:rPr lang="tr-TR" sz="1400" dirty="0" err="1">
                <a:latin typeface="Consolas" panose="020B0609020204030204" pitchFamily="49" charset="0"/>
              </a:rPr>
              <a:t>pState</a:t>
            </a:r>
            <a:r>
              <a:rPr lang="tr-TR" sz="1400" dirty="0">
                <a:latin typeface="Consolas" panose="020B0609020204030204" pitchFamily="49" charset="0"/>
              </a:rPr>
              <a:t>*100;</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operation() </a:t>
            </a:r>
            <a:r>
              <a:rPr lang="tr-TR" sz="1400" dirty="0" err="1">
                <a:solidFill>
                  <a:srgbClr val="0000FF"/>
                </a:solidFill>
                <a:latin typeface="Consolas" panose="020B0609020204030204" pitchFamily="49" charset="0"/>
              </a:rPr>
              <a:t>override</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cout</a:t>
            </a:r>
            <a:r>
              <a:rPr lang="tr-TR" sz="1400" dirty="0">
                <a:latin typeface="Consolas" panose="020B0609020204030204" pitchFamily="49" charset="0"/>
              </a:rPr>
              <a:t> &lt;&lt; "</a:t>
            </a:r>
            <a:r>
              <a:rPr lang="tr-TR" sz="1400" dirty="0" err="1">
                <a:latin typeface="Consolas" panose="020B0609020204030204" pitchFamily="49" charset="0"/>
              </a:rPr>
              <a:t>Decorator</a:t>
            </a:r>
            <a:r>
              <a:rPr lang="tr-TR" sz="1400" dirty="0">
                <a:latin typeface="Consolas" panose="020B0609020204030204" pitchFamily="49" charset="0"/>
              </a:rPr>
              <a:t> 1" &lt;&lt; </a:t>
            </a:r>
            <a:r>
              <a:rPr lang="tr-TR" sz="1400" dirty="0" err="1">
                <a:latin typeface="Consolas" panose="020B0609020204030204" pitchFamily="49" charset="0"/>
              </a:rPr>
              <a:t>endl</a:t>
            </a:r>
            <a:endParaRPr lang="tr-TR" sz="1400" dirty="0">
              <a:latin typeface="Consolas" panose="020B0609020204030204" pitchFamily="49" charset="0"/>
            </a:endParaRPr>
          </a:p>
          <a:p>
            <a:pPr marL="0" indent="0">
              <a:lnSpc>
                <a:spcPct val="120000"/>
              </a:lnSpc>
              <a:buNone/>
            </a:pPr>
            <a:r>
              <a:rPr lang="tr-TR" sz="1400" dirty="0">
                <a:latin typeface="Consolas" panose="020B0609020204030204" pitchFamily="49" charset="0"/>
              </a:rPr>
              <a:t>            &lt;&lt; "</a:t>
            </a:r>
            <a:r>
              <a:rPr lang="tr-TR" sz="1400" dirty="0" err="1">
                <a:latin typeface="Consolas" panose="020B0609020204030204" pitchFamily="49" charset="0"/>
              </a:rPr>
              <a:t>addedState</a:t>
            </a:r>
            <a:r>
              <a:rPr lang="tr-TR" sz="1400" dirty="0">
                <a:latin typeface="Consolas" panose="020B0609020204030204" pitchFamily="49" charset="0"/>
              </a:rPr>
              <a:t> adında yeni bir durumu var:" </a:t>
            </a:r>
          </a:p>
          <a:p>
            <a:pPr marL="0" indent="0">
              <a:lnSpc>
                <a:spcPct val="120000"/>
              </a:lnSpc>
              <a:buNone/>
            </a:pPr>
            <a:r>
              <a:rPr lang="tr-TR" sz="1400" dirty="0">
                <a:latin typeface="Consolas" panose="020B0609020204030204" pitchFamily="49" charset="0"/>
              </a:rPr>
              <a:t>            &lt;&lt; </a:t>
            </a:r>
            <a:r>
              <a:rPr lang="tr-TR" sz="1400" dirty="0" err="1">
                <a:latin typeface="Consolas" panose="020B0609020204030204" pitchFamily="49" charset="0"/>
              </a:rPr>
              <a:t>addedState</a:t>
            </a:r>
            <a:r>
              <a:rPr lang="tr-TR" sz="1400" dirty="0">
                <a:latin typeface="Consolas" panose="020B0609020204030204" pitchFamily="49" charset="0"/>
              </a:rPr>
              <a:t> &lt;&lt; </a:t>
            </a:r>
            <a:r>
              <a:rPr lang="tr-TR" sz="1400" dirty="0" err="1">
                <a:latin typeface="Consolas" panose="020B0609020204030204" pitchFamily="49" charset="0"/>
              </a:rPr>
              <a:t>endl</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a:solidFill>
                  <a:srgbClr val="0000FF"/>
                </a:solidFill>
                <a:latin typeface="Consolas" panose="020B0609020204030204" pitchFamily="49" charset="0"/>
              </a:rPr>
              <a:t>int</a:t>
            </a:r>
            <a:r>
              <a:rPr lang="tr-TR" sz="1400" dirty="0">
                <a:latin typeface="Consolas" panose="020B0609020204030204" pitchFamily="49" charset="0"/>
              </a:rPr>
              <a:t> </a:t>
            </a:r>
            <a:r>
              <a:rPr lang="tr-TR" sz="1400" dirty="0" err="1">
                <a:latin typeface="Consolas" panose="020B0609020204030204" pitchFamily="49" charset="0"/>
              </a:rPr>
              <a:t>getAddedState</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a:solidFill>
                  <a:srgbClr val="0000FF"/>
                </a:solidFill>
                <a:latin typeface="Consolas" panose="020B0609020204030204" pitchFamily="49" charset="0"/>
              </a:rPr>
              <a:t>return</a:t>
            </a:r>
            <a:r>
              <a:rPr lang="tr-TR" sz="1400" dirty="0">
                <a:latin typeface="Consolas" panose="020B0609020204030204" pitchFamily="49" charset="0"/>
              </a:rPr>
              <a:t> </a:t>
            </a:r>
            <a:r>
              <a:rPr lang="tr-TR" sz="1400" dirty="0" err="1">
                <a:latin typeface="Consolas" panose="020B0609020204030204" pitchFamily="49" charset="0"/>
              </a:rPr>
              <a:t>addedState</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a:t>
            </a:r>
            <a:r>
              <a:rPr lang="tr-TR" sz="1400" dirty="0" err="1">
                <a:latin typeface="Consolas" panose="020B0609020204030204" pitchFamily="49" charset="0"/>
              </a:rPr>
              <a:t>setAddedState</a:t>
            </a:r>
            <a:r>
              <a:rPr lang="tr-TR" sz="1400" dirty="0">
                <a:latin typeface="Consolas" panose="020B0609020204030204" pitchFamily="49" charset="0"/>
              </a:rPr>
              <a:t>(</a:t>
            </a:r>
            <a:r>
              <a:rPr lang="tr-TR" sz="1400" dirty="0">
                <a:solidFill>
                  <a:srgbClr val="0000FF"/>
                </a:solidFill>
                <a:latin typeface="Consolas" panose="020B0609020204030204" pitchFamily="49" charset="0"/>
              </a:rPr>
              <a:t>int</a:t>
            </a:r>
            <a:r>
              <a:rPr lang="tr-TR" sz="1400" dirty="0">
                <a:latin typeface="Consolas" panose="020B0609020204030204" pitchFamily="49" charset="0"/>
              </a:rPr>
              <a:t> </a:t>
            </a:r>
            <a:r>
              <a:rPr lang="tr-TR" sz="1400" dirty="0" err="1">
                <a:latin typeface="Consolas" panose="020B0609020204030204" pitchFamily="49" charset="0"/>
              </a:rPr>
              <a:t>pState</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addedState</a:t>
            </a:r>
            <a:r>
              <a:rPr lang="tr-TR" sz="1400" dirty="0">
                <a:latin typeface="Consolas" panose="020B0609020204030204" pitchFamily="49" charset="0"/>
              </a:rPr>
              <a:t>=</a:t>
            </a:r>
            <a:r>
              <a:rPr lang="tr-TR" sz="1400" dirty="0" err="1">
                <a:latin typeface="Consolas" panose="020B0609020204030204" pitchFamily="49" charset="0"/>
              </a:rPr>
              <a:t>pState</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err="1">
                <a:latin typeface="Consolas" panose="020B0609020204030204" pitchFamily="49" charset="0"/>
              </a:rPr>
              <a:t>private</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a:solidFill>
                  <a:srgbClr val="0000FF"/>
                </a:solidFill>
                <a:latin typeface="Consolas" panose="020B0609020204030204" pitchFamily="49" charset="0"/>
              </a:rPr>
              <a:t>int</a:t>
            </a:r>
            <a:r>
              <a:rPr lang="tr-TR" sz="1400" dirty="0">
                <a:latin typeface="Consolas" panose="020B0609020204030204" pitchFamily="49" charset="0"/>
              </a:rPr>
              <a:t> </a:t>
            </a:r>
            <a:r>
              <a:rPr lang="tr-TR" sz="1400" dirty="0" err="1">
                <a:latin typeface="Consolas" panose="020B0609020204030204" pitchFamily="49" charset="0"/>
              </a:rPr>
              <a:t>addedState</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a:t>
            </a:r>
          </a:p>
          <a:p>
            <a:pPr marL="0" indent="0">
              <a:lnSpc>
                <a:spcPct val="120000"/>
              </a:lnSpc>
              <a:buNone/>
            </a:pPr>
            <a:endParaRPr lang="tr-TR" sz="1400" dirty="0">
              <a:latin typeface="Consolas" panose="020B0609020204030204" pitchFamily="49" charset="0"/>
            </a:endParaRPr>
          </a:p>
        </p:txBody>
      </p:sp>
    </p:spTree>
    <p:extLst>
      <p:ext uri="{BB962C8B-B14F-4D97-AF65-F5344CB8AC3E}">
        <p14:creationId xmlns:p14="http://schemas.microsoft.com/office/powerpoint/2010/main" val="929256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DEKORATÖR</a:t>
            </a:r>
            <a:br>
              <a:rPr lang="tr-TR" dirty="0"/>
            </a:br>
            <a:r>
              <a:rPr lang="tr-TR" dirty="0"/>
              <a:t>DECORATOR</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a:t>ConcreteDecorator2</a:t>
            </a:r>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Autofit/>
          </a:bodyPr>
          <a:lstStyle/>
          <a:p>
            <a:pPr marL="0" indent="0">
              <a:lnSpc>
                <a:spcPct val="120000"/>
              </a:lnSpc>
              <a:buNone/>
            </a:pPr>
            <a:r>
              <a:rPr lang="tr-TR" sz="1400" dirty="0" err="1">
                <a:solidFill>
                  <a:srgbClr val="0000FF"/>
                </a:solidFill>
                <a:latin typeface="Consolas" panose="020B0609020204030204" pitchFamily="49" charset="0"/>
              </a:rPr>
              <a:t>class</a:t>
            </a:r>
            <a:r>
              <a:rPr lang="tr-TR" sz="1400" dirty="0">
                <a:latin typeface="Consolas" panose="020B0609020204030204" pitchFamily="49" charset="0"/>
              </a:rPr>
              <a:t> ConcreteDecorator2: </a:t>
            </a:r>
            <a:r>
              <a:rPr lang="tr-TR" sz="1400" dirty="0" err="1">
                <a:solidFill>
                  <a:srgbClr val="0000FF"/>
                </a:solidFill>
                <a:latin typeface="Consolas" panose="020B0609020204030204" pitchFamily="49" charset="0"/>
              </a:rPr>
              <a:t>public</a:t>
            </a:r>
            <a:r>
              <a:rPr lang="tr-TR" sz="1400" dirty="0">
                <a:latin typeface="Consolas" panose="020B0609020204030204" pitchFamily="49" charset="0"/>
              </a:rPr>
              <a:t> </a:t>
            </a:r>
            <a:r>
              <a:rPr lang="tr-TR" sz="1400" dirty="0" err="1">
                <a:latin typeface="Consolas" panose="020B0609020204030204" pitchFamily="49" charset="0"/>
              </a:rPr>
              <a:t>Decorator</a:t>
            </a:r>
            <a:r>
              <a:rPr lang="tr-TR" sz="1400" dirty="0">
                <a:latin typeface="Consolas" panose="020B0609020204030204" pitchFamily="49" charset="0"/>
              </a:rPr>
              <a:t> {</a:t>
            </a:r>
          </a:p>
          <a:p>
            <a:pPr marL="0" indent="0">
              <a:lnSpc>
                <a:spcPct val="120000"/>
              </a:lnSpc>
              <a:buNone/>
            </a:pPr>
            <a:r>
              <a:rPr lang="tr-TR" sz="1400" dirty="0" err="1">
                <a:latin typeface="Consolas" panose="020B0609020204030204" pitchFamily="49" charset="0"/>
              </a:rPr>
              <a:t>public</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ConcreteDecorator2(</a:t>
            </a:r>
            <a:r>
              <a:rPr lang="tr-TR" sz="1400" dirty="0">
                <a:solidFill>
                  <a:srgbClr val="0000FF"/>
                </a:solidFill>
                <a:latin typeface="Consolas" panose="020B0609020204030204" pitchFamily="49" charset="0"/>
              </a:rPr>
              <a:t>int</a:t>
            </a:r>
            <a:r>
              <a:rPr lang="tr-TR" sz="1400" dirty="0">
                <a:latin typeface="Consolas" panose="020B0609020204030204" pitchFamily="49" charset="0"/>
              </a:rPr>
              <a:t> </a:t>
            </a:r>
            <a:r>
              <a:rPr lang="tr-TR" sz="1400" dirty="0" err="1">
                <a:latin typeface="Consolas" panose="020B0609020204030204" pitchFamily="49" charset="0"/>
              </a:rPr>
              <a:t>pState</a:t>
            </a:r>
            <a:r>
              <a:rPr lang="tr-TR" sz="1400" dirty="0">
                <a:latin typeface="Consolas" panose="020B0609020204030204" pitchFamily="49" charset="0"/>
              </a:rPr>
              <a:t>, Component* </a:t>
            </a:r>
            <a:r>
              <a:rPr lang="tr-TR" sz="1400" dirty="0" err="1">
                <a:latin typeface="Consolas" panose="020B0609020204030204" pitchFamily="49" charset="0"/>
              </a:rPr>
              <a:t>pComponent</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Decorator</a:t>
            </a:r>
            <a:r>
              <a:rPr lang="tr-TR" sz="1400" dirty="0">
                <a:latin typeface="Consolas" panose="020B0609020204030204" pitchFamily="49" charset="0"/>
              </a:rPr>
              <a:t>(</a:t>
            </a:r>
            <a:r>
              <a:rPr lang="tr-TR" sz="1400" dirty="0" err="1">
                <a:latin typeface="Consolas" panose="020B0609020204030204" pitchFamily="49" charset="0"/>
              </a:rPr>
              <a:t>pState</a:t>
            </a:r>
            <a:r>
              <a:rPr lang="tr-TR" sz="1400" dirty="0">
                <a:latin typeface="Consolas" panose="020B0609020204030204" pitchFamily="49" charset="0"/>
              </a:rPr>
              <a:t>, </a:t>
            </a:r>
            <a:r>
              <a:rPr lang="tr-TR" sz="1400" dirty="0" err="1">
                <a:latin typeface="Consolas" panose="020B0609020204030204" pitchFamily="49" charset="0"/>
              </a:rPr>
              <a:t>pComponent</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addedState</a:t>
            </a:r>
            <a:r>
              <a:rPr lang="tr-TR" sz="1400" dirty="0">
                <a:latin typeface="Consolas" panose="020B0609020204030204" pitchFamily="49" charset="0"/>
              </a:rPr>
              <a:t>=</a:t>
            </a:r>
            <a:r>
              <a:rPr lang="tr-TR" sz="1400" dirty="0" err="1">
                <a:latin typeface="Consolas" panose="020B0609020204030204" pitchFamily="49" charset="0"/>
              </a:rPr>
              <a:t>pState</a:t>
            </a:r>
            <a:r>
              <a:rPr lang="tr-TR" sz="1400" dirty="0">
                <a:latin typeface="Consolas" panose="020B0609020204030204" pitchFamily="49" charset="0"/>
              </a:rPr>
              <a:t>*200;</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operation() </a:t>
            </a:r>
            <a:r>
              <a:rPr lang="tr-TR" sz="1400" dirty="0" err="1">
                <a:solidFill>
                  <a:srgbClr val="0000FF"/>
                </a:solidFill>
                <a:latin typeface="Consolas" panose="020B0609020204030204" pitchFamily="49" charset="0"/>
              </a:rPr>
              <a:t>override</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cout</a:t>
            </a:r>
            <a:r>
              <a:rPr lang="tr-TR" sz="1400" dirty="0">
                <a:latin typeface="Consolas" panose="020B0609020204030204" pitchFamily="49" charset="0"/>
              </a:rPr>
              <a:t> &lt;&lt; "</a:t>
            </a:r>
            <a:r>
              <a:rPr lang="tr-TR" sz="1400" dirty="0" err="1">
                <a:latin typeface="Consolas" panose="020B0609020204030204" pitchFamily="49" charset="0"/>
              </a:rPr>
              <a:t>Decorator</a:t>
            </a:r>
            <a:r>
              <a:rPr lang="tr-TR" sz="1400" dirty="0">
                <a:latin typeface="Consolas" panose="020B0609020204030204" pitchFamily="49" charset="0"/>
              </a:rPr>
              <a:t> 2" &lt;&lt; </a:t>
            </a:r>
            <a:r>
              <a:rPr lang="tr-TR" sz="1400" dirty="0" err="1">
                <a:latin typeface="Consolas" panose="020B0609020204030204" pitchFamily="49" charset="0"/>
              </a:rPr>
              <a:t>endl</a:t>
            </a:r>
            <a:endParaRPr lang="tr-TR" sz="1400" dirty="0">
              <a:latin typeface="Consolas" panose="020B0609020204030204" pitchFamily="49" charset="0"/>
            </a:endParaRPr>
          </a:p>
          <a:p>
            <a:pPr marL="0" indent="0">
              <a:lnSpc>
                <a:spcPct val="120000"/>
              </a:lnSpc>
              <a:buNone/>
            </a:pPr>
            <a:r>
              <a:rPr lang="tr-TR" sz="1400" dirty="0">
                <a:latin typeface="Consolas" panose="020B0609020204030204" pitchFamily="49" charset="0"/>
              </a:rPr>
              <a:t>             &lt;&lt; "</a:t>
            </a:r>
            <a:r>
              <a:rPr lang="tr-TR" sz="1400" dirty="0" err="1">
                <a:latin typeface="Consolas" panose="020B0609020204030204" pitchFamily="49" charset="0"/>
              </a:rPr>
              <a:t>addedState</a:t>
            </a:r>
            <a:r>
              <a:rPr lang="tr-TR" sz="1400" dirty="0">
                <a:latin typeface="Consolas" panose="020B0609020204030204" pitchFamily="49" charset="0"/>
              </a:rPr>
              <a:t> adında yeni bir durumu var:" &lt;&lt; </a:t>
            </a:r>
            <a:r>
              <a:rPr lang="tr-TR" sz="1400" dirty="0" err="1">
                <a:latin typeface="Consolas" panose="020B0609020204030204" pitchFamily="49" charset="0"/>
              </a:rPr>
              <a:t>addedState</a:t>
            </a:r>
            <a:r>
              <a:rPr lang="tr-TR" sz="1400" dirty="0">
                <a:latin typeface="Consolas" panose="020B0609020204030204" pitchFamily="49" charset="0"/>
              </a:rPr>
              <a:t> &lt;&lt; </a:t>
            </a:r>
            <a:r>
              <a:rPr lang="tr-TR" sz="1400" dirty="0" err="1">
                <a:latin typeface="Consolas" panose="020B0609020204030204" pitchFamily="49" charset="0"/>
              </a:rPr>
              <a:t>endl</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cout</a:t>
            </a:r>
            <a:r>
              <a:rPr lang="tr-TR" sz="1400" dirty="0">
                <a:latin typeface="Consolas" panose="020B0609020204030204" pitchFamily="49" charset="0"/>
              </a:rPr>
              <a:t> &lt;&lt; "</a:t>
            </a:r>
            <a:r>
              <a:rPr lang="tr-TR" sz="1400" dirty="0" err="1">
                <a:latin typeface="Consolas" panose="020B0609020204030204" pitchFamily="49" charset="0"/>
              </a:rPr>
              <a:t>addedBehavior</a:t>
            </a:r>
            <a:r>
              <a:rPr lang="tr-TR" sz="1400" dirty="0">
                <a:latin typeface="Consolas" panose="020B0609020204030204" pitchFamily="49" charset="0"/>
              </a:rPr>
              <a:t> Davranışı Var:" </a:t>
            </a:r>
          </a:p>
          <a:p>
            <a:pPr marL="0" indent="0">
              <a:lnSpc>
                <a:spcPct val="120000"/>
              </a:lnSpc>
              <a:buNone/>
            </a:pPr>
            <a:r>
              <a:rPr lang="tr-TR" sz="1400" dirty="0">
                <a:latin typeface="Consolas" panose="020B0609020204030204" pitchFamily="49" charset="0"/>
              </a:rPr>
              <a:t>             &lt;&lt; </a:t>
            </a:r>
            <a:r>
              <a:rPr lang="tr-TR" sz="1400" dirty="0" err="1">
                <a:latin typeface="Consolas" panose="020B0609020204030204" pitchFamily="49" charset="0"/>
              </a:rPr>
              <a:t>addedBehavior</a:t>
            </a:r>
            <a:r>
              <a:rPr lang="tr-TR" sz="1400" dirty="0">
                <a:latin typeface="Consolas" panose="020B0609020204030204" pitchFamily="49" charset="0"/>
              </a:rPr>
              <a:t>() &lt;&lt; </a:t>
            </a:r>
            <a:r>
              <a:rPr lang="tr-TR" sz="1400" dirty="0" err="1">
                <a:latin typeface="Consolas" panose="020B0609020204030204" pitchFamily="49" charset="0"/>
              </a:rPr>
              <a:t>endl</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a:solidFill>
                  <a:srgbClr val="0000FF"/>
                </a:solidFill>
                <a:latin typeface="Consolas" panose="020B0609020204030204" pitchFamily="49" charset="0"/>
              </a:rPr>
              <a:t>string</a:t>
            </a:r>
            <a:r>
              <a:rPr lang="tr-TR" sz="1400" dirty="0">
                <a:latin typeface="Consolas" panose="020B0609020204030204" pitchFamily="49" charset="0"/>
              </a:rPr>
              <a:t> </a:t>
            </a:r>
            <a:r>
              <a:rPr lang="tr-TR" sz="1400" dirty="0" err="1">
                <a:latin typeface="Consolas" panose="020B0609020204030204" pitchFamily="49" charset="0"/>
              </a:rPr>
              <a:t>addedBehavior</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a:solidFill>
                  <a:srgbClr val="0000FF"/>
                </a:solidFill>
                <a:latin typeface="Consolas" panose="020B0609020204030204" pitchFamily="49" charset="0"/>
              </a:rPr>
              <a:t>return</a:t>
            </a:r>
            <a:r>
              <a:rPr lang="tr-TR" sz="1400" dirty="0">
                <a:latin typeface="Consolas" panose="020B0609020204030204" pitchFamily="49" charset="0"/>
              </a:rPr>
              <a:t> "Bu metin Yeni </a:t>
            </a:r>
            <a:r>
              <a:rPr lang="tr-TR" sz="1400" dirty="0" err="1">
                <a:latin typeface="Consolas" panose="020B0609020204030204" pitchFamily="49" charset="0"/>
              </a:rPr>
              <a:t>Davranışdan</a:t>
            </a:r>
            <a:r>
              <a:rPr lang="tr-TR" sz="1400" dirty="0">
                <a:latin typeface="Consolas" panose="020B0609020204030204" pitchFamily="49" charset="0"/>
              </a:rPr>
              <a:t> Geliyor...";</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a:solidFill>
                  <a:srgbClr val="0000FF"/>
                </a:solidFill>
                <a:latin typeface="Consolas" panose="020B0609020204030204" pitchFamily="49" charset="0"/>
              </a:rPr>
              <a:t>int</a:t>
            </a:r>
            <a:r>
              <a:rPr lang="tr-TR" sz="1400" dirty="0">
                <a:latin typeface="Consolas" panose="020B0609020204030204" pitchFamily="49" charset="0"/>
              </a:rPr>
              <a:t> </a:t>
            </a:r>
            <a:r>
              <a:rPr lang="tr-TR" sz="1400" dirty="0" err="1">
                <a:latin typeface="Consolas" panose="020B0609020204030204" pitchFamily="49" charset="0"/>
              </a:rPr>
              <a:t>getAddedState</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a:solidFill>
                  <a:srgbClr val="0000FF"/>
                </a:solidFill>
                <a:latin typeface="Consolas" panose="020B0609020204030204" pitchFamily="49" charset="0"/>
              </a:rPr>
              <a:t>return</a:t>
            </a:r>
            <a:r>
              <a:rPr lang="tr-TR" sz="1400" dirty="0">
                <a:latin typeface="Consolas" panose="020B0609020204030204" pitchFamily="49" charset="0"/>
              </a:rPr>
              <a:t> </a:t>
            </a:r>
            <a:r>
              <a:rPr lang="tr-TR" sz="1400" dirty="0" err="1">
                <a:latin typeface="Consolas" panose="020B0609020204030204" pitchFamily="49" charset="0"/>
              </a:rPr>
              <a:t>addedState</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a:t>
            </a:r>
            <a:r>
              <a:rPr lang="tr-TR" sz="1400" dirty="0" err="1">
                <a:latin typeface="Consolas" panose="020B0609020204030204" pitchFamily="49" charset="0"/>
              </a:rPr>
              <a:t>setAddedState</a:t>
            </a:r>
            <a:r>
              <a:rPr lang="tr-TR" sz="1400" dirty="0">
                <a:latin typeface="Consolas" panose="020B0609020204030204" pitchFamily="49" charset="0"/>
              </a:rPr>
              <a:t>(int </a:t>
            </a:r>
            <a:r>
              <a:rPr lang="tr-TR" sz="1400" dirty="0" err="1">
                <a:latin typeface="Consolas" panose="020B0609020204030204" pitchFamily="49" charset="0"/>
              </a:rPr>
              <a:t>pState</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addedState</a:t>
            </a:r>
            <a:r>
              <a:rPr lang="tr-TR" sz="1400" dirty="0">
                <a:latin typeface="Consolas" panose="020B0609020204030204" pitchFamily="49" charset="0"/>
              </a:rPr>
              <a:t>=</a:t>
            </a:r>
            <a:r>
              <a:rPr lang="tr-TR" sz="1400" dirty="0" err="1">
                <a:latin typeface="Consolas" panose="020B0609020204030204" pitchFamily="49" charset="0"/>
              </a:rPr>
              <a:t>pState</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err="1">
                <a:latin typeface="Consolas" panose="020B0609020204030204" pitchFamily="49" charset="0"/>
              </a:rPr>
              <a:t>private</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a:solidFill>
                  <a:srgbClr val="0000FF"/>
                </a:solidFill>
                <a:latin typeface="Consolas" panose="020B0609020204030204" pitchFamily="49" charset="0"/>
              </a:rPr>
              <a:t>int</a:t>
            </a:r>
            <a:r>
              <a:rPr lang="tr-TR" sz="1400" dirty="0">
                <a:latin typeface="Consolas" panose="020B0609020204030204" pitchFamily="49" charset="0"/>
              </a:rPr>
              <a:t> </a:t>
            </a:r>
            <a:r>
              <a:rPr lang="tr-TR" sz="1400" dirty="0" err="1">
                <a:latin typeface="Consolas" panose="020B0609020204030204" pitchFamily="49" charset="0"/>
              </a:rPr>
              <a:t>addedState</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a:t>
            </a:r>
          </a:p>
          <a:p>
            <a:pPr marL="0" indent="0">
              <a:lnSpc>
                <a:spcPct val="120000"/>
              </a:lnSpc>
              <a:buNone/>
            </a:pPr>
            <a:endParaRPr lang="tr-TR" sz="1400" dirty="0">
              <a:latin typeface="Consolas" panose="020B0609020204030204" pitchFamily="49" charset="0"/>
            </a:endParaRPr>
          </a:p>
        </p:txBody>
      </p:sp>
    </p:spTree>
    <p:extLst>
      <p:ext uri="{BB962C8B-B14F-4D97-AF65-F5344CB8AC3E}">
        <p14:creationId xmlns:p14="http://schemas.microsoft.com/office/powerpoint/2010/main" val="26772327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DEKORATÖR</a:t>
            </a:r>
            <a:br>
              <a:rPr lang="tr-TR" dirty="0"/>
            </a:br>
            <a:r>
              <a:rPr lang="tr-TR" dirty="0"/>
              <a:t>DECORATOR</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a:t>İstemci</a:t>
            </a:r>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Autofit/>
          </a:bodyPr>
          <a:lstStyle/>
          <a:p>
            <a:pPr marL="0" indent="0">
              <a:lnSpc>
                <a:spcPct val="120000"/>
              </a:lnSpc>
              <a:buNone/>
            </a:pPr>
            <a:r>
              <a:rPr lang="tr-TR" sz="1400" dirty="0">
                <a:solidFill>
                  <a:srgbClr val="0000FF"/>
                </a:solidFill>
                <a:latin typeface="Consolas" panose="020B0609020204030204" pitchFamily="49" charset="0"/>
              </a:rPr>
              <a:t>int</a:t>
            </a:r>
            <a:r>
              <a:rPr lang="tr-TR" sz="1400" dirty="0">
                <a:latin typeface="Consolas" panose="020B0609020204030204" pitchFamily="49" charset="0"/>
              </a:rPr>
              <a:t> main() { </a:t>
            </a:r>
            <a:r>
              <a:rPr lang="tr-TR" sz="1400" dirty="0">
                <a:solidFill>
                  <a:schemeClr val="bg1">
                    <a:lumMod val="65000"/>
                  </a:schemeClr>
                </a:solidFill>
                <a:latin typeface="Consolas" panose="020B0609020204030204" pitchFamily="49" charset="0"/>
              </a:rPr>
              <a:t>// Client</a:t>
            </a:r>
          </a:p>
          <a:p>
            <a:pPr marL="0" indent="0">
              <a:lnSpc>
                <a:spcPct val="120000"/>
              </a:lnSpc>
              <a:buNone/>
            </a:pPr>
            <a:r>
              <a:rPr lang="tr-TR" sz="1400" dirty="0">
                <a:latin typeface="Consolas" panose="020B0609020204030204" pitchFamily="49" charset="0"/>
              </a:rPr>
              <a:t>    Component* </a:t>
            </a:r>
            <a:r>
              <a:rPr lang="tr-TR" sz="1400" dirty="0" err="1">
                <a:latin typeface="Consolas" panose="020B0609020204030204" pitchFamily="49" charset="0"/>
              </a:rPr>
              <a:t>component</a:t>
            </a:r>
            <a:r>
              <a:rPr lang="tr-TR" sz="1400" dirty="0">
                <a:latin typeface="Consolas" panose="020B0609020204030204" pitchFamily="49" charset="0"/>
              </a:rPr>
              <a:t> = </a:t>
            </a:r>
            <a:r>
              <a:rPr lang="tr-TR" sz="1400" dirty="0">
                <a:solidFill>
                  <a:srgbClr val="0000FF"/>
                </a:solidFill>
                <a:latin typeface="Consolas" panose="020B0609020204030204" pitchFamily="49" charset="0"/>
              </a:rPr>
              <a:t>new</a:t>
            </a:r>
            <a:r>
              <a:rPr lang="tr-TR" sz="1400" dirty="0">
                <a:latin typeface="Consolas" panose="020B0609020204030204" pitchFamily="49" charset="0"/>
              </a:rPr>
              <a:t> </a:t>
            </a:r>
            <a:r>
              <a:rPr lang="tr-TR" sz="1400" dirty="0" err="1">
                <a:latin typeface="Consolas" panose="020B0609020204030204" pitchFamily="49" charset="0"/>
              </a:rPr>
              <a:t>ConcreteComponent</a:t>
            </a:r>
            <a:r>
              <a:rPr lang="tr-TR" sz="1400" dirty="0">
                <a:latin typeface="Consolas" panose="020B0609020204030204" pitchFamily="49" charset="0"/>
              </a:rPr>
              <a:t>(1);</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component</a:t>
            </a:r>
            <a:r>
              <a:rPr lang="tr-TR" sz="1400" dirty="0">
                <a:latin typeface="Consolas" panose="020B0609020204030204" pitchFamily="49" charset="0"/>
              </a:rPr>
              <a:t>-&gt;operation();</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Component* decoratoratedComponent1 = </a:t>
            </a:r>
            <a:r>
              <a:rPr lang="tr-TR" sz="1400" dirty="0">
                <a:solidFill>
                  <a:srgbClr val="0000FF"/>
                </a:solidFill>
                <a:latin typeface="Consolas" panose="020B0609020204030204" pitchFamily="49" charset="0"/>
              </a:rPr>
              <a:t>new</a:t>
            </a:r>
            <a:r>
              <a:rPr lang="tr-TR" sz="1400" dirty="0">
                <a:latin typeface="Consolas" panose="020B0609020204030204" pitchFamily="49" charset="0"/>
              </a:rPr>
              <a:t> ConcreteDecorator1(2,component);</a:t>
            </a:r>
          </a:p>
          <a:p>
            <a:pPr marL="0" indent="0">
              <a:lnSpc>
                <a:spcPct val="120000"/>
              </a:lnSpc>
              <a:buNone/>
            </a:pPr>
            <a:r>
              <a:rPr lang="tr-TR" sz="1400" dirty="0">
                <a:latin typeface="Consolas" panose="020B0609020204030204" pitchFamily="49" charset="0"/>
              </a:rPr>
              <a:t>    decoratoratedComponent1-&gt;operation();</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Component* decoratoratedComponent2 = </a:t>
            </a:r>
            <a:r>
              <a:rPr lang="tr-TR" sz="1400" dirty="0">
                <a:solidFill>
                  <a:srgbClr val="0000FF"/>
                </a:solidFill>
                <a:latin typeface="Consolas" panose="020B0609020204030204" pitchFamily="49" charset="0"/>
              </a:rPr>
              <a:t>new</a:t>
            </a:r>
            <a:r>
              <a:rPr lang="tr-TR" sz="1400" dirty="0">
                <a:latin typeface="Consolas" panose="020B0609020204030204" pitchFamily="49" charset="0"/>
              </a:rPr>
              <a:t> ConcreteDecorator2(3,component);</a:t>
            </a:r>
          </a:p>
          <a:p>
            <a:pPr marL="0" indent="0">
              <a:lnSpc>
                <a:spcPct val="120000"/>
              </a:lnSpc>
              <a:buNone/>
            </a:pPr>
            <a:r>
              <a:rPr lang="tr-TR" sz="1400" dirty="0">
                <a:latin typeface="Consolas" panose="020B0609020204030204" pitchFamily="49" charset="0"/>
              </a:rPr>
              <a:t>    decoratoratedComponent2-&gt;operation();</a:t>
            </a:r>
          </a:p>
          <a:p>
            <a:pPr marL="0" indent="0">
              <a:lnSpc>
                <a:spcPct val="120000"/>
              </a:lnSpc>
              <a:buNone/>
            </a:pPr>
            <a:endParaRPr lang="tr-TR" sz="1400" dirty="0">
              <a:latin typeface="Consolas" panose="020B0609020204030204" pitchFamily="49" charset="0"/>
            </a:endParaRP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delete</a:t>
            </a:r>
            <a:r>
              <a:rPr lang="tr-TR" sz="1400" dirty="0">
                <a:latin typeface="Consolas" panose="020B0609020204030204" pitchFamily="49" charset="0"/>
              </a:rPr>
              <a:t> component,decoratoratedComponent1,decoratoratedComponent2;</a:t>
            </a:r>
          </a:p>
          <a:p>
            <a:pPr marL="0" indent="0">
              <a:lnSpc>
                <a:spcPct val="120000"/>
              </a:lnSpc>
              <a:buNone/>
            </a:pPr>
            <a:r>
              <a:rPr lang="tr-TR" sz="1400" dirty="0">
                <a:latin typeface="Consolas" panose="020B0609020204030204" pitchFamily="49" charset="0"/>
              </a:rPr>
              <a:t>}</a:t>
            </a:r>
          </a:p>
          <a:p>
            <a:pPr marL="0" indent="0">
              <a:lnSpc>
                <a:spcPct val="120000"/>
              </a:lnSpc>
              <a:buNone/>
            </a:pPr>
            <a:endParaRPr lang="tr-TR" sz="1400" dirty="0">
              <a:latin typeface="Consolas" panose="020B0609020204030204" pitchFamily="49" charset="0"/>
            </a:endParaRPr>
          </a:p>
        </p:txBody>
      </p:sp>
    </p:spTree>
    <p:extLst>
      <p:ext uri="{BB962C8B-B14F-4D97-AF65-F5344CB8AC3E}">
        <p14:creationId xmlns:p14="http://schemas.microsoft.com/office/powerpoint/2010/main" val="2679291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SİNEKSIKLET</a:t>
            </a:r>
            <a:br>
              <a:rPr lang="tr-TR" dirty="0"/>
            </a:br>
            <a:r>
              <a:rPr lang="tr-TR" dirty="0"/>
              <a:t>FLYWEIGHT</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2000" dirty="0"/>
              <a:t>Sineksıklet deseninde (</a:t>
            </a:r>
            <a:r>
              <a:rPr lang="tr-TR" sz="2000" dirty="0" err="1"/>
              <a:t>flyweight</a:t>
            </a:r>
            <a:r>
              <a:rPr lang="tr-TR" sz="2000" dirty="0"/>
              <a:t> pattern), birçok küçük nesneden oluşan bir sistemi paylaşarak kullanma hedeflenmiştir. Temel olarak sineksıklet, paylaşılan bir nesnedir ve eş zamanlı olarak küçük nesneleri kullandırır. Yani sineksıklet nesnesi sözü geçen her bir küçük nesne gibi davranır</a:t>
            </a:r>
          </a:p>
        </p:txBody>
      </p:sp>
      <p:pic>
        <p:nvPicPr>
          <p:cNvPr id="7" name="İçerik Yer Tutucusu 6" descr="metin, çizgi, ekran görüntüsü, yazı tipi içeren bir resim&#10;&#10;Yapay zeka tarafından oluşturulan içerik yanlış olabilir.">
            <a:extLst>
              <a:ext uri="{FF2B5EF4-FFF2-40B4-BE49-F238E27FC236}">
                <a16:creationId xmlns:a16="http://schemas.microsoft.com/office/drawing/2014/main" id="{CA79034B-1B8D-41AF-97EA-00F1E2D55B00}"/>
              </a:ext>
            </a:extLst>
          </p:cNvPr>
          <p:cNvPicPr>
            <a:picLocks noGrp="1"/>
          </p:cNvPicPr>
          <p:nvPr>
            <p:ph idx="1"/>
          </p:nvPr>
        </p:nvPicPr>
        <p:blipFill>
          <a:blip r:embed="rId2"/>
          <a:stretch>
            <a:fillRect/>
          </a:stretch>
        </p:blipFill>
        <p:spPr>
          <a:xfrm>
            <a:off x="158750" y="2069927"/>
            <a:ext cx="8226425" cy="2400647"/>
          </a:xfrm>
          <a:prstGeom prst="rect">
            <a:avLst/>
          </a:prstGeom>
        </p:spPr>
      </p:pic>
    </p:spTree>
    <p:extLst>
      <p:ext uri="{BB962C8B-B14F-4D97-AF65-F5344CB8AC3E}">
        <p14:creationId xmlns:p14="http://schemas.microsoft.com/office/powerpoint/2010/main" val="773531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SİNEKSIKLET</a:t>
            </a:r>
            <a:br>
              <a:rPr lang="tr-TR" dirty="0"/>
            </a:br>
            <a:r>
              <a:rPr lang="tr-TR" dirty="0"/>
              <a:t>FLYWEIGHT</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err="1"/>
              <a:t>FlyWeight</a:t>
            </a:r>
            <a:endParaRPr lang="tr-TR" sz="1800" dirty="0"/>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Autofit/>
          </a:bodyPr>
          <a:lstStyle/>
          <a:p>
            <a:pPr marL="0" indent="0">
              <a:lnSpc>
                <a:spcPct val="120000"/>
              </a:lnSpc>
              <a:buNone/>
            </a:pPr>
            <a:r>
              <a:rPr lang="tr-TR" sz="1400" dirty="0" err="1">
                <a:solidFill>
                  <a:srgbClr val="0000FF"/>
                </a:solidFill>
                <a:latin typeface="Consolas" panose="020B0609020204030204" pitchFamily="49" charset="0"/>
              </a:rPr>
              <a:t>class</a:t>
            </a:r>
            <a:r>
              <a:rPr lang="tr-TR" sz="1400" dirty="0">
                <a:latin typeface="Consolas" panose="020B0609020204030204" pitchFamily="49" charset="0"/>
              </a:rPr>
              <a:t> Flyweight {</a:t>
            </a:r>
          </a:p>
          <a:p>
            <a:pPr marL="0" indent="0">
              <a:lnSpc>
                <a:spcPct val="120000"/>
              </a:lnSpc>
              <a:buNone/>
            </a:pPr>
            <a:r>
              <a:rPr lang="tr-TR" sz="1400" dirty="0" err="1">
                <a:latin typeface="Consolas" panose="020B0609020204030204" pitchFamily="49" charset="0"/>
              </a:rPr>
              <a:t>protected</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a:solidFill>
                  <a:srgbClr val="0000FF"/>
                </a:solidFill>
                <a:latin typeface="Consolas" panose="020B0609020204030204" pitchFamily="49" charset="0"/>
              </a:rPr>
              <a:t>string</a:t>
            </a:r>
            <a:r>
              <a:rPr lang="tr-TR" sz="1400" dirty="0">
                <a:latin typeface="Consolas" panose="020B0609020204030204" pitchFamily="49" charset="0"/>
              </a:rPr>
              <a:t> state;</a:t>
            </a:r>
          </a:p>
          <a:p>
            <a:pPr marL="0" indent="0">
              <a:lnSpc>
                <a:spcPct val="120000"/>
              </a:lnSpc>
              <a:buNone/>
            </a:pPr>
            <a:r>
              <a:rPr lang="tr-TR" sz="1400" dirty="0" err="1">
                <a:latin typeface="Consolas" panose="020B0609020204030204" pitchFamily="49" charset="0"/>
              </a:rPr>
              <a:t>public</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Flyweight(</a:t>
            </a:r>
            <a:r>
              <a:rPr lang="tr-TR" sz="1400" dirty="0">
                <a:solidFill>
                  <a:srgbClr val="0000FF"/>
                </a:solidFill>
                <a:latin typeface="Consolas" panose="020B0609020204030204" pitchFamily="49" charset="0"/>
              </a:rPr>
              <a:t>string</a:t>
            </a:r>
            <a:r>
              <a:rPr lang="tr-TR" sz="1400" dirty="0">
                <a:latin typeface="Consolas" panose="020B0609020204030204" pitchFamily="49" charset="0"/>
              </a:rPr>
              <a:t> </a:t>
            </a:r>
            <a:r>
              <a:rPr lang="tr-TR" sz="1400" dirty="0" err="1">
                <a:latin typeface="Consolas" panose="020B0609020204030204" pitchFamily="49" charset="0"/>
              </a:rPr>
              <a:t>pState</a:t>
            </a:r>
            <a:r>
              <a:rPr lang="tr-TR" sz="1400" dirty="0">
                <a:latin typeface="Consolas" panose="020B0609020204030204" pitchFamily="49" charset="0"/>
              </a:rPr>
              <a:t>):state(</a:t>
            </a:r>
            <a:r>
              <a:rPr lang="tr-TR" sz="1400" dirty="0" err="1">
                <a:latin typeface="Consolas" panose="020B0609020204030204" pitchFamily="49" charset="0"/>
              </a:rPr>
              <a:t>pState</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a:solidFill>
                  <a:srgbClr val="0000FF"/>
                </a:solidFill>
                <a:latin typeface="Consolas" panose="020B0609020204030204" pitchFamily="49" charset="0"/>
              </a:rPr>
              <a:t>string</a:t>
            </a:r>
            <a:r>
              <a:rPr lang="tr-TR" sz="1400" dirty="0">
                <a:latin typeface="Consolas" panose="020B0609020204030204" pitchFamily="49" charset="0"/>
              </a:rPr>
              <a:t> </a:t>
            </a:r>
            <a:r>
              <a:rPr lang="tr-TR" sz="1400" dirty="0" err="1">
                <a:latin typeface="Consolas" panose="020B0609020204030204" pitchFamily="49" charset="0"/>
              </a:rPr>
              <a:t>getState</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a:solidFill>
                  <a:srgbClr val="0000FF"/>
                </a:solidFill>
                <a:latin typeface="Consolas" panose="020B0609020204030204" pitchFamily="49" charset="0"/>
              </a:rPr>
              <a:t>return</a:t>
            </a:r>
            <a:r>
              <a:rPr lang="tr-TR" sz="1400" dirty="0">
                <a:latin typeface="Consolas" panose="020B0609020204030204" pitchFamily="49" charset="0"/>
              </a:rPr>
              <a:t> state;</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a:t>
            </a:r>
            <a:r>
              <a:rPr lang="tr-TR" sz="1400" dirty="0" err="1">
                <a:latin typeface="Consolas" panose="020B0609020204030204" pitchFamily="49" charset="0"/>
              </a:rPr>
              <a:t>setState</a:t>
            </a:r>
            <a:r>
              <a:rPr lang="tr-TR" sz="1400" dirty="0">
                <a:latin typeface="Consolas" panose="020B0609020204030204" pitchFamily="49" charset="0"/>
              </a:rPr>
              <a:t>(</a:t>
            </a:r>
            <a:r>
              <a:rPr lang="tr-TR" sz="1400" dirty="0">
                <a:solidFill>
                  <a:srgbClr val="0000FF"/>
                </a:solidFill>
                <a:latin typeface="Consolas" panose="020B0609020204030204" pitchFamily="49" charset="0"/>
              </a:rPr>
              <a:t>int</a:t>
            </a:r>
            <a:r>
              <a:rPr lang="tr-TR" sz="1400" dirty="0">
                <a:latin typeface="Consolas" panose="020B0609020204030204" pitchFamily="49" charset="0"/>
              </a:rPr>
              <a:t> </a:t>
            </a:r>
            <a:r>
              <a:rPr lang="tr-TR" sz="1400" dirty="0" err="1">
                <a:latin typeface="Consolas" panose="020B0609020204030204" pitchFamily="49" charset="0"/>
              </a:rPr>
              <a:t>pState</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state=</a:t>
            </a:r>
            <a:r>
              <a:rPr lang="tr-TR" sz="1400" dirty="0" err="1">
                <a:latin typeface="Consolas" panose="020B0609020204030204" pitchFamily="49" charset="0"/>
              </a:rPr>
              <a:t>pState</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virtual</a:t>
            </a: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operation(string </a:t>
            </a:r>
            <a:r>
              <a:rPr lang="tr-TR" sz="1400" dirty="0" err="1">
                <a:latin typeface="Consolas" panose="020B0609020204030204" pitchFamily="49" charset="0"/>
              </a:rPr>
              <a:t>extrinsicState</a:t>
            </a:r>
            <a:r>
              <a:rPr lang="tr-TR" sz="1400" dirty="0">
                <a:latin typeface="Consolas" panose="020B0609020204030204" pitchFamily="49" charset="0"/>
              </a:rPr>
              <a:t>) =0;</a:t>
            </a:r>
          </a:p>
          <a:p>
            <a:pPr marL="0" indent="0">
              <a:lnSpc>
                <a:spcPct val="120000"/>
              </a:lnSpc>
              <a:buNone/>
            </a:pPr>
            <a:r>
              <a:rPr lang="tr-TR" sz="1400" dirty="0">
                <a:latin typeface="Consolas" panose="020B0609020204030204" pitchFamily="49" charset="0"/>
              </a:rPr>
              <a:t>};</a:t>
            </a:r>
          </a:p>
          <a:p>
            <a:pPr marL="0" indent="0">
              <a:lnSpc>
                <a:spcPct val="120000"/>
              </a:lnSpc>
              <a:buNone/>
            </a:pPr>
            <a:endParaRPr lang="tr-TR" sz="1400" dirty="0">
              <a:latin typeface="Consolas" panose="020B0609020204030204" pitchFamily="49" charset="0"/>
            </a:endParaRPr>
          </a:p>
        </p:txBody>
      </p:sp>
    </p:spTree>
    <p:extLst>
      <p:ext uri="{BB962C8B-B14F-4D97-AF65-F5344CB8AC3E}">
        <p14:creationId xmlns:p14="http://schemas.microsoft.com/office/powerpoint/2010/main" val="716436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SİNEKSIKLET</a:t>
            </a:r>
            <a:br>
              <a:rPr lang="tr-TR" dirty="0"/>
            </a:br>
            <a:r>
              <a:rPr lang="tr-TR" dirty="0"/>
              <a:t>FLYWEIGHT</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a:t>UnsharedFlyWeight</a:t>
            </a:r>
          </a:p>
          <a:p>
            <a:r>
              <a:rPr lang="tr-TR" sz="1800" dirty="0" err="1"/>
              <a:t>ConcreteFlyWeight</a:t>
            </a:r>
            <a:endParaRPr lang="tr-TR" sz="1800" dirty="0"/>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Autofit/>
          </a:bodyPr>
          <a:lstStyle/>
          <a:p>
            <a:pPr marL="0" indent="0">
              <a:lnSpc>
                <a:spcPct val="120000"/>
              </a:lnSpc>
              <a:buNone/>
            </a:pPr>
            <a:r>
              <a:rPr lang="tr-TR" sz="1400" dirty="0" err="1">
                <a:solidFill>
                  <a:srgbClr val="0000FF"/>
                </a:solidFill>
                <a:latin typeface="Consolas" panose="020B0609020204030204" pitchFamily="49" charset="0"/>
              </a:rPr>
              <a:t>class</a:t>
            </a:r>
            <a:r>
              <a:rPr lang="tr-TR" sz="1400" dirty="0">
                <a:latin typeface="Consolas" panose="020B0609020204030204" pitchFamily="49" charset="0"/>
              </a:rPr>
              <a:t> </a:t>
            </a:r>
            <a:r>
              <a:rPr lang="tr-TR" sz="1400" dirty="0" err="1">
                <a:latin typeface="Consolas" panose="020B0609020204030204" pitchFamily="49" charset="0"/>
              </a:rPr>
              <a:t>UnsharedConcreteFlyweight</a:t>
            </a:r>
            <a:r>
              <a:rPr lang="tr-TR" sz="1400" dirty="0">
                <a:latin typeface="Consolas" panose="020B0609020204030204" pitchFamily="49" charset="0"/>
              </a:rPr>
              <a:t>: </a:t>
            </a:r>
            <a:r>
              <a:rPr lang="tr-TR" sz="1400" dirty="0" err="1">
                <a:solidFill>
                  <a:srgbClr val="0000FF"/>
                </a:solidFill>
                <a:latin typeface="Consolas" panose="020B0609020204030204" pitchFamily="49" charset="0"/>
              </a:rPr>
              <a:t>public</a:t>
            </a:r>
            <a:r>
              <a:rPr lang="tr-TR" sz="1400" dirty="0">
                <a:latin typeface="Consolas" panose="020B0609020204030204" pitchFamily="49" charset="0"/>
              </a:rPr>
              <a:t> Flyweight {</a:t>
            </a:r>
          </a:p>
          <a:p>
            <a:pPr marL="0" indent="0">
              <a:lnSpc>
                <a:spcPct val="120000"/>
              </a:lnSpc>
              <a:buNone/>
            </a:pPr>
            <a:r>
              <a:rPr lang="tr-TR" sz="1400" dirty="0" err="1">
                <a:latin typeface="Consolas" panose="020B0609020204030204" pitchFamily="49" charset="0"/>
              </a:rPr>
              <a:t>protected</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a:solidFill>
                  <a:srgbClr val="0000FF"/>
                </a:solidFill>
                <a:latin typeface="Consolas" panose="020B0609020204030204" pitchFamily="49" charset="0"/>
              </a:rPr>
              <a:t>string</a:t>
            </a:r>
            <a:r>
              <a:rPr lang="tr-TR" sz="1400" dirty="0">
                <a:latin typeface="Consolas" panose="020B0609020204030204" pitchFamily="49" charset="0"/>
              </a:rPr>
              <a:t> </a:t>
            </a:r>
            <a:r>
              <a:rPr lang="tr-TR" sz="1400" dirty="0" err="1">
                <a:latin typeface="Consolas" panose="020B0609020204030204" pitchFamily="49" charset="0"/>
              </a:rPr>
              <a:t>intrinsicState</a:t>
            </a:r>
            <a:r>
              <a:rPr lang="tr-TR" sz="1400" dirty="0">
                <a:latin typeface="Consolas" panose="020B0609020204030204" pitchFamily="49" charset="0"/>
              </a:rPr>
              <a:t>;</a:t>
            </a:r>
          </a:p>
          <a:p>
            <a:pPr marL="0" indent="0">
              <a:lnSpc>
                <a:spcPct val="120000"/>
              </a:lnSpc>
              <a:buNone/>
            </a:pPr>
            <a:r>
              <a:rPr lang="tr-TR" sz="1400" dirty="0" err="1">
                <a:latin typeface="Consolas" panose="020B0609020204030204" pitchFamily="49" charset="0"/>
              </a:rPr>
              <a:t>public</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UnsharedConcreteFlyweight</a:t>
            </a:r>
            <a:r>
              <a:rPr lang="tr-TR" sz="1400" dirty="0">
                <a:latin typeface="Consolas" panose="020B0609020204030204" pitchFamily="49" charset="0"/>
              </a:rPr>
              <a:t>(</a:t>
            </a:r>
            <a:r>
              <a:rPr lang="tr-TR" sz="1400" dirty="0">
                <a:solidFill>
                  <a:srgbClr val="0000FF"/>
                </a:solidFill>
                <a:latin typeface="Consolas" panose="020B0609020204030204" pitchFamily="49" charset="0"/>
              </a:rPr>
              <a:t>string</a:t>
            </a:r>
            <a:r>
              <a:rPr lang="tr-TR" sz="1400" dirty="0">
                <a:latin typeface="Consolas" panose="020B0609020204030204" pitchFamily="49" charset="0"/>
              </a:rPr>
              <a:t> </a:t>
            </a:r>
            <a:r>
              <a:rPr lang="tr-TR" sz="1400" dirty="0" err="1">
                <a:latin typeface="Consolas" panose="020B0609020204030204" pitchFamily="49" charset="0"/>
              </a:rPr>
              <a:t>pState</a:t>
            </a:r>
            <a:r>
              <a:rPr lang="tr-TR" sz="1400" dirty="0">
                <a:latin typeface="Consolas" panose="020B0609020204030204" pitchFamily="49" charset="0"/>
              </a:rPr>
              <a:t>): Flyweight(</a:t>
            </a:r>
            <a:r>
              <a:rPr lang="tr-TR" sz="1400" dirty="0" err="1">
                <a:latin typeface="Consolas" panose="020B0609020204030204" pitchFamily="49" charset="0"/>
              </a:rPr>
              <a:t>pState</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intrinsicState</a:t>
            </a:r>
            <a:r>
              <a:rPr lang="tr-TR" sz="1400" dirty="0">
                <a:latin typeface="Consolas" panose="020B0609020204030204" pitchFamily="49" charset="0"/>
              </a:rPr>
              <a:t>=</a:t>
            </a:r>
            <a:r>
              <a:rPr lang="tr-TR" sz="1400" dirty="0" err="1">
                <a:latin typeface="Consolas" panose="020B0609020204030204" pitchFamily="49" charset="0"/>
              </a:rPr>
              <a:t>pState</a:t>
            </a:r>
            <a:r>
              <a:rPr lang="tr-TR" sz="1400" dirty="0">
                <a:latin typeface="Consolas" panose="020B0609020204030204" pitchFamily="49" charset="0"/>
              </a:rPr>
              <a:t>+"+Ek </a:t>
            </a:r>
            <a:r>
              <a:rPr lang="tr-TR" sz="1400" dirty="0" err="1">
                <a:latin typeface="Consolas" panose="020B0609020204030204" pitchFamily="49" charset="0"/>
              </a:rPr>
              <a:t>özelliker</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operation(</a:t>
            </a:r>
            <a:r>
              <a:rPr lang="tr-TR" sz="1400" dirty="0">
                <a:solidFill>
                  <a:srgbClr val="0000FF"/>
                </a:solidFill>
                <a:latin typeface="Consolas" panose="020B0609020204030204" pitchFamily="49" charset="0"/>
              </a:rPr>
              <a:t>string</a:t>
            </a:r>
            <a:r>
              <a:rPr lang="tr-TR" sz="1400" dirty="0">
                <a:latin typeface="Consolas" panose="020B0609020204030204" pitchFamily="49" charset="0"/>
              </a:rPr>
              <a:t> </a:t>
            </a:r>
            <a:r>
              <a:rPr lang="tr-TR" sz="1400" dirty="0" err="1">
                <a:latin typeface="Consolas" panose="020B0609020204030204" pitchFamily="49" charset="0"/>
              </a:rPr>
              <a:t>extrinsicState</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cout</a:t>
            </a:r>
            <a:r>
              <a:rPr lang="tr-TR" sz="1400" dirty="0">
                <a:latin typeface="Consolas" panose="020B0609020204030204" pitchFamily="49" charset="0"/>
              </a:rPr>
              <a:t> &lt;&lt; "Somut Ortak Özellik TAŞIMAYAN </a:t>
            </a:r>
            <a:r>
              <a:rPr lang="tr-TR" sz="1400" dirty="0" err="1">
                <a:latin typeface="Consolas" panose="020B0609020204030204" pitchFamily="49" charset="0"/>
              </a:rPr>
              <a:t>Sinetsıklet</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&lt;&lt; "Durumu:" &lt;&lt; state &lt;&lt; </a:t>
            </a:r>
            <a:r>
              <a:rPr lang="tr-TR" sz="1400" dirty="0" err="1">
                <a:latin typeface="Consolas" panose="020B0609020204030204" pitchFamily="49" charset="0"/>
              </a:rPr>
              <a:t>endl</a:t>
            </a:r>
            <a:endParaRPr lang="tr-TR" sz="1400" dirty="0">
              <a:latin typeface="Consolas" panose="020B0609020204030204" pitchFamily="49" charset="0"/>
            </a:endParaRPr>
          </a:p>
          <a:p>
            <a:pPr marL="0" indent="0">
              <a:lnSpc>
                <a:spcPct val="120000"/>
              </a:lnSpc>
              <a:buNone/>
            </a:pPr>
            <a:r>
              <a:rPr lang="tr-TR" sz="1400" dirty="0">
                <a:latin typeface="Consolas" panose="020B0609020204030204" pitchFamily="49" charset="0"/>
              </a:rPr>
              <a:t>             &lt;&lt; "Geçici Durum:" &lt;&lt; </a:t>
            </a:r>
            <a:r>
              <a:rPr lang="tr-TR" sz="1400" dirty="0" err="1">
                <a:latin typeface="Consolas" panose="020B0609020204030204" pitchFamily="49" charset="0"/>
              </a:rPr>
              <a:t>extrinsicState</a:t>
            </a:r>
            <a:r>
              <a:rPr lang="tr-TR" sz="1400" dirty="0">
                <a:latin typeface="Consolas" panose="020B0609020204030204" pitchFamily="49" charset="0"/>
              </a:rPr>
              <a:t> &lt;&lt; </a:t>
            </a:r>
            <a:r>
              <a:rPr lang="tr-TR" sz="1400" dirty="0" err="1">
                <a:latin typeface="Consolas" panose="020B0609020204030204" pitchFamily="49" charset="0"/>
              </a:rPr>
              <a:t>endl</a:t>
            </a:r>
            <a:endParaRPr lang="tr-TR" sz="1400" dirty="0">
              <a:latin typeface="Consolas" panose="020B0609020204030204" pitchFamily="49" charset="0"/>
            </a:endParaRPr>
          </a:p>
          <a:p>
            <a:pPr marL="0" indent="0">
              <a:lnSpc>
                <a:spcPct val="120000"/>
              </a:lnSpc>
              <a:buNone/>
            </a:pPr>
            <a:r>
              <a:rPr lang="tr-TR" sz="1400" dirty="0">
                <a:latin typeface="Consolas" panose="020B0609020204030204" pitchFamily="49" charset="0"/>
              </a:rPr>
              <a:t>             &lt;&lt; "Ortak Olmayan Durum:" &lt;&lt; </a:t>
            </a:r>
            <a:r>
              <a:rPr lang="tr-TR" sz="1400" dirty="0" err="1">
                <a:latin typeface="Consolas" panose="020B0609020204030204" pitchFamily="49" charset="0"/>
              </a:rPr>
              <a:t>intrinsicState</a:t>
            </a:r>
            <a:r>
              <a:rPr lang="tr-TR" sz="1400" dirty="0">
                <a:latin typeface="Consolas" panose="020B0609020204030204" pitchFamily="49" charset="0"/>
              </a:rPr>
              <a:t> &lt;&lt; </a:t>
            </a:r>
            <a:r>
              <a:rPr lang="tr-TR" sz="1400" dirty="0" err="1">
                <a:latin typeface="Consolas" panose="020B0609020204030204" pitchFamily="49" charset="0"/>
              </a:rPr>
              <a:t>endl</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a:t>
            </a:r>
          </a:p>
          <a:p>
            <a:pPr marL="0" indent="0">
              <a:lnSpc>
                <a:spcPct val="120000"/>
              </a:lnSpc>
              <a:buNone/>
            </a:pPr>
            <a:r>
              <a:rPr lang="tr-TR" sz="1400" dirty="0" err="1">
                <a:solidFill>
                  <a:srgbClr val="0000FF"/>
                </a:solidFill>
                <a:latin typeface="Consolas" panose="020B0609020204030204" pitchFamily="49" charset="0"/>
              </a:rPr>
              <a:t>class</a:t>
            </a:r>
            <a:r>
              <a:rPr lang="tr-TR" sz="1400" dirty="0">
                <a:latin typeface="Consolas" panose="020B0609020204030204" pitchFamily="49" charset="0"/>
              </a:rPr>
              <a:t> </a:t>
            </a:r>
            <a:r>
              <a:rPr lang="tr-TR" sz="1400" dirty="0" err="1">
                <a:latin typeface="Consolas" panose="020B0609020204030204" pitchFamily="49" charset="0"/>
              </a:rPr>
              <a:t>ConcreteFlyweight</a:t>
            </a:r>
            <a:r>
              <a:rPr lang="tr-TR" sz="1400" dirty="0">
                <a:latin typeface="Consolas" panose="020B0609020204030204" pitchFamily="49" charset="0"/>
              </a:rPr>
              <a:t>: </a:t>
            </a:r>
            <a:r>
              <a:rPr lang="tr-TR" sz="1400" dirty="0" err="1">
                <a:solidFill>
                  <a:srgbClr val="0000FF"/>
                </a:solidFill>
                <a:latin typeface="Consolas" panose="020B0609020204030204" pitchFamily="49" charset="0"/>
              </a:rPr>
              <a:t>public</a:t>
            </a:r>
            <a:r>
              <a:rPr lang="tr-TR" sz="1400" dirty="0">
                <a:latin typeface="Consolas" panose="020B0609020204030204" pitchFamily="49" charset="0"/>
              </a:rPr>
              <a:t> Flyweight  {</a:t>
            </a:r>
          </a:p>
          <a:p>
            <a:pPr marL="0" indent="0">
              <a:lnSpc>
                <a:spcPct val="120000"/>
              </a:lnSpc>
              <a:buNone/>
            </a:pPr>
            <a:r>
              <a:rPr lang="tr-TR" sz="1400" dirty="0" err="1">
                <a:latin typeface="Consolas" panose="020B0609020204030204" pitchFamily="49" charset="0"/>
              </a:rPr>
              <a:t>public</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ConcreteFlyweight</a:t>
            </a:r>
            <a:r>
              <a:rPr lang="tr-TR" sz="1400" dirty="0">
                <a:latin typeface="Consolas" panose="020B0609020204030204" pitchFamily="49" charset="0"/>
              </a:rPr>
              <a:t>(</a:t>
            </a:r>
            <a:r>
              <a:rPr lang="tr-TR" sz="1400" dirty="0">
                <a:solidFill>
                  <a:srgbClr val="0000FF"/>
                </a:solidFill>
                <a:latin typeface="Consolas" panose="020B0609020204030204" pitchFamily="49" charset="0"/>
              </a:rPr>
              <a:t>string</a:t>
            </a:r>
            <a:r>
              <a:rPr lang="tr-TR" sz="1400" dirty="0">
                <a:latin typeface="Consolas" panose="020B0609020204030204" pitchFamily="49" charset="0"/>
              </a:rPr>
              <a:t> </a:t>
            </a:r>
            <a:r>
              <a:rPr lang="tr-TR" sz="1400" dirty="0" err="1">
                <a:latin typeface="Consolas" panose="020B0609020204030204" pitchFamily="49" charset="0"/>
              </a:rPr>
              <a:t>pState</a:t>
            </a:r>
            <a:r>
              <a:rPr lang="tr-TR" sz="1400" dirty="0">
                <a:latin typeface="Consolas" panose="020B0609020204030204" pitchFamily="49" charset="0"/>
              </a:rPr>
              <a:t>): Flyweight(</a:t>
            </a:r>
            <a:r>
              <a:rPr lang="tr-TR" sz="1400" dirty="0" err="1">
                <a:latin typeface="Consolas" panose="020B0609020204030204" pitchFamily="49" charset="0"/>
              </a:rPr>
              <a:t>pState</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operation(</a:t>
            </a:r>
            <a:r>
              <a:rPr lang="tr-TR" sz="1400" dirty="0">
                <a:solidFill>
                  <a:srgbClr val="0000FF"/>
                </a:solidFill>
                <a:latin typeface="Consolas" panose="020B0609020204030204" pitchFamily="49" charset="0"/>
              </a:rPr>
              <a:t>string</a:t>
            </a:r>
            <a:r>
              <a:rPr lang="tr-TR" sz="1400" dirty="0">
                <a:latin typeface="Consolas" panose="020B0609020204030204" pitchFamily="49" charset="0"/>
              </a:rPr>
              <a:t> </a:t>
            </a:r>
            <a:r>
              <a:rPr lang="tr-TR" sz="1400" dirty="0" err="1">
                <a:latin typeface="Consolas" panose="020B0609020204030204" pitchFamily="49" charset="0"/>
              </a:rPr>
              <a:t>extrinsicState</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cout</a:t>
            </a:r>
            <a:r>
              <a:rPr lang="tr-TR" sz="1400" dirty="0">
                <a:latin typeface="Consolas" panose="020B0609020204030204" pitchFamily="49" charset="0"/>
              </a:rPr>
              <a:t> &lt;&lt; "Somut Ortak Özellik Taşıyan </a:t>
            </a:r>
            <a:r>
              <a:rPr lang="tr-TR" sz="1400" dirty="0" err="1">
                <a:latin typeface="Consolas" panose="020B0609020204030204" pitchFamily="49" charset="0"/>
              </a:rPr>
              <a:t>Sinetsıklet</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&lt;&lt; "Durumu:" &lt;&lt; state &lt;&lt; </a:t>
            </a:r>
            <a:r>
              <a:rPr lang="tr-TR" sz="1400" dirty="0" err="1">
                <a:latin typeface="Consolas" panose="020B0609020204030204" pitchFamily="49" charset="0"/>
              </a:rPr>
              <a:t>endl</a:t>
            </a:r>
            <a:endParaRPr lang="tr-TR" sz="1400" dirty="0">
              <a:latin typeface="Consolas" panose="020B0609020204030204" pitchFamily="49" charset="0"/>
            </a:endParaRPr>
          </a:p>
          <a:p>
            <a:pPr marL="0" indent="0">
              <a:lnSpc>
                <a:spcPct val="120000"/>
              </a:lnSpc>
              <a:buNone/>
            </a:pPr>
            <a:r>
              <a:rPr lang="tr-TR" sz="1400" dirty="0">
                <a:latin typeface="Consolas" panose="020B0609020204030204" pitchFamily="49" charset="0"/>
              </a:rPr>
              <a:t>             &lt;&lt; "Geçici Durum:" &lt;&lt; </a:t>
            </a:r>
            <a:r>
              <a:rPr lang="tr-TR" sz="1400" dirty="0" err="1">
                <a:latin typeface="Consolas" panose="020B0609020204030204" pitchFamily="49" charset="0"/>
              </a:rPr>
              <a:t>extrinsicState</a:t>
            </a:r>
            <a:r>
              <a:rPr lang="tr-TR" sz="1400" dirty="0">
                <a:latin typeface="Consolas" panose="020B0609020204030204" pitchFamily="49" charset="0"/>
              </a:rPr>
              <a:t> &lt;&lt; </a:t>
            </a:r>
            <a:r>
              <a:rPr lang="tr-TR" sz="1400" dirty="0" err="1">
                <a:latin typeface="Consolas" panose="020B0609020204030204" pitchFamily="49" charset="0"/>
              </a:rPr>
              <a:t>endl</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a:t>
            </a:r>
          </a:p>
          <a:p>
            <a:pPr marL="0" indent="0">
              <a:lnSpc>
                <a:spcPct val="120000"/>
              </a:lnSpc>
              <a:buNone/>
            </a:pPr>
            <a:endParaRPr lang="tr-TR" sz="1400" dirty="0">
              <a:latin typeface="Consolas" panose="020B0609020204030204" pitchFamily="49" charset="0"/>
            </a:endParaRPr>
          </a:p>
        </p:txBody>
      </p:sp>
    </p:spTree>
    <p:extLst>
      <p:ext uri="{BB962C8B-B14F-4D97-AF65-F5344CB8AC3E}">
        <p14:creationId xmlns:p14="http://schemas.microsoft.com/office/powerpoint/2010/main" val="1520127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SİNEKSIKLET</a:t>
            </a:r>
            <a:br>
              <a:rPr lang="tr-TR" dirty="0"/>
            </a:br>
            <a:r>
              <a:rPr lang="tr-TR" dirty="0"/>
              <a:t>FLYWEIGHT</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err="1"/>
              <a:t>FlyweightFactory</a:t>
            </a:r>
            <a:endParaRPr lang="tr-TR" sz="1800" dirty="0"/>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Autofit/>
          </a:bodyPr>
          <a:lstStyle/>
          <a:p>
            <a:pPr marL="0" indent="0">
              <a:lnSpc>
                <a:spcPct val="120000"/>
              </a:lnSpc>
              <a:buNone/>
            </a:pPr>
            <a:r>
              <a:rPr lang="tr-TR" sz="1400" dirty="0" err="1">
                <a:solidFill>
                  <a:srgbClr val="0000FF"/>
                </a:solidFill>
                <a:latin typeface="Consolas" panose="020B0609020204030204" pitchFamily="49" charset="0"/>
              </a:rPr>
              <a:t>class</a:t>
            </a:r>
            <a:r>
              <a:rPr lang="tr-TR" sz="1400" dirty="0">
                <a:latin typeface="Consolas" panose="020B0609020204030204" pitchFamily="49" charset="0"/>
              </a:rPr>
              <a:t> </a:t>
            </a:r>
            <a:r>
              <a:rPr lang="tr-TR" sz="1400" dirty="0" err="1">
                <a:latin typeface="Consolas" panose="020B0609020204030204" pitchFamily="49" charset="0"/>
              </a:rPr>
              <a:t>FlyweightFactory</a:t>
            </a:r>
            <a:r>
              <a:rPr lang="tr-TR" sz="1400" dirty="0">
                <a:latin typeface="Consolas" panose="020B0609020204030204" pitchFamily="49" charset="0"/>
              </a:rPr>
              <a:t> {</a:t>
            </a:r>
          </a:p>
          <a:p>
            <a:pPr marL="0" indent="0">
              <a:lnSpc>
                <a:spcPct val="120000"/>
              </a:lnSpc>
              <a:buNone/>
            </a:pPr>
            <a:r>
              <a:rPr lang="tr-TR" sz="1400" dirty="0" err="1">
                <a:latin typeface="Consolas" panose="020B0609020204030204" pitchFamily="49" charset="0"/>
              </a:rPr>
              <a:t>private</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list&lt;Flyweight*&gt; </a:t>
            </a:r>
            <a:r>
              <a:rPr lang="tr-TR" sz="1400" dirty="0" err="1">
                <a:latin typeface="Consolas" panose="020B0609020204030204" pitchFamily="49" charset="0"/>
              </a:rPr>
              <a:t>flyweitghts</a:t>
            </a:r>
            <a:r>
              <a:rPr lang="tr-TR" sz="1400" dirty="0">
                <a:latin typeface="Consolas" panose="020B0609020204030204" pitchFamily="49" charset="0"/>
              </a:rPr>
              <a:t>; </a:t>
            </a:r>
            <a:r>
              <a:rPr lang="tr-TR" sz="1400" dirty="0">
                <a:solidFill>
                  <a:schemeClr val="bg1">
                    <a:lumMod val="65000"/>
                  </a:schemeClr>
                </a:solidFill>
                <a:latin typeface="Consolas" panose="020B0609020204030204" pitchFamily="49" charset="0"/>
              </a:rPr>
              <a:t>//</a:t>
            </a:r>
            <a:r>
              <a:rPr lang="tr-TR" sz="1400" dirty="0" err="1">
                <a:solidFill>
                  <a:schemeClr val="bg1">
                    <a:lumMod val="65000"/>
                  </a:schemeClr>
                </a:solidFill>
                <a:latin typeface="Consolas" panose="020B0609020204030204" pitchFamily="49" charset="0"/>
              </a:rPr>
              <a:t>Aggregation</a:t>
            </a:r>
            <a:r>
              <a:rPr lang="tr-TR" sz="1400" dirty="0">
                <a:solidFill>
                  <a:schemeClr val="bg1">
                    <a:lumMod val="65000"/>
                  </a:schemeClr>
                </a:solidFill>
                <a:latin typeface="Consolas" panose="020B0609020204030204" pitchFamily="49" charset="0"/>
              </a:rPr>
              <a:t> </a:t>
            </a:r>
            <a:r>
              <a:rPr lang="tr-TR" sz="1400" dirty="0" err="1">
                <a:solidFill>
                  <a:schemeClr val="bg1">
                    <a:lumMod val="65000"/>
                  </a:schemeClr>
                </a:solidFill>
                <a:latin typeface="Consolas" panose="020B0609020204030204" pitchFamily="49" charset="0"/>
              </a:rPr>
              <a:t>to</a:t>
            </a:r>
            <a:r>
              <a:rPr lang="tr-TR" sz="1400" dirty="0">
                <a:solidFill>
                  <a:schemeClr val="bg1">
                    <a:lumMod val="65000"/>
                  </a:schemeClr>
                </a:solidFill>
                <a:latin typeface="Consolas" panose="020B0609020204030204" pitchFamily="49" charset="0"/>
              </a:rPr>
              <a:t> Flyweight  #include &lt;list&gt;</a:t>
            </a:r>
          </a:p>
          <a:p>
            <a:pPr marL="0" indent="0">
              <a:lnSpc>
                <a:spcPct val="120000"/>
              </a:lnSpc>
              <a:buNone/>
            </a:pPr>
            <a:r>
              <a:rPr lang="tr-TR" sz="1400" dirty="0" err="1">
                <a:latin typeface="Consolas" panose="020B0609020204030204" pitchFamily="49" charset="0"/>
              </a:rPr>
              <a:t>public</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FlyweightFactory</a:t>
            </a:r>
            <a:r>
              <a:rPr lang="tr-TR" sz="1400" dirty="0">
                <a:latin typeface="Consolas" panose="020B0609020204030204" pitchFamily="49" charset="0"/>
              </a:rPr>
              <a:t>(std::</a:t>
            </a:r>
            <a:r>
              <a:rPr lang="tr-TR" sz="1400" dirty="0" err="1">
                <a:latin typeface="Consolas" panose="020B0609020204030204" pitchFamily="49" charset="0"/>
              </a:rPr>
              <a:t>initializer_list</a:t>
            </a:r>
            <a:r>
              <a:rPr lang="tr-TR" sz="1400" dirty="0">
                <a:latin typeface="Consolas" panose="020B0609020204030204" pitchFamily="49" charset="0"/>
              </a:rPr>
              <a:t>&lt;Flyweight*&gt; list): </a:t>
            </a:r>
            <a:r>
              <a:rPr lang="tr-TR" sz="1400" dirty="0" err="1">
                <a:latin typeface="Consolas" panose="020B0609020204030204" pitchFamily="49" charset="0"/>
              </a:rPr>
              <a:t>flyweitghts</a:t>
            </a:r>
            <a:r>
              <a:rPr lang="tr-TR" sz="1400" dirty="0">
                <a:latin typeface="Consolas" panose="020B0609020204030204" pitchFamily="49" charset="0"/>
              </a:rPr>
              <a:t>(list) { </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Flyweight* </a:t>
            </a:r>
            <a:r>
              <a:rPr lang="tr-TR" sz="1400" dirty="0" err="1">
                <a:latin typeface="Consolas" panose="020B0609020204030204" pitchFamily="49" charset="0"/>
              </a:rPr>
              <a:t>getFlyweitght</a:t>
            </a:r>
            <a:r>
              <a:rPr lang="tr-TR" sz="1400" dirty="0">
                <a:latin typeface="Consolas" panose="020B0609020204030204" pitchFamily="49" charset="0"/>
              </a:rPr>
              <a:t>(Flyweight* </a:t>
            </a:r>
            <a:r>
              <a:rPr lang="tr-TR" sz="1400" dirty="0" err="1">
                <a:latin typeface="Consolas" panose="020B0609020204030204" pitchFamily="49" charset="0"/>
              </a:rPr>
              <a:t>pFlyweight</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list&lt;Flyweight*&gt;::iterator iter = </a:t>
            </a:r>
            <a:r>
              <a:rPr lang="tr-TR" sz="1400" dirty="0" err="1">
                <a:latin typeface="Consolas" panose="020B0609020204030204" pitchFamily="49" charset="0"/>
              </a:rPr>
              <a:t>find</a:t>
            </a:r>
            <a:r>
              <a:rPr lang="tr-TR" sz="1400" dirty="0">
                <a:latin typeface="Consolas" panose="020B0609020204030204" pitchFamily="49" charset="0"/>
              </a:rPr>
              <a:t>(</a:t>
            </a:r>
            <a:r>
              <a:rPr lang="tr-TR" sz="1400" dirty="0" err="1">
                <a:latin typeface="Consolas" panose="020B0609020204030204" pitchFamily="49" charset="0"/>
              </a:rPr>
              <a:t>flyweitghts.begin</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flyweitghts.end</a:t>
            </a:r>
            <a:r>
              <a:rPr lang="tr-TR" sz="1400" dirty="0">
                <a:latin typeface="Consolas" panose="020B0609020204030204" pitchFamily="49" charset="0"/>
              </a:rPr>
              <a:t>(), </a:t>
            </a:r>
            <a:r>
              <a:rPr lang="tr-TR" sz="1400" dirty="0" err="1">
                <a:latin typeface="Consolas" panose="020B0609020204030204" pitchFamily="49" charset="0"/>
              </a:rPr>
              <a:t>pFlyweight</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a:solidFill>
                  <a:srgbClr val="0000FF"/>
                </a:solidFill>
                <a:latin typeface="Consolas" panose="020B0609020204030204" pitchFamily="49" charset="0"/>
              </a:rPr>
              <a:t>if</a:t>
            </a:r>
            <a:r>
              <a:rPr lang="tr-TR" sz="1400" dirty="0">
                <a:latin typeface="Consolas" panose="020B0609020204030204" pitchFamily="49" charset="0"/>
              </a:rPr>
              <a:t> (iter!=</a:t>
            </a:r>
            <a:r>
              <a:rPr lang="tr-TR" sz="1400" dirty="0" err="1">
                <a:latin typeface="Consolas" panose="020B0609020204030204" pitchFamily="49" charset="0"/>
              </a:rPr>
              <a:t>flyweitghts.end</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a:solidFill>
                  <a:srgbClr val="0000FF"/>
                </a:solidFill>
                <a:latin typeface="Consolas" panose="020B0609020204030204" pitchFamily="49" charset="0"/>
              </a:rPr>
              <a:t>return</a:t>
            </a:r>
            <a:r>
              <a:rPr lang="tr-TR" sz="1400" dirty="0">
                <a:latin typeface="Consolas" panose="020B0609020204030204" pitchFamily="49" charset="0"/>
              </a:rPr>
              <a:t> *iter;</a:t>
            </a:r>
          </a:p>
          <a:p>
            <a:pPr marL="0" indent="0">
              <a:lnSpc>
                <a:spcPct val="120000"/>
              </a:lnSpc>
              <a:buNone/>
            </a:pPr>
            <a:r>
              <a:rPr lang="tr-TR" sz="1400" dirty="0">
                <a:latin typeface="Consolas" panose="020B0609020204030204" pitchFamily="49" charset="0"/>
              </a:rPr>
              <a:t>        </a:t>
            </a:r>
            <a:r>
              <a:rPr lang="tr-TR" sz="1400" dirty="0">
                <a:solidFill>
                  <a:srgbClr val="0000FF"/>
                </a:solidFill>
                <a:latin typeface="Consolas" panose="020B0609020204030204" pitchFamily="49" charset="0"/>
              </a:rPr>
              <a:t>else</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flyweitghts.push_back</a:t>
            </a:r>
            <a:r>
              <a:rPr lang="tr-TR" sz="1400" dirty="0">
                <a:latin typeface="Consolas" panose="020B0609020204030204" pitchFamily="49" charset="0"/>
              </a:rPr>
              <a:t>(</a:t>
            </a:r>
            <a:r>
              <a:rPr lang="tr-TR" sz="1400" dirty="0" err="1">
                <a:latin typeface="Consolas" panose="020B0609020204030204" pitchFamily="49" charset="0"/>
              </a:rPr>
              <a:t>pFlyweight</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a:solidFill>
                  <a:srgbClr val="0000FF"/>
                </a:solidFill>
                <a:latin typeface="Consolas" panose="020B0609020204030204" pitchFamily="49" charset="0"/>
              </a:rPr>
              <a:t>return</a:t>
            </a:r>
            <a:r>
              <a:rPr lang="tr-TR" sz="1400" dirty="0">
                <a:latin typeface="Consolas" panose="020B0609020204030204" pitchFamily="49" charset="0"/>
              </a:rPr>
              <a:t> </a:t>
            </a:r>
            <a:r>
              <a:rPr lang="tr-TR" sz="1400" dirty="0" err="1">
                <a:latin typeface="Consolas" panose="020B0609020204030204" pitchFamily="49" charset="0"/>
              </a:rPr>
              <a:t>pFlyweight</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  </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a:t>
            </a:r>
            <a:r>
              <a:rPr lang="tr-TR" sz="1400" dirty="0" err="1">
                <a:latin typeface="Consolas" panose="020B0609020204030204" pitchFamily="49" charset="0"/>
              </a:rPr>
              <a:t>showFlyweights</a:t>
            </a:r>
            <a:r>
              <a:rPr lang="tr-TR" sz="1400" dirty="0">
                <a:latin typeface="Consolas" panose="020B0609020204030204" pitchFamily="49" charset="0"/>
              </a:rPr>
              <a:t>() </a:t>
            </a:r>
            <a:r>
              <a:rPr lang="tr-TR" sz="1400" dirty="0">
                <a:solidFill>
                  <a:srgbClr val="0000FF"/>
                </a:solidFill>
                <a:latin typeface="Consolas" panose="020B0609020204030204" pitchFamily="49" charset="0"/>
              </a:rPr>
              <a:t>const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size_t</a:t>
            </a:r>
            <a:r>
              <a:rPr lang="tr-TR" sz="1400" dirty="0">
                <a:latin typeface="Consolas" panose="020B0609020204030204" pitchFamily="49" charset="0"/>
              </a:rPr>
              <a:t> </a:t>
            </a:r>
            <a:r>
              <a:rPr lang="tr-TR" sz="1400" dirty="0" err="1">
                <a:latin typeface="Consolas" panose="020B0609020204030204" pitchFamily="49" charset="0"/>
              </a:rPr>
              <a:t>count</a:t>
            </a:r>
            <a:r>
              <a:rPr lang="tr-TR" sz="1400" dirty="0">
                <a:latin typeface="Consolas" panose="020B0609020204030204" pitchFamily="49" charset="0"/>
              </a:rPr>
              <a:t> = </a:t>
            </a:r>
            <a:r>
              <a:rPr lang="tr-TR" sz="1400" dirty="0" err="1">
                <a:latin typeface="Consolas" panose="020B0609020204030204" pitchFamily="49" charset="0"/>
              </a:rPr>
              <a:t>flyweitghts.size</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cout</a:t>
            </a:r>
            <a:r>
              <a:rPr lang="tr-TR" sz="1400" dirty="0">
                <a:latin typeface="Consolas" panose="020B0609020204030204" pitchFamily="49" charset="0"/>
              </a:rPr>
              <a:t> &lt;&lt; "</a:t>
            </a:r>
            <a:r>
              <a:rPr lang="tr-TR" sz="1400" dirty="0" err="1">
                <a:latin typeface="Consolas" panose="020B0609020204030204" pitchFamily="49" charset="0"/>
              </a:rPr>
              <a:t>FlyweightFactory</a:t>
            </a:r>
            <a:r>
              <a:rPr lang="tr-TR" sz="1400" dirty="0">
                <a:latin typeface="Consolas" panose="020B0609020204030204" pitchFamily="49" charset="0"/>
              </a:rPr>
              <a:t>: " &lt;&lt; </a:t>
            </a:r>
            <a:r>
              <a:rPr lang="tr-TR" sz="1400" dirty="0" err="1">
                <a:latin typeface="Consolas" panose="020B0609020204030204" pitchFamily="49" charset="0"/>
              </a:rPr>
              <a:t>count</a:t>
            </a:r>
            <a:r>
              <a:rPr lang="tr-TR" sz="1400" dirty="0">
                <a:latin typeface="Consolas" panose="020B0609020204030204" pitchFamily="49" charset="0"/>
              </a:rPr>
              <a:t> &lt;&lt; " kadar </a:t>
            </a:r>
            <a:r>
              <a:rPr lang="tr-TR" sz="1400" dirty="0" err="1">
                <a:latin typeface="Consolas" panose="020B0609020204030204" pitchFamily="49" charset="0"/>
              </a:rPr>
              <a:t>flyweight</a:t>
            </a:r>
            <a:r>
              <a:rPr lang="tr-TR" sz="1400" dirty="0">
                <a:latin typeface="Consolas" panose="020B0609020204030204" pitchFamily="49" charset="0"/>
              </a:rPr>
              <a:t> sahibidir:" </a:t>
            </a:r>
          </a:p>
          <a:p>
            <a:pPr marL="0" indent="0">
              <a:lnSpc>
                <a:spcPct val="120000"/>
              </a:lnSpc>
              <a:buNone/>
            </a:pPr>
            <a:r>
              <a:rPr lang="tr-TR" sz="1400" dirty="0">
                <a:latin typeface="Consolas" panose="020B0609020204030204" pitchFamily="49" charset="0"/>
              </a:rPr>
              <a:t>             &lt;&lt; </a:t>
            </a:r>
            <a:r>
              <a:rPr lang="tr-TR" sz="1400" dirty="0" err="1">
                <a:latin typeface="Consolas" panose="020B0609020204030204" pitchFamily="49" charset="0"/>
              </a:rPr>
              <a:t>endl</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a:solidFill>
                  <a:srgbClr val="0000FF"/>
                </a:solidFill>
                <a:latin typeface="Consolas" panose="020B0609020204030204" pitchFamily="49" charset="0"/>
              </a:rPr>
              <a:t>for</a:t>
            </a:r>
            <a:r>
              <a:rPr lang="tr-TR" sz="1400" dirty="0">
                <a:latin typeface="Consolas" panose="020B0609020204030204" pitchFamily="49" charset="0"/>
              </a:rPr>
              <a:t> (Flyweight* </a:t>
            </a:r>
            <a:r>
              <a:rPr lang="tr-TR" sz="1400" dirty="0" err="1">
                <a:latin typeface="Consolas" panose="020B0609020204030204" pitchFamily="49" charset="0"/>
              </a:rPr>
              <a:t>item</a:t>
            </a:r>
            <a:r>
              <a:rPr lang="tr-TR" sz="1400" dirty="0">
                <a:latin typeface="Consolas" panose="020B0609020204030204" pitchFamily="49" charset="0"/>
              </a:rPr>
              <a:t> : </a:t>
            </a:r>
            <a:r>
              <a:rPr lang="tr-TR" sz="1400" dirty="0" err="1">
                <a:latin typeface="Consolas" panose="020B0609020204030204" pitchFamily="49" charset="0"/>
              </a:rPr>
              <a:t>flyweitghts</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item</a:t>
            </a:r>
            <a:r>
              <a:rPr lang="tr-TR" sz="1400" dirty="0">
                <a:latin typeface="Consolas" panose="020B0609020204030204" pitchFamily="49" charset="0"/>
              </a:rPr>
              <a:t>-&gt;operation("+Geçici Durumlar...");</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a:t>
            </a:r>
          </a:p>
          <a:p>
            <a:pPr marL="0" indent="0">
              <a:lnSpc>
                <a:spcPct val="120000"/>
              </a:lnSpc>
              <a:buNone/>
            </a:pPr>
            <a:endParaRPr lang="tr-TR" sz="1400" dirty="0">
              <a:latin typeface="Consolas" panose="020B0609020204030204" pitchFamily="49" charset="0"/>
            </a:endParaRPr>
          </a:p>
        </p:txBody>
      </p:sp>
    </p:spTree>
    <p:extLst>
      <p:ext uri="{BB962C8B-B14F-4D97-AF65-F5344CB8AC3E}">
        <p14:creationId xmlns:p14="http://schemas.microsoft.com/office/powerpoint/2010/main" val="11370033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SİNEKSIKLET</a:t>
            </a:r>
            <a:br>
              <a:rPr lang="tr-TR" dirty="0"/>
            </a:br>
            <a:r>
              <a:rPr lang="tr-TR" dirty="0"/>
              <a:t>FLYWEIGHT</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a:t>İstemci</a:t>
            </a:r>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Autofit/>
          </a:bodyPr>
          <a:lstStyle/>
          <a:p>
            <a:pPr marL="0" indent="0">
              <a:lnSpc>
                <a:spcPct val="120000"/>
              </a:lnSpc>
              <a:buNone/>
            </a:pPr>
            <a:r>
              <a:rPr lang="tr-TR" sz="1400" dirty="0">
                <a:solidFill>
                  <a:srgbClr val="0000FF"/>
                </a:solidFill>
                <a:latin typeface="Consolas" panose="020B0609020204030204" pitchFamily="49" charset="0"/>
              </a:rPr>
              <a:t>int</a:t>
            </a:r>
            <a:r>
              <a:rPr lang="tr-TR" sz="1400" dirty="0">
                <a:latin typeface="Consolas" panose="020B0609020204030204" pitchFamily="49" charset="0"/>
              </a:rPr>
              <a:t> main() { </a:t>
            </a:r>
            <a:r>
              <a:rPr lang="tr-TR" sz="1400" dirty="0">
                <a:solidFill>
                  <a:schemeClr val="bg1">
                    <a:lumMod val="65000"/>
                  </a:schemeClr>
                </a:solidFill>
                <a:latin typeface="Consolas" panose="020B0609020204030204" pitchFamily="49" charset="0"/>
              </a:rPr>
              <a:t>// Client</a:t>
            </a:r>
          </a:p>
          <a:p>
            <a:pPr marL="0" indent="0">
              <a:lnSpc>
                <a:spcPct val="120000"/>
              </a:lnSpc>
              <a:buNone/>
            </a:pPr>
            <a:r>
              <a:rPr lang="tr-TR" sz="1400" dirty="0">
                <a:latin typeface="Consolas" panose="020B0609020204030204" pitchFamily="49" charset="0"/>
              </a:rPr>
              <a:t>    Flyweight* ortakOlanSineksiklet1=</a:t>
            </a:r>
            <a:r>
              <a:rPr lang="tr-TR" sz="1400" dirty="0">
                <a:solidFill>
                  <a:srgbClr val="0000FF"/>
                </a:solidFill>
                <a:latin typeface="Consolas" panose="020B0609020204030204" pitchFamily="49" charset="0"/>
              </a:rPr>
              <a:t>new</a:t>
            </a:r>
            <a:r>
              <a:rPr lang="tr-TR" sz="1400" dirty="0">
                <a:latin typeface="Consolas" panose="020B0609020204030204" pitchFamily="49" charset="0"/>
              </a:rPr>
              <a:t> </a:t>
            </a:r>
            <a:r>
              <a:rPr lang="tr-TR" sz="1400" dirty="0" err="1">
                <a:latin typeface="Consolas" panose="020B0609020204030204" pitchFamily="49" charset="0"/>
              </a:rPr>
              <a:t>ConcreteFlyweight</a:t>
            </a:r>
            <a:r>
              <a:rPr lang="tr-TR" sz="1400" dirty="0">
                <a:latin typeface="Consolas" panose="020B0609020204030204" pitchFamily="49" charset="0"/>
              </a:rPr>
              <a:t>("Binek Araç 1");</a:t>
            </a:r>
          </a:p>
          <a:p>
            <a:pPr marL="0" indent="0">
              <a:lnSpc>
                <a:spcPct val="120000"/>
              </a:lnSpc>
              <a:buNone/>
            </a:pPr>
            <a:r>
              <a:rPr lang="tr-TR" sz="1400" dirty="0">
                <a:latin typeface="Consolas" panose="020B0609020204030204" pitchFamily="49" charset="0"/>
              </a:rPr>
              <a:t>    Flyweight* ortakOlanSineksiklet2=</a:t>
            </a:r>
            <a:r>
              <a:rPr lang="tr-TR" sz="1400" dirty="0">
                <a:solidFill>
                  <a:srgbClr val="0000FF"/>
                </a:solidFill>
                <a:latin typeface="Consolas" panose="020B0609020204030204" pitchFamily="49" charset="0"/>
              </a:rPr>
              <a:t>new</a:t>
            </a:r>
            <a:r>
              <a:rPr lang="tr-TR" sz="1400" dirty="0">
                <a:latin typeface="Consolas" panose="020B0609020204030204" pitchFamily="49" charset="0"/>
              </a:rPr>
              <a:t> </a:t>
            </a:r>
            <a:r>
              <a:rPr lang="tr-TR" sz="1400" dirty="0" err="1">
                <a:latin typeface="Consolas" panose="020B0609020204030204" pitchFamily="49" charset="0"/>
              </a:rPr>
              <a:t>ConcreteFlyweight</a:t>
            </a:r>
            <a:r>
              <a:rPr lang="tr-TR" sz="1400" dirty="0">
                <a:latin typeface="Consolas" panose="020B0609020204030204" pitchFamily="49" charset="0"/>
              </a:rPr>
              <a:t>("Binek Araç 2");</a:t>
            </a:r>
          </a:p>
          <a:p>
            <a:pPr marL="0" indent="0">
              <a:lnSpc>
                <a:spcPct val="120000"/>
              </a:lnSpc>
              <a:buNone/>
            </a:pPr>
            <a:r>
              <a:rPr lang="tr-TR" sz="1400" dirty="0">
                <a:latin typeface="Consolas" panose="020B0609020204030204" pitchFamily="49" charset="0"/>
              </a:rPr>
              <a:t>    Flyweight* ortakOlanSineksiklet3=</a:t>
            </a:r>
            <a:r>
              <a:rPr lang="tr-TR" sz="1400" dirty="0">
                <a:solidFill>
                  <a:srgbClr val="0000FF"/>
                </a:solidFill>
                <a:latin typeface="Consolas" panose="020B0609020204030204" pitchFamily="49" charset="0"/>
              </a:rPr>
              <a:t>new</a:t>
            </a:r>
            <a:r>
              <a:rPr lang="tr-TR" sz="1400" dirty="0">
                <a:latin typeface="Consolas" panose="020B0609020204030204" pitchFamily="49" charset="0"/>
              </a:rPr>
              <a:t> </a:t>
            </a:r>
            <a:r>
              <a:rPr lang="tr-TR" sz="1400" dirty="0" err="1">
                <a:latin typeface="Consolas" panose="020B0609020204030204" pitchFamily="49" charset="0"/>
              </a:rPr>
              <a:t>ConcreteFlyweight</a:t>
            </a:r>
            <a:r>
              <a:rPr lang="tr-TR" sz="1400" dirty="0">
                <a:latin typeface="Consolas" panose="020B0609020204030204" pitchFamily="49" charset="0"/>
              </a:rPr>
              <a:t>("Binek Araç 3");</a:t>
            </a:r>
          </a:p>
          <a:p>
            <a:pPr marL="0" indent="0">
              <a:lnSpc>
                <a:spcPct val="120000"/>
              </a:lnSpc>
              <a:buNone/>
            </a:pPr>
            <a:r>
              <a:rPr lang="tr-TR" sz="1400" dirty="0">
                <a:latin typeface="Consolas" panose="020B0609020204030204" pitchFamily="49" charset="0"/>
              </a:rPr>
              <a:t>    Flyweight* ortakOlmayanSineksiklet1=</a:t>
            </a:r>
            <a:r>
              <a:rPr lang="tr-TR" sz="1400" dirty="0">
                <a:solidFill>
                  <a:srgbClr val="0000FF"/>
                </a:solidFill>
                <a:latin typeface="Consolas" panose="020B0609020204030204" pitchFamily="49" charset="0"/>
              </a:rPr>
              <a:t>new</a:t>
            </a:r>
            <a:r>
              <a:rPr lang="tr-TR" sz="1400" dirty="0">
                <a:latin typeface="Consolas" panose="020B0609020204030204" pitchFamily="49" charset="0"/>
              </a:rPr>
              <a:t> </a:t>
            </a:r>
            <a:r>
              <a:rPr lang="tr-TR" sz="1400" dirty="0" err="1">
                <a:latin typeface="Consolas" panose="020B0609020204030204" pitchFamily="49" charset="0"/>
              </a:rPr>
              <a:t>UnsharedConcreteFlyweight</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"Kamyonet 1");</a:t>
            </a:r>
          </a:p>
          <a:p>
            <a:pPr marL="0" indent="0">
              <a:lnSpc>
                <a:spcPct val="120000"/>
              </a:lnSpc>
              <a:buNone/>
            </a:pPr>
            <a:r>
              <a:rPr lang="tr-TR" sz="1400" dirty="0">
                <a:latin typeface="Consolas" panose="020B0609020204030204" pitchFamily="49" charset="0"/>
              </a:rPr>
              <a:t>    Flyweight* ortakOlmayanSineksiklet2=</a:t>
            </a:r>
            <a:r>
              <a:rPr lang="tr-TR" sz="1400" dirty="0">
                <a:solidFill>
                  <a:srgbClr val="0000FF"/>
                </a:solidFill>
                <a:latin typeface="Consolas" panose="020B0609020204030204" pitchFamily="49" charset="0"/>
              </a:rPr>
              <a:t>new</a:t>
            </a:r>
            <a:r>
              <a:rPr lang="tr-TR" sz="1400" dirty="0">
                <a:latin typeface="Consolas" panose="020B0609020204030204" pitchFamily="49" charset="0"/>
              </a:rPr>
              <a:t> </a:t>
            </a:r>
            <a:r>
              <a:rPr lang="tr-TR" sz="1400" dirty="0" err="1">
                <a:latin typeface="Consolas" panose="020B0609020204030204" pitchFamily="49" charset="0"/>
              </a:rPr>
              <a:t>UnsharedConcreteFlyweight</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"Çekici 1");</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FlyweightFactory</a:t>
            </a:r>
            <a:r>
              <a:rPr lang="tr-TR" sz="1400" dirty="0">
                <a:latin typeface="Consolas" panose="020B0609020204030204" pitchFamily="49" charset="0"/>
              </a:rPr>
              <a:t>* fabrika1=</a:t>
            </a:r>
            <a:r>
              <a:rPr lang="tr-TR" sz="1400" dirty="0">
                <a:solidFill>
                  <a:srgbClr val="0000FF"/>
                </a:solidFill>
                <a:latin typeface="Consolas" panose="020B0609020204030204" pitchFamily="49" charset="0"/>
              </a:rPr>
              <a:t>new</a:t>
            </a:r>
            <a:r>
              <a:rPr lang="tr-TR" sz="1400" dirty="0">
                <a:latin typeface="Consolas" panose="020B0609020204030204" pitchFamily="49" charset="0"/>
              </a:rPr>
              <a:t> </a:t>
            </a:r>
            <a:r>
              <a:rPr lang="tr-TR" sz="1400" dirty="0" err="1">
                <a:latin typeface="Consolas" panose="020B0609020204030204" pitchFamily="49" charset="0"/>
              </a:rPr>
              <a:t>FlyweightFactory</a:t>
            </a:r>
            <a:r>
              <a:rPr lang="tr-TR" sz="1400" dirty="0">
                <a:latin typeface="Consolas" panose="020B0609020204030204" pitchFamily="49" charset="0"/>
              </a:rPr>
              <a:t>({ortakOlanSineksiklet1,</a:t>
            </a:r>
          </a:p>
          <a:p>
            <a:pPr marL="0" indent="0">
              <a:lnSpc>
                <a:spcPct val="120000"/>
              </a:lnSpc>
              <a:buNone/>
            </a:pPr>
            <a:r>
              <a:rPr lang="tr-TR" sz="1400" dirty="0">
                <a:latin typeface="Consolas" panose="020B0609020204030204" pitchFamily="49" charset="0"/>
              </a:rPr>
              <a:t>                                                     ortakOlanSineksiklet2,</a:t>
            </a:r>
          </a:p>
          <a:p>
            <a:pPr marL="0" indent="0">
              <a:lnSpc>
                <a:spcPct val="120000"/>
              </a:lnSpc>
              <a:buNone/>
            </a:pPr>
            <a:r>
              <a:rPr lang="tr-TR" sz="1400" dirty="0">
                <a:latin typeface="Consolas" panose="020B0609020204030204" pitchFamily="49" charset="0"/>
              </a:rPr>
              <a:t>                                                     ortakOlanSineksiklet3,</a:t>
            </a:r>
          </a:p>
          <a:p>
            <a:pPr marL="0" indent="0">
              <a:lnSpc>
                <a:spcPct val="120000"/>
              </a:lnSpc>
              <a:buNone/>
            </a:pPr>
            <a:r>
              <a:rPr lang="tr-TR" sz="1400" dirty="0">
                <a:latin typeface="Consolas" panose="020B0609020204030204" pitchFamily="49" charset="0"/>
              </a:rPr>
              <a:t>                                                     ortakOlmayanSineksiklet1});</a:t>
            </a:r>
          </a:p>
          <a:p>
            <a:pPr marL="0" indent="0">
              <a:lnSpc>
                <a:spcPct val="120000"/>
              </a:lnSpc>
              <a:buNone/>
            </a:pPr>
            <a:r>
              <a:rPr lang="tr-TR" sz="1400" dirty="0">
                <a:latin typeface="Consolas" panose="020B0609020204030204" pitchFamily="49" charset="0"/>
              </a:rPr>
              <a:t>    fabrika1-&gt;</a:t>
            </a:r>
            <a:r>
              <a:rPr lang="tr-TR" sz="1400" dirty="0" err="1">
                <a:latin typeface="Consolas" panose="020B0609020204030204" pitchFamily="49" charset="0"/>
              </a:rPr>
              <a:t>showFlyweights</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FlyweightFactory</a:t>
            </a:r>
            <a:r>
              <a:rPr lang="tr-TR" sz="1400" dirty="0">
                <a:latin typeface="Consolas" panose="020B0609020204030204" pitchFamily="49" charset="0"/>
              </a:rPr>
              <a:t>* fabrika2=</a:t>
            </a:r>
            <a:r>
              <a:rPr lang="tr-TR" sz="1400" dirty="0">
                <a:solidFill>
                  <a:srgbClr val="0000FF"/>
                </a:solidFill>
                <a:latin typeface="Consolas" panose="020B0609020204030204" pitchFamily="49" charset="0"/>
              </a:rPr>
              <a:t>new</a:t>
            </a:r>
            <a:r>
              <a:rPr lang="tr-TR" sz="1400" dirty="0">
                <a:latin typeface="Consolas" panose="020B0609020204030204" pitchFamily="49" charset="0"/>
              </a:rPr>
              <a:t> </a:t>
            </a:r>
            <a:r>
              <a:rPr lang="tr-TR" sz="1400" dirty="0" err="1">
                <a:latin typeface="Consolas" panose="020B0609020204030204" pitchFamily="49" charset="0"/>
              </a:rPr>
              <a:t>FlyweightFactory</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fabrika2-&gt;</a:t>
            </a:r>
            <a:r>
              <a:rPr lang="tr-TR" sz="1400" dirty="0" err="1">
                <a:latin typeface="Consolas" panose="020B0609020204030204" pitchFamily="49" charset="0"/>
              </a:rPr>
              <a:t>getFlyweitght</a:t>
            </a:r>
            <a:r>
              <a:rPr lang="tr-TR" sz="1400" dirty="0">
                <a:latin typeface="Consolas" panose="020B0609020204030204" pitchFamily="49" charset="0"/>
              </a:rPr>
              <a:t>(ortakOlanSineksiklet1);</a:t>
            </a:r>
          </a:p>
          <a:p>
            <a:pPr marL="0" indent="0">
              <a:lnSpc>
                <a:spcPct val="120000"/>
              </a:lnSpc>
              <a:buNone/>
            </a:pPr>
            <a:r>
              <a:rPr lang="tr-TR" sz="1400" dirty="0">
                <a:latin typeface="Consolas" panose="020B0609020204030204" pitchFamily="49" charset="0"/>
              </a:rPr>
              <a:t>    fabrika2-&gt;</a:t>
            </a:r>
            <a:r>
              <a:rPr lang="tr-TR" sz="1400" dirty="0" err="1">
                <a:latin typeface="Consolas" panose="020B0609020204030204" pitchFamily="49" charset="0"/>
              </a:rPr>
              <a:t>getFlyweitght</a:t>
            </a:r>
            <a:r>
              <a:rPr lang="tr-TR" sz="1400" dirty="0">
                <a:latin typeface="Consolas" panose="020B0609020204030204" pitchFamily="49" charset="0"/>
              </a:rPr>
              <a:t>(ortakOlmayanSineksiklet2);</a:t>
            </a:r>
          </a:p>
          <a:p>
            <a:pPr marL="0" indent="0">
              <a:lnSpc>
                <a:spcPct val="120000"/>
              </a:lnSpc>
              <a:buNone/>
            </a:pPr>
            <a:r>
              <a:rPr lang="tr-TR" sz="1400" dirty="0">
                <a:latin typeface="Consolas" panose="020B0609020204030204" pitchFamily="49" charset="0"/>
              </a:rPr>
              <a:t>    fabrika2-&gt;</a:t>
            </a:r>
            <a:r>
              <a:rPr lang="tr-TR" sz="1400" dirty="0" err="1">
                <a:latin typeface="Consolas" panose="020B0609020204030204" pitchFamily="49" charset="0"/>
              </a:rPr>
              <a:t>getFlyweitght</a:t>
            </a:r>
            <a:r>
              <a:rPr lang="tr-TR" sz="1400" dirty="0">
                <a:latin typeface="Consolas" panose="020B0609020204030204" pitchFamily="49" charset="0"/>
              </a:rPr>
              <a:t>(ortakOlanSineksiklet1);</a:t>
            </a:r>
          </a:p>
          <a:p>
            <a:pPr marL="0" indent="0">
              <a:lnSpc>
                <a:spcPct val="120000"/>
              </a:lnSpc>
              <a:buNone/>
            </a:pPr>
            <a:r>
              <a:rPr lang="tr-TR" sz="1400" dirty="0">
                <a:latin typeface="Consolas" panose="020B0609020204030204" pitchFamily="49" charset="0"/>
              </a:rPr>
              <a:t>    fabrika2-&gt;</a:t>
            </a:r>
            <a:r>
              <a:rPr lang="tr-TR" sz="1400" dirty="0" err="1">
                <a:latin typeface="Consolas" panose="020B0609020204030204" pitchFamily="49" charset="0"/>
              </a:rPr>
              <a:t>showFlyweights</a:t>
            </a:r>
            <a:r>
              <a:rPr lang="tr-TR" sz="1400" dirty="0">
                <a:latin typeface="Consolas" panose="020B0609020204030204" pitchFamily="49" charset="0"/>
              </a:rPr>
              <a:t>();</a:t>
            </a:r>
          </a:p>
          <a:p>
            <a:pPr marL="0" indent="0">
              <a:lnSpc>
                <a:spcPct val="120000"/>
              </a:lnSpc>
              <a:buNone/>
            </a:pPr>
            <a:endParaRPr lang="tr-TR" sz="1400" dirty="0">
              <a:latin typeface="Consolas" panose="020B0609020204030204" pitchFamily="49" charset="0"/>
            </a:endParaRP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delete</a:t>
            </a:r>
            <a:r>
              <a:rPr lang="tr-TR" sz="1400" dirty="0">
                <a:latin typeface="Consolas" panose="020B0609020204030204" pitchFamily="49" charset="0"/>
              </a:rPr>
              <a:t> ortakOlanSineksiklet1,ortakOlanSineksiklet2,ortakOlanSineksiklet3;</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delete</a:t>
            </a:r>
            <a:r>
              <a:rPr lang="tr-TR" sz="1400" dirty="0">
                <a:latin typeface="Consolas" panose="020B0609020204030204" pitchFamily="49" charset="0"/>
              </a:rPr>
              <a:t> ortakOlmayanSineksiklet1,ortakOlmayanSineksiklet2;</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delete</a:t>
            </a:r>
            <a:r>
              <a:rPr lang="tr-TR" sz="1400" dirty="0">
                <a:latin typeface="Consolas" panose="020B0609020204030204" pitchFamily="49" charset="0"/>
              </a:rPr>
              <a:t> fabrika1,fabrika2;</a:t>
            </a:r>
          </a:p>
          <a:p>
            <a:pPr marL="0" indent="0">
              <a:lnSpc>
                <a:spcPct val="120000"/>
              </a:lnSpc>
              <a:buNone/>
            </a:pPr>
            <a:r>
              <a:rPr lang="tr-TR" sz="1400" dirty="0">
                <a:latin typeface="Consolas" panose="020B0609020204030204" pitchFamily="49" charset="0"/>
              </a:rPr>
              <a:t>}</a:t>
            </a:r>
          </a:p>
        </p:txBody>
      </p:sp>
    </p:spTree>
    <p:extLst>
      <p:ext uri="{BB962C8B-B14F-4D97-AF65-F5344CB8AC3E}">
        <p14:creationId xmlns:p14="http://schemas.microsoft.com/office/powerpoint/2010/main" val="28015467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VEKİL</a:t>
            </a:r>
            <a:br>
              <a:rPr lang="tr-TR" dirty="0"/>
            </a:br>
            <a:r>
              <a:rPr lang="tr-TR" dirty="0"/>
              <a:t>PROXY</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2000" dirty="0"/>
              <a:t>Vekil deseni (</a:t>
            </a:r>
            <a:r>
              <a:rPr lang="tr-TR" sz="2000" dirty="0" err="1"/>
              <a:t>proxy</a:t>
            </a:r>
            <a:r>
              <a:rPr lang="tr-TR" sz="2000" dirty="0"/>
              <a:t> pattern), kullanılacak ve erişilecek bir nesnenin yerine geçen bir başka nesneye ihtiyaç duyulduğunda kullanılır. İstemci (</a:t>
            </a:r>
            <a:r>
              <a:rPr lang="tr-TR" sz="2000" dirty="0" err="1"/>
              <a:t>client</a:t>
            </a:r>
            <a:r>
              <a:rPr lang="tr-TR" sz="2000" dirty="0"/>
              <a:t>), nesnenin doğrudan kendisine değil, vekil (</a:t>
            </a:r>
            <a:r>
              <a:rPr lang="tr-TR" sz="2000" dirty="0" err="1"/>
              <a:t>proxy</a:t>
            </a:r>
            <a:r>
              <a:rPr lang="tr-TR" sz="2000" dirty="0"/>
              <a:t>) nesneye ulaşır ve bu nesneye isteklerini iletir</a:t>
            </a:r>
          </a:p>
        </p:txBody>
      </p:sp>
      <p:pic>
        <p:nvPicPr>
          <p:cNvPr id="8" name="İçerik Yer Tutucusu 7" descr="metin, ekran görüntüsü, çizgi, diyagram içeren bir resim&#10;&#10;Yapay zeka tarafından oluşturulan içerik yanlış olabilir.">
            <a:extLst>
              <a:ext uri="{FF2B5EF4-FFF2-40B4-BE49-F238E27FC236}">
                <a16:creationId xmlns:a16="http://schemas.microsoft.com/office/drawing/2014/main" id="{59B880D9-C148-4C9D-988F-E89511411A12}"/>
              </a:ext>
            </a:extLst>
          </p:cNvPr>
          <p:cNvPicPr>
            <a:picLocks noGrp="1"/>
          </p:cNvPicPr>
          <p:nvPr>
            <p:ph idx="1"/>
          </p:nvPr>
        </p:nvPicPr>
        <p:blipFill>
          <a:blip r:embed="rId2"/>
          <a:stretch>
            <a:fillRect/>
          </a:stretch>
        </p:blipFill>
        <p:spPr>
          <a:xfrm>
            <a:off x="490009" y="1979433"/>
            <a:ext cx="7563906" cy="2581635"/>
          </a:xfrm>
          <a:prstGeom prst="rect">
            <a:avLst/>
          </a:prstGeom>
        </p:spPr>
      </p:pic>
    </p:spTree>
    <p:extLst>
      <p:ext uri="{BB962C8B-B14F-4D97-AF65-F5344CB8AC3E}">
        <p14:creationId xmlns:p14="http://schemas.microsoft.com/office/powerpoint/2010/main" val="242665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VEKİL</a:t>
            </a:r>
            <a:br>
              <a:rPr lang="tr-TR" dirty="0"/>
            </a:br>
            <a:r>
              <a:rPr lang="tr-TR" dirty="0"/>
              <a:t>PROXY</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err="1"/>
              <a:t>Subject</a:t>
            </a:r>
            <a:r>
              <a:rPr lang="tr-TR" sz="1800" dirty="0"/>
              <a:t> , </a:t>
            </a:r>
            <a:r>
              <a:rPr lang="tr-TR" sz="1800" dirty="0" err="1"/>
              <a:t>RealSubject</a:t>
            </a:r>
            <a:endParaRPr lang="tr-TR" sz="1800" dirty="0"/>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Autofit/>
          </a:bodyPr>
          <a:lstStyle/>
          <a:p>
            <a:pPr marL="0" indent="0">
              <a:lnSpc>
                <a:spcPct val="120000"/>
              </a:lnSpc>
              <a:buNone/>
            </a:pPr>
            <a:r>
              <a:rPr lang="tr-TR" sz="1400" dirty="0" err="1">
                <a:solidFill>
                  <a:srgbClr val="0000FF"/>
                </a:solidFill>
                <a:latin typeface="Consolas" panose="020B0609020204030204" pitchFamily="49" charset="0"/>
              </a:rPr>
              <a:t>class</a:t>
            </a:r>
            <a:r>
              <a:rPr lang="tr-TR" sz="1400" dirty="0">
                <a:latin typeface="Consolas" panose="020B0609020204030204" pitchFamily="49" charset="0"/>
              </a:rPr>
              <a:t> </a:t>
            </a:r>
            <a:r>
              <a:rPr lang="tr-TR" sz="1400" dirty="0" err="1">
                <a:latin typeface="Consolas" panose="020B0609020204030204" pitchFamily="49" charset="0"/>
              </a:rPr>
              <a:t>Subject</a:t>
            </a:r>
            <a:r>
              <a:rPr lang="tr-TR" sz="1400" dirty="0">
                <a:latin typeface="Consolas" panose="020B0609020204030204" pitchFamily="49" charset="0"/>
              </a:rPr>
              <a:t> {</a:t>
            </a:r>
          </a:p>
          <a:p>
            <a:pPr marL="0" indent="0">
              <a:lnSpc>
                <a:spcPct val="120000"/>
              </a:lnSpc>
              <a:buNone/>
            </a:pPr>
            <a:r>
              <a:rPr lang="tr-TR" sz="1400" dirty="0" err="1">
                <a:latin typeface="Consolas" panose="020B0609020204030204" pitchFamily="49" charset="0"/>
              </a:rPr>
              <a:t>public</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virtual</a:t>
            </a: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a:t>
            </a:r>
            <a:r>
              <a:rPr lang="tr-TR" sz="1400" dirty="0" err="1">
                <a:latin typeface="Consolas" panose="020B0609020204030204" pitchFamily="49" charset="0"/>
              </a:rPr>
              <a:t>request</a:t>
            </a:r>
            <a:r>
              <a:rPr lang="tr-TR" sz="1400" dirty="0">
                <a:latin typeface="Consolas" panose="020B0609020204030204" pitchFamily="49" charset="0"/>
              </a:rPr>
              <a:t>() </a:t>
            </a:r>
            <a:r>
              <a:rPr lang="tr-TR" sz="1400" dirty="0">
                <a:solidFill>
                  <a:srgbClr val="0000FF"/>
                </a:solidFill>
                <a:latin typeface="Consolas" panose="020B0609020204030204" pitchFamily="49" charset="0"/>
              </a:rPr>
              <a:t>const</a:t>
            </a:r>
            <a:r>
              <a:rPr lang="tr-TR" sz="1400" dirty="0">
                <a:latin typeface="Consolas" panose="020B0609020204030204" pitchFamily="49" charset="0"/>
              </a:rPr>
              <a:t> = 0;</a:t>
            </a:r>
          </a:p>
          <a:p>
            <a:pPr marL="0" indent="0">
              <a:lnSpc>
                <a:spcPct val="120000"/>
              </a:lnSpc>
              <a:buNone/>
            </a:pPr>
            <a:r>
              <a:rPr lang="tr-TR" sz="1400" dirty="0">
                <a:latin typeface="Consolas" panose="020B0609020204030204" pitchFamily="49" charset="0"/>
              </a:rPr>
              <a:t>};</a:t>
            </a:r>
          </a:p>
          <a:p>
            <a:pPr marL="0" indent="0">
              <a:lnSpc>
                <a:spcPct val="120000"/>
              </a:lnSpc>
              <a:buNone/>
            </a:pPr>
            <a:endParaRPr lang="tr-TR" sz="1400" dirty="0">
              <a:latin typeface="Consolas" panose="020B0609020204030204" pitchFamily="49" charset="0"/>
            </a:endParaRPr>
          </a:p>
          <a:p>
            <a:pPr marL="0" indent="0">
              <a:lnSpc>
                <a:spcPct val="120000"/>
              </a:lnSpc>
              <a:buNone/>
            </a:pPr>
            <a:r>
              <a:rPr lang="tr-TR" sz="1400" dirty="0" err="1">
                <a:solidFill>
                  <a:srgbClr val="0000FF"/>
                </a:solidFill>
                <a:latin typeface="Consolas" panose="020B0609020204030204" pitchFamily="49" charset="0"/>
              </a:rPr>
              <a:t>class</a:t>
            </a:r>
            <a:r>
              <a:rPr lang="tr-TR" sz="1400" dirty="0">
                <a:latin typeface="Consolas" panose="020B0609020204030204" pitchFamily="49" charset="0"/>
              </a:rPr>
              <a:t> </a:t>
            </a:r>
            <a:r>
              <a:rPr lang="tr-TR" sz="1400" dirty="0" err="1">
                <a:latin typeface="Consolas" panose="020B0609020204030204" pitchFamily="49" charset="0"/>
              </a:rPr>
              <a:t>RealSubject</a:t>
            </a:r>
            <a:r>
              <a:rPr lang="tr-TR" sz="1400" dirty="0">
                <a:latin typeface="Consolas" panose="020B0609020204030204" pitchFamily="49" charset="0"/>
              </a:rPr>
              <a:t> : </a:t>
            </a:r>
            <a:r>
              <a:rPr lang="tr-TR" sz="1400" dirty="0" err="1">
                <a:solidFill>
                  <a:srgbClr val="0000FF"/>
                </a:solidFill>
                <a:latin typeface="Consolas" panose="020B0609020204030204" pitchFamily="49" charset="0"/>
              </a:rPr>
              <a:t>public</a:t>
            </a:r>
            <a:r>
              <a:rPr lang="tr-TR" sz="1400" dirty="0">
                <a:latin typeface="Consolas" panose="020B0609020204030204" pitchFamily="49" charset="0"/>
              </a:rPr>
              <a:t> </a:t>
            </a:r>
            <a:r>
              <a:rPr lang="tr-TR" sz="1400" dirty="0" err="1">
                <a:latin typeface="Consolas" panose="020B0609020204030204" pitchFamily="49" charset="0"/>
              </a:rPr>
              <a:t>Subject</a:t>
            </a:r>
            <a:r>
              <a:rPr lang="tr-TR" sz="1400" dirty="0">
                <a:latin typeface="Consolas" panose="020B0609020204030204" pitchFamily="49" charset="0"/>
              </a:rPr>
              <a:t> {</a:t>
            </a:r>
          </a:p>
          <a:p>
            <a:pPr marL="0" indent="0">
              <a:lnSpc>
                <a:spcPct val="120000"/>
              </a:lnSpc>
              <a:buNone/>
            </a:pPr>
            <a:r>
              <a:rPr lang="tr-TR" sz="1400" dirty="0" err="1">
                <a:latin typeface="Consolas" panose="020B0609020204030204" pitchFamily="49" charset="0"/>
              </a:rPr>
              <a:t>private</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a:solidFill>
                  <a:srgbClr val="0000FF"/>
                </a:solidFill>
                <a:latin typeface="Consolas" panose="020B0609020204030204" pitchFamily="49" charset="0"/>
              </a:rPr>
              <a:t>int</a:t>
            </a:r>
            <a:r>
              <a:rPr lang="tr-TR" sz="1400" dirty="0">
                <a:latin typeface="Consolas" panose="020B0609020204030204" pitchFamily="49" charset="0"/>
              </a:rPr>
              <a:t> state;</a:t>
            </a:r>
          </a:p>
          <a:p>
            <a:pPr marL="0" indent="0">
              <a:lnSpc>
                <a:spcPct val="120000"/>
              </a:lnSpc>
              <a:buNone/>
            </a:pPr>
            <a:r>
              <a:rPr lang="tr-TR" sz="1400" dirty="0" err="1">
                <a:latin typeface="Consolas" panose="020B0609020204030204" pitchFamily="49" charset="0"/>
              </a:rPr>
              <a:t>public</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RealSubject</a:t>
            </a:r>
            <a:r>
              <a:rPr lang="tr-TR" sz="1400" dirty="0">
                <a:latin typeface="Consolas" panose="020B0609020204030204" pitchFamily="49" charset="0"/>
              </a:rPr>
              <a:t>(</a:t>
            </a:r>
            <a:r>
              <a:rPr lang="tr-TR" sz="1400" dirty="0">
                <a:solidFill>
                  <a:srgbClr val="0000FF"/>
                </a:solidFill>
                <a:latin typeface="Consolas" panose="020B0609020204030204" pitchFamily="49" charset="0"/>
              </a:rPr>
              <a:t>int</a:t>
            </a:r>
            <a:r>
              <a:rPr lang="tr-TR" sz="1400" dirty="0">
                <a:latin typeface="Consolas" panose="020B0609020204030204" pitchFamily="49" charset="0"/>
              </a:rPr>
              <a:t> </a:t>
            </a:r>
            <a:r>
              <a:rPr lang="tr-TR" sz="1400" dirty="0" err="1">
                <a:latin typeface="Consolas" panose="020B0609020204030204" pitchFamily="49" charset="0"/>
              </a:rPr>
              <a:t>pState</a:t>
            </a:r>
            <a:r>
              <a:rPr lang="tr-TR" sz="1400" dirty="0">
                <a:latin typeface="Consolas" panose="020B0609020204030204" pitchFamily="49" charset="0"/>
              </a:rPr>
              <a:t>):state(</a:t>
            </a:r>
            <a:r>
              <a:rPr lang="tr-TR" sz="1400" dirty="0" err="1">
                <a:latin typeface="Consolas" panose="020B0609020204030204" pitchFamily="49" charset="0"/>
              </a:rPr>
              <a:t>pState</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a:t>
            </a:r>
            <a:r>
              <a:rPr lang="tr-TR" sz="1400" dirty="0" err="1">
                <a:latin typeface="Consolas" panose="020B0609020204030204" pitchFamily="49" charset="0"/>
              </a:rPr>
              <a:t>request</a:t>
            </a:r>
            <a:r>
              <a:rPr lang="tr-TR" sz="1400" dirty="0">
                <a:latin typeface="Consolas" panose="020B0609020204030204" pitchFamily="49" charset="0"/>
              </a:rPr>
              <a:t>() </a:t>
            </a:r>
            <a:r>
              <a:rPr lang="tr-TR" sz="1400" dirty="0">
                <a:solidFill>
                  <a:srgbClr val="0000FF"/>
                </a:solidFill>
                <a:latin typeface="Consolas" panose="020B0609020204030204" pitchFamily="49" charset="0"/>
              </a:rPr>
              <a:t>const</a:t>
            </a:r>
            <a:r>
              <a:rPr lang="tr-TR" sz="1400" dirty="0">
                <a:latin typeface="Consolas" panose="020B0609020204030204" pitchFamily="49" charset="0"/>
              </a:rPr>
              <a:t> </a:t>
            </a:r>
            <a:r>
              <a:rPr lang="tr-TR" sz="1400" dirty="0" err="1">
                <a:latin typeface="Consolas" panose="020B0609020204030204" pitchFamily="49" charset="0"/>
              </a:rPr>
              <a:t>override</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cout</a:t>
            </a:r>
            <a:r>
              <a:rPr lang="tr-TR" sz="1400" dirty="0">
                <a:latin typeface="Consolas" panose="020B0609020204030204" pitchFamily="49" charset="0"/>
              </a:rPr>
              <a:t> &lt;&lt; "</a:t>
            </a:r>
            <a:r>
              <a:rPr lang="tr-TR" sz="1400" dirty="0" err="1">
                <a:latin typeface="Consolas" panose="020B0609020204030204" pitchFamily="49" charset="0"/>
              </a:rPr>
              <a:t>RealSubject</a:t>
            </a:r>
            <a:r>
              <a:rPr lang="tr-TR" sz="1400" dirty="0">
                <a:latin typeface="Consolas" panose="020B0609020204030204" pitchFamily="49" charset="0"/>
              </a:rPr>
              <a:t> nesnesine gelen istek işleniyor..." &lt;&lt; </a:t>
            </a:r>
            <a:r>
              <a:rPr lang="tr-TR" sz="1400" dirty="0" err="1">
                <a:latin typeface="Consolas" panose="020B0609020204030204" pitchFamily="49" charset="0"/>
              </a:rPr>
              <a:t>endl</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cout</a:t>
            </a:r>
            <a:r>
              <a:rPr lang="tr-TR" sz="1400" dirty="0">
                <a:latin typeface="Consolas" panose="020B0609020204030204" pitchFamily="49" charset="0"/>
              </a:rPr>
              <a:t> &lt;&lt; "</a:t>
            </a:r>
            <a:r>
              <a:rPr lang="tr-TR" sz="1400" dirty="0" err="1">
                <a:latin typeface="Consolas" panose="020B0609020204030204" pitchFamily="49" charset="0"/>
              </a:rPr>
              <a:t>RealSubject</a:t>
            </a:r>
            <a:r>
              <a:rPr lang="tr-TR" sz="1400" dirty="0">
                <a:latin typeface="Consolas" panose="020B0609020204030204" pitchFamily="49" charset="0"/>
              </a:rPr>
              <a:t> state: " &lt;&lt; state &lt;&lt; </a:t>
            </a:r>
            <a:r>
              <a:rPr lang="tr-TR" sz="1400" dirty="0" err="1">
                <a:latin typeface="Consolas" panose="020B0609020204030204" pitchFamily="49" charset="0"/>
              </a:rPr>
              <a:t>endl</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a:t>
            </a:r>
          </a:p>
          <a:p>
            <a:pPr marL="0" indent="0">
              <a:lnSpc>
                <a:spcPct val="120000"/>
              </a:lnSpc>
              <a:buNone/>
            </a:pPr>
            <a:endParaRPr lang="tr-TR" sz="1400" dirty="0">
              <a:latin typeface="Consolas" panose="020B0609020204030204" pitchFamily="49" charset="0"/>
            </a:endParaRPr>
          </a:p>
        </p:txBody>
      </p:sp>
    </p:spTree>
    <p:extLst>
      <p:ext uri="{BB962C8B-B14F-4D97-AF65-F5344CB8AC3E}">
        <p14:creationId xmlns:p14="http://schemas.microsoft.com/office/powerpoint/2010/main" val="1686639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7D7D0D6-01DA-4612-8A41-51229FB5C502}"/>
              </a:ext>
            </a:extLst>
          </p:cNvPr>
          <p:cNvSpPr>
            <a:spLocks noGrp="1"/>
          </p:cNvSpPr>
          <p:nvPr>
            <p:ph type="title"/>
          </p:nvPr>
        </p:nvSpPr>
        <p:spPr/>
        <p:txBody>
          <a:bodyPr/>
          <a:lstStyle/>
          <a:p>
            <a:r>
              <a:rPr lang="tr-TR" dirty="0"/>
              <a:t>Desenler</a:t>
            </a:r>
          </a:p>
        </p:txBody>
      </p:sp>
      <p:sp>
        <p:nvSpPr>
          <p:cNvPr id="4" name="Metin Yer Tutucusu 3">
            <a:extLst>
              <a:ext uri="{FF2B5EF4-FFF2-40B4-BE49-F238E27FC236}">
                <a16:creationId xmlns:a16="http://schemas.microsoft.com/office/drawing/2014/main" id="{D89547BF-B565-42C4-8080-484B79F5B15F}"/>
              </a:ext>
            </a:extLst>
          </p:cNvPr>
          <p:cNvSpPr>
            <a:spLocks noGrp="1"/>
          </p:cNvSpPr>
          <p:nvPr>
            <p:ph sz="half" idx="2"/>
          </p:nvPr>
        </p:nvSpPr>
        <p:spPr/>
        <p:txBody>
          <a:bodyPr>
            <a:normAutofit/>
          </a:bodyPr>
          <a:lstStyle/>
          <a:p>
            <a:pPr marL="0" indent="0">
              <a:buNone/>
            </a:pPr>
            <a:r>
              <a:rPr lang="tr-TR" sz="1600" b="1" dirty="0"/>
              <a:t>Tasarım Desenleri:</a:t>
            </a:r>
          </a:p>
          <a:p>
            <a:pPr marL="342900" indent="-342900">
              <a:buFont typeface="+mj-lt"/>
              <a:buAutoNum type="arabicPeriod"/>
            </a:pPr>
            <a:r>
              <a:rPr lang="tr-TR" sz="1600" dirty="0"/>
              <a:t>Nesne imali ile ilgili desenler (</a:t>
            </a:r>
            <a:r>
              <a:rPr lang="tr-TR" sz="1600" dirty="0" err="1"/>
              <a:t>creational</a:t>
            </a:r>
            <a:r>
              <a:rPr lang="tr-TR" sz="1600" dirty="0"/>
              <a:t> </a:t>
            </a:r>
            <a:r>
              <a:rPr lang="tr-TR" sz="1600" dirty="0" err="1"/>
              <a:t>patterns</a:t>
            </a:r>
            <a:r>
              <a:rPr lang="tr-TR" sz="1600" dirty="0"/>
              <a:t>)</a:t>
            </a:r>
          </a:p>
          <a:p>
            <a:pPr marL="342900" indent="-342900">
              <a:buFont typeface="+mj-lt"/>
              <a:buAutoNum type="arabicPeriod"/>
            </a:pPr>
            <a:r>
              <a:rPr lang="tr-TR" sz="1600" dirty="0"/>
              <a:t>Yapısal desenler (structural </a:t>
            </a:r>
            <a:r>
              <a:rPr lang="tr-TR" sz="1600" dirty="0" err="1"/>
              <a:t>patterns</a:t>
            </a:r>
            <a:r>
              <a:rPr lang="tr-TR" sz="1600" dirty="0"/>
              <a:t>)</a:t>
            </a:r>
          </a:p>
          <a:p>
            <a:pPr marL="342900" indent="-342900">
              <a:buFont typeface="+mj-lt"/>
              <a:buAutoNum type="arabicPeriod"/>
            </a:pPr>
            <a:r>
              <a:rPr lang="tr-TR" sz="1600" dirty="0"/>
              <a:t>Davranışlarla ilgili desenler (</a:t>
            </a:r>
            <a:r>
              <a:rPr lang="tr-TR" sz="1600" dirty="0" err="1"/>
              <a:t>behavioral</a:t>
            </a:r>
            <a:r>
              <a:rPr lang="tr-TR" sz="1600" dirty="0"/>
              <a:t> </a:t>
            </a:r>
            <a:r>
              <a:rPr lang="tr-TR" sz="1600" dirty="0" err="1"/>
              <a:t>patterns</a:t>
            </a:r>
            <a:r>
              <a:rPr lang="tr-TR" sz="1600" dirty="0"/>
              <a:t>)</a:t>
            </a:r>
          </a:p>
          <a:p>
            <a:pPr marL="342900" indent="-342900">
              <a:buFont typeface="+mj-lt"/>
              <a:buAutoNum type="arabicPeriod"/>
            </a:pPr>
            <a:endParaRPr lang="tr-TR" sz="1600" dirty="0"/>
          </a:p>
        </p:txBody>
      </p:sp>
      <p:sp>
        <p:nvSpPr>
          <p:cNvPr id="5" name="İçerik Yer Tutucusu 4">
            <a:extLst>
              <a:ext uri="{FF2B5EF4-FFF2-40B4-BE49-F238E27FC236}">
                <a16:creationId xmlns:a16="http://schemas.microsoft.com/office/drawing/2014/main" id="{4DFF96B1-1FA5-40EB-9E8B-49D0A98FA145}"/>
              </a:ext>
            </a:extLst>
          </p:cNvPr>
          <p:cNvSpPr>
            <a:spLocks noGrp="1"/>
          </p:cNvSpPr>
          <p:nvPr>
            <p:ph sz="half" idx="1"/>
          </p:nvPr>
        </p:nvSpPr>
        <p:spPr/>
        <p:txBody>
          <a:bodyPr/>
          <a:lstStyle/>
          <a:p>
            <a:pPr marL="457200" indent="-457200">
              <a:buFont typeface="+mj-lt"/>
              <a:buAutoNum type="arabicPeriod"/>
            </a:pPr>
            <a:r>
              <a:rPr lang="tr-TR" dirty="0"/>
              <a:t>Mimari desenler (</a:t>
            </a:r>
            <a:r>
              <a:rPr lang="tr-TR" dirty="0" err="1"/>
              <a:t>architectural</a:t>
            </a:r>
            <a:r>
              <a:rPr lang="tr-TR" dirty="0"/>
              <a:t> pattern)</a:t>
            </a:r>
          </a:p>
          <a:p>
            <a:pPr marL="457200" indent="-457200">
              <a:buFont typeface="+mj-lt"/>
              <a:buAutoNum type="arabicPeriod"/>
            </a:pPr>
            <a:r>
              <a:rPr lang="tr-TR" dirty="0"/>
              <a:t>Analiz desenleri (analysis pattern)</a:t>
            </a:r>
          </a:p>
          <a:p>
            <a:pPr marL="457200" indent="-457200">
              <a:buFont typeface="+mj-lt"/>
              <a:buAutoNum type="arabicPeriod"/>
            </a:pPr>
            <a:r>
              <a:rPr lang="tr-TR" b="1" dirty="0">
                <a:solidFill>
                  <a:srgbClr val="0070C0"/>
                </a:solidFill>
              </a:rPr>
              <a:t>Tasarım desenleri </a:t>
            </a:r>
            <a:r>
              <a:rPr lang="tr-TR" b="1" dirty="0"/>
              <a:t>(</a:t>
            </a:r>
            <a:r>
              <a:rPr lang="tr-TR" b="1" dirty="0">
                <a:solidFill>
                  <a:srgbClr val="C00000"/>
                </a:solidFill>
              </a:rPr>
              <a:t>design pattern</a:t>
            </a:r>
            <a:r>
              <a:rPr lang="tr-TR" b="1" dirty="0"/>
              <a:t>)</a:t>
            </a:r>
          </a:p>
          <a:p>
            <a:pPr marL="457200" indent="-457200">
              <a:buFont typeface="+mj-lt"/>
              <a:buAutoNum type="arabicPeriod"/>
            </a:pPr>
            <a:r>
              <a:rPr lang="tr-TR" dirty="0"/>
              <a:t>Kodlama desenleri (implementation pattern)</a:t>
            </a:r>
          </a:p>
          <a:p>
            <a:pPr marL="457200" indent="-457200">
              <a:buFont typeface="+mj-lt"/>
              <a:buAutoNum type="arabicPeriod"/>
            </a:pPr>
            <a:r>
              <a:rPr lang="tr-TR" dirty="0"/>
              <a:t>Test desenleri (test pattern)</a:t>
            </a:r>
          </a:p>
          <a:p>
            <a:pPr marL="457200" indent="-457200">
              <a:buFont typeface="+mj-lt"/>
              <a:buAutoNum type="arabicPeriod"/>
            </a:pPr>
            <a:r>
              <a:rPr lang="tr-TR" dirty="0"/>
              <a:t>Çözüm desenleri (</a:t>
            </a:r>
            <a:r>
              <a:rPr lang="tr-TR" dirty="0" err="1"/>
              <a:t>solution</a:t>
            </a:r>
            <a:r>
              <a:rPr lang="tr-TR" dirty="0"/>
              <a:t> pattern)</a:t>
            </a:r>
          </a:p>
          <a:p>
            <a:pPr marL="457200" indent="-457200">
              <a:buFont typeface="+mj-lt"/>
              <a:buAutoNum type="arabicPeriod"/>
            </a:pPr>
            <a:r>
              <a:rPr lang="tr-TR" dirty="0"/>
              <a:t>Veri desenleri (data pattern)</a:t>
            </a:r>
          </a:p>
          <a:p>
            <a:pPr marL="457200" indent="-457200">
              <a:buFont typeface="+mj-lt"/>
              <a:buAutoNum type="arabicPeriod"/>
            </a:pPr>
            <a:endParaRPr lang="tr-TR" dirty="0"/>
          </a:p>
        </p:txBody>
      </p:sp>
    </p:spTree>
    <p:extLst>
      <p:ext uri="{BB962C8B-B14F-4D97-AF65-F5344CB8AC3E}">
        <p14:creationId xmlns:p14="http://schemas.microsoft.com/office/powerpoint/2010/main" val="40619408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VEKİL</a:t>
            </a:r>
            <a:br>
              <a:rPr lang="tr-TR" dirty="0"/>
            </a:br>
            <a:r>
              <a:rPr lang="tr-TR" dirty="0"/>
              <a:t>PROXY</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a:t>Proxy</a:t>
            </a:r>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Autofit/>
          </a:bodyPr>
          <a:lstStyle/>
          <a:p>
            <a:pPr marL="0" indent="0">
              <a:lnSpc>
                <a:spcPct val="120000"/>
              </a:lnSpc>
              <a:buNone/>
            </a:pPr>
            <a:r>
              <a:rPr lang="tr-TR" sz="1300" dirty="0" err="1">
                <a:solidFill>
                  <a:srgbClr val="0000FF"/>
                </a:solidFill>
                <a:latin typeface="Consolas" panose="020B0609020204030204" pitchFamily="49" charset="0"/>
              </a:rPr>
              <a:t>class</a:t>
            </a:r>
            <a:r>
              <a:rPr lang="tr-TR" sz="1300" dirty="0">
                <a:latin typeface="Consolas" panose="020B0609020204030204" pitchFamily="49" charset="0"/>
              </a:rPr>
              <a:t> Proxy : </a:t>
            </a:r>
            <a:r>
              <a:rPr lang="tr-TR" sz="1300" dirty="0" err="1">
                <a:solidFill>
                  <a:srgbClr val="0000FF"/>
                </a:solidFill>
                <a:latin typeface="Consolas" panose="020B0609020204030204" pitchFamily="49" charset="0"/>
              </a:rPr>
              <a:t>public</a:t>
            </a:r>
            <a:r>
              <a:rPr lang="tr-TR" sz="1300" dirty="0">
                <a:latin typeface="Consolas" panose="020B0609020204030204" pitchFamily="49" charset="0"/>
              </a:rPr>
              <a:t> </a:t>
            </a:r>
            <a:r>
              <a:rPr lang="tr-TR" sz="1300" dirty="0" err="1">
                <a:latin typeface="Consolas" panose="020B0609020204030204" pitchFamily="49" charset="0"/>
              </a:rPr>
              <a:t>Subject</a:t>
            </a:r>
            <a:r>
              <a:rPr lang="tr-TR" sz="1300" dirty="0">
                <a:latin typeface="Consolas" panose="020B0609020204030204" pitchFamily="49" charset="0"/>
              </a:rPr>
              <a:t> {</a:t>
            </a:r>
          </a:p>
          <a:p>
            <a:pPr marL="0" indent="0">
              <a:lnSpc>
                <a:spcPct val="120000"/>
              </a:lnSpc>
              <a:buNone/>
            </a:pPr>
            <a:r>
              <a:rPr lang="tr-TR" sz="1300" dirty="0" err="1">
                <a:latin typeface="Consolas" panose="020B0609020204030204" pitchFamily="49" charset="0"/>
              </a:rPr>
              <a:t>private</a:t>
            </a:r>
            <a:r>
              <a:rPr lang="tr-TR" sz="1300" dirty="0">
                <a:latin typeface="Consolas" panose="020B0609020204030204" pitchFamily="49" charset="0"/>
              </a:rPr>
              <a:t>:</a:t>
            </a:r>
          </a:p>
          <a:p>
            <a:pPr marL="0" indent="0">
              <a:lnSpc>
                <a:spcPct val="120000"/>
              </a:lnSpc>
              <a:buNone/>
            </a:pPr>
            <a:r>
              <a:rPr lang="tr-TR" sz="1300" dirty="0">
                <a:latin typeface="Consolas" panose="020B0609020204030204" pitchFamily="49" charset="0"/>
              </a:rPr>
              <a:t>    </a:t>
            </a:r>
            <a:r>
              <a:rPr lang="tr-TR" sz="1300" dirty="0">
                <a:solidFill>
                  <a:srgbClr val="0000FF"/>
                </a:solidFill>
                <a:latin typeface="Consolas" panose="020B0609020204030204" pitchFamily="49" charset="0"/>
              </a:rPr>
              <a:t>bool</a:t>
            </a:r>
            <a:r>
              <a:rPr lang="tr-TR" sz="1300" dirty="0">
                <a:latin typeface="Consolas" panose="020B0609020204030204" pitchFamily="49" charset="0"/>
              </a:rPr>
              <a:t> </a:t>
            </a:r>
            <a:r>
              <a:rPr lang="tr-TR" sz="1300" dirty="0" err="1">
                <a:latin typeface="Consolas" panose="020B0609020204030204" pitchFamily="49" charset="0"/>
              </a:rPr>
              <a:t>CheckAccess</a:t>
            </a:r>
            <a:r>
              <a:rPr lang="tr-TR" sz="1300" dirty="0">
                <a:latin typeface="Consolas" panose="020B0609020204030204" pitchFamily="49" charset="0"/>
              </a:rPr>
              <a:t>() </a:t>
            </a:r>
            <a:r>
              <a:rPr lang="tr-TR" sz="1300" dirty="0">
                <a:solidFill>
                  <a:srgbClr val="0000FF"/>
                </a:solidFill>
                <a:latin typeface="Consolas" panose="020B0609020204030204" pitchFamily="49" charset="0"/>
              </a:rPr>
              <a:t>const</a:t>
            </a:r>
            <a:r>
              <a:rPr lang="tr-TR" sz="1300" dirty="0">
                <a:latin typeface="Consolas" panose="020B0609020204030204" pitchFamily="49" charset="0"/>
              </a:rPr>
              <a:t> {</a:t>
            </a:r>
          </a:p>
          <a:p>
            <a:pPr marL="0" indent="0">
              <a:lnSpc>
                <a:spcPct val="120000"/>
              </a:lnSpc>
              <a:buNone/>
            </a:pPr>
            <a:r>
              <a:rPr lang="tr-TR" sz="1300" dirty="0">
                <a:latin typeface="Consolas" panose="020B0609020204030204" pitchFamily="49" charset="0"/>
              </a:rPr>
              <a:t>        </a:t>
            </a:r>
            <a:r>
              <a:rPr lang="tr-TR" sz="1300" dirty="0" err="1">
                <a:latin typeface="Consolas" panose="020B0609020204030204" pitchFamily="49" charset="0"/>
              </a:rPr>
              <a:t>cout</a:t>
            </a:r>
            <a:r>
              <a:rPr lang="tr-TR" sz="1300" dirty="0">
                <a:latin typeface="Consolas" panose="020B0609020204030204" pitchFamily="49" charset="0"/>
              </a:rPr>
              <a:t> &lt;&lt; "</a:t>
            </a:r>
            <a:r>
              <a:rPr lang="tr-TR" sz="1300" dirty="0" err="1">
                <a:latin typeface="Consolas" panose="020B0609020204030204" pitchFamily="49" charset="0"/>
              </a:rPr>
              <a:t>realSubject</a:t>
            </a:r>
            <a:r>
              <a:rPr lang="tr-TR" sz="1300" dirty="0">
                <a:latin typeface="Consolas" panose="020B0609020204030204" pitchFamily="49" charset="0"/>
              </a:rPr>
              <a:t> erişimini kontrol ediyor..." &lt;&lt; </a:t>
            </a:r>
            <a:r>
              <a:rPr lang="tr-TR" sz="1300" dirty="0" err="1">
                <a:latin typeface="Consolas" panose="020B0609020204030204" pitchFamily="49" charset="0"/>
              </a:rPr>
              <a:t>endl</a:t>
            </a:r>
            <a:r>
              <a:rPr lang="tr-TR" sz="1300" dirty="0">
                <a:latin typeface="Consolas" panose="020B0609020204030204" pitchFamily="49" charset="0"/>
              </a:rPr>
              <a:t>;</a:t>
            </a:r>
          </a:p>
          <a:p>
            <a:pPr marL="0" indent="0">
              <a:lnSpc>
                <a:spcPct val="120000"/>
              </a:lnSpc>
              <a:buNone/>
            </a:pPr>
            <a:r>
              <a:rPr lang="tr-TR" sz="1300" dirty="0">
                <a:latin typeface="Consolas" panose="020B0609020204030204" pitchFamily="49" charset="0"/>
              </a:rPr>
              <a:t>        </a:t>
            </a:r>
            <a:r>
              <a:rPr lang="tr-TR" sz="1300" dirty="0">
                <a:solidFill>
                  <a:srgbClr val="0000FF"/>
                </a:solidFill>
                <a:latin typeface="Consolas" panose="020B0609020204030204" pitchFamily="49" charset="0"/>
              </a:rPr>
              <a:t>return</a:t>
            </a:r>
            <a:r>
              <a:rPr lang="tr-TR" sz="1300" dirty="0">
                <a:latin typeface="Consolas" panose="020B0609020204030204" pitchFamily="49" charset="0"/>
              </a:rPr>
              <a:t> </a:t>
            </a:r>
            <a:r>
              <a:rPr lang="tr-TR" sz="1300" dirty="0">
                <a:solidFill>
                  <a:srgbClr val="0000FF"/>
                </a:solidFill>
                <a:latin typeface="Consolas" panose="020B0609020204030204" pitchFamily="49" charset="0"/>
              </a:rPr>
              <a:t>true</a:t>
            </a:r>
            <a:r>
              <a:rPr lang="tr-TR" sz="1300" dirty="0">
                <a:latin typeface="Consolas" panose="020B0609020204030204" pitchFamily="49" charset="0"/>
              </a:rPr>
              <a:t>;</a:t>
            </a:r>
          </a:p>
          <a:p>
            <a:pPr marL="0" indent="0">
              <a:lnSpc>
                <a:spcPct val="120000"/>
              </a:lnSpc>
              <a:buNone/>
            </a:pPr>
            <a:r>
              <a:rPr lang="tr-TR" sz="1300" dirty="0">
                <a:latin typeface="Consolas" panose="020B0609020204030204" pitchFamily="49" charset="0"/>
              </a:rPr>
              <a:t>    }</a:t>
            </a:r>
          </a:p>
          <a:p>
            <a:pPr marL="0" indent="0">
              <a:lnSpc>
                <a:spcPct val="120000"/>
              </a:lnSpc>
              <a:buNone/>
            </a:pPr>
            <a:r>
              <a:rPr lang="tr-TR" sz="1300" dirty="0">
                <a:latin typeface="Consolas" panose="020B0609020204030204" pitchFamily="49" charset="0"/>
              </a:rPr>
              <a:t>    </a:t>
            </a:r>
            <a:r>
              <a:rPr lang="tr-TR" sz="1300" dirty="0" err="1">
                <a:solidFill>
                  <a:srgbClr val="0000FF"/>
                </a:solidFill>
                <a:latin typeface="Consolas" panose="020B0609020204030204" pitchFamily="49" charset="0"/>
              </a:rPr>
              <a:t>void</a:t>
            </a:r>
            <a:r>
              <a:rPr lang="tr-TR" sz="1300" dirty="0">
                <a:latin typeface="Consolas" panose="020B0609020204030204" pitchFamily="49" charset="0"/>
              </a:rPr>
              <a:t> </a:t>
            </a:r>
            <a:r>
              <a:rPr lang="tr-TR" sz="1300" dirty="0" err="1">
                <a:latin typeface="Consolas" panose="020B0609020204030204" pitchFamily="49" charset="0"/>
              </a:rPr>
              <a:t>LogAccess</a:t>
            </a:r>
            <a:r>
              <a:rPr lang="tr-TR" sz="1300" dirty="0">
                <a:latin typeface="Consolas" panose="020B0609020204030204" pitchFamily="49" charset="0"/>
              </a:rPr>
              <a:t>() </a:t>
            </a:r>
            <a:r>
              <a:rPr lang="tr-TR" sz="1300" dirty="0">
                <a:solidFill>
                  <a:srgbClr val="0000FF"/>
                </a:solidFill>
                <a:latin typeface="Consolas" panose="020B0609020204030204" pitchFamily="49" charset="0"/>
              </a:rPr>
              <a:t>const</a:t>
            </a:r>
            <a:r>
              <a:rPr lang="tr-TR" sz="1300" dirty="0">
                <a:latin typeface="Consolas" panose="020B0609020204030204" pitchFamily="49" charset="0"/>
              </a:rPr>
              <a:t> {</a:t>
            </a:r>
          </a:p>
          <a:p>
            <a:pPr marL="0" indent="0">
              <a:lnSpc>
                <a:spcPct val="120000"/>
              </a:lnSpc>
              <a:buNone/>
            </a:pPr>
            <a:r>
              <a:rPr lang="tr-TR" sz="1300" dirty="0">
                <a:latin typeface="Consolas" panose="020B0609020204030204" pitchFamily="49" charset="0"/>
              </a:rPr>
              <a:t>        </a:t>
            </a:r>
            <a:r>
              <a:rPr lang="tr-TR" sz="1300" dirty="0" err="1">
                <a:latin typeface="Consolas" panose="020B0609020204030204" pitchFamily="49" charset="0"/>
              </a:rPr>
              <a:t>cout</a:t>
            </a:r>
            <a:r>
              <a:rPr lang="tr-TR" sz="1300" dirty="0">
                <a:latin typeface="Consolas" panose="020B0609020204030204" pitchFamily="49" charset="0"/>
              </a:rPr>
              <a:t> &lt;&lt; «Gelen talebin iz kaydını tutuyor..." &lt;&lt; </a:t>
            </a:r>
            <a:r>
              <a:rPr lang="tr-TR" sz="1300" dirty="0" err="1">
                <a:latin typeface="Consolas" panose="020B0609020204030204" pitchFamily="49" charset="0"/>
              </a:rPr>
              <a:t>endl</a:t>
            </a:r>
            <a:r>
              <a:rPr lang="tr-TR" sz="1300" dirty="0">
                <a:latin typeface="Consolas" panose="020B0609020204030204" pitchFamily="49" charset="0"/>
              </a:rPr>
              <a:t>;</a:t>
            </a:r>
          </a:p>
          <a:p>
            <a:pPr marL="0" indent="0">
              <a:lnSpc>
                <a:spcPct val="120000"/>
              </a:lnSpc>
              <a:buNone/>
            </a:pPr>
            <a:r>
              <a:rPr lang="tr-TR" sz="1300" dirty="0">
                <a:latin typeface="Consolas" panose="020B0609020204030204" pitchFamily="49" charset="0"/>
              </a:rPr>
              <a:t>    }</a:t>
            </a:r>
          </a:p>
          <a:p>
            <a:pPr marL="0" indent="0">
              <a:lnSpc>
                <a:spcPct val="120000"/>
              </a:lnSpc>
              <a:buNone/>
            </a:pPr>
            <a:r>
              <a:rPr lang="tr-TR" sz="1300" dirty="0" err="1">
                <a:latin typeface="Consolas" panose="020B0609020204030204" pitchFamily="49" charset="0"/>
              </a:rPr>
              <a:t>public</a:t>
            </a:r>
            <a:r>
              <a:rPr lang="tr-TR" sz="1300" dirty="0">
                <a:latin typeface="Consolas" panose="020B0609020204030204" pitchFamily="49" charset="0"/>
              </a:rPr>
              <a:t>:</a:t>
            </a:r>
          </a:p>
          <a:p>
            <a:pPr marL="0" indent="0">
              <a:lnSpc>
                <a:spcPct val="120000"/>
              </a:lnSpc>
              <a:buNone/>
            </a:pPr>
            <a:r>
              <a:rPr lang="tr-TR" sz="1300" dirty="0">
                <a:latin typeface="Consolas" panose="020B0609020204030204" pitchFamily="49" charset="0"/>
              </a:rPr>
              <a:t>    </a:t>
            </a:r>
            <a:r>
              <a:rPr lang="tr-TR" sz="1300" dirty="0" err="1">
                <a:latin typeface="Consolas" panose="020B0609020204030204" pitchFamily="49" charset="0"/>
              </a:rPr>
              <a:t>RealSubject</a:t>
            </a:r>
            <a:r>
              <a:rPr lang="tr-TR" sz="1300" dirty="0">
                <a:latin typeface="Consolas" panose="020B0609020204030204" pitchFamily="49" charset="0"/>
              </a:rPr>
              <a:t> *</a:t>
            </a:r>
            <a:r>
              <a:rPr lang="tr-TR" sz="1300" dirty="0" err="1">
                <a:latin typeface="Consolas" panose="020B0609020204030204" pitchFamily="49" charset="0"/>
              </a:rPr>
              <a:t>realSubject</a:t>
            </a:r>
            <a:r>
              <a:rPr lang="tr-TR" sz="1300" dirty="0">
                <a:latin typeface="Consolas" panose="020B0609020204030204" pitchFamily="49" charset="0"/>
              </a:rPr>
              <a:t>;</a:t>
            </a:r>
          </a:p>
          <a:p>
            <a:pPr marL="0" indent="0">
              <a:lnSpc>
                <a:spcPct val="120000"/>
              </a:lnSpc>
              <a:buNone/>
            </a:pPr>
            <a:r>
              <a:rPr lang="tr-TR" sz="1300" dirty="0">
                <a:latin typeface="Consolas" panose="020B0609020204030204" pitchFamily="49" charset="0"/>
              </a:rPr>
              <a:t>    Proxy()  { </a:t>
            </a:r>
          </a:p>
          <a:p>
            <a:pPr marL="0" indent="0">
              <a:lnSpc>
                <a:spcPct val="120000"/>
              </a:lnSpc>
              <a:buNone/>
            </a:pPr>
            <a:r>
              <a:rPr lang="tr-TR" sz="1300" dirty="0">
                <a:latin typeface="Consolas" panose="020B0609020204030204" pitchFamily="49" charset="0"/>
              </a:rPr>
              <a:t>        </a:t>
            </a:r>
            <a:r>
              <a:rPr lang="tr-TR" sz="1300" dirty="0" err="1">
                <a:latin typeface="Consolas" panose="020B0609020204030204" pitchFamily="49" charset="0"/>
              </a:rPr>
              <a:t>realSubject</a:t>
            </a:r>
            <a:r>
              <a:rPr lang="tr-TR" sz="1300" dirty="0">
                <a:latin typeface="Consolas" panose="020B0609020204030204" pitchFamily="49" charset="0"/>
              </a:rPr>
              <a:t>=</a:t>
            </a:r>
            <a:r>
              <a:rPr lang="tr-TR" sz="1300" dirty="0">
                <a:solidFill>
                  <a:srgbClr val="0000FF"/>
                </a:solidFill>
                <a:latin typeface="Consolas" panose="020B0609020204030204" pitchFamily="49" charset="0"/>
              </a:rPr>
              <a:t>new</a:t>
            </a:r>
            <a:r>
              <a:rPr lang="tr-TR" sz="1300" dirty="0">
                <a:latin typeface="Consolas" panose="020B0609020204030204" pitchFamily="49" charset="0"/>
              </a:rPr>
              <a:t> </a:t>
            </a:r>
            <a:r>
              <a:rPr lang="tr-TR" sz="1300" dirty="0" err="1">
                <a:latin typeface="Consolas" panose="020B0609020204030204" pitchFamily="49" charset="0"/>
              </a:rPr>
              <a:t>RealSubject</a:t>
            </a:r>
            <a:r>
              <a:rPr lang="tr-TR" sz="1300" dirty="0">
                <a:latin typeface="Consolas" panose="020B0609020204030204" pitchFamily="49" charset="0"/>
              </a:rPr>
              <a:t>(20);</a:t>
            </a:r>
          </a:p>
          <a:p>
            <a:pPr marL="0" indent="0">
              <a:lnSpc>
                <a:spcPct val="120000"/>
              </a:lnSpc>
              <a:buNone/>
            </a:pPr>
            <a:r>
              <a:rPr lang="tr-TR" sz="1300" dirty="0">
                <a:latin typeface="Consolas" panose="020B0609020204030204" pitchFamily="49" charset="0"/>
              </a:rPr>
              <a:t>    }</a:t>
            </a:r>
          </a:p>
          <a:p>
            <a:pPr marL="0" indent="0">
              <a:lnSpc>
                <a:spcPct val="120000"/>
              </a:lnSpc>
              <a:buNone/>
            </a:pPr>
            <a:r>
              <a:rPr lang="tr-TR" sz="1300" dirty="0">
                <a:latin typeface="Consolas" panose="020B0609020204030204" pitchFamily="49" charset="0"/>
              </a:rPr>
              <a:t>    Proxy(</a:t>
            </a:r>
            <a:r>
              <a:rPr lang="tr-TR" sz="1300" dirty="0" err="1">
                <a:latin typeface="Consolas" panose="020B0609020204030204" pitchFamily="49" charset="0"/>
              </a:rPr>
              <a:t>RealSubject</a:t>
            </a:r>
            <a:r>
              <a:rPr lang="tr-TR" sz="1300" dirty="0">
                <a:latin typeface="Consolas" panose="020B0609020204030204" pitchFamily="49" charset="0"/>
              </a:rPr>
              <a:t>* </a:t>
            </a:r>
            <a:r>
              <a:rPr lang="tr-TR" sz="1300" dirty="0" err="1">
                <a:latin typeface="Consolas" panose="020B0609020204030204" pitchFamily="49" charset="0"/>
              </a:rPr>
              <a:t>pRealSubject</a:t>
            </a:r>
            <a:r>
              <a:rPr lang="tr-TR" sz="1300" dirty="0">
                <a:latin typeface="Consolas" panose="020B0609020204030204" pitchFamily="49" charset="0"/>
              </a:rPr>
              <a:t>)  {  </a:t>
            </a:r>
          </a:p>
          <a:p>
            <a:pPr marL="0" indent="0">
              <a:lnSpc>
                <a:spcPct val="120000"/>
              </a:lnSpc>
              <a:buNone/>
            </a:pPr>
            <a:r>
              <a:rPr lang="tr-TR" sz="1300" dirty="0">
                <a:latin typeface="Consolas" panose="020B0609020204030204" pitchFamily="49" charset="0"/>
              </a:rPr>
              <a:t>        </a:t>
            </a:r>
            <a:r>
              <a:rPr lang="tr-TR" sz="1300" dirty="0" err="1">
                <a:latin typeface="Consolas" panose="020B0609020204030204" pitchFamily="49" charset="0"/>
              </a:rPr>
              <a:t>realSubject</a:t>
            </a:r>
            <a:r>
              <a:rPr lang="tr-TR" sz="1300" dirty="0">
                <a:latin typeface="Consolas" panose="020B0609020204030204" pitchFamily="49" charset="0"/>
              </a:rPr>
              <a:t>=</a:t>
            </a:r>
            <a:r>
              <a:rPr lang="tr-TR" sz="1300" dirty="0">
                <a:solidFill>
                  <a:srgbClr val="0000FF"/>
                </a:solidFill>
                <a:latin typeface="Consolas" panose="020B0609020204030204" pitchFamily="49" charset="0"/>
              </a:rPr>
              <a:t>new</a:t>
            </a:r>
            <a:r>
              <a:rPr lang="tr-TR" sz="1300" dirty="0">
                <a:latin typeface="Consolas" panose="020B0609020204030204" pitchFamily="49" charset="0"/>
              </a:rPr>
              <a:t> </a:t>
            </a:r>
            <a:r>
              <a:rPr lang="tr-TR" sz="1300" dirty="0" err="1">
                <a:latin typeface="Consolas" panose="020B0609020204030204" pitchFamily="49" charset="0"/>
              </a:rPr>
              <a:t>RealSubject</a:t>
            </a:r>
            <a:r>
              <a:rPr lang="tr-TR" sz="1300" dirty="0">
                <a:latin typeface="Consolas" panose="020B0609020204030204" pitchFamily="49" charset="0"/>
              </a:rPr>
              <a:t>(*</a:t>
            </a:r>
            <a:r>
              <a:rPr lang="tr-TR" sz="1300" dirty="0" err="1">
                <a:latin typeface="Consolas" panose="020B0609020204030204" pitchFamily="49" charset="0"/>
              </a:rPr>
              <a:t>pRealSubject</a:t>
            </a:r>
            <a:r>
              <a:rPr lang="tr-TR" sz="1300" dirty="0">
                <a:latin typeface="Consolas" panose="020B0609020204030204" pitchFamily="49" charset="0"/>
              </a:rPr>
              <a:t>);</a:t>
            </a:r>
          </a:p>
          <a:p>
            <a:pPr marL="0" indent="0">
              <a:lnSpc>
                <a:spcPct val="120000"/>
              </a:lnSpc>
              <a:buNone/>
            </a:pPr>
            <a:r>
              <a:rPr lang="tr-TR" sz="1300" dirty="0">
                <a:latin typeface="Consolas" panose="020B0609020204030204" pitchFamily="49" charset="0"/>
              </a:rPr>
              <a:t>    }</a:t>
            </a:r>
          </a:p>
          <a:p>
            <a:pPr marL="0" indent="0">
              <a:lnSpc>
                <a:spcPct val="120000"/>
              </a:lnSpc>
              <a:buNone/>
            </a:pPr>
            <a:r>
              <a:rPr lang="tr-TR" sz="1300" dirty="0">
                <a:latin typeface="Consolas" panose="020B0609020204030204" pitchFamily="49" charset="0"/>
              </a:rPr>
              <a:t>    ~Proxy() {</a:t>
            </a:r>
          </a:p>
          <a:p>
            <a:pPr marL="0" indent="0">
              <a:lnSpc>
                <a:spcPct val="120000"/>
              </a:lnSpc>
              <a:buNone/>
            </a:pPr>
            <a:r>
              <a:rPr lang="tr-TR" sz="1300" dirty="0">
                <a:latin typeface="Consolas" panose="020B0609020204030204" pitchFamily="49" charset="0"/>
              </a:rPr>
              <a:t>        </a:t>
            </a:r>
            <a:r>
              <a:rPr lang="tr-TR" sz="1300" dirty="0" err="1">
                <a:solidFill>
                  <a:srgbClr val="0000FF"/>
                </a:solidFill>
                <a:latin typeface="Consolas" panose="020B0609020204030204" pitchFamily="49" charset="0"/>
              </a:rPr>
              <a:t>delete</a:t>
            </a:r>
            <a:r>
              <a:rPr lang="tr-TR" sz="1300" dirty="0">
                <a:latin typeface="Consolas" panose="020B0609020204030204" pitchFamily="49" charset="0"/>
              </a:rPr>
              <a:t> </a:t>
            </a:r>
            <a:r>
              <a:rPr lang="tr-TR" sz="1300" dirty="0" err="1">
                <a:latin typeface="Consolas" panose="020B0609020204030204" pitchFamily="49" charset="0"/>
              </a:rPr>
              <a:t>realSubject</a:t>
            </a:r>
            <a:r>
              <a:rPr lang="tr-TR" sz="1300" dirty="0">
                <a:latin typeface="Consolas" panose="020B0609020204030204" pitchFamily="49" charset="0"/>
              </a:rPr>
              <a:t>;</a:t>
            </a:r>
          </a:p>
          <a:p>
            <a:pPr marL="0" indent="0">
              <a:lnSpc>
                <a:spcPct val="120000"/>
              </a:lnSpc>
              <a:buNone/>
            </a:pPr>
            <a:r>
              <a:rPr lang="tr-TR" sz="1300" dirty="0">
                <a:latin typeface="Consolas" panose="020B0609020204030204" pitchFamily="49" charset="0"/>
              </a:rPr>
              <a:t>    }</a:t>
            </a:r>
          </a:p>
          <a:p>
            <a:pPr marL="0" indent="0">
              <a:lnSpc>
                <a:spcPct val="120000"/>
              </a:lnSpc>
              <a:buNone/>
            </a:pPr>
            <a:r>
              <a:rPr lang="tr-TR" sz="1300" dirty="0">
                <a:latin typeface="Consolas" panose="020B0609020204030204" pitchFamily="49" charset="0"/>
              </a:rPr>
              <a:t>    </a:t>
            </a:r>
            <a:r>
              <a:rPr lang="tr-TR" sz="1300" dirty="0" err="1">
                <a:latin typeface="Consolas" panose="020B0609020204030204" pitchFamily="49" charset="0"/>
              </a:rPr>
              <a:t>void</a:t>
            </a:r>
            <a:r>
              <a:rPr lang="tr-TR" sz="1300" dirty="0">
                <a:latin typeface="Consolas" panose="020B0609020204030204" pitchFamily="49" charset="0"/>
              </a:rPr>
              <a:t> </a:t>
            </a:r>
            <a:r>
              <a:rPr lang="tr-TR" sz="1300" dirty="0" err="1">
                <a:latin typeface="Consolas" panose="020B0609020204030204" pitchFamily="49" charset="0"/>
              </a:rPr>
              <a:t>request</a:t>
            </a:r>
            <a:r>
              <a:rPr lang="tr-TR" sz="1300" dirty="0">
                <a:latin typeface="Consolas" panose="020B0609020204030204" pitchFamily="49" charset="0"/>
              </a:rPr>
              <a:t>() const </a:t>
            </a:r>
            <a:r>
              <a:rPr lang="tr-TR" sz="1300" dirty="0" err="1">
                <a:latin typeface="Consolas" panose="020B0609020204030204" pitchFamily="49" charset="0"/>
              </a:rPr>
              <a:t>override</a:t>
            </a:r>
            <a:r>
              <a:rPr lang="tr-TR" sz="1300" dirty="0">
                <a:latin typeface="Consolas" panose="020B0609020204030204" pitchFamily="49" charset="0"/>
              </a:rPr>
              <a:t> {</a:t>
            </a:r>
          </a:p>
          <a:p>
            <a:pPr marL="0" indent="0">
              <a:lnSpc>
                <a:spcPct val="120000"/>
              </a:lnSpc>
              <a:buNone/>
            </a:pPr>
            <a:r>
              <a:rPr lang="tr-TR" sz="1300" dirty="0">
                <a:latin typeface="Consolas" panose="020B0609020204030204" pitchFamily="49" charset="0"/>
              </a:rPr>
              <a:t>        </a:t>
            </a:r>
            <a:r>
              <a:rPr lang="tr-TR" sz="1300" dirty="0">
                <a:solidFill>
                  <a:srgbClr val="0000FF"/>
                </a:solidFill>
                <a:latin typeface="Consolas" panose="020B0609020204030204" pitchFamily="49" charset="0"/>
              </a:rPr>
              <a:t>if</a:t>
            </a:r>
            <a:r>
              <a:rPr lang="tr-TR" sz="1300" dirty="0">
                <a:latin typeface="Consolas" panose="020B0609020204030204" pitchFamily="49" charset="0"/>
              </a:rPr>
              <a:t> (</a:t>
            </a:r>
            <a:r>
              <a:rPr lang="tr-TR" sz="1300" dirty="0">
                <a:solidFill>
                  <a:srgbClr val="0000FF"/>
                </a:solidFill>
                <a:latin typeface="Consolas" panose="020B0609020204030204" pitchFamily="49" charset="0"/>
              </a:rPr>
              <a:t>this-</a:t>
            </a:r>
            <a:r>
              <a:rPr lang="tr-TR" sz="1300" dirty="0">
                <a:latin typeface="Consolas" panose="020B0609020204030204" pitchFamily="49" charset="0"/>
              </a:rPr>
              <a:t>&gt;</a:t>
            </a:r>
            <a:r>
              <a:rPr lang="tr-TR" sz="1300" dirty="0" err="1">
                <a:latin typeface="Consolas" panose="020B0609020204030204" pitchFamily="49" charset="0"/>
              </a:rPr>
              <a:t>CheckAccess</a:t>
            </a:r>
            <a:r>
              <a:rPr lang="tr-TR" sz="1300" dirty="0">
                <a:latin typeface="Consolas" panose="020B0609020204030204" pitchFamily="49" charset="0"/>
              </a:rPr>
              <a:t>()) {</a:t>
            </a:r>
          </a:p>
          <a:p>
            <a:pPr marL="0" indent="0">
              <a:lnSpc>
                <a:spcPct val="120000"/>
              </a:lnSpc>
              <a:buNone/>
            </a:pPr>
            <a:r>
              <a:rPr lang="tr-TR" sz="1300" dirty="0">
                <a:latin typeface="Consolas" panose="020B0609020204030204" pitchFamily="49" charset="0"/>
              </a:rPr>
              <a:t>            </a:t>
            </a:r>
            <a:r>
              <a:rPr lang="tr-TR" sz="1300" dirty="0">
                <a:solidFill>
                  <a:srgbClr val="0000FF"/>
                </a:solidFill>
                <a:latin typeface="Consolas" panose="020B0609020204030204" pitchFamily="49" charset="0"/>
              </a:rPr>
              <a:t>this-</a:t>
            </a:r>
            <a:r>
              <a:rPr lang="tr-TR" sz="1300" dirty="0">
                <a:latin typeface="Consolas" panose="020B0609020204030204" pitchFamily="49" charset="0"/>
              </a:rPr>
              <a:t>&gt;</a:t>
            </a:r>
            <a:r>
              <a:rPr lang="tr-TR" sz="1300" dirty="0" err="1">
                <a:latin typeface="Consolas" panose="020B0609020204030204" pitchFamily="49" charset="0"/>
              </a:rPr>
              <a:t>realSubject</a:t>
            </a:r>
            <a:r>
              <a:rPr lang="tr-TR" sz="1300" dirty="0">
                <a:latin typeface="Consolas" panose="020B0609020204030204" pitchFamily="49" charset="0"/>
              </a:rPr>
              <a:t>-&gt;</a:t>
            </a:r>
            <a:r>
              <a:rPr lang="tr-TR" sz="1300" dirty="0" err="1">
                <a:latin typeface="Consolas" panose="020B0609020204030204" pitchFamily="49" charset="0"/>
              </a:rPr>
              <a:t>request</a:t>
            </a:r>
            <a:r>
              <a:rPr lang="tr-TR" sz="1300" dirty="0">
                <a:latin typeface="Consolas" panose="020B0609020204030204" pitchFamily="49" charset="0"/>
              </a:rPr>
              <a:t>();</a:t>
            </a:r>
          </a:p>
          <a:p>
            <a:pPr marL="0" indent="0">
              <a:lnSpc>
                <a:spcPct val="120000"/>
              </a:lnSpc>
              <a:buNone/>
            </a:pPr>
            <a:r>
              <a:rPr lang="tr-TR" sz="1300" dirty="0">
                <a:latin typeface="Consolas" panose="020B0609020204030204" pitchFamily="49" charset="0"/>
              </a:rPr>
              <a:t>            </a:t>
            </a:r>
            <a:r>
              <a:rPr lang="tr-TR" sz="1300" dirty="0">
                <a:solidFill>
                  <a:srgbClr val="0000FF"/>
                </a:solidFill>
                <a:latin typeface="Consolas" panose="020B0609020204030204" pitchFamily="49" charset="0"/>
              </a:rPr>
              <a:t>this-</a:t>
            </a:r>
            <a:r>
              <a:rPr lang="tr-TR" sz="1300" dirty="0">
                <a:latin typeface="Consolas" panose="020B0609020204030204" pitchFamily="49" charset="0"/>
              </a:rPr>
              <a:t>&gt;</a:t>
            </a:r>
            <a:r>
              <a:rPr lang="tr-TR" sz="1300" dirty="0" err="1">
                <a:latin typeface="Consolas" panose="020B0609020204030204" pitchFamily="49" charset="0"/>
              </a:rPr>
              <a:t>LogAccess</a:t>
            </a:r>
            <a:r>
              <a:rPr lang="tr-TR" sz="1300" dirty="0">
                <a:latin typeface="Consolas" panose="020B0609020204030204" pitchFamily="49" charset="0"/>
              </a:rPr>
              <a:t>();</a:t>
            </a:r>
          </a:p>
          <a:p>
            <a:pPr marL="0" indent="0">
              <a:lnSpc>
                <a:spcPct val="120000"/>
              </a:lnSpc>
              <a:buNone/>
            </a:pPr>
            <a:r>
              <a:rPr lang="tr-TR" sz="1300" dirty="0">
                <a:latin typeface="Consolas" panose="020B0609020204030204" pitchFamily="49" charset="0"/>
              </a:rPr>
              <a:t>        }</a:t>
            </a:r>
          </a:p>
          <a:p>
            <a:pPr marL="0" indent="0">
              <a:lnSpc>
                <a:spcPct val="120000"/>
              </a:lnSpc>
              <a:buNone/>
            </a:pPr>
            <a:r>
              <a:rPr lang="tr-TR" sz="1300" dirty="0">
                <a:latin typeface="Consolas" panose="020B0609020204030204" pitchFamily="49" charset="0"/>
              </a:rPr>
              <a:t>    }</a:t>
            </a:r>
          </a:p>
          <a:p>
            <a:pPr marL="0" indent="0">
              <a:lnSpc>
                <a:spcPct val="120000"/>
              </a:lnSpc>
              <a:buNone/>
            </a:pPr>
            <a:r>
              <a:rPr lang="tr-TR" sz="1300" dirty="0">
                <a:latin typeface="Consolas" panose="020B0609020204030204" pitchFamily="49" charset="0"/>
              </a:rPr>
              <a:t>};</a:t>
            </a:r>
          </a:p>
          <a:p>
            <a:pPr marL="0" indent="0">
              <a:lnSpc>
                <a:spcPct val="120000"/>
              </a:lnSpc>
              <a:buNone/>
            </a:pPr>
            <a:endParaRPr lang="tr-TR" sz="1300" dirty="0">
              <a:latin typeface="Consolas" panose="020B0609020204030204" pitchFamily="49" charset="0"/>
            </a:endParaRPr>
          </a:p>
        </p:txBody>
      </p:sp>
    </p:spTree>
    <p:extLst>
      <p:ext uri="{BB962C8B-B14F-4D97-AF65-F5344CB8AC3E}">
        <p14:creationId xmlns:p14="http://schemas.microsoft.com/office/powerpoint/2010/main" val="35726072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VEKİL</a:t>
            </a:r>
            <a:br>
              <a:rPr lang="tr-TR" dirty="0"/>
            </a:br>
            <a:r>
              <a:rPr lang="tr-TR" dirty="0"/>
              <a:t>PROXY</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a:t>İstemci</a:t>
            </a:r>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Autofit/>
          </a:bodyPr>
          <a:lstStyle/>
          <a:p>
            <a:pPr marL="0" indent="0">
              <a:lnSpc>
                <a:spcPct val="120000"/>
              </a:lnSpc>
              <a:buNone/>
            </a:pPr>
            <a:r>
              <a:rPr lang="tr-TR" sz="1400" dirty="0">
                <a:solidFill>
                  <a:srgbClr val="0000FF"/>
                </a:solidFill>
                <a:latin typeface="Consolas" panose="020B0609020204030204" pitchFamily="49" charset="0"/>
              </a:rPr>
              <a:t>int</a:t>
            </a:r>
            <a:r>
              <a:rPr lang="tr-TR" sz="1400" dirty="0">
                <a:latin typeface="Consolas" panose="020B0609020204030204" pitchFamily="49" charset="0"/>
              </a:rPr>
              <a:t> main() { </a:t>
            </a:r>
            <a:r>
              <a:rPr lang="tr-TR" sz="1400" dirty="0">
                <a:solidFill>
                  <a:schemeClr val="bg1">
                    <a:lumMod val="65000"/>
                  </a:schemeClr>
                </a:solidFill>
                <a:latin typeface="Consolas" panose="020B0609020204030204" pitchFamily="49" charset="0"/>
              </a:rPr>
              <a:t>//Client-İstemci</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cout</a:t>
            </a:r>
            <a:r>
              <a:rPr lang="tr-TR" sz="1400" dirty="0">
                <a:latin typeface="Consolas" panose="020B0609020204030204" pitchFamily="49" charset="0"/>
              </a:rPr>
              <a:t> &lt;&lt; "Client: gerçek özne nesnesine istek gönderiyor:" &lt;&lt; </a:t>
            </a:r>
            <a:r>
              <a:rPr lang="tr-TR" sz="1400" dirty="0" err="1">
                <a:latin typeface="Consolas" panose="020B0609020204030204" pitchFamily="49" charset="0"/>
              </a:rPr>
              <a:t>endl</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RealSubject</a:t>
            </a:r>
            <a:r>
              <a:rPr lang="tr-TR" sz="1400" dirty="0">
                <a:latin typeface="Consolas" panose="020B0609020204030204" pitchFamily="49" charset="0"/>
              </a:rPr>
              <a:t> *</a:t>
            </a:r>
            <a:r>
              <a:rPr lang="tr-TR" sz="1400" dirty="0" err="1">
                <a:latin typeface="Consolas" panose="020B0609020204030204" pitchFamily="49" charset="0"/>
              </a:rPr>
              <a:t>gercekOzne</a:t>
            </a:r>
            <a:r>
              <a:rPr lang="tr-TR" sz="1400" dirty="0">
                <a:latin typeface="Consolas" panose="020B0609020204030204" pitchFamily="49" charset="0"/>
              </a:rPr>
              <a:t> = </a:t>
            </a:r>
            <a:r>
              <a:rPr lang="tr-TR" sz="1400" dirty="0">
                <a:solidFill>
                  <a:srgbClr val="0000FF"/>
                </a:solidFill>
                <a:latin typeface="Consolas" panose="020B0609020204030204" pitchFamily="49" charset="0"/>
              </a:rPr>
              <a:t>new</a:t>
            </a:r>
            <a:r>
              <a:rPr lang="tr-TR" sz="1400" dirty="0">
                <a:latin typeface="Consolas" panose="020B0609020204030204" pitchFamily="49" charset="0"/>
              </a:rPr>
              <a:t> </a:t>
            </a:r>
            <a:r>
              <a:rPr lang="tr-TR" sz="1400" dirty="0" err="1">
                <a:latin typeface="Consolas" panose="020B0609020204030204" pitchFamily="49" charset="0"/>
              </a:rPr>
              <a:t>RealSubject</a:t>
            </a:r>
            <a:r>
              <a:rPr lang="tr-TR" sz="1400" dirty="0">
                <a:latin typeface="Consolas" panose="020B0609020204030204" pitchFamily="49" charset="0"/>
              </a:rPr>
              <a:t>(10);</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gercekOzne</a:t>
            </a:r>
            <a:r>
              <a:rPr lang="tr-TR" sz="1400" dirty="0">
                <a:latin typeface="Consolas" panose="020B0609020204030204" pitchFamily="49" charset="0"/>
              </a:rPr>
              <a:t>-&gt;</a:t>
            </a:r>
            <a:r>
              <a:rPr lang="tr-TR" sz="1400" dirty="0" err="1">
                <a:latin typeface="Consolas" panose="020B0609020204030204" pitchFamily="49" charset="0"/>
              </a:rPr>
              <a:t>request</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cout</a:t>
            </a:r>
            <a:r>
              <a:rPr lang="tr-TR" sz="1400" dirty="0">
                <a:latin typeface="Consolas" panose="020B0609020204030204" pitchFamily="49" charset="0"/>
              </a:rPr>
              <a:t> &lt;&lt; </a:t>
            </a:r>
            <a:r>
              <a:rPr lang="tr-TR" sz="1400" dirty="0" err="1">
                <a:latin typeface="Consolas" panose="020B0609020204030204" pitchFamily="49" charset="0"/>
              </a:rPr>
              <a:t>endl</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cout</a:t>
            </a:r>
            <a:r>
              <a:rPr lang="tr-TR" sz="1400" dirty="0">
                <a:latin typeface="Consolas" panose="020B0609020204030204" pitchFamily="49" charset="0"/>
              </a:rPr>
              <a:t> &lt;&lt; "Client: </a:t>
            </a:r>
            <a:r>
              <a:rPr lang="tr-TR" sz="1400" dirty="0" err="1">
                <a:latin typeface="Consolas" panose="020B0609020204030204" pitchFamily="49" charset="0"/>
              </a:rPr>
              <a:t>RealSubject</a:t>
            </a:r>
            <a:r>
              <a:rPr lang="tr-TR" sz="1400" dirty="0">
                <a:latin typeface="Consolas" panose="020B0609020204030204" pitchFamily="49" charset="0"/>
              </a:rPr>
              <a:t> sınıfından bir örnek imal ederek kullanıyor:" </a:t>
            </a:r>
          </a:p>
          <a:p>
            <a:pPr marL="0" indent="0">
              <a:lnSpc>
                <a:spcPct val="120000"/>
              </a:lnSpc>
              <a:buNone/>
            </a:pPr>
            <a:r>
              <a:rPr lang="tr-TR" sz="1400" dirty="0">
                <a:latin typeface="Consolas" panose="020B0609020204030204" pitchFamily="49" charset="0"/>
              </a:rPr>
              <a:t>         &lt;&lt; </a:t>
            </a:r>
            <a:r>
              <a:rPr lang="tr-TR" sz="1400" dirty="0" err="1">
                <a:latin typeface="Consolas" panose="020B0609020204030204" pitchFamily="49" charset="0"/>
              </a:rPr>
              <a:t>endl</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Proxy *vekil1 = </a:t>
            </a:r>
            <a:r>
              <a:rPr lang="tr-TR" sz="1400" dirty="0">
                <a:solidFill>
                  <a:srgbClr val="0000FF"/>
                </a:solidFill>
                <a:latin typeface="Consolas" panose="020B0609020204030204" pitchFamily="49" charset="0"/>
              </a:rPr>
              <a:t>new</a:t>
            </a:r>
            <a:r>
              <a:rPr lang="tr-TR" sz="1400" dirty="0">
                <a:latin typeface="Consolas" panose="020B0609020204030204" pitchFamily="49" charset="0"/>
              </a:rPr>
              <a:t> Proxy(); </a:t>
            </a:r>
          </a:p>
          <a:p>
            <a:pPr marL="0" indent="0">
              <a:lnSpc>
                <a:spcPct val="120000"/>
              </a:lnSpc>
              <a:buNone/>
            </a:pPr>
            <a:r>
              <a:rPr lang="tr-TR" sz="1400" dirty="0">
                <a:latin typeface="Consolas" panose="020B0609020204030204" pitchFamily="49" charset="0"/>
              </a:rPr>
              <a:t>    vekil1-&gt;</a:t>
            </a:r>
            <a:r>
              <a:rPr lang="tr-TR" sz="1400" dirty="0" err="1">
                <a:latin typeface="Consolas" panose="020B0609020204030204" pitchFamily="49" charset="0"/>
              </a:rPr>
              <a:t>request</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cout</a:t>
            </a:r>
            <a:r>
              <a:rPr lang="tr-TR" sz="1400" dirty="0">
                <a:latin typeface="Consolas" panose="020B0609020204030204" pitchFamily="49" charset="0"/>
              </a:rPr>
              <a:t> &lt;&lt; </a:t>
            </a:r>
            <a:r>
              <a:rPr lang="tr-TR" sz="1400" dirty="0" err="1">
                <a:latin typeface="Consolas" panose="020B0609020204030204" pitchFamily="49" charset="0"/>
              </a:rPr>
              <a:t>endl</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cout</a:t>
            </a:r>
            <a:r>
              <a:rPr lang="tr-TR" sz="1400" dirty="0">
                <a:latin typeface="Consolas" panose="020B0609020204030204" pitchFamily="49" charset="0"/>
              </a:rPr>
              <a:t> &lt;&lt; "Client: </a:t>
            </a:r>
            <a:r>
              <a:rPr lang="tr-TR" sz="1400" dirty="0" err="1">
                <a:latin typeface="Consolas" panose="020B0609020204030204" pitchFamily="49" charset="0"/>
              </a:rPr>
              <a:t>gercekOzne</a:t>
            </a:r>
            <a:r>
              <a:rPr lang="tr-TR" sz="1400" dirty="0">
                <a:latin typeface="Consolas" panose="020B0609020204030204" pitchFamily="49" charset="0"/>
              </a:rPr>
              <a:t> nesnesinin kopyasını imal ederek kullanıyor:" </a:t>
            </a:r>
          </a:p>
          <a:p>
            <a:pPr marL="0" indent="0">
              <a:lnSpc>
                <a:spcPct val="120000"/>
              </a:lnSpc>
              <a:buNone/>
            </a:pPr>
            <a:r>
              <a:rPr lang="tr-TR" sz="1400" dirty="0">
                <a:latin typeface="Consolas" panose="020B0609020204030204" pitchFamily="49" charset="0"/>
              </a:rPr>
              <a:t>         &lt;&lt; </a:t>
            </a:r>
            <a:r>
              <a:rPr lang="tr-TR" sz="1400" dirty="0" err="1">
                <a:latin typeface="Consolas" panose="020B0609020204030204" pitchFamily="49" charset="0"/>
              </a:rPr>
              <a:t>endl</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Proxy *vekil2 = </a:t>
            </a:r>
            <a:r>
              <a:rPr lang="tr-TR" sz="1400" dirty="0">
                <a:solidFill>
                  <a:srgbClr val="0000FF"/>
                </a:solidFill>
                <a:latin typeface="Consolas" panose="020B0609020204030204" pitchFamily="49" charset="0"/>
              </a:rPr>
              <a:t>new</a:t>
            </a:r>
            <a:r>
              <a:rPr lang="tr-TR" sz="1400" dirty="0">
                <a:latin typeface="Consolas" panose="020B0609020204030204" pitchFamily="49" charset="0"/>
              </a:rPr>
              <a:t> Proxy(</a:t>
            </a:r>
            <a:r>
              <a:rPr lang="tr-TR" sz="1400" dirty="0" err="1">
                <a:latin typeface="Consolas" panose="020B0609020204030204" pitchFamily="49" charset="0"/>
              </a:rPr>
              <a:t>gercekOzne</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vekil2-&gt;</a:t>
            </a:r>
            <a:r>
              <a:rPr lang="tr-TR" sz="1400" dirty="0" err="1">
                <a:latin typeface="Consolas" panose="020B0609020204030204" pitchFamily="49" charset="0"/>
              </a:rPr>
              <a:t>request</a:t>
            </a:r>
            <a:r>
              <a:rPr lang="tr-TR" sz="1400" dirty="0">
                <a:latin typeface="Consolas" panose="020B0609020204030204" pitchFamily="49" charset="0"/>
              </a:rPr>
              <a:t>();</a:t>
            </a:r>
          </a:p>
          <a:p>
            <a:pPr marL="0" indent="0">
              <a:lnSpc>
                <a:spcPct val="120000"/>
              </a:lnSpc>
              <a:buNone/>
            </a:pPr>
            <a:endParaRPr lang="tr-TR" sz="1400" dirty="0">
              <a:latin typeface="Consolas" panose="020B0609020204030204" pitchFamily="49" charset="0"/>
            </a:endParaRP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delete</a:t>
            </a:r>
            <a:r>
              <a:rPr lang="tr-TR" sz="1400" dirty="0">
                <a:latin typeface="Consolas" panose="020B0609020204030204" pitchFamily="49" charset="0"/>
              </a:rPr>
              <a:t> gercekOzne,vekil1,vekil2;</a:t>
            </a:r>
          </a:p>
          <a:p>
            <a:pPr marL="0" indent="0">
              <a:lnSpc>
                <a:spcPct val="120000"/>
              </a:lnSpc>
              <a:buNone/>
            </a:pPr>
            <a:r>
              <a:rPr lang="tr-TR" sz="1400" dirty="0">
                <a:latin typeface="Consolas" panose="020B0609020204030204" pitchFamily="49" charset="0"/>
              </a:rPr>
              <a:t>}</a:t>
            </a:r>
          </a:p>
          <a:p>
            <a:pPr marL="0" indent="0">
              <a:lnSpc>
                <a:spcPct val="120000"/>
              </a:lnSpc>
              <a:buNone/>
            </a:pPr>
            <a:endParaRPr lang="tr-TR" sz="1400" dirty="0">
              <a:latin typeface="Consolas" panose="020B0609020204030204" pitchFamily="49" charset="0"/>
            </a:endParaRPr>
          </a:p>
        </p:txBody>
      </p:sp>
    </p:spTree>
    <p:extLst>
      <p:ext uri="{BB962C8B-B14F-4D97-AF65-F5344CB8AC3E}">
        <p14:creationId xmlns:p14="http://schemas.microsoft.com/office/powerpoint/2010/main" val="11594713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KÖPRÜ</a:t>
            </a:r>
            <a:br>
              <a:rPr lang="tr-TR" dirty="0"/>
            </a:br>
            <a:r>
              <a:rPr lang="tr-TR" dirty="0"/>
              <a:t>BRIDGE</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fontScale="92500" lnSpcReduction="10000"/>
          </a:bodyPr>
          <a:lstStyle/>
          <a:p>
            <a:r>
              <a:rPr lang="tr-TR" sz="2000" dirty="0"/>
              <a:t>Köprü deseni (</a:t>
            </a:r>
            <a:r>
              <a:rPr lang="tr-TR" sz="2000" dirty="0" err="1"/>
              <a:t>bridge</a:t>
            </a:r>
            <a:r>
              <a:rPr lang="tr-TR" sz="2000" dirty="0"/>
              <a:t> pattern), işi yapan alt yüklenici veya taşeron (</a:t>
            </a:r>
            <a:r>
              <a:rPr lang="tr-TR" sz="2000" dirty="0" err="1"/>
              <a:t>implementator</a:t>
            </a:r>
            <a:r>
              <a:rPr lang="tr-TR" sz="2000" dirty="0"/>
              <a:t>) nesne ile işi yaptıran nesne (</a:t>
            </a:r>
            <a:r>
              <a:rPr lang="tr-TR" sz="2000" dirty="0" err="1"/>
              <a:t>client</a:t>
            </a:r>
            <a:r>
              <a:rPr lang="tr-TR" sz="2000" dirty="0"/>
              <a:t>) arasındaki bağımlılığı soyutlama ile ortadan kaldırır. Yani birbiriyle oldukça iç içe olan kodlama ile soyutlamayı ortak ara yüz ile birbirinden uzaklaştırır. Sistemin genişlemesine izin verir. Bu desen, yazılımlarda oldukça çok kullanılan bir desendir. Çünkü taşeronlar değişse de yeni taşeron eklense de istemci tarafında bir şey değişmez</a:t>
            </a:r>
          </a:p>
        </p:txBody>
      </p:sp>
      <p:pic>
        <p:nvPicPr>
          <p:cNvPr id="7" name="İçerik Yer Tutucusu 6" descr="metin, ekran görüntüsü, diyagram, çizgi içeren bir resim&#10;&#10;Yapay zeka tarafından oluşturulan içerik yanlış olabilir.">
            <a:extLst>
              <a:ext uri="{FF2B5EF4-FFF2-40B4-BE49-F238E27FC236}">
                <a16:creationId xmlns:a16="http://schemas.microsoft.com/office/drawing/2014/main" id="{186AF9E5-F305-44C4-8BB7-0621072FECBE}"/>
              </a:ext>
            </a:extLst>
          </p:cNvPr>
          <p:cNvPicPr>
            <a:picLocks noGrp="1"/>
          </p:cNvPicPr>
          <p:nvPr>
            <p:ph idx="1"/>
          </p:nvPr>
        </p:nvPicPr>
        <p:blipFill>
          <a:blip r:embed="rId2"/>
          <a:stretch>
            <a:fillRect/>
          </a:stretch>
        </p:blipFill>
        <p:spPr>
          <a:xfrm>
            <a:off x="158750" y="1918413"/>
            <a:ext cx="8226425" cy="2703674"/>
          </a:xfrm>
          <a:prstGeom prst="rect">
            <a:avLst/>
          </a:prstGeom>
        </p:spPr>
      </p:pic>
    </p:spTree>
    <p:extLst>
      <p:ext uri="{BB962C8B-B14F-4D97-AF65-F5344CB8AC3E}">
        <p14:creationId xmlns:p14="http://schemas.microsoft.com/office/powerpoint/2010/main" val="8365721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KÖPRÜ</a:t>
            </a:r>
            <a:br>
              <a:rPr lang="tr-TR" dirty="0"/>
            </a:br>
            <a:r>
              <a:rPr lang="tr-TR" dirty="0"/>
              <a:t>BRIDGE</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err="1"/>
              <a:t>Implementor</a:t>
            </a:r>
            <a:r>
              <a:rPr lang="tr-TR" sz="1800" dirty="0"/>
              <a:t>, </a:t>
            </a:r>
            <a:r>
              <a:rPr lang="tr-TR" sz="1800" dirty="0" err="1"/>
              <a:t>ConcreteImplementor</a:t>
            </a:r>
            <a:endParaRPr lang="tr-TR" sz="1800" dirty="0"/>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Autofit/>
          </a:bodyPr>
          <a:lstStyle/>
          <a:p>
            <a:pPr marL="0" indent="0">
              <a:lnSpc>
                <a:spcPct val="120000"/>
              </a:lnSpc>
              <a:buNone/>
            </a:pPr>
            <a:r>
              <a:rPr lang="tr-TR" sz="1400" dirty="0" err="1">
                <a:solidFill>
                  <a:srgbClr val="0000FF"/>
                </a:solidFill>
                <a:latin typeface="Consolas" panose="020B0609020204030204" pitchFamily="49" charset="0"/>
              </a:rPr>
              <a:t>class</a:t>
            </a:r>
            <a:r>
              <a:rPr lang="tr-TR" sz="1400" dirty="0">
                <a:latin typeface="Consolas" panose="020B0609020204030204" pitchFamily="49" charset="0"/>
              </a:rPr>
              <a:t> </a:t>
            </a:r>
            <a:r>
              <a:rPr lang="tr-TR" sz="1400" dirty="0" err="1">
                <a:latin typeface="Consolas" panose="020B0609020204030204" pitchFamily="49" charset="0"/>
              </a:rPr>
              <a:t>Implementator</a:t>
            </a:r>
            <a:r>
              <a:rPr lang="tr-TR" sz="1400" dirty="0">
                <a:latin typeface="Consolas" panose="020B0609020204030204" pitchFamily="49" charset="0"/>
              </a:rPr>
              <a:t> { </a:t>
            </a:r>
            <a:r>
              <a:rPr lang="tr-TR" sz="1400" dirty="0">
                <a:solidFill>
                  <a:schemeClr val="bg1">
                    <a:lumMod val="65000"/>
                  </a:schemeClr>
                </a:solidFill>
                <a:latin typeface="Consolas" panose="020B0609020204030204" pitchFamily="49" charset="0"/>
              </a:rPr>
              <a:t>// Taşeron </a:t>
            </a:r>
            <a:r>
              <a:rPr lang="tr-TR" sz="1400" dirty="0" err="1">
                <a:solidFill>
                  <a:schemeClr val="bg1">
                    <a:lumMod val="65000"/>
                  </a:schemeClr>
                </a:solidFill>
                <a:latin typeface="Consolas" panose="020B0609020204030204" pitchFamily="49" charset="0"/>
              </a:rPr>
              <a:t>arayüzü</a:t>
            </a:r>
            <a:endParaRPr lang="tr-TR" sz="1400" dirty="0">
              <a:solidFill>
                <a:schemeClr val="bg1">
                  <a:lumMod val="65000"/>
                </a:schemeClr>
              </a:solidFill>
              <a:latin typeface="Consolas" panose="020B0609020204030204" pitchFamily="49" charset="0"/>
            </a:endParaRPr>
          </a:p>
          <a:p>
            <a:pPr marL="0" indent="0">
              <a:lnSpc>
                <a:spcPct val="120000"/>
              </a:lnSpc>
              <a:buNone/>
            </a:pPr>
            <a:r>
              <a:rPr lang="tr-TR" sz="1400" dirty="0" err="1">
                <a:latin typeface="Consolas" panose="020B0609020204030204" pitchFamily="49" charset="0"/>
              </a:rPr>
              <a:t>public</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virtual</a:t>
            </a: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a:t>
            </a:r>
            <a:r>
              <a:rPr lang="tr-TR" sz="1400" dirty="0" err="1">
                <a:latin typeface="Consolas" panose="020B0609020204030204" pitchFamily="49" charset="0"/>
              </a:rPr>
              <a:t>operationImpl</a:t>
            </a:r>
            <a:r>
              <a:rPr lang="tr-TR" sz="1400" dirty="0">
                <a:latin typeface="Consolas" panose="020B0609020204030204" pitchFamily="49" charset="0"/>
              </a:rPr>
              <a:t>()=0;</a:t>
            </a:r>
          </a:p>
          <a:p>
            <a:pPr marL="0" indent="0">
              <a:lnSpc>
                <a:spcPct val="120000"/>
              </a:lnSpc>
              <a:buNone/>
            </a:pPr>
            <a:r>
              <a:rPr lang="tr-TR" sz="1400" dirty="0">
                <a:latin typeface="Consolas" panose="020B0609020204030204" pitchFamily="49" charset="0"/>
              </a:rPr>
              <a:t>};</a:t>
            </a:r>
          </a:p>
          <a:p>
            <a:pPr marL="0" indent="0">
              <a:lnSpc>
                <a:spcPct val="120000"/>
              </a:lnSpc>
              <a:buNone/>
            </a:pPr>
            <a:endParaRPr lang="tr-TR" sz="1400" dirty="0">
              <a:latin typeface="Consolas" panose="020B0609020204030204" pitchFamily="49" charset="0"/>
            </a:endParaRPr>
          </a:p>
          <a:p>
            <a:pPr marL="0" indent="0">
              <a:lnSpc>
                <a:spcPct val="120000"/>
              </a:lnSpc>
              <a:buNone/>
            </a:pPr>
            <a:r>
              <a:rPr lang="tr-TR" sz="1400" dirty="0" err="1">
                <a:solidFill>
                  <a:srgbClr val="0000FF"/>
                </a:solidFill>
                <a:latin typeface="Consolas" panose="020B0609020204030204" pitchFamily="49" charset="0"/>
              </a:rPr>
              <a:t>class</a:t>
            </a:r>
            <a:r>
              <a:rPr lang="tr-TR" sz="1400" dirty="0">
                <a:latin typeface="Consolas" panose="020B0609020204030204" pitchFamily="49" charset="0"/>
              </a:rPr>
              <a:t> </a:t>
            </a:r>
            <a:r>
              <a:rPr lang="tr-TR" sz="1400" dirty="0" err="1">
                <a:latin typeface="Consolas" panose="020B0609020204030204" pitchFamily="49" charset="0"/>
              </a:rPr>
              <a:t>ConcreteImplementatorA</a:t>
            </a:r>
            <a:r>
              <a:rPr lang="tr-TR" sz="1400" dirty="0">
                <a:latin typeface="Consolas" panose="020B0609020204030204" pitchFamily="49" charset="0"/>
              </a:rPr>
              <a:t>: </a:t>
            </a:r>
            <a:r>
              <a:rPr lang="tr-TR" sz="1400" dirty="0" err="1">
                <a:solidFill>
                  <a:srgbClr val="0000FF"/>
                </a:solidFill>
                <a:latin typeface="Consolas" panose="020B0609020204030204" pitchFamily="49" charset="0"/>
              </a:rPr>
              <a:t>public</a:t>
            </a:r>
            <a:r>
              <a:rPr lang="tr-TR" sz="1400" dirty="0">
                <a:latin typeface="Consolas" panose="020B0609020204030204" pitchFamily="49" charset="0"/>
              </a:rPr>
              <a:t> </a:t>
            </a:r>
            <a:r>
              <a:rPr lang="tr-TR" sz="1400" dirty="0" err="1">
                <a:latin typeface="Consolas" panose="020B0609020204030204" pitchFamily="49" charset="0"/>
              </a:rPr>
              <a:t>Implementator</a:t>
            </a:r>
            <a:r>
              <a:rPr lang="tr-TR" sz="1400" dirty="0">
                <a:latin typeface="Consolas" panose="020B0609020204030204" pitchFamily="49" charset="0"/>
              </a:rPr>
              <a:t>{  </a:t>
            </a:r>
            <a:r>
              <a:rPr lang="tr-TR" sz="1400" dirty="0">
                <a:solidFill>
                  <a:schemeClr val="bg1">
                    <a:lumMod val="65000"/>
                  </a:schemeClr>
                </a:solidFill>
                <a:latin typeface="Consolas" panose="020B0609020204030204" pitchFamily="49" charset="0"/>
              </a:rPr>
              <a:t>// A Taşeronu</a:t>
            </a:r>
          </a:p>
          <a:p>
            <a:pPr marL="0" indent="0">
              <a:lnSpc>
                <a:spcPct val="120000"/>
              </a:lnSpc>
              <a:buNone/>
            </a:pPr>
            <a:r>
              <a:rPr lang="tr-TR" sz="1400" dirty="0" err="1">
                <a:latin typeface="Consolas" panose="020B0609020204030204" pitchFamily="49" charset="0"/>
              </a:rPr>
              <a:t>public</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a:t>
            </a:r>
            <a:r>
              <a:rPr lang="tr-TR" sz="1400" dirty="0" err="1">
                <a:latin typeface="Consolas" panose="020B0609020204030204" pitchFamily="49" charset="0"/>
              </a:rPr>
              <a:t>operationImpl</a:t>
            </a:r>
            <a:r>
              <a:rPr lang="tr-TR" sz="1400" dirty="0">
                <a:latin typeface="Consolas" panose="020B0609020204030204" pitchFamily="49" charset="0"/>
              </a:rPr>
              <a:t>() </a:t>
            </a:r>
            <a:r>
              <a:rPr lang="tr-TR" sz="1400" dirty="0" err="1">
                <a:solidFill>
                  <a:srgbClr val="0000FF"/>
                </a:solidFill>
                <a:latin typeface="Consolas" panose="020B0609020204030204" pitchFamily="49" charset="0"/>
              </a:rPr>
              <a:t>override</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cout</a:t>
            </a:r>
            <a:r>
              <a:rPr lang="tr-TR" sz="1400" dirty="0">
                <a:latin typeface="Consolas" panose="020B0609020204030204" pitchFamily="49" charset="0"/>
              </a:rPr>
              <a:t> &lt;&lt; "A Taşeronu tarafından yapılan iş:..." &lt;&lt; </a:t>
            </a:r>
            <a:r>
              <a:rPr lang="tr-TR" sz="1400" dirty="0" err="1">
                <a:latin typeface="Consolas" panose="020B0609020204030204" pitchFamily="49" charset="0"/>
              </a:rPr>
              <a:t>endl</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a:t>
            </a:r>
          </a:p>
          <a:p>
            <a:pPr marL="0" indent="0">
              <a:lnSpc>
                <a:spcPct val="120000"/>
              </a:lnSpc>
              <a:buNone/>
            </a:pPr>
            <a:endParaRPr lang="tr-TR" sz="1400" dirty="0">
              <a:latin typeface="Consolas" panose="020B0609020204030204" pitchFamily="49" charset="0"/>
            </a:endParaRPr>
          </a:p>
          <a:p>
            <a:pPr marL="0" indent="0">
              <a:lnSpc>
                <a:spcPct val="120000"/>
              </a:lnSpc>
              <a:buNone/>
            </a:pPr>
            <a:r>
              <a:rPr lang="tr-TR" sz="1400" dirty="0" err="1">
                <a:solidFill>
                  <a:srgbClr val="0000FF"/>
                </a:solidFill>
                <a:latin typeface="Consolas" panose="020B0609020204030204" pitchFamily="49" charset="0"/>
              </a:rPr>
              <a:t>class</a:t>
            </a:r>
            <a:r>
              <a:rPr lang="tr-TR" sz="1400" dirty="0">
                <a:latin typeface="Consolas" panose="020B0609020204030204" pitchFamily="49" charset="0"/>
              </a:rPr>
              <a:t> </a:t>
            </a:r>
            <a:r>
              <a:rPr lang="tr-TR" sz="1400" dirty="0" err="1">
                <a:latin typeface="Consolas" panose="020B0609020204030204" pitchFamily="49" charset="0"/>
              </a:rPr>
              <a:t>ConcreteImplementatorB</a:t>
            </a:r>
            <a:r>
              <a:rPr lang="tr-TR" sz="1400" dirty="0">
                <a:latin typeface="Consolas" panose="020B0609020204030204" pitchFamily="49" charset="0"/>
              </a:rPr>
              <a:t>: </a:t>
            </a:r>
            <a:r>
              <a:rPr lang="tr-TR" sz="1400" dirty="0" err="1">
                <a:solidFill>
                  <a:srgbClr val="0000FF"/>
                </a:solidFill>
                <a:latin typeface="Consolas" panose="020B0609020204030204" pitchFamily="49" charset="0"/>
              </a:rPr>
              <a:t>public</a:t>
            </a:r>
            <a:r>
              <a:rPr lang="tr-TR" sz="1400" dirty="0">
                <a:latin typeface="Consolas" panose="020B0609020204030204" pitchFamily="49" charset="0"/>
              </a:rPr>
              <a:t> </a:t>
            </a:r>
            <a:r>
              <a:rPr lang="tr-TR" sz="1400" dirty="0" err="1">
                <a:latin typeface="Consolas" panose="020B0609020204030204" pitchFamily="49" charset="0"/>
              </a:rPr>
              <a:t>Implementator</a:t>
            </a:r>
            <a:r>
              <a:rPr lang="tr-TR" sz="1400" dirty="0">
                <a:latin typeface="Consolas" panose="020B0609020204030204" pitchFamily="49" charset="0"/>
              </a:rPr>
              <a:t>{ </a:t>
            </a:r>
            <a:r>
              <a:rPr lang="tr-TR" sz="1400" dirty="0">
                <a:solidFill>
                  <a:schemeClr val="bg1">
                    <a:lumMod val="65000"/>
                  </a:schemeClr>
                </a:solidFill>
                <a:latin typeface="Consolas" panose="020B0609020204030204" pitchFamily="49" charset="0"/>
              </a:rPr>
              <a:t>// B Taşeronu</a:t>
            </a:r>
          </a:p>
          <a:p>
            <a:pPr marL="0" indent="0">
              <a:lnSpc>
                <a:spcPct val="120000"/>
              </a:lnSpc>
              <a:buNone/>
            </a:pPr>
            <a:r>
              <a:rPr lang="tr-TR" sz="1400" dirty="0" err="1">
                <a:latin typeface="Consolas" panose="020B0609020204030204" pitchFamily="49" charset="0"/>
              </a:rPr>
              <a:t>public</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a:t>
            </a:r>
            <a:r>
              <a:rPr lang="tr-TR" sz="1400" dirty="0" err="1">
                <a:latin typeface="Consolas" panose="020B0609020204030204" pitchFamily="49" charset="0"/>
              </a:rPr>
              <a:t>operationImpl</a:t>
            </a:r>
            <a:r>
              <a:rPr lang="tr-TR" sz="1400" dirty="0">
                <a:latin typeface="Consolas" panose="020B0609020204030204" pitchFamily="49" charset="0"/>
              </a:rPr>
              <a:t>() </a:t>
            </a:r>
            <a:r>
              <a:rPr lang="tr-TR" sz="1400" dirty="0" err="1">
                <a:solidFill>
                  <a:srgbClr val="0000FF"/>
                </a:solidFill>
                <a:latin typeface="Consolas" panose="020B0609020204030204" pitchFamily="49" charset="0"/>
              </a:rPr>
              <a:t>override</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cout</a:t>
            </a:r>
            <a:r>
              <a:rPr lang="tr-TR" sz="1400" dirty="0">
                <a:latin typeface="Consolas" panose="020B0609020204030204" pitchFamily="49" charset="0"/>
              </a:rPr>
              <a:t> &lt;&lt; "B Taşeronu tarafından yapılan iş:..." &lt;&lt; </a:t>
            </a:r>
            <a:r>
              <a:rPr lang="tr-TR" sz="1400" dirty="0" err="1">
                <a:latin typeface="Consolas" panose="020B0609020204030204" pitchFamily="49" charset="0"/>
              </a:rPr>
              <a:t>endl</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a:t>
            </a:r>
          </a:p>
          <a:p>
            <a:pPr marL="0" indent="0">
              <a:lnSpc>
                <a:spcPct val="120000"/>
              </a:lnSpc>
              <a:buNone/>
            </a:pPr>
            <a:endParaRPr lang="tr-TR" sz="1400" dirty="0">
              <a:latin typeface="Consolas" panose="020B0609020204030204" pitchFamily="49" charset="0"/>
            </a:endParaRPr>
          </a:p>
        </p:txBody>
      </p:sp>
    </p:spTree>
    <p:extLst>
      <p:ext uri="{BB962C8B-B14F-4D97-AF65-F5344CB8AC3E}">
        <p14:creationId xmlns:p14="http://schemas.microsoft.com/office/powerpoint/2010/main" val="29948756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KÖPRÜ</a:t>
            </a:r>
            <a:br>
              <a:rPr lang="tr-TR" dirty="0"/>
            </a:br>
            <a:r>
              <a:rPr lang="tr-TR" dirty="0"/>
              <a:t>BRIDGE</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a:t>Abstraction, </a:t>
            </a:r>
            <a:r>
              <a:rPr lang="tr-TR" sz="1800" dirty="0" err="1"/>
              <a:t>RefinedAbstraction</a:t>
            </a:r>
            <a:endParaRPr lang="tr-TR" sz="1800" dirty="0"/>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Autofit/>
          </a:bodyPr>
          <a:lstStyle/>
          <a:p>
            <a:pPr marL="0" indent="0">
              <a:lnSpc>
                <a:spcPct val="120000"/>
              </a:lnSpc>
              <a:buNone/>
            </a:pPr>
            <a:r>
              <a:rPr lang="tr-TR" sz="1400" dirty="0" err="1">
                <a:solidFill>
                  <a:srgbClr val="0000FF"/>
                </a:solidFill>
                <a:latin typeface="Consolas" panose="020B0609020204030204" pitchFamily="49" charset="0"/>
              </a:rPr>
              <a:t>class</a:t>
            </a:r>
            <a:r>
              <a:rPr lang="tr-TR" sz="1400" dirty="0">
                <a:latin typeface="Consolas" panose="020B0609020204030204" pitchFamily="49" charset="0"/>
              </a:rPr>
              <a:t> Abstraction { </a:t>
            </a:r>
            <a:r>
              <a:rPr lang="tr-TR" sz="1400" dirty="0">
                <a:solidFill>
                  <a:schemeClr val="bg1">
                    <a:lumMod val="65000"/>
                  </a:schemeClr>
                </a:solidFill>
                <a:latin typeface="Consolas" panose="020B0609020204030204" pitchFamily="49" charset="0"/>
              </a:rPr>
              <a:t>// soyut yüklenici</a:t>
            </a:r>
          </a:p>
          <a:p>
            <a:pPr marL="0" indent="0">
              <a:lnSpc>
                <a:spcPct val="120000"/>
              </a:lnSpc>
              <a:buNone/>
            </a:pPr>
            <a:r>
              <a:rPr lang="tr-TR" sz="1400" dirty="0" err="1">
                <a:latin typeface="Consolas" panose="020B0609020204030204" pitchFamily="49" charset="0"/>
              </a:rPr>
              <a:t>private</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Implementator</a:t>
            </a:r>
            <a:r>
              <a:rPr lang="tr-TR" sz="1400" dirty="0">
                <a:latin typeface="Consolas" panose="020B0609020204030204" pitchFamily="49" charset="0"/>
              </a:rPr>
              <a:t>* </a:t>
            </a:r>
            <a:r>
              <a:rPr lang="tr-TR" sz="1400" dirty="0" err="1">
                <a:latin typeface="Consolas" panose="020B0609020204030204" pitchFamily="49" charset="0"/>
              </a:rPr>
              <a:t>implementor</a:t>
            </a:r>
            <a:r>
              <a:rPr lang="tr-TR" sz="1400" dirty="0">
                <a:latin typeface="Consolas" panose="020B0609020204030204" pitchFamily="49" charset="0"/>
              </a:rPr>
              <a:t>;</a:t>
            </a:r>
          </a:p>
          <a:p>
            <a:pPr marL="0" indent="0">
              <a:lnSpc>
                <a:spcPct val="120000"/>
              </a:lnSpc>
              <a:buNone/>
            </a:pPr>
            <a:r>
              <a:rPr lang="tr-TR" sz="1400" dirty="0" err="1">
                <a:latin typeface="Consolas" panose="020B0609020204030204" pitchFamily="49" charset="0"/>
              </a:rPr>
              <a:t>public</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Abstraction(</a:t>
            </a:r>
            <a:r>
              <a:rPr lang="tr-TR" sz="1400" dirty="0" err="1">
                <a:latin typeface="Consolas" panose="020B0609020204030204" pitchFamily="49" charset="0"/>
              </a:rPr>
              <a:t>Implementator</a:t>
            </a:r>
            <a:r>
              <a:rPr lang="tr-TR" sz="1400" dirty="0">
                <a:latin typeface="Consolas" panose="020B0609020204030204" pitchFamily="49" charset="0"/>
              </a:rPr>
              <a:t>* </a:t>
            </a:r>
            <a:r>
              <a:rPr lang="tr-TR" sz="1400" dirty="0" err="1">
                <a:latin typeface="Consolas" panose="020B0609020204030204" pitchFamily="49" charset="0"/>
              </a:rPr>
              <a:t>pImplenmentor</a:t>
            </a:r>
            <a:r>
              <a:rPr lang="tr-TR" sz="1400" dirty="0">
                <a:latin typeface="Consolas" panose="020B0609020204030204" pitchFamily="49" charset="0"/>
              </a:rPr>
              <a:t>): </a:t>
            </a:r>
            <a:r>
              <a:rPr lang="tr-TR" sz="1400" dirty="0" err="1">
                <a:latin typeface="Consolas" panose="020B0609020204030204" pitchFamily="49" charset="0"/>
              </a:rPr>
              <a:t>implementor</a:t>
            </a:r>
            <a:r>
              <a:rPr lang="tr-TR" sz="1400" dirty="0">
                <a:latin typeface="Consolas" panose="020B0609020204030204" pitchFamily="49" charset="0"/>
              </a:rPr>
              <a:t>(</a:t>
            </a:r>
            <a:r>
              <a:rPr lang="tr-TR" sz="1400" dirty="0" err="1">
                <a:latin typeface="Consolas" panose="020B0609020204030204" pitchFamily="49" charset="0"/>
              </a:rPr>
              <a:t>pImplenmentor</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a:t>
            </a:r>
            <a:r>
              <a:rPr lang="tr-TR" sz="1400" dirty="0" err="1">
                <a:latin typeface="Consolas" panose="020B0609020204030204" pitchFamily="49" charset="0"/>
              </a:rPr>
              <a:t>setImplementor</a:t>
            </a:r>
            <a:r>
              <a:rPr lang="tr-TR" sz="1400" dirty="0">
                <a:latin typeface="Consolas" panose="020B0609020204030204" pitchFamily="49" charset="0"/>
              </a:rPr>
              <a:t>(</a:t>
            </a:r>
            <a:r>
              <a:rPr lang="tr-TR" sz="1400" dirty="0" err="1">
                <a:latin typeface="Consolas" panose="020B0609020204030204" pitchFamily="49" charset="0"/>
              </a:rPr>
              <a:t>Implementator</a:t>
            </a:r>
            <a:r>
              <a:rPr lang="tr-TR" sz="1400" dirty="0">
                <a:latin typeface="Consolas" panose="020B0609020204030204" pitchFamily="49" charset="0"/>
              </a:rPr>
              <a:t>* </a:t>
            </a:r>
            <a:r>
              <a:rPr lang="tr-TR" sz="1400" dirty="0" err="1">
                <a:latin typeface="Consolas" panose="020B0609020204030204" pitchFamily="49" charset="0"/>
              </a:rPr>
              <a:t>pImplenmentor</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implementor</a:t>
            </a:r>
            <a:r>
              <a:rPr lang="tr-TR" sz="1400" dirty="0">
                <a:latin typeface="Consolas" panose="020B0609020204030204" pitchFamily="49" charset="0"/>
              </a:rPr>
              <a:t>=</a:t>
            </a:r>
            <a:r>
              <a:rPr lang="tr-TR" sz="1400" dirty="0" err="1">
                <a:latin typeface="Consolas" panose="020B0609020204030204" pitchFamily="49" charset="0"/>
              </a:rPr>
              <a:t>pImplenmentor</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Implementator</a:t>
            </a:r>
            <a:r>
              <a:rPr lang="tr-TR" sz="1400" dirty="0">
                <a:latin typeface="Consolas" panose="020B0609020204030204" pitchFamily="49" charset="0"/>
              </a:rPr>
              <a:t>* </a:t>
            </a:r>
            <a:r>
              <a:rPr lang="tr-TR" sz="1400" dirty="0" err="1">
                <a:latin typeface="Consolas" panose="020B0609020204030204" pitchFamily="49" charset="0"/>
              </a:rPr>
              <a:t>getImplementor</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a:solidFill>
                  <a:srgbClr val="0000FF"/>
                </a:solidFill>
                <a:latin typeface="Consolas" panose="020B0609020204030204" pitchFamily="49" charset="0"/>
              </a:rPr>
              <a:t>return</a:t>
            </a:r>
            <a:r>
              <a:rPr lang="tr-TR" sz="1400" dirty="0">
                <a:latin typeface="Consolas" panose="020B0609020204030204" pitchFamily="49" charset="0"/>
              </a:rPr>
              <a:t> </a:t>
            </a:r>
            <a:r>
              <a:rPr lang="tr-TR" sz="1400" dirty="0" err="1">
                <a:latin typeface="Consolas" panose="020B0609020204030204" pitchFamily="49" charset="0"/>
              </a:rPr>
              <a:t>implementor</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latin typeface="Consolas" panose="020B0609020204030204" pitchFamily="49" charset="0"/>
              </a:rPr>
              <a:t> operation()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cout</a:t>
            </a:r>
            <a:r>
              <a:rPr lang="tr-TR" sz="1400" dirty="0">
                <a:latin typeface="Consolas" panose="020B0609020204030204" pitchFamily="49" charset="0"/>
              </a:rPr>
              <a:t> &lt;&lt; "Yüklenici Taşerona iş yaptırıyor:" &lt;&lt; </a:t>
            </a:r>
            <a:r>
              <a:rPr lang="tr-TR" sz="1400" dirty="0" err="1">
                <a:latin typeface="Consolas" panose="020B0609020204030204" pitchFamily="49" charset="0"/>
              </a:rPr>
              <a:t>endl</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implementor</a:t>
            </a:r>
            <a:r>
              <a:rPr lang="tr-TR" sz="1400" dirty="0">
                <a:latin typeface="Consolas" panose="020B0609020204030204" pitchFamily="49" charset="0"/>
              </a:rPr>
              <a:t>-&gt;</a:t>
            </a:r>
            <a:r>
              <a:rPr lang="tr-TR" sz="1400" dirty="0" err="1">
                <a:latin typeface="Consolas" panose="020B0609020204030204" pitchFamily="49" charset="0"/>
              </a:rPr>
              <a:t>operationImpl</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a:t>
            </a:r>
          </a:p>
          <a:p>
            <a:pPr marL="0" indent="0">
              <a:lnSpc>
                <a:spcPct val="120000"/>
              </a:lnSpc>
              <a:buNone/>
            </a:pPr>
            <a:r>
              <a:rPr lang="tr-TR" sz="1400" dirty="0" err="1">
                <a:solidFill>
                  <a:srgbClr val="0000FF"/>
                </a:solidFill>
                <a:latin typeface="Consolas" panose="020B0609020204030204" pitchFamily="49" charset="0"/>
              </a:rPr>
              <a:t>class</a:t>
            </a:r>
            <a:r>
              <a:rPr lang="tr-TR" sz="1400" dirty="0">
                <a:latin typeface="Consolas" panose="020B0609020204030204" pitchFamily="49" charset="0"/>
              </a:rPr>
              <a:t> </a:t>
            </a:r>
            <a:r>
              <a:rPr lang="tr-TR" sz="1400" dirty="0" err="1">
                <a:latin typeface="Consolas" panose="020B0609020204030204" pitchFamily="49" charset="0"/>
              </a:rPr>
              <a:t>RefinedAbstraction</a:t>
            </a:r>
            <a:r>
              <a:rPr lang="tr-TR" sz="1400" dirty="0">
                <a:latin typeface="Consolas" panose="020B0609020204030204" pitchFamily="49" charset="0"/>
              </a:rPr>
              <a:t>: </a:t>
            </a:r>
            <a:r>
              <a:rPr lang="tr-TR" sz="1400" dirty="0" err="1">
                <a:solidFill>
                  <a:srgbClr val="0000FF"/>
                </a:solidFill>
                <a:latin typeface="Consolas" panose="020B0609020204030204" pitchFamily="49" charset="0"/>
              </a:rPr>
              <a:t>public</a:t>
            </a:r>
            <a:r>
              <a:rPr lang="tr-TR" sz="1400" dirty="0">
                <a:latin typeface="Consolas" panose="020B0609020204030204" pitchFamily="49" charset="0"/>
              </a:rPr>
              <a:t> Abstraction { </a:t>
            </a:r>
            <a:r>
              <a:rPr lang="tr-TR" sz="1400" dirty="0">
                <a:solidFill>
                  <a:schemeClr val="bg1">
                    <a:lumMod val="65000"/>
                  </a:schemeClr>
                </a:solidFill>
                <a:latin typeface="Consolas" panose="020B0609020204030204" pitchFamily="49" charset="0"/>
              </a:rPr>
              <a:t>// somut yüklenici</a:t>
            </a:r>
          </a:p>
          <a:p>
            <a:pPr marL="0" indent="0">
              <a:lnSpc>
                <a:spcPct val="120000"/>
              </a:lnSpc>
              <a:buNone/>
            </a:pPr>
            <a:r>
              <a:rPr lang="tr-TR" sz="1400" dirty="0" err="1">
                <a:latin typeface="Consolas" panose="020B0609020204030204" pitchFamily="49" charset="0"/>
              </a:rPr>
              <a:t>public</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RefinedAbstraction</a:t>
            </a:r>
            <a:r>
              <a:rPr lang="tr-TR" sz="1400" dirty="0">
                <a:latin typeface="Consolas" panose="020B0609020204030204" pitchFamily="49" charset="0"/>
              </a:rPr>
              <a:t>(</a:t>
            </a:r>
            <a:r>
              <a:rPr lang="tr-TR" sz="1400" dirty="0" err="1">
                <a:latin typeface="Consolas" panose="020B0609020204030204" pitchFamily="49" charset="0"/>
              </a:rPr>
              <a:t>Implementator</a:t>
            </a:r>
            <a:r>
              <a:rPr lang="tr-TR" sz="1400" dirty="0">
                <a:latin typeface="Consolas" panose="020B0609020204030204" pitchFamily="49" charset="0"/>
              </a:rPr>
              <a:t>* </a:t>
            </a:r>
            <a:r>
              <a:rPr lang="tr-TR" sz="1400" dirty="0" err="1">
                <a:latin typeface="Consolas" panose="020B0609020204030204" pitchFamily="49" charset="0"/>
              </a:rPr>
              <a:t>pImplenmentor</a:t>
            </a:r>
            <a:r>
              <a:rPr lang="tr-TR" sz="1400" dirty="0">
                <a:latin typeface="Consolas" panose="020B0609020204030204" pitchFamily="49" charset="0"/>
              </a:rPr>
              <a:t>): Abstraction(</a:t>
            </a:r>
            <a:r>
              <a:rPr lang="tr-TR" sz="1400" dirty="0" err="1">
                <a:latin typeface="Consolas" panose="020B0609020204030204" pitchFamily="49" charset="0"/>
              </a:rPr>
              <a:t>pImplenmentor</a:t>
            </a: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a:t>
            </a:r>
          </a:p>
          <a:p>
            <a:pPr marL="0" indent="0">
              <a:lnSpc>
                <a:spcPct val="120000"/>
              </a:lnSpc>
              <a:buNone/>
            </a:pPr>
            <a:endParaRPr lang="tr-TR" sz="1400" dirty="0">
              <a:latin typeface="Consolas" panose="020B0609020204030204" pitchFamily="49" charset="0"/>
            </a:endParaRPr>
          </a:p>
        </p:txBody>
      </p:sp>
    </p:spTree>
    <p:extLst>
      <p:ext uri="{BB962C8B-B14F-4D97-AF65-F5344CB8AC3E}">
        <p14:creationId xmlns:p14="http://schemas.microsoft.com/office/powerpoint/2010/main" val="29868713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KÖPRÜ</a:t>
            </a:r>
            <a:br>
              <a:rPr lang="tr-TR" dirty="0"/>
            </a:br>
            <a:r>
              <a:rPr lang="tr-TR" dirty="0"/>
              <a:t>BRIDGE</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a:t>İstemci</a:t>
            </a:r>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Autofit/>
          </a:bodyPr>
          <a:lstStyle/>
          <a:p>
            <a:pPr marL="0" indent="0">
              <a:lnSpc>
                <a:spcPct val="120000"/>
              </a:lnSpc>
              <a:buNone/>
            </a:pPr>
            <a:r>
              <a:rPr lang="tr-TR" sz="1400" dirty="0">
                <a:solidFill>
                  <a:srgbClr val="0000FF"/>
                </a:solidFill>
                <a:latin typeface="Consolas" panose="020B0609020204030204" pitchFamily="49" charset="0"/>
              </a:rPr>
              <a:t>int</a:t>
            </a:r>
            <a:r>
              <a:rPr lang="tr-TR" sz="1400" dirty="0">
                <a:latin typeface="Consolas" panose="020B0609020204030204" pitchFamily="49" charset="0"/>
              </a:rPr>
              <a:t> main() { </a:t>
            </a:r>
            <a:r>
              <a:rPr lang="tr-TR" sz="1400" dirty="0">
                <a:solidFill>
                  <a:schemeClr val="bg1">
                    <a:lumMod val="65000"/>
                  </a:schemeClr>
                </a:solidFill>
                <a:latin typeface="Consolas" panose="020B0609020204030204" pitchFamily="49" charset="0"/>
              </a:rPr>
              <a:t>// İstemi-Client</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ConcreteImplementatorA</a:t>
            </a:r>
            <a:r>
              <a:rPr lang="tr-TR" sz="1400" dirty="0">
                <a:latin typeface="Consolas" panose="020B0609020204030204" pitchFamily="49" charset="0"/>
              </a:rPr>
              <a:t>* teseron1=</a:t>
            </a:r>
            <a:r>
              <a:rPr lang="tr-TR" sz="1400" dirty="0">
                <a:solidFill>
                  <a:srgbClr val="0000FF"/>
                </a:solidFill>
                <a:latin typeface="Consolas" panose="020B0609020204030204" pitchFamily="49" charset="0"/>
              </a:rPr>
              <a:t>new</a:t>
            </a:r>
            <a:r>
              <a:rPr lang="tr-TR" sz="1400" dirty="0">
                <a:latin typeface="Consolas" panose="020B0609020204030204" pitchFamily="49" charset="0"/>
              </a:rPr>
              <a:t> </a:t>
            </a:r>
            <a:r>
              <a:rPr lang="tr-TR" sz="1400" dirty="0" err="1">
                <a:latin typeface="Consolas" panose="020B0609020204030204" pitchFamily="49" charset="0"/>
              </a:rPr>
              <a:t>ConcreteImplementatorA</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RefinedAbstraction</a:t>
            </a:r>
            <a:r>
              <a:rPr lang="tr-TR" sz="1400" dirty="0">
                <a:latin typeface="Consolas" panose="020B0609020204030204" pitchFamily="49" charset="0"/>
              </a:rPr>
              <a:t>* </a:t>
            </a:r>
            <a:r>
              <a:rPr lang="tr-TR" sz="1400" dirty="0" err="1">
                <a:latin typeface="Consolas" panose="020B0609020204030204" pitchFamily="49" charset="0"/>
              </a:rPr>
              <a:t>yuklenici</a:t>
            </a:r>
            <a:r>
              <a:rPr lang="tr-TR" sz="1400" dirty="0">
                <a:latin typeface="Consolas" panose="020B0609020204030204" pitchFamily="49" charset="0"/>
              </a:rPr>
              <a:t>=</a:t>
            </a:r>
            <a:r>
              <a:rPr lang="tr-TR" sz="1400" dirty="0">
                <a:solidFill>
                  <a:srgbClr val="0000FF"/>
                </a:solidFill>
                <a:latin typeface="Consolas" panose="020B0609020204030204" pitchFamily="49" charset="0"/>
              </a:rPr>
              <a:t>new</a:t>
            </a:r>
            <a:r>
              <a:rPr lang="tr-TR" sz="1400" dirty="0">
                <a:latin typeface="Consolas" panose="020B0609020204030204" pitchFamily="49" charset="0"/>
              </a:rPr>
              <a:t> </a:t>
            </a:r>
            <a:r>
              <a:rPr lang="tr-TR" sz="1400" dirty="0" err="1">
                <a:latin typeface="Consolas" panose="020B0609020204030204" pitchFamily="49" charset="0"/>
              </a:rPr>
              <a:t>RefinedAbstraction</a:t>
            </a:r>
            <a:r>
              <a:rPr lang="tr-TR" sz="1400" dirty="0">
                <a:latin typeface="Consolas" panose="020B0609020204030204" pitchFamily="49" charset="0"/>
              </a:rPr>
              <a:t>(teseron1);</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yuklenici</a:t>
            </a:r>
            <a:r>
              <a:rPr lang="tr-TR" sz="1400" dirty="0">
                <a:latin typeface="Consolas" panose="020B0609020204030204" pitchFamily="49" charset="0"/>
              </a:rPr>
              <a:t>-&gt;operation();</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ConcreteImplementatorB</a:t>
            </a:r>
            <a:r>
              <a:rPr lang="tr-TR" sz="1400" dirty="0">
                <a:latin typeface="Consolas" panose="020B0609020204030204" pitchFamily="49" charset="0"/>
              </a:rPr>
              <a:t>* teseron2=</a:t>
            </a:r>
            <a:r>
              <a:rPr lang="tr-TR" sz="1400" dirty="0">
                <a:solidFill>
                  <a:srgbClr val="0000FF"/>
                </a:solidFill>
                <a:latin typeface="Consolas" panose="020B0609020204030204" pitchFamily="49" charset="0"/>
              </a:rPr>
              <a:t>new</a:t>
            </a:r>
            <a:r>
              <a:rPr lang="tr-TR" sz="1400" dirty="0">
                <a:latin typeface="Consolas" panose="020B0609020204030204" pitchFamily="49" charset="0"/>
              </a:rPr>
              <a:t> </a:t>
            </a:r>
            <a:r>
              <a:rPr lang="tr-TR" sz="1400" dirty="0" err="1">
                <a:latin typeface="Consolas" panose="020B0609020204030204" pitchFamily="49" charset="0"/>
              </a:rPr>
              <a:t>ConcreteImplementatorB</a:t>
            </a:r>
            <a:r>
              <a:rPr lang="tr-TR" sz="1400" dirty="0">
                <a:latin typeface="Consolas" panose="020B0609020204030204" pitchFamily="49" charset="0"/>
              </a:rPr>
              <a:t>(); </a:t>
            </a:r>
          </a:p>
          <a:p>
            <a:pPr marL="0" indent="0">
              <a:lnSpc>
                <a:spcPct val="120000"/>
              </a:lnSpc>
              <a:buNone/>
            </a:pPr>
            <a:endParaRPr lang="tr-TR" sz="1400" dirty="0">
              <a:latin typeface="Consolas" panose="020B0609020204030204" pitchFamily="49" charset="0"/>
            </a:endParaRP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yuklenici</a:t>
            </a:r>
            <a:r>
              <a:rPr lang="tr-TR" sz="1400" dirty="0">
                <a:latin typeface="Consolas" panose="020B0609020204030204" pitchFamily="49" charset="0"/>
              </a:rPr>
              <a:t>-&gt;</a:t>
            </a:r>
            <a:r>
              <a:rPr lang="tr-TR" sz="1400" dirty="0" err="1">
                <a:latin typeface="Consolas" panose="020B0609020204030204" pitchFamily="49" charset="0"/>
              </a:rPr>
              <a:t>setImplementor</a:t>
            </a:r>
            <a:r>
              <a:rPr lang="tr-TR" sz="1400" dirty="0">
                <a:latin typeface="Consolas" panose="020B0609020204030204" pitchFamily="49" charset="0"/>
              </a:rPr>
              <a:t>(teseron2); </a:t>
            </a:r>
          </a:p>
          <a:p>
            <a:pPr marL="0" indent="0">
              <a:lnSpc>
                <a:spcPct val="120000"/>
              </a:lnSpc>
              <a:buNone/>
            </a:pPr>
            <a:r>
              <a:rPr lang="tr-TR" sz="1400" dirty="0">
                <a:solidFill>
                  <a:schemeClr val="bg1">
                    <a:lumMod val="65000"/>
                  </a:schemeClr>
                </a:solidFill>
                <a:latin typeface="Consolas" panose="020B0609020204030204" pitchFamily="49" charset="0"/>
              </a:rPr>
              <a:t>    // çalıştırma anında taşeron değiştiriliyor.</a:t>
            </a:r>
          </a:p>
          <a:p>
            <a:pPr marL="0" indent="0">
              <a:lnSpc>
                <a:spcPct val="120000"/>
              </a:lnSpc>
              <a:buNone/>
            </a:pPr>
            <a:endParaRPr lang="tr-TR" sz="1400" dirty="0">
              <a:solidFill>
                <a:schemeClr val="bg1">
                  <a:lumMod val="65000"/>
                </a:schemeClr>
              </a:solidFill>
              <a:latin typeface="Consolas" panose="020B0609020204030204" pitchFamily="49" charset="0"/>
            </a:endParaRPr>
          </a:p>
          <a:p>
            <a:pPr marL="0" indent="0">
              <a:lnSpc>
                <a:spcPct val="120000"/>
              </a:lnSpc>
              <a:buNone/>
            </a:pPr>
            <a:r>
              <a:rPr lang="tr-TR" sz="1400" dirty="0">
                <a:latin typeface="Consolas" panose="020B0609020204030204" pitchFamily="49" charset="0"/>
              </a:rPr>
              <a:t>    </a:t>
            </a:r>
            <a:r>
              <a:rPr lang="tr-TR" sz="1400" dirty="0" err="1">
                <a:latin typeface="Consolas" panose="020B0609020204030204" pitchFamily="49" charset="0"/>
              </a:rPr>
              <a:t>yuklenici</a:t>
            </a:r>
            <a:r>
              <a:rPr lang="tr-TR" sz="1400" dirty="0">
                <a:latin typeface="Consolas" panose="020B0609020204030204" pitchFamily="49" charset="0"/>
              </a:rPr>
              <a:t>-&gt;operation();</a:t>
            </a:r>
          </a:p>
          <a:p>
            <a:pPr marL="0" indent="0">
              <a:lnSpc>
                <a:spcPct val="120000"/>
              </a:lnSpc>
              <a:buNone/>
            </a:pPr>
            <a:r>
              <a:rPr lang="tr-TR" sz="1400" dirty="0">
                <a:latin typeface="Consolas" panose="020B0609020204030204" pitchFamily="49" charset="0"/>
              </a:rPr>
              <a:t>    </a:t>
            </a:r>
          </a:p>
          <a:p>
            <a:pPr marL="0" indent="0">
              <a:lnSpc>
                <a:spcPct val="120000"/>
              </a:lnSpc>
              <a:buNone/>
            </a:pPr>
            <a:r>
              <a:rPr lang="tr-TR" sz="1400" dirty="0">
                <a:latin typeface="Consolas" panose="020B0609020204030204" pitchFamily="49" charset="0"/>
              </a:rPr>
              <a:t>    </a:t>
            </a:r>
            <a:r>
              <a:rPr lang="tr-TR" sz="1400" dirty="0" err="1">
                <a:solidFill>
                  <a:srgbClr val="0000FF"/>
                </a:solidFill>
                <a:latin typeface="Consolas" panose="020B0609020204030204" pitchFamily="49" charset="0"/>
              </a:rPr>
              <a:t>delete</a:t>
            </a:r>
            <a:r>
              <a:rPr lang="tr-TR" sz="1400" dirty="0">
                <a:latin typeface="Consolas" panose="020B0609020204030204" pitchFamily="49" charset="0"/>
              </a:rPr>
              <a:t> teseron2, teseron1, </a:t>
            </a:r>
            <a:r>
              <a:rPr lang="tr-TR" sz="1400" dirty="0" err="1">
                <a:latin typeface="Consolas" panose="020B0609020204030204" pitchFamily="49" charset="0"/>
              </a:rPr>
              <a:t>yuklenici</a:t>
            </a:r>
            <a:r>
              <a:rPr lang="tr-TR" sz="1400" dirty="0">
                <a:latin typeface="Consolas" panose="020B0609020204030204" pitchFamily="49" charset="0"/>
              </a:rPr>
              <a:t>;</a:t>
            </a:r>
          </a:p>
          <a:p>
            <a:pPr marL="0" indent="0">
              <a:lnSpc>
                <a:spcPct val="120000"/>
              </a:lnSpc>
              <a:buNone/>
            </a:pPr>
            <a:r>
              <a:rPr lang="tr-TR" sz="1400" dirty="0">
                <a:latin typeface="Consolas" panose="020B0609020204030204" pitchFamily="49" charset="0"/>
              </a:rPr>
              <a:t>}</a:t>
            </a:r>
          </a:p>
          <a:p>
            <a:pPr marL="0" indent="0">
              <a:lnSpc>
                <a:spcPct val="120000"/>
              </a:lnSpc>
              <a:buNone/>
            </a:pPr>
            <a:endParaRPr lang="tr-TR" sz="1400" dirty="0">
              <a:latin typeface="Consolas" panose="020B0609020204030204" pitchFamily="49" charset="0"/>
            </a:endParaRPr>
          </a:p>
        </p:txBody>
      </p:sp>
    </p:spTree>
    <p:extLst>
      <p:ext uri="{BB962C8B-B14F-4D97-AF65-F5344CB8AC3E}">
        <p14:creationId xmlns:p14="http://schemas.microsoft.com/office/powerpoint/2010/main" val="36323275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nvan 6"/>
          <p:cNvSpPr>
            <a:spLocks noGrp="1"/>
          </p:cNvSpPr>
          <p:nvPr>
            <p:ph type="title"/>
          </p:nvPr>
        </p:nvSpPr>
        <p:spPr/>
        <p:txBody>
          <a:bodyPr/>
          <a:lstStyle/>
          <a:p>
            <a:r>
              <a:rPr lang="tr-TR" dirty="0"/>
              <a:t>Dinlediğiniz için teşekkür ederim.</a:t>
            </a:r>
          </a:p>
        </p:txBody>
      </p:sp>
      <p:sp>
        <p:nvSpPr>
          <p:cNvPr id="8" name="Alt Başlık 7"/>
          <p:cNvSpPr>
            <a:spLocks noGrp="1"/>
          </p:cNvSpPr>
          <p:nvPr>
            <p:ph type="body" idx="1"/>
          </p:nvPr>
        </p:nvSpPr>
        <p:spPr/>
        <p:txBody>
          <a:bodyPr/>
          <a:lstStyle/>
          <a:p>
            <a:r>
              <a:rPr lang="tr-TR" dirty="0">
                <a:solidFill>
                  <a:schemeClr val="bg1">
                    <a:lumMod val="50000"/>
                  </a:schemeClr>
                </a:solidFill>
              </a:rPr>
              <a:t>İlhan ÖZKAN, hoydabre@gmail.com</a:t>
            </a:r>
            <a:br>
              <a:rPr lang="tr-TR" dirty="0">
                <a:solidFill>
                  <a:schemeClr val="bg1">
                    <a:lumMod val="50000"/>
                  </a:schemeClr>
                </a:solidFill>
              </a:rPr>
            </a:br>
            <a:r>
              <a:rPr lang="tr-TR" dirty="0">
                <a:solidFill>
                  <a:schemeClr val="bg1">
                    <a:lumMod val="50000"/>
                  </a:schemeClr>
                </a:solidFill>
              </a:rPr>
              <a:t>Elektronik Yüksek Mühendisi</a:t>
            </a:r>
            <a:br>
              <a:rPr lang="tr-TR" dirty="0">
                <a:solidFill>
                  <a:schemeClr val="bg1">
                    <a:lumMod val="50000"/>
                  </a:schemeClr>
                </a:solidFill>
              </a:rPr>
            </a:br>
            <a:r>
              <a:rPr lang="tr-TR" dirty="0">
                <a:solidFill>
                  <a:schemeClr val="bg1">
                    <a:lumMod val="50000"/>
                  </a:schemeClr>
                </a:solidFill>
              </a:rPr>
              <a:t>Mayıs 2020</a:t>
            </a:r>
            <a:endParaRPr lang="en-US" dirty="0">
              <a:solidFill>
                <a:schemeClr val="bg1">
                  <a:lumMod val="50000"/>
                </a:schemeClr>
              </a:solidFill>
            </a:endParaRPr>
          </a:p>
        </p:txBody>
      </p:sp>
    </p:spTree>
    <p:extLst>
      <p:ext uri="{BB962C8B-B14F-4D97-AF65-F5344CB8AC3E}">
        <p14:creationId xmlns:p14="http://schemas.microsoft.com/office/powerpoint/2010/main" val="2823598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a:extLst>
              <a:ext uri="{FF2B5EF4-FFF2-40B4-BE49-F238E27FC236}">
                <a16:creationId xmlns:a16="http://schemas.microsoft.com/office/drawing/2014/main" id="{2E609653-03F5-3B1A-7F54-A8376F7B47CD}"/>
              </a:ext>
            </a:extLst>
          </p:cNvPr>
          <p:cNvSpPr>
            <a:spLocks noGrp="1"/>
          </p:cNvSpPr>
          <p:nvPr>
            <p:ph type="ctrTitle"/>
          </p:nvPr>
        </p:nvSpPr>
        <p:spPr/>
        <p:txBody>
          <a:bodyPr/>
          <a:lstStyle/>
          <a:p>
            <a:r>
              <a:rPr lang="tr-TR" dirty="0"/>
              <a:t>YAPISAL</a:t>
            </a:r>
            <a:br>
              <a:rPr lang="tr-TR" dirty="0"/>
            </a:br>
            <a:r>
              <a:rPr lang="tr-TR" dirty="0"/>
              <a:t>tasarım desenleri</a:t>
            </a:r>
          </a:p>
        </p:txBody>
      </p:sp>
      <p:sp>
        <p:nvSpPr>
          <p:cNvPr id="6" name="Alt Başlık 5">
            <a:extLst>
              <a:ext uri="{FF2B5EF4-FFF2-40B4-BE49-F238E27FC236}">
                <a16:creationId xmlns:a16="http://schemas.microsoft.com/office/drawing/2014/main" id="{2E0BADE7-CEB6-0D70-EFD6-E2B264CA33A6}"/>
              </a:ext>
            </a:extLst>
          </p:cNvPr>
          <p:cNvSpPr>
            <a:spLocks noGrp="1"/>
          </p:cNvSpPr>
          <p:nvPr>
            <p:ph type="subTitle" idx="1"/>
          </p:nvPr>
        </p:nvSpPr>
        <p:spPr/>
        <p:txBody>
          <a:bodyPr/>
          <a:lstStyle/>
          <a:p>
            <a:endParaRPr lang="tr-TR"/>
          </a:p>
        </p:txBody>
      </p:sp>
    </p:spTree>
    <p:extLst>
      <p:ext uri="{BB962C8B-B14F-4D97-AF65-F5344CB8AC3E}">
        <p14:creationId xmlns:p14="http://schemas.microsoft.com/office/powerpoint/2010/main" val="1578038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Vitrin</a:t>
            </a:r>
            <a:br>
              <a:rPr lang="tr-TR" dirty="0"/>
            </a:br>
            <a:r>
              <a:rPr lang="tr-TR" dirty="0" err="1"/>
              <a:t>facade</a:t>
            </a:r>
            <a:endParaRPr lang="tr-TR" dirty="0"/>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a:t>Vitrin deseninde (</a:t>
            </a:r>
            <a:r>
              <a:rPr lang="tr-TR" sz="1800" dirty="0" err="1"/>
              <a:t>facade</a:t>
            </a:r>
            <a:r>
              <a:rPr lang="tr-TR" sz="1800" dirty="0"/>
              <a:t> pattern) alt sistemlerin değişmesi halinde tüm sistemin yeniden derlenme olasılığını bertaraf etmek amacıyla alt sistemlere erişim tek bir sınıf üzerinden yapılır. Çok katmanlı yazılım mimarisinde, alt katmanların içinde olan değişiklikler sistem genelini etkilemez. Çünkü katmanlar birbirlerinin ön yüzünü (</a:t>
            </a:r>
            <a:r>
              <a:rPr lang="tr-TR" sz="1800" dirty="0" err="1"/>
              <a:t>facade</a:t>
            </a:r>
            <a:r>
              <a:rPr lang="tr-TR" sz="1800" dirty="0"/>
              <a:t>) görür ve kullanırlar</a:t>
            </a:r>
          </a:p>
        </p:txBody>
      </p:sp>
      <p:pic>
        <p:nvPicPr>
          <p:cNvPr id="7" name="İçerik Yer Tutucusu 6" descr="metin, diyagram, çizgi, ekran görüntüsü içeren bir resim&#10;&#10;Yapay zeka tarafından oluşturulan içerik yanlış olabilir.">
            <a:extLst>
              <a:ext uri="{FF2B5EF4-FFF2-40B4-BE49-F238E27FC236}">
                <a16:creationId xmlns:a16="http://schemas.microsoft.com/office/drawing/2014/main" id="{1F6FD444-8CA8-4777-8DD4-4C36CCF9CEB0}"/>
              </a:ext>
            </a:extLst>
          </p:cNvPr>
          <p:cNvPicPr>
            <a:picLocks noGrp="1"/>
          </p:cNvPicPr>
          <p:nvPr>
            <p:ph idx="1"/>
          </p:nvPr>
        </p:nvPicPr>
        <p:blipFill>
          <a:blip r:embed="rId2"/>
          <a:stretch>
            <a:fillRect/>
          </a:stretch>
        </p:blipFill>
        <p:spPr>
          <a:xfrm>
            <a:off x="1052063" y="1407853"/>
            <a:ext cx="6439799" cy="3724795"/>
          </a:xfrm>
          <a:prstGeom prst="rect">
            <a:avLst/>
          </a:prstGeom>
        </p:spPr>
      </p:pic>
    </p:spTree>
    <p:extLst>
      <p:ext uri="{BB962C8B-B14F-4D97-AF65-F5344CB8AC3E}">
        <p14:creationId xmlns:p14="http://schemas.microsoft.com/office/powerpoint/2010/main" val="1067632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Vitrin</a:t>
            </a:r>
            <a:br>
              <a:rPr lang="tr-TR" dirty="0"/>
            </a:br>
            <a:r>
              <a:rPr lang="tr-TR" dirty="0" err="1"/>
              <a:t>facade</a:t>
            </a:r>
            <a:endParaRPr lang="tr-TR" dirty="0"/>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err="1"/>
              <a:t>SubSytems</a:t>
            </a:r>
            <a:endParaRPr lang="tr-TR" sz="1800" dirty="0"/>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a:xfrm>
            <a:off x="159488" y="191387"/>
            <a:ext cx="8226403" cy="6485860"/>
          </a:xfrm>
        </p:spPr>
        <p:txBody>
          <a:bodyPr>
            <a:normAutofit fontScale="85000" lnSpcReduction="20000"/>
          </a:bodyPr>
          <a:lstStyle/>
          <a:p>
            <a:pPr marL="0" indent="0">
              <a:buNone/>
            </a:pPr>
            <a:r>
              <a:rPr lang="tr-TR" sz="1600" dirty="0" err="1">
                <a:solidFill>
                  <a:srgbClr val="0000FF"/>
                </a:solidFill>
                <a:latin typeface="Consolas" panose="020B0609020204030204" pitchFamily="49" charset="0"/>
              </a:rPr>
              <a:t>class</a:t>
            </a:r>
            <a:r>
              <a:rPr lang="tr-TR" sz="1600" dirty="0">
                <a:latin typeface="Consolas" panose="020B0609020204030204" pitchFamily="49" charset="0"/>
              </a:rPr>
              <a:t> SubSystem1 { </a:t>
            </a:r>
          </a:p>
          <a:p>
            <a:pPr marL="0" indent="0">
              <a:buNone/>
            </a:pPr>
            <a:r>
              <a:rPr lang="tr-TR" sz="1600" dirty="0" err="1">
                <a:latin typeface="Consolas" panose="020B0609020204030204" pitchFamily="49" charset="0"/>
              </a:rPr>
              <a:t>public</a:t>
            </a:r>
            <a:r>
              <a:rPr lang="tr-TR" sz="1600" dirty="0">
                <a:latin typeface="Consolas" panose="020B0609020204030204" pitchFamily="49" charset="0"/>
              </a:rPr>
              <a:t>:</a:t>
            </a:r>
          </a:p>
          <a:p>
            <a:pPr marL="0" indent="0">
              <a:buNone/>
            </a:pPr>
            <a:r>
              <a:rPr lang="tr-TR" sz="1600" dirty="0">
                <a:latin typeface="Consolas" panose="020B0609020204030204" pitchFamily="49" charset="0"/>
              </a:rPr>
              <a:t>    </a:t>
            </a:r>
            <a:r>
              <a:rPr lang="tr-TR" sz="1600" dirty="0" err="1">
                <a:solidFill>
                  <a:srgbClr val="0000FF"/>
                </a:solidFill>
                <a:latin typeface="Consolas" panose="020B0609020204030204" pitchFamily="49" charset="0"/>
              </a:rPr>
              <a:t>void</a:t>
            </a:r>
            <a:r>
              <a:rPr lang="tr-TR" sz="1600" dirty="0">
                <a:latin typeface="Consolas" panose="020B0609020204030204" pitchFamily="49" charset="0"/>
              </a:rPr>
              <a:t> operation11()  {</a:t>
            </a:r>
          </a:p>
          <a:p>
            <a:pPr marL="0" indent="0">
              <a:buNone/>
            </a:pPr>
            <a:r>
              <a:rPr lang="tr-TR" sz="1600" dirty="0">
                <a:latin typeface="Consolas" panose="020B0609020204030204" pitchFamily="49" charset="0"/>
              </a:rPr>
              <a:t>        </a:t>
            </a:r>
            <a:r>
              <a:rPr lang="tr-TR" sz="1600" dirty="0" err="1">
                <a:latin typeface="Consolas" panose="020B0609020204030204" pitchFamily="49" charset="0"/>
              </a:rPr>
              <a:t>cout</a:t>
            </a:r>
            <a:r>
              <a:rPr lang="tr-TR" sz="1600" dirty="0">
                <a:latin typeface="Consolas" panose="020B0609020204030204" pitchFamily="49" charset="0"/>
              </a:rPr>
              <a:t> &lt;&lt; "Operation1 for subsystem1..." &lt;&lt; </a:t>
            </a:r>
            <a:r>
              <a:rPr lang="tr-TR" sz="1600" dirty="0" err="1">
                <a:latin typeface="Consolas" panose="020B0609020204030204" pitchFamily="49" charset="0"/>
              </a:rPr>
              <a:t>endl</a:t>
            </a:r>
            <a:r>
              <a:rPr lang="tr-TR" sz="1600" dirty="0">
                <a:latin typeface="Consolas" panose="020B0609020204030204" pitchFamily="49" charset="0"/>
              </a:rPr>
              <a:t>;</a:t>
            </a:r>
          </a:p>
          <a:p>
            <a:pPr marL="0" indent="0">
              <a:buNone/>
            </a:pPr>
            <a:r>
              <a:rPr lang="tr-TR" sz="1600" dirty="0">
                <a:latin typeface="Consolas" panose="020B0609020204030204" pitchFamily="49" charset="0"/>
              </a:rPr>
              <a:t>    }</a:t>
            </a:r>
          </a:p>
          <a:p>
            <a:pPr marL="0" indent="0">
              <a:buNone/>
            </a:pPr>
            <a:r>
              <a:rPr lang="tr-TR" sz="1600" dirty="0">
                <a:latin typeface="Consolas" panose="020B0609020204030204" pitchFamily="49" charset="0"/>
              </a:rPr>
              <a:t>    </a:t>
            </a:r>
            <a:r>
              <a:rPr lang="tr-TR" sz="1600" dirty="0" err="1">
                <a:solidFill>
                  <a:srgbClr val="0000FF"/>
                </a:solidFill>
                <a:latin typeface="Consolas" panose="020B0609020204030204" pitchFamily="49" charset="0"/>
              </a:rPr>
              <a:t>void</a:t>
            </a:r>
            <a:r>
              <a:rPr lang="tr-TR" sz="1600" dirty="0">
                <a:latin typeface="Consolas" panose="020B0609020204030204" pitchFamily="49" charset="0"/>
              </a:rPr>
              <a:t> operation12()  {</a:t>
            </a:r>
          </a:p>
          <a:p>
            <a:pPr marL="0" indent="0">
              <a:buNone/>
            </a:pPr>
            <a:r>
              <a:rPr lang="tr-TR" sz="1600" dirty="0">
                <a:latin typeface="Consolas" panose="020B0609020204030204" pitchFamily="49" charset="0"/>
              </a:rPr>
              <a:t>        </a:t>
            </a:r>
            <a:r>
              <a:rPr lang="tr-TR" sz="1600" dirty="0" err="1">
                <a:latin typeface="Consolas" panose="020B0609020204030204" pitchFamily="49" charset="0"/>
              </a:rPr>
              <a:t>cout</a:t>
            </a:r>
            <a:r>
              <a:rPr lang="tr-TR" sz="1600" dirty="0">
                <a:latin typeface="Consolas" panose="020B0609020204030204" pitchFamily="49" charset="0"/>
              </a:rPr>
              <a:t> &lt;&lt; "Operation2 for subsystem1..." &lt;&lt; </a:t>
            </a:r>
            <a:r>
              <a:rPr lang="tr-TR" sz="1600" dirty="0" err="1">
                <a:latin typeface="Consolas" panose="020B0609020204030204" pitchFamily="49" charset="0"/>
              </a:rPr>
              <a:t>endl</a:t>
            </a:r>
            <a:r>
              <a:rPr lang="tr-TR" sz="1600" dirty="0">
                <a:latin typeface="Consolas" panose="020B0609020204030204" pitchFamily="49" charset="0"/>
              </a:rPr>
              <a:t>;</a:t>
            </a:r>
          </a:p>
          <a:p>
            <a:pPr marL="0" indent="0">
              <a:buNone/>
            </a:pPr>
            <a:r>
              <a:rPr lang="tr-TR" sz="1600" dirty="0">
                <a:latin typeface="Consolas" panose="020B0609020204030204" pitchFamily="49" charset="0"/>
              </a:rPr>
              <a:t>    }</a:t>
            </a:r>
          </a:p>
          <a:p>
            <a:pPr marL="0" indent="0">
              <a:buNone/>
            </a:pPr>
            <a:r>
              <a:rPr lang="tr-TR" sz="1600" dirty="0">
                <a:latin typeface="Consolas" panose="020B0609020204030204" pitchFamily="49" charset="0"/>
              </a:rPr>
              <a:t>    </a:t>
            </a:r>
            <a:r>
              <a:rPr lang="tr-TR" sz="1600" dirty="0" err="1">
                <a:solidFill>
                  <a:srgbClr val="0000FF"/>
                </a:solidFill>
                <a:latin typeface="Consolas" panose="020B0609020204030204" pitchFamily="49" charset="0"/>
              </a:rPr>
              <a:t>void</a:t>
            </a:r>
            <a:r>
              <a:rPr lang="tr-TR" sz="1600" dirty="0">
                <a:latin typeface="Consolas" panose="020B0609020204030204" pitchFamily="49" charset="0"/>
              </a:rPr>
              <a:t> operation13()  {</a:t>
            </a:r>
          </a:p>
          <a:p>
            <a:pPr marL="0" indent="0">
              <a:buNone/>
            </a:pPr>
            <a:r>
              <a:rPr lang="tr-TR" sz="1600" dirty="0">
                <a:latin typeface="Consolas" panose="020B0609020204030204" pitchFamily="49" charset="0"/>
              </a:rPr>
              <a:t>        </a:t>
            </a:r>
            <a:r>
              <a:rPr lang="tr-TR" sz="1600" dirty="0" err="1">
                <a:latin typeface="Consolas" panose="020B0609020204030204" pitchFamily="49" charset="0"/>
              </a:rPr>
              <a:t>cout</a:t>
            </a:r>
            <a:r>
              <a:rPr lang="tr-TR" sz="1600" dirty="0">
                <a:latin typeface="Consolas" panose="020B0609020204030204" pitchFamily="49" charset="0"/>
              </a:rPr>
              <a:t> &lt;&lt; "Operation3 for subsystem1..." &lt;&lt; </a:t>
            </a:r>
            <a:r>
              <a:rPr lang="tr-TR" sz="1600" dirty="0" err="1">
                <a:latin typeface="Consolas" panose="020B0609020204030204" pitchFamily="49" charset="0"/>
              </a:rPr>
              <a:t>endl</a:t>
            </a:r>
            <a:r>
              <a:rPr lang="tr-TR" sz="1600" dirty="0">
                <a:latin typeface="Consolas" panose="020B0609020204030204" pitchFamily="49" charset="0"/>
              </a:rPr>
              <a:t>;</a:t>
            </a:r>
          </a:p>
          <a:p>
            <a:pPr marL="0" indent="0">
              <a:buNone/>
            </a:pPr>
            <a:r>
              <a:rPr lang="tr-TR" sz="1600" dirty="0">
                <a:latin typeface="Consolas" panose="020B0609020204030204" pitchFamily="49" charset="0"/>
              </a:rPr>
              <a:t>    }</a:t>
            </a:r>
          </a:p>
          <a:p>
            <a:pPr marL="0" indent="0">
              <a:buNone/>
            </a:pPr>
            <a:r>
              <a:rPr lang="tr-TR" sz="1600" dirty="0">
                <a:latin typeface="Consolas" panose="020B0609020204030204" pitchFamily="49" charset="0"/>
              </a:rPr>
              <a:t>};</a:t>
            </a:r>
          </a:p>
          <a:p>
            <a:pPr marL="0" indent="0">
              <a:buNone/>
            </a:pPr>
            <a:r>
              <a:rPr lang="tr-TR" sz="1600" dirty="0" err="1">
                <a:solidFill>
                  <a:srgbClr val="0000FF"/>
                </a:solidFill>
                <a:latin typeface="Consolas" panose="020B0609020204030204" pitchFamily="49" charset="0"/>
              </a:rPr>
              <a:t>class</a:t>
            </a:r>
            <a:r>
              <a:rPr lang="tr-TR" sz="1600" dirty="0">
                <a:latin typeface="Consolas" panose="020B0609020204030204" pitchFamily="49" charset="0"/>
              </a:rPr>
              <a:t> SubSystem2 { </a:t>
            </a:r>
          </a:p>
          <a:p>
            <a:pPr marL="0" indent="0">
              <a:buNone/>
            </a:pPr>
            <a:r>
              <a:rPr lang="tr-TR" sz="1600" dirty="0" err="1">
                <a:latin typeface="Consolas" panose="020B0609020204030204" pitchFamily="49" charset="0"/>
              </a:rPr>
              <a:t>public</a:t>
            </a:r>
            <a:r>
              <a:rPr lang="tr-TR" sz="1600" dirty="0">
                <a:latin typeface="Consolas" panose="020B0609020204030204" pitchFamily="49" charset="0"/>
              </a:rPr>
              <a:t>:</a:t>
            </a:r>
          </a:p>
          <a:p>
            <a:pPr marL="0" indent="0">
              <a:buNone/>
            </a:pPr>
            <a:r>
              <a:rPr lang="tr-TR" sz="1600" dirty="0">
                <a:latin typeface="Consolas" panose="020B0609020204030204" pitchFamily="49" charset="0"/>
              </a:rPr>
              <a:t>    </a:t>
            </a:r>
            <a:r>
              <a:rPr lang="tr-TR" sz="1600" dirty="0" err="1">
                <a:solidFill>
                  <a:srgbClr val="0000FF"/>
                </a:solidFill>
                <a:latin typeface="Consolas" panose="020B0609020204030204" pitchFamily="49" charset="0"/>
              </a:rPr>
              <a:t>void</a:t>
            </a:r>
            <a:r>
              <a:rPr lang="tr-TR" sz="1600" dirty="0">
                <a:latin typeface="Consolas" panose="020B0609020204030204" pitchFamily="49" charset="0"/>
              </a:rPr>
              <a:t> operation21()  {</a:t>
            </a:r>
          </a:p>
          <a:p>
            <a:pPr marL="0" indent="0">
              <a:buNone/>
            </a:pPr>
            <a:r>
              <a:rPr lang="tr-TR" sz="1600" dirty="0">
                <a:latin typeface="Consolas" panose="020B0609020204030204" pitchFamily="49" charset="0"/>
              </a:rPr>
              <a:t>        </a:t>
            </a:r>
            <a:r>
              <a:rPr lang="tr-TR" sz="1600" dirty="0" err="1">
                <a:latin typeface="Consolas" panose="020B0609020204030204" pitchFamily="49" charset="0"/>
              </a:rPr>
              <a:t>cout</a:t>
            </a:r>
            <a:r>
              <a:rPr lang="tr-TR" sz="1600" dirty="0">
                <a:latin typeface="Consolas" panose="020B0609020204030204" pitchFamily="49" charset="0"/>
              </a:rPr>
              <a:t> &lt;&lt; "Operation1 for subsystem2..." &lt;&lt; </a:t>
            </a:r>
            <a:r>
              <a:rPr lang="tr-TR" sz="1600" dirty="0" err="1">
                <a:latin typeface="Consolas" panose="020B0609020204030204" pitchFamily="49" charset="0"/>
              </a:rPr>
              <a:t>endl</a:t>
            </a:r>
            <a:r>
              <a:rPr lang="tr-TR" sz="1600" dirty="0">
                <a:latin typeface="Consolas" panose="020B0609020204030204" pitchFamily="49" charset="0"/>
              </a:rPr>
              <a:t>;</a:t>
            </a:r>
          </a:p>
          <a:p>
            <a:pPr marL="0" indent="0">
              <a:buNone/>
            </a:pPr>
            <a:r>
              <a:rPr lang="tr-TR" sz="1600" dirty="0">
                <a:latin typeface="Consolas" panose="020B0609020204030204" pitchFamily="49" charset="0"/>
              </a:rPr>
              <a:t>    }</a:t>
            </a:r>
          </a:p>
          <a:p>
            <a:pPr marL="0" indent="0">
              <a:buNone/>
            </a:pPr>
            <a:r>
              <a:rPr lang="tr-TR" sz="1600" dirty="0">
                <a:latin typeface="Consolas" panose="020B0609020204030204" pitchFamily="49" charset="0"/>
              </a:rPr>
              <a:t>    </a:t>
            </a:r>
            <a:r>
              <a:rPr lang="tr-TR" sz="1600" dirty="0" err="1">
                <a:solidFill>
                  <a:srgbClr val="0000FF"/>
                </a:solidFill>
                <a:latin typeface="Consolas" panose="020B0609020204030204" pitchFamily="49" charset="0"/>
              </a:rPr>
              <a:t>void</a:t>
            </a:r>
            <a:r>
              <a:rPr lang="tr-TR" sz="1600" dirty="0">
                <a:latin typeface="Consolas" panose="020B0609020204030204" pitchFamily="49" charset="0"/>
              </a:rPr>
              <a:t> operation22()  {</a:t>
            </a:r>
          </a:p>
          <a:p>
            <a:pPr marL="0" indent="0">
              <a:buNone/>
            </a:pPr>
            <a:r>
              <a:rPr lang="tr-TR" sz="1600" dirty="0">
                <a:latin typeface="Consolas" panose="020B0609020204030204" pitchFamily="49" charset="0"/>
              </a:rPr>
              <a:t>        </a:t>
            </a:r>
            <a:r>
              <a:rPr lang="tr-TR" sz="1600" dirty="0" err="1">
                <a:latin typeface="Consolas" panose="020B0609020204030204" pitchFamily="49" charset="0"/>
              </a:rPr>
              <a:t>cout</a:t>
            </a:r>
            <a:r>
              <a:rPr lang="tr-TR" sz="1600" dirty="0">
                <a:latin typeface="Consolas" panose="020B0609020204030204" pitchFamily="49" charset="0"/>
              </a:rPr>
              <a:t> &lt;&lt; "Operation2 for subsystem2..." &lt;&lt; </a:t>
            </a:r>
            <a:r>
              <a:rPr lang="tr-TR" sz="1600" dirty="0" err="1">
                <a:latin typeface="Consolas" panose="020B0609020204030204" pitchFamily="49" charset="0"/>
              </a:rPr>
              <a:t>endl</a:t>
            </a:r>
            <a:r>
              <a:rPr lang="tr-TR" sz="1600" dirty="0">
                <a:latin typeface="Consolas" panose="020B0609020204030204" pitchFamily="49" charset="0"/>
              </a:rPr>
              <a:t>;</a:t>
            </a:r>
          </a:p>
          <a:p>
            <a:pPr marL="0" indent="0">
              <a:buNone/>
            </a:pPr>
            <a:r>
              <a:rPr lang="tr-TR" sz="1600" dirty="0">
                <a:latin typeface="Consolas" panose="020B0609020204030204" pitchFamily="49" charset="0"/>
              </a:rPr>
              <a:t>    }</a:t>
            </a:r>
          </a:p>
          <a:p>
            <a:pPr marL="0" indent="0">
              <a:buNone/>
            </a:pPr>
            <a:r>
              <a:rPr lang="tr-TR" sz="1600" dirty="0">
                <a:latin typeface="Consolas" panose="020B0609020204030204" pitchFamily="49" charset="0"/>
              </a:rPr>
              <a:t>    </a:t>
            </a:r>
            <a:r>
              <a:rPr lang="tr-TR" sz="1600" dirty="0" err="1">
                <a:solidFill>
                  <a:srgbClr val="0000FF"/>
                </a:solidFill>
                <a:latin typeface="Consolas" panose="020B0609020204030204" pitchFamily="49" charset="0"/>
              </a:rPr>
              <a:t>void</a:t>
            </a:r>
            <a:r>
              <a:rPr lang="tr-TR" sz="1600" dirty="0">
                <a:latin typeface="Consolas" panose="020B0609020204030204" pitchFamily="49" charset="0"/>
              </a:rPr>
              <a:t> operation23()  {</a:t>
            </a:r>
          </a:p>
          <a:p>
            <a:pPr marL="0" indent="0">
              <a:buNone/>
            </a:pPr>
            <a:r>
              <a:rPr lang="tr-TR" sz="1600" dirty="0">
                <a:latin typeface="Consolas" panose="020B0609020204030204" pitchFamily="49" charset="0"/>
              </a:rPr>
              <a:t>        </a:t>
            </a:r>
            <a:r>
              <a:rPr lang="tr-TR" sz="1600" dirty="0" err="1">
                <a:latin typeface="Consolas" panose="020B0609020204030204" pitchFamily="49" charset="0"/>
              </a:rPr>
              <a:t>cout</a:t>
            </a:r>
            <a:r>
              <a:rPr lang="tr-TR" sz="1600" dirty="0">
                <a:latin typeface="Consolas" panose="020B0609020204030204" pitchFamily="49" charset="0"/>
              </a:rPr>
              <a:t> &lt;&lt; "Operation3 for subsystem2..." &lt;&lt; </a:t>
            </a:r>
            <a:r>
              <a:rPr lang="tr-TR" sz="1600" dirty="0" err="1">
                <a:latin typeface="Consolas" panose="020B0609020204030204" pitchFamily="49" charset="0"/>
              </a:rPr>
              <a:t>endl</a:t>
            </a:r>
            <a:r>
              <a:rPr lang="tr-TR" sz="1600" dirty="0">
                <a:latin typeface="Consolas" panose="020B0609020204030204" pitchFamily="49" charset="0"/>
              </a:rPr>
              <a:t>;</a:t>
            </a:r>
          </a:p>
          <a:p>
            <a:pPr marL="0" indent="0">
              <a:buNone/>
            </a:pPr>
            <a:r>
              <a:rPr lang="tr-TR" sz="1600" dirty="0">
                <a:latin typeface="Consolas" panose="020B0609020204030204" pitchFamily="49" charset="0"/>
              </a:rPr>
              <a:t>    }</a:t>
            </a:r>
          </a:p>
          <a:p>
            <a:pPr marL="0" indent="0">
              <a:buNone/>
            </a:pPr>
            <a:r>
              <a:rPr lang="tr-TR" sz="1600" dirty="0">
                <a:latin typeface="Consolas" panose="020B0609020204030204" pitchFamily="49" charset="0"/>
              </a:rPr>
              <a:t>}; </a:t>
            </a:r>
          </a:p>
          <a:p>
            <a:pPr marL="0" indent="0">
              <a:buNone/>
            </a:pPr>
            <a:r>
              <a:rPr lang="tr-TR" sz="1600" dirty="0" err="1">
                <a:solidFill>
                  <a:srgbClr val="0000FF"/>
                </a:solidFill>
                <a:latin typeface="Consolas" panose="020B0609020204030204" pitchFamily="49" charset="0"/>
              </a:rPr>
              <a:t>class</a:t>
            </a:r>
            <a:r>
              <a:rPr lang="tr-TR" sz="1600" dirty="0">
                <a:latin typeface="Consolas" panose="020B0609020204030204" pitchFamily="49" charset="0"/>
              </a:rPr>
              <a:t> SubSystem3 { </a:t>
            </a:r>
          </a:p>
          <a:p>
            <a:pPr marL="0" indent="0">
              <a:buNone/>
            </a:pPr>
            <a:r>
              <a:rPr lang="tr-TR" sz="1600" dirty="0" err="1">
                <a:latin typeface="Consolas" panose="020B0609020204030204" pitchFamily="49" charset="0"/>
              </a:rPr>
              <a:t>public</a:t>
            </a:r>
            <a:r>
              <a:rPr lang="tr-TR" sz="1600" dirty="0">
                <a:latin typeface="Consolas" panose="020B0609020204030204" pitchFamily="49" charset="0"/>
              </a:rPr>
              <a:t>:</a:t>
            </a:r>
          </a:p>
          <a:p>
            <a:pPr marL="0" indent="0">
              <a:buNone/>
            </a:pPr>
            <a:r>
              <a:rPr lang="tr-TR" sz="1600" dirty="0">
                <a:latin typeface="Consolas" panose="020B0609020204030204" pitchFamily="49" charset="0"/>
              </a:rPr>
              <a:t>    </a:t>
            </a:r>
            <a:r>
              <a:rPr lang="tr-TR" sz="1600" dirty="0" err="1">
                <a:solidFill>
                  <a:srgbClr val="0000FF"/>
                </a:solidFill>
                <a:latin typeface="Consolas" panose="020B0609020204030204" pitchFamily="49" charset="0"/>
              </a:rPr>
              <a:t>void</a:t>
            </a:r>
            <a:r>
              <a:rPr lang="tr-TR" sz="1600" dirty="0">
                <a:latin typeface="Consolas" panose="020B0609020204030204" pitchFamily="49" charset="0"/>
              </a:rPr>
              <a:t> operation31()  {</a:t>
            </a:r>
          </a:p>
          <a:p>
            <a:pPr marL="0" indent="0">
              <a:buNone/>
            </a:pPr>
            <a:r>
              <a:rPr lang="tr-TR" sz="1600" dirty="0">
                <a:latin typeface="Consolas" panose="020B0609020204030204" pitchFamily="49" charset="0"/>
              </a:rPr>
              <a:t>        </a:t>
            </a:r>
            <a:r>
              <a:rPr lang="tr-TR" sz="1600" dirty="0" err="1">
                <a:latin typeface="Consolas" panose="020B0609020204030204" pitchFamily="49" charset="0"/>
              </a:rPr>
              <a:t>cout</a:t>
            </a:r>
            <a:r>
              <a:rPr lang="tr-TR" sz="1600" dirty="0">
                <a:latin typeface="Consolas" panose="020B0609020204030204" pitchFamily="49" charset="0"/>
              </a:rPr>
              <a:t> &lt;&lt; "Operation1 for subsystem3..." &lt;&lt; </a:t>
            </a:r>
            <a:r>
              <a:rPr lang="tr-TR" sz="1600" dirty="0" err="1">
                <a:latin typeface="Consolas" panose="020B0609020204030204" pitchFamily="49" charset="0"/>
              </a:rPr>
              <a:t>endl</a:t>
            </a:r>
            <a:r>
              <a:rPr lang="tr-TR" sz="1600" dirty="0">
                <a:latin typeface="Consolas" panose="020B0609020204030204" pitchFamily="49" charset="0"/>
              </a:rPr>
              <a:t>;</a:t>
            </a:r>
          </a:p>
          <a:p>
            <a:pPr marL="0" indent="0">
              <a:buNone/>
            </a:pPr>
            <a:r>
              <a:rPr lang="tr-TR" sz="1600" dirty="0">
                <a:latin typeface="Consolas" panose="020B0609020204030204" pitchFamily="49" charset="0"/>
              </a:rPr>
              <a:t>    }</a:t>
            </a:r>
          </a:p>
          <a:p>
            <a:pPr marL="0" indent="0">
              <a:buNone/>
            </a:pPr>
            <a:r>
              <a:rPr lang="tr-TR" sz="1600" dirty="0">
                <a:latin typeface="Consolas" panose="020B0609020204030204" pitchFamily="49" charset="0"/>
              </a:rPr>
              <a:t>    </a:t>
            </a:r>
            <a:r>
              <a:rPr lang="tr-TR" sz="1600" dirty="0" err="1">
                <a:solidFill>
                  <a:srgbClr val="0000FF"/>
                </a:solidFill>
                <a:latin typeface="Consolas" panose="020B0609020204030204" pitchFamily="49" charset="0"/>
              </a:rPr>
              <a:t>void</a:t>
            </a:r>
            <a:r>
              <a:rPr lang="tr-TR" sz="1600" dirty="0">
                <a:latin typeface="Consolas" panose="020B0609020204030204" pitchFamily="49" charset="0"/>
              </a:rPr>
              <a:t> operation32()  {</a:t>
            </a:r>
          </a:p>
          <a:p>
            <a:pPr marL="0" indent="0">
              <a:buNone/>
            </a:pPr>
            <a:r>
              <a:rPr lang="tr-TR" sz="1600" dirty="0">
                <a:latin typeface="Consolas" panose="020B0609020204030204" pitchFamily="49" charset="0"/>
              </a:rPr>
              <a:t>        </a:t>
            </a:r>
            <a:r>
              <a:rPr lang="tr-TR" sz="1600" dirty="0" err="1">
                <a:latin typeface="Consolas" panose="020B0609020204030204" pitchFamily="49" charset="0"/>
              </a:rPr>
              <a:t>cout</a:t>
            </a:r>
            <a:r>
              <a:rPr lang="tr-TR" sz="1600" dirty="0">
                <a:latin typeface="Consolas" panose="020B0609020204030204" pitchFamily="49" charset="0"/>
              </a:rPr>
              <a:t> &lt;&lt; "Operation2 for subsystem3..." &lt;&lt; </a:t>
            </a:r>
            <a:r>
              <a:rPr lang="tr-TR" sz="1600" dirty="0" err="1">
                <a:latin typeface="Consolas" panose="020B0609020204030204" pitchFamily="49" charset="0"/>
              </a:rPr>
              <a:t>endl</a:t>
            </a:r>
            <a:r>
              <a:rPr lang="tr-TR" sz="1600" dirty="0">
                <a:latin typeface="Consolas" panose="020B0609020204030204" pitchFamily="49" charset="0"/>
              </a:rPr>
              <a:t>;</a:t>
            </a:r>
          </a:p>
          <a:p>
            <a:pPr marL="0" indent="0">
              <a:buNone/>
            </a:pPr>
            <a:r>
              <a:rPr lang="tr-TR" sz="1600" dirty="0">
                <a:latin typeface="Consolas" panose="020B0609020204030204" pitchFamily="49" charset="0"/>
              </a:rPr>
              <a:t>    }</a:t>
            </a:r>
          </a:p>
          <a:p>
            <a:pPr marL="0" indent="0">
              <a:buNone/>
            </a:pPr>
            <a:r>
              <a:rPr lang="tr-TR" sz="1600" dirty="0">
                <a:latin typeface="Consolas" panose="020B0609020204030204" pitchFamily="49" charset="0"/>
              </a:rPr>
              <a:t>    </a:t>
            </a:r>
            <a:r>
              <a:rPr lang="tr-TR" sz="1600" dirty="0" err="1">
                <a:solidFill>
                  <a:srgbClr val="0000FF"/>
                </a:solidFill>
                <a:latin typeface="Consolas" panose="020B0609020204030204" pitchFamily="49" charset="0"/>
              </a:rPr>
              <a:t>void</a:t>
            </a:r>
            <a:r>
              <a:rPr lang="tr-TR" sz="1600" dirty="0">
                <a:latin typeface="Consolas" panose="020B0609020204030204" pitchFamily="49" charset="0"/>
              </a:rPr>
              <a:t> operation33()  {</a:t>
            </a:r>
          </a:p>
          <a:p>
            <a:pPr marL="0" indent="0">
              <a:buNone/>
            </a:pPr>
            <a:r>
              <a:rPr lang="tr-TR" sz="1600" dirty="0">
                <a:latin typeface="Consolas" panose="020B0609020204030204" pitchFamily="49" charset="0"/>
              </a:rPr>
              <a:t>        </a:t>
            </a:r>
            <a:r>
              <a:rPr lang="tr-TR" sz="1600" dirty="0" err="1">
                <a:latin typeface="Consolas" panose="020B0609020204030204" pitchFamily="49" charset="0"/>
              </a:rPr>
              <a:t>cout</a:t>
            </a:r>
            <a:r>
              <a:rPr lang="tr-TR" sz="1600" dirty="0">
                <a:latin typeface="Consolas" panose="020B0609020204030204" pitchFamily="49" charset="0"/>
              </a:rPr>
              <a:t> &lt;&lt; "Operation3 for subsystem3..." &lt;&lt; </a:t>
            </a:r>
            <a:r>
              <a:rPr lang="tr-TR" sz="1600" dirty="0" err="1">
                <a:latin typeface="Consolas" panose="020B0609020204030204" pitchFamily="49" charset="0"/>
              </a:rPr>
              <a:t>endl</a:t>
            </a:r>
            <a:r>
              <a:rPr lang="tr-TR" sz="1600" dirty="0">
                <a:latin typeface="Consolas" panose="020B0609020204030204" pitchFamily="49" charset="0"/>
              </a:rPr>
              <a:t>;</a:t>
            </a:r>
          </a:p>
          <a:p>
            <a:pPr marL="0" indent="0">
              <a:buNone/>
            </a:pPr>
            <a:r>
              <a:rPr lang="tr-TR" sz="1600" dirty="0">
                <a:latin typeface="Consolas" panose="020B0609020204030204" pitchFamily="49" charset="0"/>
              </a:rPr>
              <a:t>    }</a:t>
            </a:r>
          </a:p>
          <a:p>
            <a:pPr marL="0" indent="0">
              <a:buNone/>
            </a:pPr>
            <a:r>
              <a:rPr lang="tr-TR" sz="1600" dirty="0">
                <a:latin typeface="Consolas" panose="020B0609020204030204" pitchFamily="49" charset="0"/>
              </a:rPr>
              <a:t>};</a:t>
            </a:r>
          </a:p>
          <a:p>
            <a:pPr marL="0" indent="0">
              <a:buNone/>
            </a:pPr>
            <a:endParaRPr lang="tr-TR" sz="1600" dirty="0"/>
          </a:p>
        </p:txBody>
      </p:sp>
    </p:spTree>
    <p:extLst>
      <p:ext uri="{BB962C8B-B14F-4D97-AF65-F5344CB8AC3E}">
        <p14:creationId xmlns:p14="http://schemas.microsoft.com/office/powerpoint/2010/main" val="812595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Vitrin</a:t>
            </a:r>
            <a:br>
              <a:rPr lang="tr-TR" dirty="0"/>
            </a:br>
            <a:r>
              <a:rPr lang="tr-TR" dirty="0" err="1"/>
              <a:t>facade</a:t>
            </a:r>
            <a:endParaRPr lang="tr-TR" dirty="0"/>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err="1"/>
              <a:t>Facade</a:t>
            </a:r>
            <a:endParaRPr lang="tr-TR" sz="1800" dirty="0"/>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rmAutofit fontScale="92500" lnSpcReduction="10000"/>
          </a:bodyPr>
          <a:lstStyle/>
          <a:p>
            <a:pPr marL="0" indent="0">
              <a:buNone/>
            </a:pPr>
            <a:r>
              <a:rPr lang="tr-TR" sz="1800" dirty="0" err="1">
                <a:solidFill>
                  <a:srgbClr val="0000FF"/>
                </a:solidFill>
                <a:latin typeface="Consolas" panose="020B0609020204030204" pitchFamily="49" charset="0"/>
              </a:rPr>
              <a:t>class</a:t>
            </a:r>
            <a:r>
              <a:rPr lang="tr-TR" sz="1800" dirty="0">
                <a:latin typeface="Consolas" panose="020B0609020204030204" pitchFamily="49" charset="0"/>
              </a:rPr>
              <a:t> </a:t>
            </a:r>
            <a:r>
              <a:rPr lang="tr-TR" sz="1800" dirty="0" err="1">
                <a:latin typeface="Consolas" panose="020B0609020204030204" pitchFamily="49" charset="0"/>
              </a:rPr>
              <a:t>Facade</a:t>
            </a:r>
            <a:r>
              <a:rPr lang="tr-TR" sz="1800" dirty="0">
                <a:latin typeface="Consolas" panose="020B0609020204030204" pitchFamily="49" charset="0"/>
              </a:rPr>
              <a:t> {</a:t>
            </a:r>
          </a:p>
          <a:p>
            <a:pPr marL="0" indent="0">
              <a:buNone/>
            </a:pPr>
            <a:r>
              <a:rPr lang="tr-TR" sz="1800" dirty="0" err="1">
                <a:latin typeface="Consolas" panose="020B0609020204030204" pitchFamily="49" charset="0"/>
              </a:rPr>
              <a:t>private</a:t>
            </a:r>
            <a:r>
              <a:rPr lang="tr-TR" sz="1800" dirty="0">
                <a:latin typeface="Consolas" panose="020B0609020204030204" pitchFamily="49" charset="0"/>
              </a:rPr>
              <a:t>:</a:t>
            </a:r>
          </a:p>
          <a:p>
            <a:pPr marL="0" indent="0">
              <a:buNone/>
            </a:pPr>
            <a:r>
              <a:rPr lang="tr-TR" sz="1800" dirty="0">
                <a:latin typeface="Consolas" panose="020B0609020204030204" pitchFamily="49" charset="0"/>
              </a:rPr>
              <a:t>  SubSystem1 *subsystem1;</a:t>
            </a:r>
          </a:p>
          <a:p>
            <a:pPr marL="0" indent="0">
              <a:buNone/>
            </a:pPr>
            <a:r>
              <a:rPr lang="tr-TR" sz="1800" dirty="0">
                <a:latin typeface="Consolas" panose="020B0609020204030204" pitchFamily="49" charset="0"/>
              </a:rPr>
              <a:t>  SubSystem2 *subsystem2;</a:t>
            </a:r>
          </a:p>
          <a:p>
            <a:pPr marL="0" indent="0">
              <a:buNone/>
            </a:pPr>
            <a:r>
              <a:rPr lang="tr-TR" sz="1800" dirty="0">
                <a:latin typeface="Consolas" panose="020B0609020204030204" pitchFamily="49" charset="0"/>
              </a:rPr>
              <a:t>  SubSystem3 *subsystem3;</a:t>
            </a:r>
          </a:p>
          <a:p>
            <a:pPr marL="0" indent="0">
              <a:buNone/>
            </a:pPr>
            <a:r>
              <a:rPr lang="tr-TR" sz="1800" dirty="0" err="1">
                <a:latin typeface="Consolas" panose="020B0609020204030204" pitchFamily="49" charset="0"/>
              </a:rPr>
              <a:t>public</a:t>
            </a:r>
            <a:r>
              <a:rPr lang="tr-TR" sz="1800" dirty="0">
                <a:latin typeface="Consolas" panose="020B0609020204030204" pitchFamily="49" charset="0"/>
              </a:rPr>
              <a:t>:</a:t>
            </a:r>
          </a:p>
          <a:p>
            <a:pPr marL="0" indent="0">
              <a:buNone/>
            </a:pPr>
            <a:r>
              <a:rPr lang="tr-TR" sz="1800" dirty="0">
                <a:latin typeface="Consolas" panose="020B0609020204030204" pitchFamily="49" charset="0"/>
              </a:rPr>
              <a:t>  </a:t>
            </a:r>
            <a:r>
              <a:rPr lang="tr-TR" sz="1800" dirty="0" err="1">
                <a:latin typeface="Consolas" panose="020B0609020204030204" pitchFamily="49" charset="0"/>
              </a:rPr>
              <a:t>Facade</a:t>
            </a:r>
            <a:r>
              <a:rPr lang="tr-TR" sz="1800" dirty="0">
                <a:latin typeface="Consolas" panose="020B0609020204030204" pitchFamily="49" charset="0"/>
              </a:rPr>
              <a:t>() {</a:t>
            </a:r>
          </a:p>
          <a:p>
            <a:pPr marL="0" indent="0">
              <a:buNone/>
            </a:pPr>
            <a:r>
              <a:rPr lang="tr-TR" sz="1800" dirty="0">
                <a:latin typeface="Consolas" panose="020B0609020204030204" pitchFamily="49" charset="0"/>
              </a:rPr>
              <a:t>    </a:t>
            </a:r>
            <a:r>
              <a:rPr lang="tr-TR" sz="1800" dirty="0">
                <a:solidFill>
                  <a:srgbClr val="0000FF"/>
                </a:solidFill>
                <a:latin typeface="Consolas" panose="020B0609020204030204" pitchFamily="49" charset="0"/>
              </a:rPr>
              <a:t>this-</a:t>
            </a:r>
            <a:r>
              <a:rPr lang="tr-TR" sz="1800" dirty="0">
                <a:latin typeface="Consolas" panose="020B0609020204030204" pitchFamily="49" charset="0"/>
              </a:rPr>
              <a:t>&gt;subsystem1 = </a:t>
            </a:r>
            <a:r>
              <a:rPr lang="tr-TR" sz="1800" dirty="0">
                <a:solidFill>
                  <a:srgbClr val="0000FF"/>
                </a:solidFill>
                <a:latin typeface="Consolas" panose="020B0609020204030204" pitchFamily="49" charset="0"/>
              </a:rPr>
              <a:t>new</a:t>
            </a:r>
            <a:r>
              <a:rPr lang="tr-TR" sz="1800" dirty="0">
                <a:latin typeface="Consolas" panose="020B0609020204030204" pitchFamily="49" charset="0"/>
              </a:rPr>
              <a:t> SubSystem1();</a:t>
            </a:r>
          </a:p>
          <a:p>
            <a:pPr marL="0" indent="0">
              <a:buNone/>
            </a:pPr>
            <a:r>
              <a:rPr lang="tr-TR" sz="1800" dirty="0">
                <a:latin typeface="Consolas" panose="020B0609020204030204" pitchFamily="49" charset="0"/>
              </a:rPr>
              <a:t>    </a:t>
            </a:r>
            <a:r>
              <a:rPr lang="tr-TR" sz="1800" dirty="0">
                <a:solidFill>
                  <a:srgbClr val="0000FF"/>
                </a:solidFill>
                <a:latin typeface="Consolas" panose="020B0609020204030204" pitchFamily="49" charset="0"/>
              </a:rPr>
              <a:t>this-</a:t>
            </a:r>
            <a:r>
              <a:rPr lang="tr-TR" sz="1800" dirty="0">
                <a:latin typeface="Consolas" panose="020B0609020204030204" pitchFamily="49" charset="0"/>
              </a:rPr>
              <a:t>&gt;subsystem2 = </a:t>
            </a:r>
            <a:r>
              <a:rPr lang="tr-TR" sz="1800" dirty="0">
                <a:solidFill>
                  <a:srgbClr val="0000FF"/>
                </a:solidFill>
                <a:latin typeface="Consolas" panose="020B0609020204030204" pitchFamily="49" charset="0"/>
              </a:rPr>
              <a:t>new</a:t>
            </a:r>
            <a:r>
              <a:rPr lang="tr-TR" sz="1800" dirty="0">
                <a:latin typeface="Consolas" panose="020B0609020204030204" pitchFamily="49" charset="0"/>
              </a:rPr>
              <a:t> SubSystem2();</a:t>
            </a:r>
          </a:p>
          <a:p>
            <a:pPr marL="0" indent="0">
              <a:buNone/>
            </a:pPr>
            <a:r>
              <a:rPr lang="tr-TR" sz="1800" dirty="0">
                <a:latin typeface="Consolas" panose="020B0609020204030204" pitchFamily="49" charset="0"/>
              </a:rPr>
              <a:t>    </a:t>
            </a:r>
            <a:r>
              <a:rPr lang="tr-TR" sz="1800" dirty="0">
                <a:solidFill>
                  <a:srgbClr val="0000FF"/>
                </a:solidFill>
                <a:latin typeface="Consolas" panose="020B0609020204030204" pitchFamily="49" charset="0"/>
              </a:rPr>
              <a:t>this-</a:t>
            </a:r>
            <a:r>
              <a:rPr lang="tr-TR" sz="1800" dirty="0">
                <a:latin typeface="Consolas" panose="020B0609020204030204" pitchFamily="49" charset="0"/>
              </a:rPr>
              <a:t>&gt;subsystem3 = </a:t>
            </a:r>
            <a:r>
              <a:rPr lang="tr-TR" sz="1800" dirty="0">
                <a:solidFill>
                  <a:srgbClr val="0000FF"/>
                </a:solidFill>
                <a:latin typeface="Consolas" panose="020B0609020204030204" pitchFamily="49" charset="0"/>
              </a:rPr>
              <a:t>new</a:t>
            </a:r>
            <a:r>
              <a:rPr lang="tr-TR" sz="1800" dirty="0">
                <a:latin typeface="Consolas" panose="020B0609020204030204" pitchFamily="49" charset="0"/>
              </a:rPr>
              <a:t> SubSystem3();</a:t>
            </a:r>
          </a:p>
          <a:p>
            <a:pPr marL="0" indent="0">
              <a:buNone/>
            </a:pPr>
            <a:r>
              <a:rPr lang="tr-TR" sz="1800" dirty="0">
                <a:latin typeface="Consolas" panose="020B0609020204030204" pitchFamily="49" charset="0"/>
              </a:rPr>
              <a:t>  }</a:t>
            </a:r>
          </a:p>
          <a:p>
            <a:pPr marL="0" indent="0">
              <a:buNone/>
            </a:pPr>
            <a:r>
              <a:rPr lang="tr-TR" sz="1800" dirty="0">
                <a:latin typeface="Consolas" panose="020B0609020204030204" pitchFamily="49" charset="0"/>
              </a:rPr>
              <a:t>  ~</a:t>
            </a:r>
            <a:r>
              <a:rPr lang="tr-TR" sz="1800" dirty="0" err="1">
                <a:latin typeface="Consolas" panose="020B0609020204030204" pitchFamily="49" charset="0"/>
              </a:rPr>
              <a:t>Facade</a:t>
            </a:r>
            <a:r>
              <a:rPr lang="tr-TR" sz="1800" dirty="0">
                <a:latin typeface="Consolas" panose="020B0609020204030204" pitchFamily="49" charset="0"/>
              </a:rPr>
              <a:t>() {</a:t>
            </a:r>
          </a:p>
          <a:p>
            <a:pPr marL="0" indent="0">
              <a:buNone/>
            </a:pPr>
            <a:r>
              <a:rPr lang="tr-TR" sz="1800" dirty="0">
                <a:latin typeface="Consolas" panose="020B0609020204030204" pitchFamily="49" charset="0"/>
              </a:rPr>
              <a:t>    </a:t>
            </a:r>
            <a:r>
              <a:rPr lang="tr-TR" sz="1800" dirty="0" err="1">
                <a:solidFill>
                  <a:srgbClr val="0000FF"/>
                </a:solidFill>
                <a:latin typeface="Consolas" panose="020B0609020204030204" pitchFamily="49" charset="0"/>
              </a:rPr>
              <a:t>delete</a:t>
            </a:r>
            <a:r>
              <a:rPr lang="tr-TR" sz="1800" dirty="0">
                <a:latin typeface="Consolas" panose="020B0609020204030204" pitchFamily="49" charset="0"/>
              </a:rPr>
              <a:t> subsystem1;</a:t>
            </a:r>
          </a:p>
          <a:p>
            <a:pPr marL="0" indent="0">
              <a:buNone/>
            </a:pPr>
            <a:r>
              <a:rPr lang="tr-TR" sz="1800" dirty="0">
                <a:latin typeface="Consolas" panose="020B0609020204030204" pitchFamily="49" charset="0"/>
              </a:rPr>
              <a:t>    </a:t>
            </a:r>
            <a:r>
              <a:rPr lang="tr-TR" sz="1800" dirty="0" err="1">
                <a:solidFill>
                  <a:srgbClr val="0000FF"/>
                </a:solidFill>
                <a:latin typeface="Consolas" panose="020B0609020204030204" pitchFamily="49" charset="0"/>
              </a:rPr>
              <a:t>delete</a:t>
            </a:r>
            <a:r>
              <a:rPr lang="tr-TR" sz="1800" dirty="0">
                <a:latin typeface="Consolas" panose="020B0609020204030204" pitchFamily="49" charset="0"/>
              </a:rPr>
              <a:t> subsystem2;</a:t>
            </a:r>
          </a:p>
          <a:p>
            <a:pPr marL="0" indent="0">
              <a:buNone/>
            </a:pPr>
            <a:r>
              <a:rPr lang="tr-TR" sz="1800" dirty="0">
                <a:latin typeface="Consolas" panose="020B0609020204030204" pitchFamily="49" charset="0"/>
              </a:rPr>
              <a:t>    </a:t>
            </a:r>
            <a:r>
              <a:rPr lang="tr-TR" sz="1800" dirty="0" err="1">
                <a:solidFill>
                  <a:srgbClr val="0000FF"/>
                </a:solidFill>
                <a:latin typeface="Consolas" panose="020B0609020204030204" pitchFamily="49" charset="0"/>
              </a:rPr>
              <a:t>delete</a:t>
            </a:r>
            <a:r>
              <a:rPr lang="tr-TR" sz="1800" dirty="0">
                <a:latin typeface="Consolas" panose="020B0609020204030204" pitchFamily="49" charset="0"/>
              </a:rPr>
              <a:t> subsystem3;</a:t>
            </a:r>
          </a:p>
          <a:p>
            <a:pPr marL="0" indent="0">
              <a:buNone/>
            </a:pPr>
            <a:r>
              <a:rPr lang="tr-TR" sz="1800" dirty="0">
                <a:latin typeface="Consolas" panose="020B0609020204030204" pitchFamily="49" charset="0"/>
              </a:rPr>
              <a:t>  }</a:t>
            </a:r>
          </a:p>
          <a:p>
            <a:pPr marL="0" indent="0">
              <a:buNone/>
            </a:pPr>
            <a:r>
              <a:rPr lang="tr-TR" sz="1800" dirty="0">
                <a:latin typeface="Consolas" panose="020B0609020204030204" pitchFamily="49" charset="0"/>
              </a:rPr>
              <a:t>  </a:t>
            </a:r>
            <a:r>
              <a:rPr lang="tr-TR" sz="1800" dirty="0" err="1">
                <a:latin typeface="Consolas" panose="020B0609020204030204" pitchFamily="49" charset="0"/>
              </a:rPr>
              <a:t>void</a:t>
            </a:r>
            <a:r>
              <a:rPr lang="tr-TR" sz="1800" dirty="0">
                <a:latin typeface="Consolas" panose="020B0609020204030204" pitchFamily="49" charset="0"/>
              </a:rPr>
              <a:t> operation() {</a:t>
            </a:r>
          </a:p>
          <a:p>
            <a:pPr marL="0" indent="0">
              <a:buNone/>
            </a:pPr>
            <a:r>
              <a:rPr lang="tr-TR" sz="1800" dirty="0">
                <a:latin typeface="Consolas" panose="020B0609020204030204" pitchFamily="49" charset="0"/>
              </a:rPr>
              <a:t>    </a:t>
            </a:r>
            <a:r>
              <a:rPr lang="tr-TR" sz="1800" dirty="0">
                <a:solidFill>
                  <a:srgbClr val="0000FF"/>
                </a:solidFill>
                <a:latin typeface="Consolas" panose="020B0609020204030204" pitchFamily="49" charset="0"/>
              </a:rPr>
              <a:t>this-</a:t>
            </a:r>
            <a:r>
              <a:rPr lang="tr-TR" sz="1800" dirty="0">
                <a:latin typeface="Consolas" panose="020B0609020204030204" pitchFamily="49" charset="0"/>
              </a:rPr>
              <a:t>&gt;subsystem1-&gt;operation11();</a:t>
            </a:r>
          </a:p>
          <a:p>
            <a:pPr marL="0" indent="0">
              <a:buNone/>
            </a:pPr>
            <a:r>
              <a:rPr lang="tr-TR" sz="1800" dirty="0">
                <a:latin typeface="Consolas" panose="020B0609020204030204" pitchFamily="49" charset="0"/>
              </a:rPr>
              <a:t>    </a:t>
            </a:r>
            <a:r>
              <a:rPr lang="tr-TR" sz="1800" dirty="0">
                <a:solidFill>
                  <a:srgbClr val="0000FF"/>
                </a:solidFill>
                <a:latin typeface="Consolas" panose="020B0609020204030204" pitchFamily="49" charset="0"/>
              </a:rPr>
              <a:t>this-</a:t>
            </a:r>
            <a:r>
              <a:rPr lang="tr-TR" sz="1800" dirty="0">
                <a:latin typeface="Consolas" panose="020B0609020204030204" pitchFamily="49" charset="0"/>
              </a:rPr>
              <a:t>&gt;subsystem2-&gt;operation22();</a:t>
            </a:r>
          </a:p>
          <a:p>
            <a:pPr marL="0" indent="0">
              <a:buNone/>
            </a:pPr>
            <a:r>
              <a:rPr lang="tr-TR" sz="1800" dirty="0">
                <a:latin typeface="Consolas" panose="020B0609020204030204" pitchFamily="49" charset="0"/>
              </a:rPr>
              <a:t>    </a:t>
            </a:r>
            <a:r>
              <a:rPr lang="tr-TR" sz="1800" dirty="0">
                <a:solidFill>
                  <a:srgbClr val="0000FF"/>
                </a:solidFill>
                <a:latin typeface="Consolas" panose="020B0609020204030204" pitchFamily="49" charset="0"/>
              </a:rPr>
              <a:t>this-</a:t>
            </a:r>
            <a:r>
              <a:rPr lang="tr-TR" sz="1800" dirty="0">
                <a:latin typeface="Consolas" panose="020B0609020204030204" pitchFamily="49" charset="0"/>
              </a:rPr>
              <a:t>&gt;subsystem3-&gt;operation31();</a:t>
            </a:r>
          </a:p>
          <a:p>
            <a:pPr marL="0" indent="0">
              <a:buNone/>
            </a:pPr>
            <a:r>
              <a:rPr lang="tr-TR" sz="1800" dirty="0">
                <a:latin typeface="Consolas" panose="020B0609020204030204" pitchFamily="49" charset="0"/>
              </a:rPr>
              <a:t>    </a:t>
            </a:r>
            <a:r>
              <a:rPr lang="tr-TR" sz="1800" dirty="0">
                <a:solidFill>
                  <a:srgbClr val="0000FF"/>
                </a:solidFill>
                <a:latin typeface="Consolas" panose="020B0609020204030204" pitchFamily="49" charset="0"/>
              </a:rPr>
              <a:t>this-</a:t>
            </a:r>
            <a:r>
              <a:rPr lang="tr-TR" sz="1800" dirty="0">
                <a:latin typeface="Consolas" panose="020B0609020204030204" pitchFamily="49" charset="0"/>
              </a:rPr>
              <a:t>&gt;subsystem3-&gt;operation33();</a:t>
            </a:r>
          </a:p>
          <a:p>
            <a:pPr marL="0" indent="0">
              <a:buNone/>
            </a:pPr>
            <a:r>
              <a:rPr lang="tr-TR" sz="1800" dirty="0">
                <a:latin typeface="Consolas" panose="020B0609020204030204" pitchFamily="49" charset="0"/>
              </a:rPr>
              <a:t>    </a:t>
            </a:r>
            <a:r>
              <a:rPr lang="tr-TR" sz="1800" dirty="0">
                <a:solidFill>
                  <a:srgbClr val="0000FF"/>
                </a:solidFill>
                <a:latin typeface="Consolas" panose="020B0609020204030204" pitchFamily="49" charset="0"/>
              </a:rPr>
              <a:t>this-</a:t>
            </a:r>
            <a:r>
              <a:rPr lang="tr-TR" sz="1800" dirty="0">
                <a:latin typeface="Consolas" panose="020B0609020204030204" pitchFamily="49" charset="0"/>
              </a:rPr>
              <a:t>&gt;subsystem3-&gt;operation32();</a:t>
            </a:r>
          </a:p>
          <a:p>
            <a:pPr marL="0" indent="0">
              <a:buNone/>
            </a:pPr>
            <a:r>
              <a:rPr lang="tr-TR" sz="1800" dirty="0">
                <a:latin typeface="Consolas" panose="020B0609020204030204" pitchFamily="49" charset="0"/>
              </a:rPr>
              <a:t>  }</a:t>
            </a:r>
          </a:p>
          <a:p>
            <a:pPr marL="0" indent="0">
              <a:buNone/>
            </a:pPr>
            <a:r>
              <a:rPr lang="tr-TR" sz="1800" dirty="0">
                <a:latin typeface="Consolas" panose="020B0609020204030204" pitchFamily="49" charset="0"/>
              </a:rPr>
              <a:t>};</a:t>
            </a:r>
          </a:p>
        </p:txBody>
      </p:sp>
    </p:spTree>
    <p:extLst>
      <p:ext uri="{BB962C8B-B14F-4D97-AF65-F5344CB8AC3E}">
        <p14:creationId xmlns:p14="http://schemas.microsoft.com/office/powerpoint/2010/main" val="1384215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Vitrin</a:t>
            </a:r>
            <a:br>
              <a:rPr lang="tr-TR" dirty="0"/>
            </a:br>
            <a:r>
              <a:rPr lang="tr-TR" dirty="0" err="1"/>
              <a:t>facade</a:t>
            </a:r>
            <a:endParaRPr lang="tr-TR" dirty="0"/>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a:t>İstemci</a:t>
            </a:r>
          </a:p>
        </p:txBody>
      </p:sp>
      <p:sp>
        <p:nvSpPr>
          <p:cNvPr id="6" name="İçerik Yer Tutucusu 5">
            <a:extLst>
              <a:ext uri="{FF2B5EF4-FFF2-40B4-BE49-F238E27FC236}">
                <a16:creationId xmlns:a16="http://schemas.microsoft.com/office/drawing/2014/main" id="{940DF5AD-44FB-4C51-B98D-DB7B95CB2362}"/>
              </a:ext>
            </a:extLst>
          </p:cNvPr>
          <p:cNvSpPr>
            <a:spLocks noGrp="1"/>
          </p:cNvSpPr>
          <p:nvPr>
            <p:ph idx="1"/>
          </p:nvPr>
        </p:nvSpPr>
        <p:spPr/>
        <p:txBody>
          <a:bodyPr>
            <a:normAutofit/>
          </a:bodyPr>
          <a:lstStyle/>
          <a:p>
            <a:pPr marL="0" indent="0">
              <a:buNone/>
            </a:pPr>
            <a:r>
              <a:rPr lang="en-US" sz="1800" dirty="0">
                <a:solidFill>
                  <a:srgbClr val="0000FF"/>
                </a:solidFill>
                <a:latin typeface="Consolas" panose="020B0609020204030204" pitchFamily="49" charset="0"/>
              </a:rPr>
              <a:t>int</a:t>
            </a:r>
            <a:r>
              <a:rPr lang="en-US" sz="1800" dirty="0">
                <a:latin typeface="Consolas" panose="020B0609020204030204" pitchFamily="49" charset="0"/>
              </a:rPr>
              <a:t> main() { </a:t>
            </a:r>
            <a:r>
              <a:rPr lang="en-US" sz="1800" dirty="0">
                <a:solidFill>
                  <a:schemeClr val="bg1">
                    <a:lumMod val="65000"/>
                  </a:schemeClr>
                </a:solidFill>
                <a:latin typeface="Consolas" panose="020B0609020204030204" pitchFamily="49" charset="0"/>
              </a:rPr>
              <a:t>// Client</a:t>
            </a:r>
          </a:p>
          <a:p>
            <a:pPr marL="0" indent="0">
              <a:buNone/>
            </a:pPr>
            <a:r>
              <a:rPr lang="en-US" sz="1800" dirty="0">
                <a:latin typeface="Consolas" panose="020B0609020204030204" pitchFamily="49" charset="0"/>
              </a:rPr>
              <a:t>    Facade* facade = </a:t>
            </a:r>
            <a:r>
              <a:rPr lang="en-US" sz="1800" dirty="0">
                <a:solidFill>
                  <a:srgbClr val="0000FF"/>
                </a:solidFill>
                <a:latin typeface="Consolas" panose="020B0609020204030204" pitchFamily="49" charset="0"/>
              </a:rPr>
              <a:t>new</a:t>
            </a:r>
            <a:r>
              <a:rPr lang="en-US" sz="1800" dirty="0">
                <a:latin typeface="Consolas" panose="020B0609020204030204" pitchFamily="49" charset="0"/>
              </a:rPr>
              <a:t> Facade();</a:t>
            </a:r>
            <a:endParaRPr lang="tr-TR" sz="1800" dirty="0">
              <a:latin typeface="Consolas" panose="020B0609020204030204" pitchFamily="49" charset="0"/>
            </a:endParaRPr>
          </a:p>
          <a:p>
            <a:pPr marL="0" indent="0">
              <a:buNone/>
            </a:pPr>
            <a:endParaRPr lang="en-US" sz="1800" dirty="0">
              <a:latin typeface="Consolas" panose="020B0609020204030204" pitchFamily="49" charset="0"/>
            </a:endParaRPr>
          </a:p>
          <a:p>
            <a:pPr marL="0" indent="0">
              <a:buNone/>
            </a:pPr>
            <a:r>
              <a:rPr lang="en-US" sz="1800" dirty="0">
                <a:latin typeface="Consolas" panose="020B0609020204030204" pitchFamily="49" charset="0"/>
              </a:rPr>
              <a:t>    facade-&gt;operation();</a:t>
            </a:r>
            <a:endParaRPr lang="tr-TR" sz="1800" dirty="0">
              <a:latin typeface="Consolas" panose="020B0609020204030204" pitchFamily="49" charset="0"/>
            </a:endParaRPr>
          </a:p>
          <a:p>
            <a:pPr marL="0" indent="0">
              <a:buNone/>
            </a:pPr>
            <a:endParaRPr lang="en-US" sz="1800" dirty="0">
              <a:latin typeface="Consolas" panose="020B0609020204030204" pitchFamily="49" charset="0"/>
            </a:endParaRPr>
          </a:p>
          <a:p>
            <a:pPr marL="0" indent="0">
              <a:buNone/>
            </a:pPr>
            <a:r>
              <a:rPr lang="en-US" sz="1800" dirty="0">
                <a:latin typeface="Consolas" panose="020B0609020204030204" pitchFamily="49" charset="0"/>
              </a:rPr>
              <a:t>    </a:t>
            </a:r>
            <a:r>
              <a:rPr lang="en-US" sz="1800" dirty="0">
                <a:solidFill>
                  <a:srgbClr val="0000FF"/>
                </a:solidFill>
                <a:latin typeface="Consolas" panose="020B0609020204030204" pitchFamily="49" charset="0"/>
              </a:rPr>
              <a:t>delete</a:t>
            </a:r>
            <a:r>
              <a:rPr lang="en-US" sz="1800" dirty="0">
                <a:latin typeface="Consolas" panose="020B0609020204030204" pitchFamily="49" charset="0"/>
              </a:rPr>
              <a:t> facade;</a:t>
            </a:r>
          </a:p>
          <a:p>
            <a:pPr marL="0" indent="0">
              <a:buNone/>
            </a:pPr>
            <a:r>
              <a:rPr lang="en-US" sz="1800" dirty="0">
                <a:latin typeface="Consolas" panose="020B0609020204030204" pitchFamily="49" charset="0"/>
              </a:rPr>
              <a:t>}</a:t>
            </a:r>
          </a:p>
          <a:p>
            <a:pPr marL="0" indent="0">
              <a:buNone/>
            </a:pPr>
            <a:endParaRPr lang="tr-TR" sz="1800" dirty="0">
              <a:latin typeface="Consolas" panose="020B0609020204030204" pitchFamily="49" charset="0"/>
            </a:endParaRPr>
          </a:p>
        </p:txBody>
      </p:sp>
    </p:spTree>
    <p:extLst>
      <p:ext uri="{BB962C8B-B14F-4D97-AF65-F5344CB8AC3E}">
        <p14:creationId xmlns:p14="http://schemas.microsoft.com/office/powerpoint/2010/main" val="1223760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9A9428-1564-A00B-6FBF-EE01F875646F}"/>
              </a:ext>
            </a:extLst>
          </p:cNvPr>
          <p:cNvSpPr>
            <a:spLocks noGrp="1"/>
          </p:cNvSpPr>
          <p:nvPr>
            <p:ph type="title"/>
          </p:nvPr>
        </p:nvSpPr>
        <p:spPr/>
        <p:txBody>
          <a:bodyPr/>
          <a:lstStyle/>
          <a:p>
            <a:r>
              <a:rPr lang="tr-TR" dirty="0"/>
              <a:t>ADAPTÖR</a:t>
            </a:r>
            <a:br>
              <a:rPr lang="tr-TR" dirty="0"/>
            </a:br>
            <a:r>
              <a:rPr lang="tr-TR" dirty="0"/>
              <a:t>ADAPTER</a:t>
            </a:r>
          </a:p>
        </p:txBody>
      </p:sp>
      <p:sp>
        <p:nvSpPr>
          <p:cNvPr id="4" name="Metin Yer Tutucusu 3">
            <a:extLst>
              <a:ext uri="{FF2B5EF4-FFF2-40B4-BE49-F238E27FC236}">
                <a16:creationId xmlns:a16="http://schemas.microsoft.com/office/drawing/2014/main" id="{D04F48A6-2E14-866A-CED1-7BD81E2F3D83}"/>
              </a:ext>
            </a:extLst>
          </p:cNvPr>
          <p:cNvSpPr>
            <a:spLocks noGrp="1"/>
          </p:cNvSpPr>
          <p:nvPr>
            <p:ph type="body" sz="half" idx="2"/>
          </p:nvPr>
        </p:nvSpPr>
        <p:spPr/>
        <p:txBody>
          <a:bodyPr>
            <a:normAutofit/>
          </a:bodyPr>
          <a:lstStyle/>
          <a:p>
            <a:r>
              <a:rPr lang="tr-TR" sz="1800" dirty="0"/>
              <a:t>Adaptör deseni (</a:t>
            </a:r>
            <a:r>
              <a:rPr lang="tr-TR" sz="1800" dirty="0" err="1"/>
              <a:t>adapter</a:t>
            </a:r>
            <a:r>
              <a:rPr lang="tr-TR" sz="1800" dirty="0"/>
              <a:t> pattern), yabancı bir ara yüzü istemcinin anlayacağı bir ara yüze dönüştürür. Yani farklı ara yüzlere sahip sınıfların, iletişim ve etkileşim kurabilecekleri ortak bir nesne oluşturarak birlikte çalışmalarına izin verir</a:t>
            </a:r>
          </a:p>
        </p:txBody>
      </p:sp>
      <p:pic>
        <p:nvPicPr>
          <p:cNvPr id="8" name="İçerik Yer Tutucusu 7" descr="metin, ekran görüntüsü, çizgi, yazı tipi içeren bir resim&#10;&#10;Yapay zeka tarafından oluşturulan içerik yanlış olabilir.">
            <a:extLst>
              <a:ext uri="{FF2B5EF4-FFF2-40B4-BE49-F238E27FC236}">
                <a16:creationId xmlns:a16="http://schemas.microsoft.com/office/drawing/2014/main" id="{E3E8B3A1-4A62-4CE2-82FD-B5F90CC81A31}"/>
              </a:ext>
            </a:extLst>
          </p:cNvPr>
          <p:cNvPicPr>
            <a:picLocks noGrp="1"/>
          </p:cNvPicPr>
          <p:nvPr>
            <p:ph idx="1"/>
          </p:nvPr>
        </p:nvPicPr>
        <p:blipFill>
          <a:blip r:embed="rId2"/>
          <a:stretch>
            <a:fillRect/>
          </a:stretch>
        </p:blipFill>
        <p:spPr>
          <a:xfrm>
            <a:off x="761510" y="1812722"/>
            <a:ext cx="7020905" cy="2915057"/>
          </a:xfrm>
          <a:prstGeom prst="rect">
            <a:avLst/>
          </a:prstGeom>
        </p:spPr>
      </p:pic>
    </p:spTree>
    <p:extLst>
      <p:ext uri="{BB962C8B-B14F-4D97-AF65-F5344CB8AC3E}">
        <p14:creationId xmlns:p14="http://schemas.microsoft.com/office/powerpoint/2010/main" val="15928685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7005</TotalTime>
  <Words>3134</Words>
  <Application>Microsoft Office PowerPoint</Application>
  <PresentationFormat>Geniş ekran</PresentationFormat>
  <Paragraphs>562</Paragraphs>
  <Slides>36</Slides>
  <Notes>2</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36</vt:i4>
      </vt:variant>
    </vt:vector>
  </HeadingPairs>
  <TitlesOfParts>
    <vt:vector size="41" baseType="lpstr">
      <vt:lpstr>Calibri</vt:lpstr>
      <vt:lpstr>Cambria</vt:lpstr>
      <vt:lpstr>Consolas</vt:lpstr>
      <vt:lpstr>Wingdings</vt:lpstr>
      <vt:lpstr>Wood Type</vt:lpstr>
      <vt:lpstr>C++ dili ile  NESNE yönelimli programlama</vt:lpstr>
      <vt:lpstr>desen (pattern) nedir?</vt:lpstr>
      <vt:lpstr>Desenler</vt:lpstr>
      <vt:lpstr>YAPISAL tasarım desenleri</vt:lpstr>
      <vt:lpstr>Vitrin facade</vt:lpstr>
      <vt:lpstr>Vitrin facade</vt:lpstr>
      <vt:lpstr>Vitrin facade</vt:lpstr>
      <vt:lpstr>Vitrin facade</vt:lpstr>
      <vt:lpstr>ADAPTÖR ADAPTER</vt:lpstr>
      <vt:lpstr>ADAPTÖR ADAPTER</vt:lpstr>
      <vt:lpstr>ADAPTÖR ADAPTER</vt:lpstr>
      <vt:lpstr>ADAPTÖR ADAPTER</vt:lpstr>
      <vt:lpstr>Bileşik COMPOSITE</vt:lpstr>
      <vt:lpstr>Bileşik COMPOSITE</vt:lpstr>
      <vt:lpstr>Bileşik COMPOSITE</vt:lpstr>
      <vt:lpstr>Bileşik COMPOSITE</vt:lpstr>
      <vt:lpstr>DEKORATÖR DECORATOR</vt:lpstr>
      <vt:lpstr>DEKORATÖR DECORATOR</vt:lpstr>
      <vt:lpstr>DEKORATÖR DECORATOR</vt:lpstr>
      <vt:lpstr>DEKORATÖR DECORATOR</vt:lpstr>
      <vt:lpstr>DEKORATÖR DECORATOR</vt:lpstr>
      <vt:lpstr>DEKORATÖR DECORATOR</vt:lpstr>
      <vt:lpstr>SİNEKSIKLET FLYWEIGHT</vt:lpstr>
      <vt:lpstr>SİNEKSIKLET FLYWEIGHT</vt:lpstr>
      <vt:lpstr>SİNEKSIKLET FLYWEIGHT</vt:lpstr>
      <vt:lpstr>SİNEKSIKLET FLYWEIGHT</vt:lpstr>
      <vt:lpstr>SİNEKSIKLET FLYWEIGHT</vt:lpstr>
      <vt:lpstr>VEKİL PROXY</vt:lpstr>
      <vt:lpstr>VEKİL PROXY</vt:lpstr>
      <vt:lpstr>VEKİL PROXY</vt:lpstr>
      <vt:lpstr>VEKİL PROXY</vt:lpstr>
      <vt:lpstr>KÖPRÜ BRIDGE</vt:lpstr>
      <vt:lpstr>KÖPRÜ BRIDGE</vt:lpstr>
      <vt:lpstr>KÖPRÜ BRIDGE</vt:lpstr>
      <vt:lpstr>KÖPRÜ BRIDGE</vt:lpstr>
      <vt:lpstr>Dinlediğiniz için teşekkür ederim.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İlhan ÖZKAN</dc:creator>
  <cp:lastModifiedBy>İlhan ÖZKAN</cp:lastModifiedBy>
  <cp:revision>488</cp:revision>
  <dcterms:created xsi:type="dcterms:W3CDTF">2020-05-21T06:51:03Z</dcterms:created>
  <dcterms:modified xsi:type="dcterms:W3CDTF">2025-04-22T13:08:09Z</dcterms:modified>
</cp:coreProperties>
</file>