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4"/>
  </p:notesMasterIdLst>
  <p:sldIdLst>
    <p:sldId id="256" r:id="rId2"/>
    <p:sldId id="378" r:id="rId3"/>
    <p:sldId id="376" r:id="rId4"/>
    <p:sldId id="379" r:id="rId5"/>
    <p:sldId id="389" r:id="rId6"/>
    <p:sldId id="399" r:id="rId7"/>
    <p:sldId id="434" r:id="rId8"/>
    <p:sldId id="435" r:id="rId9"/>
    <p:sldId id="403" r:id="rId10"/>
    <p:sldId id="404" r:id="rId11"/>
    <p:sldId id="436" r:id="rId12"/>
    <p:sldId id="437" r:id="rId13"/>
    <p:sldId id="438" r:id="rId14"/>
    <p:sldId id="439" r:id="rId15"/>
    <p:sldId id="407" r:id="rId16"/>
    <p:sldId id="440" r:id="rId17"/>
    <p:sldId id="406" r:id="rId18"/>
    <p:sldId id="441" r:id="rId19"/>
    <p:sldId id="442" r:id="rId20"/>
    <p:sldId id="410" r:id="rId21"/>
    <p:sldId id="411" r:id="rId22"/>
    <p:sldId id="443" r:id="rId23"/>
    <p:sldId id="444" r:id="rId24"/>
    <p:sldId id="445" r:id="rId25"/>
    <p:sldId id="415" r:id="rId26"/>
    <p:sldId id="417" r:id="rId27"/>
    <p:sldId id="446" r:id="rId28"/>
    <p:sldId id="447" r:id="rId29"/>
    <p:sldId id="426" r:id="rId30"/>
    <p:sldId id="427" r:id="rId31"/>
    <p:sldId id="448" r:id="rId32"/>
    <p:sldId id="430" r:id="rId33"/>
    <p:sldId id="431" r:id="rId34"/>
    <p:sldId id="449" r:id="rId35"/>
    <p:sldId id="450" r:id="rId36"/>
    <p:sldId id="451" r:id="rId37"/>
    <p:sldId id="452" r:id="rId38"/>
    <p:sldId id="456" r:id="rId39"/>
    <p:sldId id="457" r:id="rId40"/>
    <p:sldId id="458" r:id="rId41"/>
    <p:sldId id="459" r:id="rId42"/>
    <p:sldId id="453" r:id="rId43"/>
    <p:sldId id="461" r:id="rId44"/>
    <p:sldId id="460" r:id="rId45"/>
    <p:sldId id="462" r:id="rId46"/>
    <p:sldId id="454" r:id="rId47"/>
    <p:sldId id="463" r:id="rId48"/>
    <p:sldId id="464" r:id="rId49"/>
    <p:sldId id="455" r:id="rId50"/>
    <p:sldId id="465" r:id="rId51"/>
    <p:sldId id="466" r:id="rId52"/>
    <p:sldId id="27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FF99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87770" autoAdjust="0"/>
  </p:normalViewPr>
  <p:slideViewPr>
    <p:cSldViewPr snapToGrid="0">
      <p:cViewPr varScale="1">
        <p:scale>
          <a:sx n="109" d="100"/>
          <a:sy n="109"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ABE3A-6CDA-4226-9B86-519537E677FC}" type="datetimeFigureOut">
              <a:rPr lang="tr-TR" smtClean="0"/>
              <a:t>24.04.2025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1D6FB-D1B3-4F13-9A3B-291FE4259548}" type="slidenum">
              <a:rPr lang="tr-TR" smtClean="0"/>
              <a:t>‹#›</a:t>
            </a:fld>
            <a:endParaRPr lang="tr-TR"/>
          </a:p>
        </p:txBody>
      </p:sp>
    </p:spTree>
    <p:extLst>
      <p:ext uri="{BB962C8B-B14F-4D97-AF65-F5344CB8AC3E}">
        <p14:creationId xmlns:p14="http://schemas.microsoft.com/office/powerpoint/2010/main" val="36311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24304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3</a:t>
            </a:fld>
            <a:endParaRPr lang="tr-TR"/>
          </a:p>
        </p:txBody>
      </p:sp>
    </p:spTree>
    <p:extLst>
      <p:ext uri="{BB962C8B-B14F-4D97-AF65-F5344CB8AC3E}">
        <p14:creationId xmlns:p14="http://schemas.microsoft.com/office/powerpoint/2010/main" val="28801197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59" y="1535719"/>
            <a:ext cx="9974403" cy="2579939"/>
          </a:xfrm>
        </p:spPr>
        <p:txBody>
          <a:bodyPr anchor="ctr">
            <a:noAutofit/>
          </a:bodyPr>
          <a:lstStyle>
            <a:lvl1pPr algn="l">
              <a:lnSpc>
                <a:spcPct val="80000"/>
              </a:lnSpc>
              <a:defRPr sz="60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4/24/2025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751" y="449300"/>
            <a:ext cx="11532781" cy="1251909"/>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287079" y="1903229"/>
            <a:ext cx="11664127" cy="442041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4/24/2025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4/24/2025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tr-TR" dirty="0"/>
              <a:t>Elektronik Yük. Müh. İlhan ÖZKAN, ilhanozkan@outlook.com</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2139" y="414670"/>
            <a:ext cx="11532781" cy="1286539"/>
          </a:xfrm>
        </p:spPr>
        <p:txBody>
          <a:bodyPr/>
          <a:lstStyle/>
          <a:p>
            <a:r>
              <a:rPr lang="en-US" dirty="0"/>
              <a:t>Click to edit Master title style</a:t>
            </a:r>
          </a:p>
        </p:txBody>
      </p:sp>
      <p:sp>
        <p:nvSpPr>
          <p:cNvPr id="3" name="Content Placeholder 2"/>
          <p:cNvSpPr>
            <a:spLocks noGrp="1"/>
          </p:cNvSpPr>
          <p:nvPr>
            <p:ph sz="half" idx="1"/>
          </p:nvPr>
        </p:nvSpPr>
        <p:spPr>
          <a:xfrm>
            <a:off x="287078" y="1933798"/>
            <a:ext cx="5695509" cy="4425925"/>
          </a:xfrm>
        </p:spPr>
        <p:txBody>
          <a:bodyPr/>
          <a:lstStyle>
            <a:lvl1pPr>
              <a:spcBef>
                <a:spcPts val="600"/>
              </a:spcBef>
              <a:defRPr sz="2000"/>
            </a:lvl1pPr>
            <a:lvl2pPr>
              <a:spcBef>
                <a:spcPts val="600"/>
              </a:spcBef>
              <a:defRPr sz="1800"/>
            </a:lvl2pPr>
            <a:lvl3pPr>
              <a:spcBef>
                <a:spcPts val="600"/>
              </a:spcBef>
              <a:defRPr sz="16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414" y="1906154"/>
            <a:ext cx="5695509" cy="4425924"/>
          </a:xfrm>
        </p:spPr>
        <p:txBody>
          <a:bodyPr/>
          <a:lstStyle>
            <a:lvl1pPr>
              <a:spcBef>
                <a:spcPts val="600"/>
              </a:spcBef>
              <a:defRPr sz="2000"/>
            </a:lvl1pPr>
            <a:lvl2pPr>
              <a:spcBef>
                <a:spcPts val="600"/>
              </a:spcBef>
              <a:defRPr sz="1800"/>
            </a:lvl2pPr>
            <a:lvl3pPr>
              <a:spcBef>
                <a:spcPts val="600"/>
              </a:spcBef>
              <a:defRPr sz="16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4/24/2025</a:t>
            </a:fld>
            <a:endParaRPr lang="en-US" dirty="0"/>
          </a:p>
        </p:txBody>
      </p:sp>
      <p:sp>
        <p:nvSpPr>
          <p:cNvPr id="6" name="Footer Placeholder 5"/>
          <p:cNvSpPr>
            <a:spLocks noGrp="1"/>
          </p:cNvSpPr>
          <p:nvPr>
            <p:ph type="ftr" sz="quarter" idx="11"/>
          </p:nvPr>
        </p:nvSpPr>
        <p:spPr/>
        <p:txBody>
          <a:bodyPr/>
          <a:lstStyle/>
          <a:p>
            <a:r>
              <a:rPr lang="tr-TR" dirty="0"/>
              <a:t>Elektronik Yük. Müh. İlhan ÖZKAN, ilhanozkan@outlook.com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hasCustomPrompt="1"/>
          </p:nvPr>
        </p:nvSpPr>
        <p:spPr>
          <a:xfrm>
            <a:off x="287079" y="1905420"/>
            <a:ext cx="5677786" cy="503462"/>
          </a:xfrm>
        </p:spPr>
        <p:txBody>
          <a:bodyPr anchor="ctr">
            <a:normAutofit/>
          </a:bodyPr>
          <a:lstStyle>
            <a:lvl1pPr marL="0" indent="0">
              <a:buNone/>
              <a:defRPr sz="18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7079" y="2524498"/>
            <a:ext cx="5677786" cy="383522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27137" y="1905420"/>
            <a:ext cx="5724067" cy="503462"/>
          </a:xfrm>
        </p:spPr>
        <p:txBody>
          <a:bodyPr anchor="ctr">
            <a:normAutofit/>
          </a:bodyPr>
          <a:lstStyle>
            <a:lvl1pPr marL="0" indent="0">
              <a:buNone/>
              <a:defRPr sz="18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7137" y="2556396"/>
            <a:ext cx="5724066" cy="380332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4/24/2025</a:t>
            </a:fld>
            <a:endParaRPr lang="en-US" dirty="0"/>
          </a:p>
        </p:txBody>
      </p:sp>
      <p:sp>
        <p:nvSpPr>
          <p:cNvPr id="8" name="Footer Placeholder 7"/>
          <p:cNvSpPr>
            <a:spLocks noGrp="1"/>
          </p:cNvSpPr>
          <p:nvPr>
            <p:ph type="ftr" sz="quarter" idx="11"/>
          </p:nvPr>
        </p:nvSpPr>
        <p:spPr/>
        <p:txBody>
          <a:bodyPr/>
          <a:lstStyle/>
          <a:p>
            <a:r>
              <a:rPr lang="tr-TR" dirty="0"/>
              <a:t>Elektronik Yük. Müh. İlhan ÖZKAN, ilhanozkan@outlook.com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463516" y="0"/>
            <a:ext cx="372848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39" y="191387"/>
            <a:ext cx="3482872" cy="1244008"/>
          </a:xfrm>
        </p:spPr>
        <p:txBody>
          <a:bodyPr anchor="b">
            <a:normAutofit/>
          </a:bodyPr>
          <a:lstStyle>
            <a:lvl1pPr>
              <a:defRPr sz="2400" b="1"/>
            </a:lvl1pPr>
          </a:lstStyle>
          <a:p>
            <a:r>
              <a:rPr lang="en-US" dirty="0"/>
              <a:t>Click to edit Master title style</a:t>
            </a:r>
          </a:p>
        </p:txBody>
      </p:sp>
      <p:sp>
        <p:nvSpPr>
          <p:cNvPr id="3" name="Content Placeholder 2"/>
          <p:cNvSpPr>
            <a:spLocks noGrp="1"/>
          </p:cNvSpPr>
          <p:nvPr>
            <p:ph idx="1"/>
          </p:nvPr>
        </p:nvSpPr>
        <p:spPr>
          <a:xfrm>
            <a:off x="159488" y="191387"/>
            <a:ext cx="8226403" cy="6156392"/>
          </a:xfrm>
        </p:spPr>
        <p:txBody>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0"/>
              </a:spcAft>
              <a:defRPr sz="1600"/>
            </a:lvl4pPr>
            <a:lvl5pPr>
              <a:lnSpc>
                <a:spcPct val="100000"/>
              </a:lnSpc>
              <a:spcBef>
                <a:spcPts val="0"/>
              </a:spcBef>
              <a:spcAft>
                <a:spcPts val="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549640" y="1541722"/>
            <a:ext cx="3482872" cy="4638988"/>
          </a:xfrm>
        </p:spPr>
        <p:txBody>
          <a:bodyPr>
            <a:normAutofit/>
          </a:bodyPr>
          <a:lstStyle>
            <a:lvl1pPr marL="0" indent="0">
              <a:lnSpc>
                <a:spcPct val="100000"/>
              </a:lnSpc>
              <a:spcBef>
                <a:spcPts val="6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tr-TR" dirty="0"/>
          </a:p>
        </p:txBody>
      </p:sp>
      <p:sp>
        <p:nvSpPr>
          <p:cNvPr id="5" name="Date Placeholder 4"/>
          <p:cNvSpPr>
            <a:spLocks noGrp="1"/>
          </p:cNvSpPr>
          <p:nvPr>
            <p:ph type="dt" sz="half" idx="10"/>
          </p:nvPr>
        </p:nvSpPr>
        <p:spPr>
          <a:xfrm>
            <a:off x="8549640" y="6393816"/>
            <a:ext cx="2688336" cy="365125"/>
          </a:xfrm>
        </p:spPr>
        <p:txBody>
          <a:bodyPr/>
          <a:lstStyle/>
          <a:p>
            <a:fld id="{DA16AA21-1863-4931-97CB-99D0A168701B}" type="datetimeFigureOut">
              <a:rPr lang="en-US" dirty="0"/>
              <a:t>4/24/2025</a:t>
            </a:fld>
            <a:endParaRPr lang="en-US" dirty="0"/>
          </a:p>
        </p:txBody>
      </p:sp>
      <p:sp>
        <p:nvSpPr>
          <p:cNvPr id="6" name="Footer Placeholder 5"/>
          <p:cNvSpPr>
            <a:spLocks noGrp="1"/>
          </p:cNvSpPr>
          <p:nvPr>
            <p:ph type="ftr" sz="quarter" idx="11"/>
          </p:nvPr>
        </p:nvSpPr>
        <p:spPr>
          <a:xfrm>
            <a:off x="159488" y="6391568"/>
            <a:ext cx="8226404" cy="365125"/>
          </a:xfrm>
        </p:spPr>
        <p:txBody>
          <a:bodyPr/>
          <a:lstStyle/>
          <a:p>
            <a:r>
              <a:rPr lang="tr-TR" dirty="0"/>
              <a:t>Elektronik Yük. Müh. İlhan ÖZKAN, ilhanozkan@outlook.com</a:t>
            </a:r>
            <a:endParaRPr lang="en-US" dirty="0"/>
          </a:p>
        </p:txBody>
      </p:sp>
      <p:grpSp>
        <p:nvGrpSpPr>
          <p:cNvPr id="9" name="Group 8"/>
          <p:cNvGrpSpPr>
            <a:grpSpLocks noChangeAspect="1"/>
          </p:cNvGrpSpPr>
          <p:nvPr/>
        </p:nvGrpSpPr>
        <p:grpSpPr>
          <a:xfrm>
            <a:off x="11570734" y="6347779"/>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a:xfrm>
            <a:off x="11570733" y="6396000"/>
            <a:ext cx="457200" cy="379035"/>
          </a:xfrm>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2.wdp"/><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6"/>
          <p:cNvSpPr/>
          <p:nvPr userDrawn="1"/>
        </p:nvSpPr>
        <p:spPr>
          <a:xfrm>
            <a:off x="287080" y="298869"/>
            <a:ext cx="11664128" cy="45719"/>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7"/>
          <p:cNvSpPr/>
          <p:nvPr userDrawn="1"/>
        </p:nvSpPr>
        <p:spPr>
          <a:xfrm>
            <a:off x="287079" y="1791627"/>
            <a:ext cx="11664127" cy="45719"/>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p:cNvSpPr/>
          <p:nvPr userDrawn="1"/>
        </p:nvSpPr>
        <p:spPr>
          <a:xfrm>
            <a:off x="287079" y="390308"/>
            <a:ext cx="11664127" cy="1346333"/>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72139" y="390308"/>
            <a:ext cx="11532781" cy="134633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87079" y="1883065"/>
            <a:ext cx="11664127" cy="44405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359724"/>
            <a:ext cx="3500387" cy="388669"/>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4/24/2025</a:t>
            </a:fld>
            <a:endParaRPr lang="en-US" dirty="0"/>
          </a:p>
        </p:txBody>
      </p:sp>
      <p:sp>
        <p:nvSpPr>
          <p:cNvPr id="5" name="Footer Placeholder 4"/>
          <p:cNvSpPr>
            <a:spLocks noGrp="1"/>
          </p:cNvSpPr>
          <p:nvPr>
            <p:ph type="ftr" sz="quarter" idx="3"/>
          </p:nvPr>
        </p:nvSpPr>
        <p:spPr>
          <a:xfrm>
            <a:off x="287079" y="6369358"/>
            <a:ext cx="6327648" cy="374217"/>
          </a:xfrm>
          <a:prstGeom prst="rect">
            <a:avLst/>
          </a:prstGeom>
        </p:spPr>
        <p:txBody>
          <a:bodyPr vert="horz" lIns="91440" tIns="45720" rIns="91440" bIns="45720" rtlCol="0" anchor="ctr"/>
          <a:lstStyle>
            <a:lvl1pPr algn="l">
              <a:defRPr sz="1100">
                <a:solidFill>
                  <a:schemeClr val="tx2"/>
                </a:solidFill>
              </a:defRPr>
            </a:lvl1pPr>
          </a:lstStyle>
          <a:p>
            <a:r>
              <a:rPr lang="tr-TR" dirty="0"/>
              <a:t>Elektronik Yük. Müh. İlhan ÖZKAN, ilhanozkan@outlook.com</a:t>
            </a:r>
            <a:endParaRPr lang="en-US" dirty="0"/>
          </a:p>
        </p:txBody>
      </p:sp>
      <p:grpSp>
        <p:nvGrpSpPr>
          <p:cNvPr id="7" name="Group 6"/>
          <p:cNvGrpSpPr>
            <a:grpSpLocks noChangeAspect="1"/>
          </p:cNvGrpSpPr>
          <p:nvPr/>
        </p:nvGrpSpPr>
        <p:grpSpPr>
          <a:xfrm>
            <a:off x="11494006" y="633053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0">
                <a:duotone>
                  <a:schemeClr val="accent1">
                    <a:shade val="45000"/>
                    <a:satMod val="135000"/>
                  </a:schemeClr>
                  <a:prstClr val="white"/>
                </a:duotone>
                <a:extLst>
                  <a:ext uri="{BEBA8EAE-BF5A-486C-A8C5-ECC9F3942E4B}">
                    <a14:imgProps xmlns:a14="http://schemas.microsoft.com/office/drawing/2010/main">
                      <a14:imgLayer r:embed="rId11">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494005" y="6369358"/>
            <a:ext cx="457200" cy="37903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8" r:id="rId6"/>
  </p:sldLayoutIdLst>
  <p:hf sldNum="0" hdr="0" ftr="0" dt="0"/>
  <p:txStyles>
    <p:titleStyle>
      <a:lvl1pPr algn="l" defTabSz="914400" rtl="0" eaLnBrk="1" latinLnBrk="0" hangingPunct="1">
        <a:lnSpc>
          <a:spcPct val="90000"/>
        </a:lnSpc>
        <a:spcBef>
          <a:spcPct val="0"/>
        </a:spcBef>
        <a:buNone/>
        <a:defRPr sz="3600" kern="1200" cap="all" baseline="0">
          <a:blipFill>
            <a:blip r:embed="rId12">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8000" dirty="0"/>
              <a:t>C++ dili ile  NESNE yönelimli programlama</a:t>
            </a:r>
            <a:endParaRPr lang="en-US" sz="8000" dirty="0"/>
          </a:p>
        </p:txBody>
      </p:sp>
      <p:sp>
        <p:nvSpPr>
          <p:cNvPr id="3" name="Subtitle 2"/>
          <p:cNvSpPr>
            <a:spLocks noGrp="1"/>
          </p:cNvSpPr>
          <p:nvPr>
            <p:ph type="body" idx="1"/>
          </p:nvPr>
        </p:nvSpPr>
        <p:spPr/>
        <p:txBody>
          <a:bodyPr/>
          <a:lstStyle/>
          <a:p>
            <a:pPr algn="ctr"/>
            <a:r>
              <a:rPr lang="tr-TR" dirty="0">
                <a:solidFill>
                  <a:schemeClr val="tx2">
                    <a:lumMod val="75000"/>
                  </a:schemeClr>
                </a:solidFill>
              </a:rPr>
              <a:t>İlhan ÖZKAN, Elektronik Yüksek Mühendisi</a:t>
            </a:r>
            <a:br>
              <a:rPr lang="tr-TR" dirty="0">
                <a:solidFill>
                  <a:schemeClr val="tx2">
                    <a:lumMod val="75000"/>
                  </a:schemeClr>
                </a:solidFill>
              </a:rPr>
            </a:br>
            <a:r>
              <a:rPr lang="tr-TR" dirty="0">
                <a:solidFill>
                  <a:schemeClr val="tx2">
                    <a:lumMod val="75000"/>
                  </a:schemeClr>
                </a:solidFill>
              </a:rPr>
              <a:t>Mayıs 2020</a:t>
            </a:r>
            <a:endParaRPr lang="en-US" dirty="0">
              <a:solidFill>
                <a:schemeClr val="tx2">
                  <a:lumMod val="75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Komut</a:t>
            </a:r>
            <a:br>
              <a:rPr lang="tr-TR" dirty="0"/>
            </a:br>
            <a:r>
              <a:rPr lang="tr-TR" dirty="0" err="1"/>
              <a:t>Command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Receiver</a:t>
            </a:r>
            <a:r>
              <a:rPr lang="tr-TR" sz="1800" dirty="0"/>
              <a:t> , </a:t>
            </a:r>
            <a:r>
              <a:rPr lang="tr-TR" sz="1800" dirty="0" err="1"/>
              <a:t>Command</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action</a:t>
            </a:r>
            <a:r>
              <a:rPr lang="tr-TR" sz="1800" dirty="0">
                <a:latin typeface="Consolas" panose="020B0609020204030204" pitchFamily="49" charset="0"/>
              </a:rPr>
              <a: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pParam</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a:t>
            </a:r>
            <a:r>
              <a:rPr lang="tr-TR" sz="1800" dirty="0" err="1">
                <a:latin typeface="Consolas" panose="020B0609020204030204" pitchFamily="49" charset="0"/>
              </a:rPr>
              <a:t>pParam</a:t>
            </a:r>
            <a:r>
              <a:rPr lang="tr-TR" sz="1800" dirty="0">
                <a:latin typeface="Consolas" panose="020B0609020204030204" pitchFamily="49" charset="0"/>
              </a:rPr>
              <a:t> &lt;&lt; " komutu işlemleri yapılıyor...«</a:t>
            </a:r>
          </a:p>
          <a:p>
            <a:pPr marL="0" indent="0">
              <a:buNone/>
            </a:pPr>
            <a:r>
              <a:rPr lang="tr-TR" sz="1800" dirty="0">
                <a:latin typeface="Consolas" panose="020B0609020204030204" pitchFamily="49" charset="0"/>
              </a:rPr>
              <a:t>             &lt;&lt;</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actionA</a:t>
            </a:r>
            <a:r>
              <a:rPr lang="tr-TR" sz="1800" dirty="0">
                <a:latin typeface="Consolas" panose="020B0609020204030204" pitchFamily="49" charset="0"/>
              </a:rPr>
              <a: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pParam</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a:t>
            </a:r>
            <a:r>
              <a:rPr lang="tr-TR" sz="1800" dirty="0" err="1">
                <a:latin typeface="Consolas" panose="020B0609020204030204" pitchFamily="49" charset="0"/>
              </a:rPr>
              <a:t>pParam</a:t>
            </a:r>
            <a:r>
              <a:rPr lang="tr-TR" sz="1800" dirty="0">
                <a:latin typeface="Consolas" panose="020B0609020204030204" pitchFamily="49" charset="0"/>
              </a:rPr>
              <a:t> &lt;&lt; " komutu için A işlemleri yapılıyor" </a:t>
            </a:r>
          </a:p>
          <a:p>
            <a:pPr marL="0" indent="0">
              <a:buNone/>
            </a:pPr>
            <a:r>
              <a:rPr lang="tr-TR" sz="1800" dirty="0">
                <a:latin typeface="Consolas" panose="020B0609020204030204" pitchFamily="49" charset="0"/>
              </a:rPr>
              <a:t>             &lt;&lt;</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actionB</a:t>
            </a:r>
            <a:r>
              <a:rPr lang="tr-TR" sz="1800" dirty="0">
                <a:latin typeface="Consolas" panose="020B0609020204030204" pitchFamily="49" charset="0"/>
              </a:rPr>
              <a: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pParam</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a:t>
            </a:r>
            <a:r>
              <a:rPr lang="tr-TR" sz="1800" dirty="0" err="1">
                <a:latin typeface="Consolas" panose="020B0609020204030204" pitchFamily="49" charset="0"/>
              </a:rPr>
              <a:t>pParam</a:t>
            </a:r>
            <a:r>
              <a:rPr lang="tr-TR" sz="1800" dirty="0">
                <a:latin typeface="Consolas" panose="020B0609020204030204" pitchFamily="49" charset="0"/>
              </a:rPr>
              <a:t> &lt;&lt; " komutu için B işlemleri yapılıyor" </a:t>
            </a:r>
          </a:p>
          <a:p>
            <a:pPr marL="0" indent="0">
              <a:buNone/>
            </a:pPr>
            <a:r>
              <a:rPr lang="tr-TR" sz="1800" dirty="0">
                <a:latin typeface="Consolas" panose="020B0609020204030204" pitchFamily="49" charset="0"/>
              </a:rPr>
              <a:t>        &lt;&lt;</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latin typeface="Consolas" panose="020B0609020204030204" pitchFamily="49" charset="0"/>
              </a:rPr>
              <a:t> Command {</a:t>
            </a:r>
          </a:p>
          <a:p>
            <a:pPr marL="0" indent="0">
              <a:buNone/>
            </a:pPr>
            <a:r>
              <a:rPr lang="en-US" sz="1800" dirty="0">
                <a:latin typeface="Consolas" panose="020B0609020204030204" pitchFamily="49" charset="0"/>
              </a:rPr>
              <a:t>public:</a:t>
            </a:r>
          </a:p>
          <a:p>
            <a:pPr marL="0" indent="0">
              <a:buNone/>
            </a:pPr>
            <a:r>
              <a:rPr lang="en-US" sz="1800" dirty="0">
                <a:latin typeface="Consolas" panose="020B0609020204030204" pitchFamily="49" charset="0"/>
              </a:rPr>
              <a:t>    </a:t>
            </a:r>
            <a:r>
              <a:rPr lang="en-US" sz="1800" dirty="0">
                <a:solidFill>
                  <a:srgbClr val="0000FF"/>
                </a:solidFill>
                <a:latin typeface="Consolas" panose="020B0609020204030204" pitchFamily="49" charset="0"/>
              </a:rPr>
              <a:t>virtual</a:t>
            </a:r>
            <a:r>
              <a:rPr lang="en-US" sz="1800" dirty="0">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latin typeface="Consolas" panose="020B0609020204030204" pitchFamily="49" charset="0"/>
              </a:rPr>
              <a:t> execute()=0;</a:t>
            </a:r>
          </a:p>
          <a:p>
            <a:pPr marL="0" indent="0">
              <a:buNone/>
            </a:pPr>
            <a:r>
              <a:rPr lang="en-US"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endParaRPr lang="tr-TR" sz="1800" dirty="0"/>
          </a:p>
        </p:txBody>
      </p:sp>
    </p:spTree>
    <p:extLst>
      <p:ext uri="{BB962C8B-B14F-4D97-AF65-F5344CB8AC3E}">
        <p14:creationId xmlns:p14="http://schemas.microsoft.com/office/powerpoint/2010/main" val="106580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Komut</a:t>
            </a:r>
            <a:br>
              <a:rPr lang="tr-TR" dirty="0"/>
            </a:br>
            <a:r>
              <a:rPr lang="tr-TR" dirty="0" err="1"/>
              <a:t>Command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SimpleCommand</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SimpleConcreteCommand</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Command</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state;</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 </a:t>
            </a:r>
          </a:p>
          <a:p>
            <a:pPr marL="0" indent="0">
              <a:buNone/>
            </a:pPr>
            <a:r>
              <a:rPr lang="tr-TR" sz="1800" dirty="0">
                <a:solidFill>
                  <a:schemeClr val="bg1">
                    <a:lumMod val="65000"/>
                  </a:schemeClr>
                </a:solidFill>
                <a:latin typeface="Consolas" panose="020B0609020204030204" pitchFamily="49" charset="0"/>
              </a:rPr>
              <a:t>    // </a:t>
            </a:r>
            <a:r>
              <a:rPr lang="tr-TR" sz="1800" dirty="0" err="1">
                <a:solidFill>
                  <a:schemeClr val="bg1">
                    <a:lumMod val="65000"/>
                  </a:schemeClr>
                </a:solidFill>
                <a:latin typeface="Consolas" panose="020B0609020204030204" pitchFamily="49" charset="0"/>
              </a:rPr>
              <a:t>private</a:t>
            </a:r>
            <a:r>
              <a:rPr lang="tr-TR" sz="1800" dirty="0">
                <a:solidFill>
                  <a:schemeClr val="bg1">
                    <a:lumMod val="65000"/>
                  </a:schemeClr>
                </a:solidFill>
                <a:latin typeface="Consolas" panose="020B0609020204030204" pitchFamily="49" charset="0"/>
              </a:rPr>
              <a:t> </a:t>
            </a:r>
            <a:r>
              <a:rPr lang="tr-TR" sz="1800" dirty="0" err="1">
                <a:solidFill>
                  <a:schemeClr val="bg1">
                    <a:lumMod val="65000"/>
                  </a:schemeClr>
                </a:solidFill>
                <a:latin typeface="Consolas" panose="020B0609020204030204" pitchFamily="49" charset="0"/>
              </a:rPr>
              <a:t>association</a:t>
            </a:r>
            <a:r>
              <a:rPr lang="tr-TR" sz="1800" dirty="0">
                <a:solidFill>
                  <a:schemeClr val="bg1">
                    <a:lumMod val="65000"/>
                  </a:schemeClr>
                </a:solidFill>
                <a:latin typeface="Consolas" panose="020B0609020204030204" pitchFamily="49" charset="0"/>
              </a:rPr>
              <a:t> </a:t>
            </a:r>
            <a:r>
              <a:rPr lang="tr-TR" sz="1800" dirty="0" err="1">
                <a:solidFill>
                  <a:schemeClr val="bg1">
                    <a:lumMod val="65000"/>
                  </a:schemeClr>
                </a:solidFill>
                <a:latin typeface="Consolas" panose="020B0609020204030204" pitchFamily="49" charset="0"/>
              </a:rPr>
              <a:t>to</a:t>
            </a:r>
            <a:r>
              <a:rPr lang="tr-TR" sz="1800" dirty="0">
                <a:solidFill>
                  <a:schemeClr val="bg1">
                    <a:lumMod val="65000"/>
                  </a:schemeClr>
                </a:solidFill>
                <a:latin typeface="Consolas" panose="020B0609020204030204" pitchFamily="49" charset="0"/>
              </a:rPr>
              <a:t> </a:t>
            </a:r>
            <a:r>
              <a:rPr lang="tr-TR" sz="1800" dirty="0" err="1">
                <a:solidFill>
                  <a:schemeClr val="bg1">
                    <a:lumMod val="65000"/>
                  </a:schemeClr>
                </a:solidFill>
                <a:latin typeface="Consolas" panose="020B0609020204030204" pitchFamily="49" charset="0"/>
              </a:rPr>
              <a:t>Receiver</a:t>
            </a:r>
            <a:endParaRPr lang="tr-TR" sz="1800" dirty="0">
              <a:solidFill>
                <a:schemeClr val="bg1">
                  <a:lumMod val="65000"/>
                </a:schemeClr>
              </a:solidFill>
              <a:latin typeface="Consolas" panose="020B0609020204030204" pitchFamily="49" charset="0"/>
            </a:endParaRP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SimpleConcreteCommand</a:t>
            </a:r>
            <a:r>
              <a:rPr lang="tr-TR" sz="1800" dirty="0">
                <a:latin typeface="Consolas" panose="020B0609020204030204" pitchFamily="49" charset="0"/>
              </a:rPr>
              <a: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pState</a:t>
            </a:r>
            <a:r>
              <a:rPr lang="tr-TR" sz="1800" dirty="0">
                <a:latin typeface="Consolas" panose="020B0609020204030204" pitchFamily="49" charset="0"/>
              </a:rPr>
              <a:t>):state(</a:t>
            </a:r>
            <a:r>
              <a:rPr lang="tr-TR" sz="1800" dirty="0" err="1">
                <a:latin typeface="Consolas" panose="020B0609020204030204" pitchFamily="49" charset="0"/>
              </a:rPr>
              <a:t>pState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SimpleConcreteCommand</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execute() </a:t>
            </a:r>
            <a:r>
              <a:rPr lang="tr-TR" sz="1800" dirty="0" err="1">
                <a:solidFill>
                  <a:srgbClr val="0000FF"/>
                </a:solidFill>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-&gt;</a:t>
            </a:r>
            <a:r>
              <a:rPr lang="tr-TR" sz="1800" dirty="0" err="1">
                <a:latin typeface="Consolas" panose="020B0609020204030204" pitchFamily="49" charset="0"/>
              </a:rPr>
              <a:t>action</a:t>
            </a:r>
            <a:r>
              <a:rPr lang="tr-TR" sz="1800" dirty="0">
                <a:latin typeface="Consolas" panose="020B0609020204030204" pitchFamily="49" charset="0"/>
              </a:rPr>
              <a:t>(state);</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endParaRPr lang="tr-TR" sz="1800" dirty="0"/>
          </a:p>
        </p:txBody>
      </p:sp>
    </p:spTree>
    <p:extLst>
      <p:ext uri="{BB962C8B-B14F-4D97-AF65-F5344CB8AC3E}">
        <p14:creationId xmlns:p14="http://schemas.microsoft.com/office/powerpoint/2010/main" val="159123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Komut</a:t>
            </a:r>
            <a:br>
              <a:rPr lang="tr-TR" dirty="0"/>
            </a:br>
            <a:r>
              <a:rPr lang="tr-TR" dirty="0" err="1"/>
              <a:t>Command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ComplexConcreteCommand</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ComplexConcreteCommand</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Command</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state;</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chemeClr val="bg1">
                    <a:lumMod val="65000"/>
                  </a:schemeClr>
                </a:solidFill>
                <a:latin typeface="Consolas" panose="020B0609020204030204" pitchFamily="49" charset="0"/>
              </a:rPr>
              <a:t>// </a:t>
            </a:r>
            <a:r>
              <a:rPr lang="tr-TR" sz="1800" dirty="0" err="1">
                <a:solidFill>
                  <a:schemeClr val="bg1">
                    <a:lumMod val="65000"/>
                  </a:schemeClr>
                </a:solidFill>
                <a:latin typeface="Consolas" panose="020B0609020204030204" pitchFamily="49" charset="0"/>
              </a:rPr>
              <a:t>private</a:t>
            </a:r>
            <a:r>
              <a:rPr lang="tr-TR" sz="1800" dirty="0">
                <a:solidFill>
                  <a:schemeClr val="bg1">
                    <a:lumMod val="65000"/>
                  </a:schemeClr>
                </a:solidFill>
                <a:latin typeface="Consolas" panose="020B0609020204030204" pitchFamily="49" charset="0"/>
              </a:rPr>
              <a:t> </a:t>
            </a:r>
            <a:r>
              <a:rPr lang="tr-TR" sz="1800" dirty="0" err="1">
                <a:solidFill>
                  <a:schemeClr val="bg1">
                    <a:lumMod val="65000"/>
                  </a:schemeClr>
                </a:solidFill>
                <a:latin typeface="Consolas" panose="020B0609020204030204" pitchFamily="49" charset="0"/>
              </a:rPr>
              <a:t>association</a:t>
            </a:r>
            <a:r>
              <a:rPr lang="tr-TR" sz="1800" dirty="0">
                <a:solidFill>
                  <a:schemeClr val="bg1">
                    <a:lumMod val="65000"/>
                  </a:schemeClr>
                </a:solidFill>
                <a:latin typeface="Consolas" panose="020B0609020204030204" pitchFamily="49" charset="0"/>
              </a:rPr>
              <a:t> </a:t>
            </a:r>
            <a:r>
              <a:rPr lang="tr-TR" sz="1800" dirty="0" err="1">
                <a:solidFill>
                  <a:schemeClr val="bg1">
                    <a:lumMod val="65000"/>
                  </a:schemeClr>
                </a:solidFill>
                <a:latin typeface="Consolas" panose="020B0609020204030204" pitchFamily="49" charset="0"/>
              </a:rPr>
              <a:t>to</a:t>
            </a:r>
            <a:r>
              <a:rPr lang="tr-TR" sz="1800" dirty="0">
                <a:solidFill>
                  <a:schemeClr val="bg1">
                    <a:lumMod val="65000"/>
                  </a:schemeClr>
                </a:solidFill>
                <a:latin typeface="Consolas" panose="020B0609020204030204" pitchFamily="49" charset="0"/>
              </a:rPr>
              <a:t> </a:t>
            </a:r>
            <a:r>
              <a:rPr lang="tr-TR" sz="1800" dirty="0" err="1">
                <a:solidFill>
                  <a:schemeClr val="bg1">
                    <a:lumMod val="65000"/>
                  </a:schemeClr>
                </a:solidFill>
                <a:latin typeface="Consolas" panose="020B0609020204030204" pitchFamily="49" charset="0"/>
              </a:rPr>
              <a:t>Receiver</a:t>
            </a:r>
            <a:endParaRPr lang="tr-TR" sz="1800" dirty="0">
              <a:solidFill>
                <a:schemeClr val="bg1">
                  <a:lumMod val="65000"/>
                </a:schemeClr>
              </a:solidFill>
              <a:latin typeface="Consolas" panose="020B0609020204030204" pitchFamily="49" charset="0"/>
            </a:endParaRP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ComplexConcreteCommand</a:t>
            </a:r>
            <a:r>
              <a:rPr lang="tr-TR" sz="1800" dirty="0">
                <a:latin typeface="Consolas" panose="020B0609020204030204" pitchFamily="49" charset="0"/>
              </a:rPr>
              <a: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pState</a:t>
            </a:r>
            <a:r>
              <a:rPr lang="tr-TR" sz="1800" dirty="0">
                <a:latin typeface="Consolas" panose="020B0609020204030204" pitchFamily="49" charset="0"/>
              </a:rPr>
              <a:t>):state(</a:t>
            </a:r>
            <a:r>
              <a:rPr lang="tr-TR" sz="1800" dirty="0" err="1">
                <a:latin typeface="Consolas" panose="020B0609020204030204" pitchFamily="49" charset="0"/>
              </a:rPr>
              <a:t>pState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=new </a:t>
            </a:r>
            <a:r>
              <a:rPr lang="tr-TR" sz="1800" dirty="0" err="1">
                <a:latin typeface="Consolas" panose="020B0609020204030204" pitchFamily="49" charset="0"/>
              </a:rPr>
              <a:t>Receiver</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ComplexConcreteCommand</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execute() </a:t>
            </a:r>
            <a:r>
              <a:rPr lang="tr-TR" sz="1800" dirty="0" err="1">
                <a:solidFill>
                  <a:srgbClr val="0000FF"/>
                </a:solidFill>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-&gt;</a:t>
            </a:r>
            <a:r>
              <a:rPr lang="tr-TR" sz="1800" dirty="0" err="1">
                <a:latin typeface="Consolas" panose="020B0609020204030204" pitchFamily="49" charset="0"/>
              </a:rPr>
              <a:t>actionA</a:t>
            </a:r>
            <a:r>
              <a:rPr lang="tr-TR" sz="1800" dirty="0">
                <a:latin typeface="Consolas" panose="020B0609020204030204" pitchFamily="49" charset="0"/>
              </a:rPr>
              <a:t>(state);</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receiver</a:t>
            </a:r>
            <a:r>
              <a:rPr lang="tr-TR" sz="1800" dirty="0">
                <a:latin typeface="Consolas" panose="020B0609020204030204" pitchFamily="49" charset="0"/>
              </a:rPr>
              <a:t>-&gt;</a:t>
            </a:r>
            <a:r>
              <a:rPr lang="tr-TR" sz="1800" dirty="0" err="1">
                <a:latin typeface="Consolas" panose="020B0609020204030204" pitchFamily="49" charset="0"/>
              </a:rPr>
              <a:t>actionB</a:t>
            </a:r>
            <a:r>
              <a:rPr lang="tr-TR" sz="1800" dirty="0">
                <a:latin typeface="Consolas" panose="020B0609020204030204" pitchFamily="49" charset="0"/>
              </a:rPr>
              <a:t>(state);</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endParaRPr lang="tr-TR" sz="1800" dirty="0"/>
          </a:p>
        </p:txBody>
      </p:sp>
    </p:spTree>
    <p:extLst>
      <p:ext uri="{BB962C8B-B14F-4D97-AF65-F5344CB8AC3E}">
        <p14:creationId xmlns:p14="http://schemas.microsoft.com/office/powerpoint/2010/main" val="275235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Komut</a:t>
            </a:r>
            <a:br>
              <a:rPr lang="tr-TR" dirty="0"/>
            </a:br>
            <a:r>
              <a:rPr lang="tr-TR" dirty="0" err="1"/>
              <a:t>Command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Invoker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Invoker</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list&lt;</a:t>
            </a:r>
            <a:r>
              <a:rPr lang="tr-TR" sz="1800" dirty="0" err="1">
                <a:latin typeface="Consolas" panose="020B0609020204030204" pitchFamily="49" charset="0"/>
              </a:rPr>
              <a:t>Command</a:t>
            </a:r>
            <a:r>
              <a:rPr lang="tr-TR" sz="1800" dirty="0">
                <a:latin typeface="Consolas" panose="020B0609020204030204" pitchFamily="49" charset="0"/>
              </a:rPr>
              <a:t>*&gt; </a:t>
            </a:r>
            <a:r>
              <a:rPr lang="tr-TR" sz="1800" dirty="0" err="1">
                <a:latin typeface="Consolas" panose="020B0609020204030204" pitchFamily="49" charset="0"/>
              </a:rPr>
              <a:t>commands</a:t>
            </a:r>
            <a:r>
              <a:rPr lang="tr-TR" sz="1800" dirty="0">
                <a:latin typeface="Consolas" panose="020B0609020204030204" pitchFamily="49" charset="0"/>
              </a:rPr>
              <a:t>; </a:t>
            </a:r>
            <a:r>
              <a:rPr lang="tr-TR" sz="1800" dirty="0">
                <a:solidFill>
                  <a:schemeClr val="bg1">
                    <a:lumMod val="65000"/>
                  </a:schemeClr>
                </a:solidFill>
                <a:latin typeface="Consolas" panose="020B0609020204030204" pitchFamily="49" charset="0"/>
              </a:rPr>
              <a:t>//#include &lt;list&gt;</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Invoker</a:t>
            </a:r>
            <a:r>
              <a:rPr lang="tr-TR" sz="1800" dirty="0">
                <a:latin typeface="Consolas" panose="020B0609020204030204" pitchFamily="49" charset="0"/>
              </a:rPr>
              <a:t>(std::</a:t>
            </a:r>
            <a:r>
              <a:rPr lang="tr-TR" sz="1800" dirty="0" err="1">
                <a:latin typeface="Consolas" panose="020B0609020204030204" pitchFamily="49" charset="0"/>
              </a:rPr>
              <a:t>initializer_list</a:t>
            </a:r>
            <a:r>
              <a:rPr lang="tr-TR" sz="1800" dirty="0">
                <a:latin typeface="Consolas" panose="020B0609020204030204" pitchFamily="49" charset="0"/>
              </a:rPr>
              <a:t>&lt;</a:t>
            </a:r>
            <a:r>
              <a:rPr lang="tr-TR" sz="1800" dirty="0" err="1">
                <a:latin typeface="Consolas" panose="020B0609020204030204" pitchFamily="49" charset="0"/>
              </a:rPr>
              <a:t>Command</a:t>
            </a:r>
            <a:r>
              <a:rPr lang="tr-TR" sz="1800" dirty="0">
                <a:latin typeface="Consolas" panose="020B0609020204030204" pitchFamily="49" charset="0"/>
              </a:rPr>
              <a:t>*&gt; </a:t>
            </a:r>
            <a:r>
              <a:rPr lang="tr-TR" sz="1800" dirty="0" err="1">
                <a:latin typeface="Consolas" panose="020B0609020204030204" pitchFamily="49" charset="0"/>
              </a:rPr>
              <a:t>pCommandList</a:t>
            </a:r>
            <a:r>
              <a:rPr lang="tr-TR" sz="1800" dirty="0">
                <a:latin typeface="Consolas" panose="020B0609020204030204" pitchFamily="49" charset="0"/>
              </a:rPr>
              <a:t>): </a:t>
            </a:r>
            <a:r>
              <a:rPr lang="tr-TR" sz="1800" dirty="0" err="1">
                <a:latin typeface="Consolas" panose="020B0609020204030204" pitchFamily="49" charset="0"/>
              </a:rPr>
              <a:t>commands</a:t>
            </a:r>
            <a:r>
              <a:rPr lang="tr-TR" sz="1800" dirty="0">
                <a:latin typeface="Consolas" panose="020B0609020204030204" pitchFamily="49" charset="0"/>
              </a:rPr>
              <a:t>(</a:t>
            </a:r>
            <a:r>
              <a:rPr lang="tr-TR" sz="1800" dirty="0" err="1">
                <a:latin typeface="Consolas" panose="020B0609020204030204" pitchFamily="49" charset="0"/>
              </a:rPr>
              <a:t>pCommandList</a:t>
            </a:r>
            <a:r>
              <a:rPr lang="tr-TR" sz="1800" dirty="0">
                <a:latin typeface="Consolas" panose="020B0609020204030204" pitchFamily="49" charset="0"/>
              </a:rPr>
              <a:t>) { </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addCommand</a:t>
            </a:r>
            <a:r>
              <a:rPr lang="tr-TR" sz="1800" dirty="0">
                <a:latin typeface="Consolas" panose="020B0609020204030204" pitchFamily="49" charset="0"/>
              </a:rPr>
              <a:t>(</a:t>
            </a:r>
            <a:r>
              <a:rPr lang="tr-TR" sz="1800" dirty="0" err="1">
                <a:latin typeface="Consolas" panose="020B0609020204030204" pitchFamily="49" charset="0"/>
              </a:rPr>
              <a:t>Command</a:t>
            </a:r>
            <a:r>
              <a:rPr lang="tr-TR" sz="1800" dirty="0">
                <a:latin typeface="Consolas" panose="020B0609020204030204" pitchFamily="49" charset="0"/>
              </a:rPr>
              <a:t>* </a:t>
            </a:r>
            <a:r>
              <a:rPr lang="tr-TR" sz="1800" dirty="0" err="1">
                <a:latin typeface="Consolas" panose="020B0609020204030204" pitchFamily="49" charset="0"/>
              </a:rPr>
              <a:t>pCommmand</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a:t>
            </a:r>
            <a:r>
              <a:rPr lang="tr-TR" sz="1800" dirty="0" err="1">
                <a:latin typeface="Consolas" panose="020B0609020204030204" pitchFamily="49" charset="0"/>
              </a:rPr>
              <a:t>commands.push_back</a:t>
            </a:r>
            <a:r>
              <a:rPr lang="tr-TR" sz="1800" dirty="0">
                <a:latin typeface="Consolas" panose="020B0609020204030204" pitchFamily="49" charset="0"/>
              </a:rPr>
              <a:t>(</a:t>
            </a:r>
            <a:r>
              <a:rPr lang="tr-TR" sz="1800" dirty="0" err="1">
                <a:latin typeface="Consolas" panose="020B0609020204030204" pitchFamily="49" charset="0"/>
              </a:rPr>
              <a:t>pCommmand</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doCommands</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for</a:t>
            </a:r>
            <a:r>
              <a:rPr lang="tr-TR" sz="1800" dirty="0">
                <a:latin typeface="Consolas" panose="020B0609020204030204" pitchFamily="49" charset="0"/>
              </a:rPr>
              <a:t> (</a:t>
            </a:r>
            <a:r>
              <a:rPr lang="tr-TR" sz="1800" dirty="0" err="1">
                <a:latin typeface="Consolas" panose="020B0609020204030204" pitchFamily="49" charset="0"/>
              </a:rPr>
              <a:t>Command</a:t>
            </a:r>
            <a:r>
              <a:rPr lang="tr-TR" sz="1800" dirty="0">
                <a:latin typeface="Consolas" panose="020B0609020204030204" pitchFamily="49" charset="0"/>
              </a:rPr>
              <a:t>* </a:t>
            </a:r>
            <a:r>
              <a:rPr lang="tr-TR" sz="1800" dirty="0" err="1">
                <a:latin typeface="Consolas" panose="020B0609020204030204" pitchFamily="49" charset="0"/>
              </a:rPr>
              <a:t>command</a:t>
            </a:r>
            <a:r>
              <a:rPr lang="tr-TR" sz="1800" dirty="0">
                <a:latin typeface="Consolas" panose="020B0609020204030204" pitchFamily="49" charset="0"/>
              </a:rPr>
              <a:t> : </a:t>
            </a:r>
            <a:r>
              <a:rPr lang="tr-TR" sz="1800" dirty="0" err="1">
                <a:latin typeface="Consolas" panose="020B0609020204030204" pitchFamily="49" charset="0"/>
              </a:rPr>
              <a:t>commands</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command</a:t>
            </a:r>
            <a:r>
              <a:rPr lang="tr-TR" sz="1800" dirty="0">
                <a:latin typeface="Consolas" panose="020B0609020204030204" pitchFamily="49" charset="0"/>
              </a:rPr>
              <a:t>-&gt;execute();</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endParaRPr lang="tr-TR" sz="1800" dirty="0"/>
          </a:p>
        </p:txBody>
      </p:sp>
    </p:spTree>
    <p:extLst>
      <p:ext uri="{BB962C8B-B14F-4D97-AF65-F5344CB8AC3E}">
        <p14:creationId xmlns:p14="http://schemas.microsoft.com/office/powerpoint/2010/main" val="336648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Komut</a:t>
            </a:r>
            <a:br>
              <a:rPr lang="tr-TR" dirty="0"/>
            </a:br>
            <a:r>
              <a:rPr lang="tr-TR" dirty="0" err="1"/>
              <a:t>Command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int</a:t>
            </a:r>
            <a:r>
              <a:rPr lang="tr-TR" sz="1800" dirty="0">
                <a:latin typeface="Consolas" panose="020B0609020204030204" pitchFamily="49" charset="0"/>
              </a:rPr>
              <a:t> main() { </a:t>
            </a:r>
            <a:r>
              <a:rPr lang="tr-TR" sz="1800" dirty="0">
                <a:solidFill>
                  <a:schemeClr val="bg1">
                    <a:lumMod val="65000"/>
                  </a:schemeClr>
                </a:solidFill>
                <a:latin typeface="Consolas" panose="020B0609020204030204" pitchFamily="49" charset="0"/>
              </a:rPr>
              <a:t>// Client-İstemci</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Command</a:t>
            </a:r>
            <a:r>
              <a:rPr lang="tr-TR" sz="1800" dirty="0">
                <a:latin typeface="Consolas" panose="020B0609020204030204" pitchFamily="49" charset="0"/>
              </a:rPr>
              <a:t>* </a:t>
            </a:r>
            <a:r>
              <a:rPr lang="tr-TR" sz="1800" dirty="0" err="1">
                <a:latin typeface="Consolas" panose="020B0609020204030204" pitchFamily="49" charset="0"/>
              </a:rPr>
              <a:t>simpleCommand</a:t>
            </a:r>
            <a:r>
              <a:rPr lang="tr-TR" sz="1800" dirty="0">
                <a:latin typeface="Consolas" panose="020B0609020204030204" pitchFamily="49" charset="0"/>
              </a:rPr>
              <a:t>=</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a:t>
            </a:r>
            <a:r>
              <a:rPr lang="tr-TR" sz="1800" dirty="0" err="1">
                <a:latin typeface="Consolas" panose="020B0609020204030204" pitchFamily="49" charset="0"/>
              </a:rPr>
              <a:t>SimpleConcreteCommand</a:t>
            </a:r>
            <a:r>
              <a:rPr lang="tr-TR" sz="1800" dirty="0">
                <a:latin typeface="Consolas" panose="020B0609020204030204" pitchFamily="49" charset="0"/>
              </a:rPr>
              <a:t>("Yaz");</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simpleCommand</a:t>
            </a:r>
            <a:r>
              <a:rPr lang="tr-TR" sz="1800" dirty="0">
                <a:latin typeface="Consolas" panose="020B0609020204030204" pitchFamily="49" charset="0"/>
              </a:rPr>
              <a:t>-&gt;execute();</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Command</a:t>
            </a:r>
            <a:r>
              <a:rPr lang="tr-TR" sz="1800" dirty="0">
                <a:latin typeface="Consolas" panose="020B0609020204030204" pitchFamily="49" charset="0"/>
              </a:rPr>
              <a:t>* </a:t>
            </a:r>
            <a:r>
              <a:rPr lang="tr-TR" sz="1800" dirty="0" err="1">
                <a:latin typeface="Consolas" panose="020B0609020204030204" pitchFamily="49" charset="0"/>
              </a:rPr>
              <a:t>complexCommand</a:t>
            </a:r>
            <a:r>
              <a:rPr lang="tr-TR" sz="1800" dirty="0">
                <a:latin typeface="Consolas" panose="020B0609020204030204" pitchFamily="49" charset="0"/>
              </a:rPr>
              <a:t>=</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ComplexConcreteCommand</a:t>
            </a:r>
            <a:r>
              <a:rPr lang="tr-TR" sz="1800" dirty="0">
                <a:latin typeface="Consolas" panose="020B0609020204030204" pitchFamily="49" charset="0"/>
              </a:rPr>
              <a:t>("Hem Dosyaya Hem Yazıcıya Yaz");</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Invoker</a:t>
            </a:r>
            <a:r>
              <a:rPr lang="tr-TR" sz="1800" dirty="0">
                <a:latin typeface="Consolas" panose="020B0609020204030204" pitchFamily="49" charset="0"/>
              </a:rPr>
              <a:t>* </a:t>
            </a:r>
            <a:r>
              <a:rPr lang="tr-TR" sz="1800" dirty="0" err="1">
                <a:latin typeface="Consolas" panose="020B0609020204030204" pitchFamily="49" charset="0"/>
              </a:rPr>
              <a:t>invoker</a:t>
            </a:r>
            <a:r>
              <a:rPr lang="tr-TR" sz="1800" dirty="0">
                <a:latin typeface="Consolas" panose="020B0609020204030204" pitchFamily="49" charset="0"/>
              </a:rPr>
              <a:t>=</a:t>
            </a:r>
            <a:r>
              <a:rPr lang="tr-TR" sz="1800" dirty="0">
                <a:solidFill>
                  <a:srgbClr val="0000FF"/>
                </a:solidFill>
                <a:latin typeface="Consolas" panose="020B0609020204030204" pitchFamily="49" charset="0"/>
              </a:rPr>
              <a:t>new</a:t>
            </a:r>
          </a:p>
          <a:p>
            <a:pPr marL="0" indent="0">
              <a:buNone/>
            </a:pPr>
            <a:r>
              <a:rPr lang="tr-TR" sz="1800" dirty="0">
                <a:solidFill>
                  <a:srgbClr val="0000FF"/>
                </a:solidFill>
                <a:latin typeface="Consolas" panose="020B0609020204030204" pitchFamily="49" charset="0"/>
              </a:rPr>
              <a:t>         </a:t>
            </a:r>
            <a:r>
              <a:rPr lang="tr-TR" sz="1800" dirty="0" err="1">
                <a:latin typeface="Consolas" panose="020B0609020204030204" pitchFamily="49" charset="0"/>
              </a:rPr>
              <a:t>Invoker</a:t>
            </a:r>
            <a:r>
              <a:rPr lang="tr-TR" sz="1800" dirty="0">
                <a:latin typeface="Consolas" panose="020B0609020204030204" pitchFamily="49" charset="0"/>
              </a:rPr>
              <a:t>({</a:t>
            </a:r>
            <a:r>
              <a:rPr lang="tr-TR" sz="1800" dirty="0" err="1">
                <a:latin typeface="Consolas" panose="020B0609020204030204" pitchFamily="49" charset="0"/>
              </a:rPr>
              <a:t>complexCommand,simpleCommand</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invoker</a:t>
            </a:r>
            <a:r>
              <a:rPr lang="tr-TR" sz="1800" dirty="0">
                <a:latin typeface="Consolas" panose="020B0609020204030204" pitchFamily="49" charset="0"/>
              </a:rPr>
              <a:t>-&gt;</a:t>
            </a:r>
            <a:r>
              <a:rPr lang="tr-TR" sz="1800" dirty="0" err="1">
                <a:latin typeface="Consolas" panose="020B0609020204030204" pitchFamily="49" charset="0"/>
              </a:rPr>
              <a:t>doCommands</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a:t>
            </a:r>
            <a:r>
              <a:rPr lang="tr-TR" sz="1800" dirty="0" err="1">
                <a:latin typeface="Consolas" panose="020B0609020204030204" pitchFamily="49" charset="0"/>
              </a:rPr>
              <a:t>simpleCommand,complexCommand,invoker</a:t>
            </a:r>
            <a:r>
              <a:rPr lang="tr-TR" sz="1800" dirty="0">
                <a:latin typeface="Consolas" panose="020B0609020204030204" pitchFamily="49" charset="0"/>
              </a:rPr>
              <a:t>;</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endParaRPr lang="tr-TR" sz="1800" dirty="0"/>
          </a:p>
        </p:txBody>
      </p:sp>
    </p:spTree>
    <p:extLst>
      <p:ext uri="{BB962C8B-B14F-4D97-AF65-F5344CB8AC3E}">
        <p14:creationId xmlns:p14="http://schemas.microsoft.com/office/powerpoint/2010/main" val="1501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YİNELEYİCİ</a:t>
            </a:r>
            <a:br>
              <a:rPr lang="tr-TR" dirty="0"/>
            </a:br>
            <a:r>
              <a:rPr lang="tr-TR" dirty="0"/>
              <a:t>ITERATOR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Yineleyici deseninde (iterator pattern), birden fazla elemandan oluşan küme (</a:t>
            </a:r>
            <a:r>
              <a:rPr lang="tr-TR" sz="1800" dirty="0" err="1"/>
              <a:t>aggregate</a:t>
            </a:r>
            <a:r>
              <a:rPr lang="tr-TR" sz="1800" dirty="0"/>
              <a:t>) içindeki her bir elemana sırayla erişim (iteration) sağlar. Erişim işleminde, istemcinin kümenin nasıl yapılandırıldığı konusunda bilgi sahibi olması gerekmez. Bu desende, istemci tarafından veri kümesi soyut (abstract) olarak kullanılmış olur.  Yani istemciye, veri yapısından (data structure) bağımsız bir şekilde verilere erişim sağlayan bir ara yüz (interface) sunulur</a:t>
            </a:r>
          </a:p>
        </p:txBody>
      </p:sp>
      <p:pic>
        <p:nvPicPr>
          <p:cNvPr id="8" name="İçerik Yer Tutucusu 7" descr="metin, ekran görüntüsü, çizgi, diyagram içeren bir resim&#10;&#10;Yapay zeka tarafından oluşturulan içerik yanlış olabilir.">
            <a:extLst>
              <a:ext uri="{FF2B5EF4-FFF2-40B4-BE49-F238E27FC236}">
                <a16:creationId xmlns:a16="http://schemas.microsoft.com/office/drawing/2014/main" id="{39D74A24-EB35-42EA-919F-0D8FD1ED492E}"/>
              </a:ext>
            </a:extLst>
          </p:cNvPr>
          <p:cNvPicPr>
            <a:picLocks noGrp="1"/>
          </p:cNvPicPr>
          <p:nvPr>
            <p:ph idx="1"/>
          </p:nvPr>
        </p:nvPicPr>
        <p:blipFill>
          <a:blip r:embed="rId2"/>
          <a:stretch>
            <a:fillRect/>
          </a:stretch>
        </p:blipFill>
        <p:spPr>
          <a:xfrm>
            <a:off x="158750" y="2167500"/>
            <a:ext cx="8226425" cy="2205500"/>
          </a:xfrm>
          <a:prstGeom prst="rect">
            <a:avLst/>
          </a:prstGeom>
        </p:spPr>
      </p:pic>
    </p:spTree>
    <p:extLst>
      <p:ext uri="{BB962C8B-B14F-4D97-AF65-F5344CB8AC3E}">
        <p14:creationId xmlns:p14="http://schemas.microsoft.com/office/powerpoint/2010/main" val="125312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YİNELEYİCİ</a:t>
            </a:r>
            <a:br>
              <a:rPr lang="tr-TR" dirty="0"/>
            </a:br>
            <a:r>
              <a:rPr lang="tr-TR" dirty="0"/>
              <a:t>ITERATOR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Aggregate</a:t>
            </a:r>
            <a:r>
              <a:rPr lang="tr-TR" sz="1800" dirty="0"/>
              <a:t> , </a:t>
            </a:r>
            <a:r>
              <a:rPr lang="tr-TR" sz="1800" dirty="0" err="1"/>
              <a:t>Iterator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a:t>
            </a:r>
            <a:r>
              <a:rPr lang="tr-TR" sz="1600" dirty="0" err="1">
                <a:highlight>
                  <a:srgbClr val="FFFF00"/>
                </a:highlight>
                <a:latin typeface="Consolas" panose="020B0609020204030204" pitchFamily="49" charset="0"/>
              </a:rPr>
              <a:t>Iterator</a:t>
            </a:r>
            <a:r>
              <a:rPr lang="tr-TR" sz="1600" dirty="0">
                <a:latin typeface="Consolas" panose="020B0609020204030204" pitchFamily="49" charset="0"/>
              </a:rPr>
              <a:t>; </a:t>
            </a:r>
            <a:r>
              <a:rPr lang="tr-TR" sz="1600" dirty="0">
                <a:solidFill>
                  <a:schemeClr val="bg1">
                    <a:lumMod val="65000"/>
                  </a:schemeClr>
                </a:solidFill>
                <a:latin typeface="Consolas" panose="020B0609020204030204" pitchFamily="49" charset="0"/>
              </a:rPr>
              <a:t>// Böyle bir sınıf tanımlanacak!</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a:t>
            </a:r>
            <a:r>
              <a:rPr lang="tr-TR" sz="1600" dirty="0" err="1">
                <a:latin typeface="Consolas" panose="020B0609020204030204" pitchFamily="49" charset="0"/>
              </a:rPr>
              <a:t>Aggregate</a:t>
            </a:r>
            <a:r>
              <a:rPr lang="tr-TR" sz="1600" dirty="0">
                <a:latin typeface="Consolas" panose="020B0609020204030204" pitchFamily="49" charset="0"/>
              </a:rPr>
              <a:t> {  </a:t>
            </a:r>
            <a:r>
              <a:rPr lang="tr-TR" sz="1600" dirty="0">
                <a:solidFill>
                  <a:schemeClr val="bg1">
                    <a:lumMod val="65000"/>
                  </a:schemeClr>
                </a:solidFill>
                <a:latin typeface="Consolas" panose="020B0609020204030204" pitchFamily="49" charset="0"/>
              </a:rPr>
              <a:t>// double veri tipinde </a:t>
            </a:r>
            <a:r>
              <a:rPr lang="tr-TR" sz="1600" dirty="0" err="1">
                <a:solidFill>
                  <a:schemeClr val="bg1">
                    <a:lumMod val="65000"/>
                  </a:schemeClr>
                </a:solidFill>
                <a:latin typeface="Consolas" panose="020B0609020204030204" pitchFamily="49" charset="0"/>
              </a:rPr>
              <a:t>değerlar</a:t>
            </a:r>
            <a:r>
              <a:rPr lang="tr-TR" sz="1600" dirty="0">
                <a:solidFill>
                  <a:schemeClr val="bg1">
                    <a:lumMod val="65000"/>
                  </a:schemeClr>
                </a:solidFill>
                <a:latin typeface="Consolas" panose="020B0609020204030204" pitchFamily="49" charset="0"/>
              </a:rPr>
              <a:t> tutan küme </a:t>
            </a:r>
          </a:p>
          <a:p>
            <a:pPr marL="0" indent="0">
              <a:lnSpc>
                <a:spcPct val="120000"/>
              </a:lnSpc>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addItem</a:t>
            </a:r>
            <a:r>
              <a:rPr lang="tr-TR" sz="1600" dirty="0">
                <a:latin typeface="Consolas" panose="020B0609020204030204" pitchFamily="49" charset="0"/>
              </a:rPr>
              <a:t>(</a:t>
            </a:r>
            <a:r>
              <a:rPr lang="tr-TR" sz="1600" dirty="0">
                <a:solidFill>
                  <a:srgbClr val="0000FF"/>
                </a:solidFill>
                <a:latin typeface="Consolas" panose="020B0609020204030204" pitchFamily="49" charset="0"/>
              </a:rPr>
              <a:t>double</a:t>
            </a:r>
            <a:r>
              <a:rPr lang="tr-TR" sz="1600" dirty="0">
                <a:latin typeface="Consolas" panose="020B0609020204030204" pitchFamily="49" charset="0"/>
              </a:rPr>
              <a:t> </a:t>
            </a:r>
            <a:r>
              <a:rPr lang="tr-TR" sz="1600" dirty="0" err="1">
                <a:latin typeface="Consolas" panose="020B0609020204030204" pitchFamily="49" charset="0"/>
              </a:rPr>
              <a:t>pItem</a:t>
            </a:r>
            <a:r>
              <a:rPr lang="tr-TR" sz="1600" dirty="0">
                <a:latin typeface="Consolas" panose="020B0609020204030204" pitchFamily="49" charset="0"/>
              </a:rPr>
              <a:t>)=0;</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int size()=0;</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a:t>
            </a:r>
            <a:r>
              <a:rPr lang="tr-TR" sz="1600" dirty="0">
                <a:solidFill>
                  <a:srgbClr val="0000FF"/>
                </a:solidFill>
                <a:latin typeface="Consolas" panose="020B0609020204030204" pitchFamily="49" charset="0"/>
              </a:rPr>
              <a:t>double</a:t>
            </a:r>
            <a:r>
              <a:rPr lang="tr-TR" sz="1600" dirty="0">
                <a:latin typeface="Consolas" panose="020B0609020204030204" pitchFamily="49" charset="0"/>
              </a:rPr>
              <a:t> </a:t>
            </a:r>
            <a:r>
              <a:rPr lang="tr-TR" sz="1600" dirty="0" err="1">
                <a:latin typeface="Consolas" panose="020B0609020204030204" pitchFamily="49" charset="0"/>
              </a:rPr>
              <a:t>getItem</a:t>
            </a:r>
            <a:r>
              <a:rPr lang="tr-TR" sz="1600" dirty="0">
                <a:latin typeface="Consolas" panose="020B0609020204030204" pitchFamily="49" charset="0"/>
              </a:rPr>
              <a:t>(</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index)=0;</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a:t>
            </a:r>
            <a:r>
              <a:rPr lang="tr-TR" sz="1600" dirty="0" err="1">
                <a:highlight>
                  <a:srgbClr val="FFFF00"/>
                </a:highlight>
                <a:latin typeface="Consolas" panose="020B0609020204030204" pitchFamily="49" charset="0"/>
              </a:rPr>
              <a:t>Iterator</a:t>
            </a:r>
            <a:r>
              <a:rPr lang="tr-TR" sz="1600" dirty="0">
                <a:latin typeface="Consolas" panose="020B0609020204030204" pitchFamily="49" charset="0"/>
              </a:rPr>
              <a:t>* </a:t>
            </a:r>
            <a:r>
              <a:rPr lang="tr-TR" sz="1600" dirty="0" err="1">
                <a:latin typeface="Consolas" panose="020B0609020204030204" pitchFamily="49" charset="0"/>
              </a:rPr>
              <a:t>createIterator</a:t>
            </a:r>
            <a:r>
              <a:rPr lang="tr-TR" sz="1600" dirty="0">
                <a:latin typeface="Consolas" panose="020B0609020204030204" pitchFamily="49" charset="0"/>
              </a:rPr>
              <a:t>()=0;</a:t>
            </a:r>
          </a:p>
          <a:p>
            <a:pPr marL="0" indent="0">
              <a:lnSpc>
                <a:spcPct val="120000"/>
              </a:lnSpc>
              <a:buNone/>
            </a:pP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a:t>
            </a:r>
            <a:r>
              <a:rPr lang="tr-TR" sz="1600" dirty="0" err="1">
                <a:latin typeface="Consolas" panose="020B0609020204030204" pitchFamily="49" charset="0"/>
              </a:rPr>
              <a:t>Iterator</a:t>
            </a:r>
            <a:r>
              <a:rPr lang="tr-TR" sz="1600" dirty="0">
                <a:latin typeface="Consolas" panose="020B0609020204030204" pitchFamily="49" charset="0"/>
              </a:rPr>
              <a:t> {</a:t>
            </a:r>
          </a:p>
          <a:p>
            <a:pPr marL="0" indent="0">
              <a:lnSpc>
                <a:spcPct val="120000"/>
              </a:lnSpc>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a:t>
            </a:r>
            <a:r>
              <a:rPr lang="tr-TR" sz="1600" dirty="0">
                <a:solidFill>
                  <a:srgbClr val="0000FF"/>
                </a:solidFill>
                <a:latin typeface="Consolas" panose="020B0609020204030204" pitchFamily="49" charset="0"/>
              </a:rPr>
              <a:t>double</a:t>
            </a:r>
            <a:r>
              <a:rPr lang="tr-TR" sz="1600" dirty="0">
                <a:latin typeface="Consolas" panose="020B0609020204030204" pitchFamily="49" charset="0"/>
              </a:rPr>
              <a:t> first()=0;</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a:t>
            </a:r>
            <a:r>
              <a:rPr lang="tr-TR" sz="1600" dirty="0">
                <a:solidFill>
                  <a:srgbClr val="0000FF"/>
                </a:solidFill>
                <a:latin typeface="Consolas" panose="020B0609020204030204" pitchFamily="49" charset="0"/>
              </a:rPr>
              <a:t>double</a:t>
            </a:r>
            <a:r>
              <a:rPr lang="tr-TR" sz="1600" dirty="0">
                <a:latin typeface="Consolas" panose="020B0609020204030204" pitchFamily="49" charset="0"/>
              </a:rPr>
              <a:t> </a:t>
            </a:r>
            <a:r>
              <a:rPr lang="tr-TR" sz="1600" dirty="0" err="1">
                <a:latin typeface="Consolas" panose="020B0609020204030204" pitchFamily="49" charset="0"/>
              </a:rPr>
              <a:t>next</a:t>
            </a:r>
            <a:r>
              <a:rPr lang="tr-TR" sz="1600" dirty="0">
                <a:latin typeface="Consolas" panose="020B0609020204030204" pitchFamily="49" charset="0"/>
              </a:rPr>
              <a:t>()=0;</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a:t>
            </a:r>
            <a:r>
              <a:rPr lang="tr-TR" sz="1600" dirty="0">
                <a:solidFill>
                  <a:srgbClr val="0000FF"/>
                </a:solidFill>
                <a:latin typeface="Consolas" panose="020B0609020204030204" pitchFamily="49" charset="0"/>
              </a:rPr>
              <a:t>bool</a:t>
            </a:r>
            <a:r>
              <a:rPr lang="tr-TR" sz="1600" dirty="0">
                <a:latin typeface="Consolas" panose="020B0609020204030204" pitchFamily="49" charset="0"/>
              </a:rPr>
              <a:t> </a:t>
            </a:r>
            <a:r>
              <a:rPr lang="tr-TR" sz="1600" dirty="0" err="1">
                <a:latin typeface="Consolas" panose="020B0609020204030204" pitchFamily="49" charset="0"/>
              </a:rPr>
              <a:t>isDone</a:t>
            </a:r>
            <a:r>
              <a:rPr lang="tr-TR" sz="1600" dirty="0">
                <a:latin typeface="Consolas" panose="020B0609020204030204" pitchFamily="49" charset="0"/>
              </a:rPr>
              <a:t>()=0;</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a:t>
            </a:r>
            <a:r>
              <a:rPr lang="tr-TR" sz="1600" dirty="0">
                <a:solidFill>
                  <a:srgbClr val="0000FF"/>
                </a:solidFill>
                <a:latin typeface="Consolas" panose="020B0609020204030204" pitchFamily="49" charset="0"/>
              </a:rPr>
              <a:t>double</a:t>
            </a:r>
            <a:r>
              <a:rPr lang="tr-TR" sz="1600" dirty="0">
                <a:latin typeface="Consolas" panose="020B0609020204030204" pitchFamily="49" charset="0"/>
              </a:rPr>
              <a:t> </a:t>
            </a:r>
            <a:r>
              <a:rPr lang="tr-TR" sz="1600" dirty="0" err="1">
                <a:latin typeface="Consolas" panose="020B0609020204030204" pitchFamily="49" charset="0"/>
              </a:rPr>
              <a:t>currentItem</a:t>
            </a:r>
            <a:r>
              <a:rPr lang="tr-TR" sz="1600" dirty="0">
                <a:latin typeface="Consolas" panose="020B0609020204030204" pitchFamily="49" charset="0"/>
              </a:rPr>
              <a:t>()=0;</a:t>
            </a:r>
          </a:p>
          <a:p>
            <a:pPr marL="0" indent="0">
              <a:lnSpc>
                <a:spcPct val="120000"/>
              </a:lnSpc>
              <a:buNone/>
            </a:pP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371281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YİNELEYİCİ</a:t>
            </a:r>
            <a:br>
              <a:rPr lang="tr-TR" dirty="0"/>
            </a:br>
            <a:r>
              <a:rPr lang="tr-TR" dirty="0"/>
              <a:t>ITERATOR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ConcreteIterator</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ConcreteIterator:</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Iterator</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Aggregate</a:t>
            </a:r>
            <a:r>
              <a:rPr lang="tr-TR" sz="1400" dirty="0">
                <a:latin typeface="Consolas" panose="020B0609020204030204" pitchFamily="49" charset="0"/>
              </a:rPr>
              <a:t>* </a:t>
            </a:r>
            <a:r>
              <a:rPr lang="tr-TR" sz="1400" dirty="0" err="1">
                <a:latin typeface="Consolas" panose="020B0609020204030204" pitchFamily="49" charset="0"/>
              </a:rPr>
              <a:t>aggregate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current</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ConcreteIterator(</a:t>
            </a:r>
            <a:r>
              <a:rPr lang="tr-TR" sz="1400" dirty="0" err="1">
                <a:latin typeface="Consolas" panose="020B0609020204030204" pitchFamily="49" charset="0"/>
              </a:rPr>
              <a:t>Aggregate</a:t>
            </a:r>
            <a:r>
              <a:rPr lang="tr-TR" sz="1400" dirty="0">
                <a:latin typeface="Consolas" panose="020B0609020204030204" pitchFamily="49" charset="0"/>
              </a:rPr>
              <a:t>* </a:t>
            </a:r>
            <a:r>
              <a:rPr lang="tr-TR" sz="1400" dirty="0" err="1">
                <a:latin typeface="Consolas" panose="020B0609020204030204" pitchFamily="49" charset="0"/>
              </a:rPr>
              <a:t>pAggregate</a:t>
            </a:r>
            <a:r>
              <a:rPr lang="tr-TR" sz="1400" dirty="0">
                <a:latin typeface="Consolas" panose="020B0609020204030204" pitchFamily="49" charset="0"/>
              </a:rPr>
              <a:t>): </a:t>
            </a:r>
            <a:r>
              <a:rPr lang="tr-TR" sz="1400" dirty="0" err="1">
                <a:latin typeface="Consolas" panose="020B0609020204030204" pitchFamily="49" charset="0"/>
              </a:rPr>
              <a:t>aggregate</a:t>
            </a:r>
            <a:r>
              <a:rPr lang="tr-TR" sz="1400" dirty="0">
                <a:latin typeface="Consolas" panose="020B0609020204030204" pitchFamily="49" charset="0"/>
              </a:rPr>
              <a:t>(</a:t>
            </a:r>
            <a:r>
              <a:rPr lang="tr-TR" sz="1400" dirty="0" err="1">
                <a:latin typeface="Consolas" panose="020B0609020204030204" pitchFamily="49" charset="0"/>
              </a:rPr>
              <a:t>pAggregate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current</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double</a:t>
            </a:r>
            <a:r>
              <a:rPr lang="tr-TR" sz="1400" dirty="0">
                <a:latin typeface="Consolas" panose="020B0609020204030204" pitchFamily="49" charset="0"/>
              </a:rPr>
              <a:t> first()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current</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aggregate</a:t>
            </a:r>
            <a:r>
              <a:rPr lang="tr-TR" sz="1400" dirty="0">
                <a:latin typeface="Consolas" panose="020B0609020204030204" pitchFamily="49" charset="0"/>
              </a:rPr>
              <a:t>-&gt;</a:t>
            </a:r>
            <a:r>
              <a:rPr lang="tr-TR" sz="1400" dirty="0" err="1">
                <a:latin typeface="Consolas" panose="020B0609020204030204" pitchFamily="49" charset="0"/>
              </a:rPr>
              <a:t>getItem</a:t>
            </a:r>
            <a:r>
              <a:rPr lang="tr-TR" sz="1400" dirty="0">
                <a:latin typeface="Consolas" panose="020B0609020204030204" pitchFamily="49" charset="0"/>
              </a:rPr>
              <a:t>(</a:t>
            </a:r>
            <a:r>
              <a:rPr lang="tr-TR" sz="1400" dirty="0" err="1">
                <a:latin typeface="Consolas" panose="020B0609020204030204" pitchFamily="49" charset="0"/>
              </a:rPr>
              <a:t>current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double</a:t>
            </a:r>
            <a:r>
              <a:rPr lang="tr-TR" sz="1400" dirty="0">
                <a:latin typeface="Consolas" panose="020B0609020204030204" pitchFamily="49" charset="0"/>
              </a:rPr>
              <a:t> </a:t>
            </a:r>
            <a:r>
              <a:rPr lang="tr-TR" sz="1400" dirty="0" err="1">
                <a:latin typeface="Consolas" panose="020B0609020204030204" pitchFamily="49" charset="0"/>
              </a:rPr>
              <a:t>next</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current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return </a:t>
            </a:r>
            <a:r>
              <a:rPr lang="tr-TR" sz="1400" dirty="0" err="1">
                <a:latin typeface="Consolas" panose="020B0609020204030204" pitchFamily="49" charset="0"/>
              </a:rPr>
              <a:t>aggregate</a:t>
            </a:r>
            <a:r>
              <a:rPr lang="tr-TR" sz="1400" dirty="0">
                <a:latin typeface="Consolas" panose="020B0609020204030204" pitchFamily="49" charset="0"/>
              </a:rPr>
              <a:t>-&gt;</a:t>
            </a:r>
            <a:r>
              <a:rPr lang="tr-TR" sz="1400" dirty="0" err="1">
                <a:latin typeface="Consolas" panose="020B0609020204030204" pitchFamily="49" charset="0"/>
              </a:rPr>
              <a:t>getItem</a:t>
            </a:r>
            <a:r>
              <a:rPr lang="tr-TR" sz="1400" dirty="0">
                <a:latin typeface="Consolas" panose="020B0609020204030204" pitchFamily="49" charset="0"/>
              </a:rPr>
              <a:t>(</a:t>
            </a:r>
            <a:r>
              <a:rPr lang="tr-TR" sz="1400" dirty="0" err="1">
                <a:latin typeface="Consolas" panose="020B0609020204030204" pitchFamily="49" charset="0"/>
              </a:rPr>
              <a:t>current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bool</a:t>
            </a:r>
            <a:r>
              <a:rPr lang="tr-TR" sz="1400" dirty="0">
                <a:latin typeface="Consolas" panose="020B0609020204030204" pitchFamily="49" charset="0"/>
              </a:rPr>
              <a:t> </a:t>
            </a:r>
            <a:r>
              <a:rPr lang="tr-TR" sz="1400" dirty="0" err="1">
                <a:latin typeface="Consolas" panose="020B0609020204030204" pitchFamily="49" charset="0"/>
              </a:rPr>
              <a:t>isDone</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return (</a:t>
            </a:r>
            <a:r>
              <a:rPr lang="tr-TR" sz="1400" dirty="0" err="1">
                <a:latin typeface="Consolas" panose="020B0609020204030204" pitchFamily="49" charset="0"/>
              </a:rPr>
              <a:t>current</a:t>
            </a:r>
            <a:r>
              <a:rPr lang="tr-TR" sz="1400" dirty="0">
                <a:latin typeface="Consolas" panose="020B0609020204030204" pitchFamily="49" charset="0"/>
              </a:rPr>
              <a:t>&lt; </a:t>
            </a:r>
            <a:r>
              <a:rPr lang="tr-TR" sz="1400" dirty="0" err="1">
                <a:latin typeface="Consolas" panose="020B0609020204030204" pitchFamily="49" charset="0"/>
              </a:rPr>
              <a:t>aggregate</a:t>
            </a:r>
            <a:r>
              <a:rPr lang="tr-TR" sz="1400" dirty="0">
                <a:latin typeface="Consolas" panose="020B0609020204030204" pitchFamily="49" charset="0"/>
              </a:rPr>
              <a:t>-&gt;size()) ? true : false;</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double</a:t>
            </a:r>
            <a:r>
              <a:rPr lang="tr-TR" sz="1400" dirty="0">
                <a:latin typeface="Consolas" panose="020B0609020204030204" pitchFamily="49" charset="0"/>
              </a:rPr>
              <a:t> </a:t>
            </a:r>
            <a:r>
              <a:rPr lang="tr-TR" sz="1400" dirty="0" err="1">
                <a:latin typeface="Consolas" panose="020B0609020204030204" pitchFamily="49" charset="0"/>
              </a:rPr>
              <a:t>currentItem</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return </a:t>
            </a:r>
            <a:r>
              <a:rPr lang="tr-TR" sz="1400" dirty="0" err="1">
                <a:latin typeface="Consolas" panose="020B0609020204030204" pitchFamily="49" charset="0"/>
              </a:rPr>
              <a:t>aggregate</a:t>
            </a:r>
            <a:r>
              <a:rPr lang="tr-TR" sz="1400" dirty="0">
                <a:latin typeface="Consolas" panose="020B0609020204030204" pitchFamily="49" charset="0"/>
              </a:rPr>
              <a:t>-&gt;</a:t>
            </a:r>
            <a:r>
              <a:rPr lang="tr-TR" sz="1400" dirty="0" err="1">
                <a:latin typeface="Consolas" panose="020B0609020204030204" pitchFamily="49" charset="0"/>
              </a:rPr>
              <a:t>getItem</a:t>
            </a:r>
            <a:r>
              <a:rPr lang="tr-TR" sz="1400" dirty="0">
                <a:latin typeface="Consolas" panose="020B0609020204030204" pitchFamily="49" charset="0"/>
              </a:rPr>
              <a:t>(</a:t>
            </a:r>
            <a:r>
              <a:rPr lang="tr-TR" sz="1400" dirty="0" err="1">
                <a:latin typeface="Consolas" panose="020B0609020204030204" pitchFamily="49" charset="0"/>
              </a:rPr>
              <a:t>current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3405516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YİNELEYİCİ</a:t>
            </a:r>
            <a:br>
              <a:rPr lang="tr-TR" dirty="0"/>
            </a:br>
            <a:r>
              <a:rPr lang="tr-TR" dirty="0"/>
              <a:t>ITERATOR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ConcreteAggregate</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ConcreteAggregate : </a:t>
            </a:r>
            <a:r>
              <a:rPr lang="tr-TR" sz="1600" dirty="0" err="1">
                <a:solidFill>
                  <a:srgbClr val="0000FF"/>
                </a:solidFill>
                <a:latin typeface="Consolas" panose="020B0609020204030204" pitchFamily="49" charset="0"/>
              </a:rPr>
              <a:t>public</a:t>
            </a:r>
            <a:r>
              <a:rPr lang="tr-TR" sz="1600" dirty="0">
                <a:latin typeface="Consolas" panose="020B0609020204030204" pitchFamily="49" charset="0"/>
              </a:rPr>
              <a:t> </a:t>
            </a:r>
            <a:r>
              <a:rPr lang="tr-TR" sz="1600" dirty="0" err="1">
                <a:latin typeface="Consolas" panose="020B0609020204030204" pitchFamily="49" charset="0"/>
              </a:rPr>
              <a:t>Aggregate</a:t>
            </a:r>
            <a:r>
              <a:rPr lang="tr-TR" sz="1600" dirty="0">
                <a:latin typeface="Consolas" panose="020B0609020204030204" pitchFamily="49" charset="0"/>
              </a:rPr>
              <a:t> {</a:t>
            </a:r>
          </a:p>
          <a:p>
            <a:pPr marL="0" indent="0">
              <a:lnSpc>
                <a:spcPct val="120000"/>
              </a:lnSpc>
              <a:buNone/>
            </a:pPr>
            <a:r>
              <a:rPr lang="tr-TR" sz="1600" dirty="0" err="1">
                <a:latin typeface="Consolas" panose="020B0609020204030204" pitchFamily="49" charset="0"/>
              </a:rPr>
              <a:t>private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vector</a:t>
            </a:r>
            <a:r>
              <a:rPr lang="tr-TR" sz="1600" dirty="0">
                <a:latin typeface="Consolas" panose="020B0609020204030204" pitchFamily="49" charset="0"/>
              </a:rPr>
              <a:t>&lt;double&gt; </a:t>
            </a:r>
            <a:r>
              <a:rPr lang="tr-TR" sz="1600" dirty="0" err="1">
                <a:latin typeface="Consolas" panose="020B0609020204030204" pitchFamily="49" charset="0"/>
              </a:rPr>
              <a:t>items</a:t>
            </a:r>
            <a:r>
              <a:rPr lang="tr-TR" sz="1600" dirty="0">
                <a:latin typeface="Consolas" panose="020B0609020204030204" pitchFamily="49" charset="0"/>
              </a:rPr>
              <a:t>; </a:t>
            </a:r>
            <a:r>
              <a:rPr lang="tr-TR" sz="1600" dirty="0">
                <a:solidFill>
                  <a:schemeClr val="bg1">
                    <a:lumMod val="65000"/>
                  </a:schemeClr>
                </a:solidFill>
                <a:latin typeface="Consolas" panose="020B0609020204030204" pitchFamily="49" charset="0"/>
              </a:rPr>
              <a:t>//#include &lt;</a:t>
            </a:r>
            <a:r>
              <a:rPr lang="tr-TR" sz="1600" dirty="0" err="1">
                <a:solidFill>
                  <a:schemeClr val="bg1">
                    <a:lumMod val="65000"/>
                  </a:schemeClr>
                </a:solidFill>
                <a:latin typeface="Consolas" panose="020B0609020204030204" pitchFamily="49" charset="0"/>
              </a:rPr>
              <a:t>vector</a:t>
            </a:r>
            <a:r>
              <a:rPr lang="tr-TR" sz="1600" dirty="0">
                <a:solidFill>
                  <a:schemeClr val="bg1">
                    <a:lumMod val="65000"/>
                  </a:schemeClr>
                </a:solidFill>
                <a:latin typeface="Consolas" panose="020B0609020204030204" pitchFamily="49" charset="0"/>
              </a:rPr>
              <a:t>&gt;</a:t>
            </a:r>
          </a:p>
          <a:p>
            <a:pPr marL="0" indent="0">
              <a:lnSpc>
                <a:spcPct val="120000"/>
              </a:lnSpc>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addItem</a:t>
            </a:r>
            <a:r>
              <a:rPr lang="tr-TR" sz="1600" dirty="0">
                <a:latin typeface="Consolas" panose="020B0609020204030204" pitchFamily="49" charset="0"/>
              </a:rPr>
              <a:t>(</a:t>
            </a:r>
            <a:r>
              <a:rPr lang="tr-TR" sz="1600" dirty="0">
                <a:solidFill>
                  <a:srgbClr val="0000FF"/>
                </a:solidFill>
                <a:latin typeface="Consolas" panose="020B0609020204030204" pitchFamily="49" charset="0"/>
              </a:rPr>
              <a:t>double</a:t>
            </a:r>
            <a:r>
              <a:rPr lang="tr-TR" sz="1600" dirty="0">
                <a:latin typeface="Consolas" panose="020B0609020204030204" pitchFamily="49" charset="0"/>
              </a:rPr>
              <a:t> </a:t>
            </a:r>
            <a:r>
              <a:rPr lang="tr-TR" sz="1600" dirty="0" err="1">
                <a:latin typeface="Consolas" panose="020B0609020204030204" pitchFamily="49" charset="0"/>
              </a:rPr>
              <a:t>pItem</a:t>
            </a:r>
            <a:r>
              <a:rPr lang="tr-TR" sz="1600" dirty="0">
                <a:latin typeface="Consolas" panose="020B0609020204030204" pitchFamily="49" charset="0"/>
              </a:rPr>
              <a:t>) </a:t>
            </a:r>
            <a:r>
              <a:rPr lang="tr-TR" sz="1600" dirty="0" err="1">
                <a:solidFill>
                  <a:srgbClr val="0000FF"/>
                </a:solidFill>
                <a:latin typeface="Consolas" panose="020B0609020204030204" pitchFamily="49" charset="0"/>
              </a:rPr>
              <a:t>override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items.push_back</a:t>
            </a:r>
            <a:r>
              <a:rPr lang="tr-TR" sz="1600" dirty="0">
                <a:latin typeface="Consolas" panose="020B0609020204030204" pitchFamily="49" charset="0"/>
              </a:rPr>
              <a:t>(</a:t>
            </a:r>
            <a:r>
              <a:rPr lang="tr-TR" sz="1600" dirty="0" err="1">
                <a:latin typeface="Consolas" panose="020B0609020204030204" pitchFamily="49" charset="0"/>
              </a:rPr>
              <a:t>pItem</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size() </a:t>
            </a:r>
            <a:r>
              <a:rPr lang="tr-TR" sz="1600" dirty="0" err="1">
                <a:solidFill>
                  <a:srgbClr val="0000FF"/>
                </a:solidFill>
                <a:latin typeface="Consolas" panose="020B0609020204030204" pitchFamily="49" charset="0"/>
              </a:rPr>
              <a:t>override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return</a:t>
            </a:r>
            <a:r>
              <a:rPr lang="tr-TR" sz="1600" dirty="0">
                <a:latin typeface="Consolas" panose="020B0609020204030204" pitchFamily="49" charset="0"/>
              </a:rPr>
              <a:t> </a:t>
            </a:r>
            <a:r>
              <a:rPr lang="tr-TR" sz="1600" dirty="0" err="1">
                <a:latin typeface="Consolas" panose="020B0609020204030204" pitchFamily="49" charset="0"/>
              </a:rPr>
              <a:t>items.size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double</a:t>
            </a:r>
            <a:r>
              <a:rPr lang="tr-TR" sz="1600" dirty="0">
                <a:latin typeface="Consolas" panose="020B0609020204030204" pitchFamily="49" charset="0"/>
              </a:rPr>
              <a:t> </a:t>
            </a:r>
            <a:r>
              <a:rPr lang="tr-TR" sz="1600" dirty="0" err="1">
                <a:latin typeface="Consolas" panose="020B0609020204030204" pitchFamily="49" charset="0"/>
              </a:rPr>
              <a:t>getItem</a:t>
            </a:r>
            <a:r>
              <a:rPr lang="tr-TR" sz="1600" dirty="0">
                <a:latin typeface="Consolas" panose="020B0609020204030204" pitchFamily="49" charset="0"/>
              </a:rPr>
              <a:t>(</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index) </a:t>
            </a:r>
            <a:r>
              <a:rPr lang="tr-TR" sz="1600" dirty="0" err="1">
                <a:solidFill>
                  <a:srgbClr val="0000FF"/>
                </a:solidFill>
                <a:latin typeface="Consolas" panose="020B0609020204030204" pitchFamily="49" charset="0"/>
              </a:rPr>
              <a:t>override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return</a:t>
            </a:r>
            <a:r>
              <a:rPr lang="tr-TR" sz="1600" dirty="0">
                <a:latin typeface="Consolas" panose="020B0609020204030204" pitchFamily="49" charset="0"/>
              </a:rPr>
              <a:t> </a:t>
            </a:r>
            <a:r>
              <a:rPr lang="tr-TR" sz="1600" dirty="0" err="1">
                <a:latin typeface="Consolas" panose="020B0609020204030204" pitchFamily="49" charset="0"/>
              </a:rPr>
              <a:t>items</a:t>
            </a:r>
            <a:r>
              <a:rPr lang="tr-TR" sz="1600" dirty="0">
                <a:latin typeface="Consolas" panose="020B0609020204030204" pitchFamily="49" charset="0"/>
              </a:rPr>
              <a:t>[index];</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Iterator</a:t>
            </a:r>
            <a:r>
              <a:rPr lang="tr-TR" sz="1600" dirty="0">
                <a:latin typeface="Consolas" panose="020B0609020204030204" pitchFamily="49" charset="0"/>
              </a:rPr>
              <a:t>* </a:t>
            </a:r>
            <a:r>
              <a:rPr lang="tr-TR" sz="1600" dirty="0" err="1">
                <a:latin typeface="Consolas" panose="020B0609020204030204" pitchFamily="49" charset="0"/>
              </a:rPr>
              <a:t>createIterator</a:t>
            </a:r>
            <a:r>
              <a:rPr lang="tr-TR" sz="1600" dirty="0">
                <a:latin typeface="Consolas" panose="020B0609020204030204" pitchFamily="49" charset="0"/>
              </a:rPr>
              <a:t>() </a:t>
            </a:r>
            <a:r>
              <a:rPr lang="tr-TR" sz="1600" dirty="0" err="1">
                <a:solidFill>
                  <a:srgbClr val="0000FF"/>
                </a:solidFill>
                <a:latin typeface="Consolas" panose="020B0609020204030204" pitchFamily="49" charset="0"/>
              </a:rPr>
              <a:t>override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return</a:t>
            </a:r>
            <a:r>
              <a:rPr lang="tr-TR" sz="1600" dirty="0">
                <a:latin typeface="Consolas" panose="020B0609020204030204" pitchFamily="49" charset="0"/>
              </a:rPr>
              <a:t> </a:t>
            </a:r>
            <a:r>
              <a:rPr lang="tr-TR" sz="1600" dirty="0">
                <a:solidFill>
                  <a:srgbClr val="0000FF"/>
                </a:solidFill>
                <a:latin typeface="Consolas" panose="020B0609020204030204" pitchFamily="49" charset="0"/>
              </a:rPr>
              <a:t>new</a:t>
            </a:r>
            <a:r>
              <a:rPr lang="tr-TR" sz="1600" dirty="0">
                <a:latin typeface="Consolas" panose="020B0609020204030204" pitchFamily="49" charset="0"/>
              </a:rPr>
              <a:t> ConcreteIterator(this);</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123195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YİNELEYİCİ</a:t>
            </a:r>
            <a:br>
              <a:rPr lang="tr-TR" dirty="0"/>
            </a:br>
            <a:r>
              <a:rPr lang="tr-TR" dirty="0"/>
              <a:t>ITERATOR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600" dirty="0">
                <a:solidFill>
                  <a:srgbClr val="0000FF"/>
                </a:solidFill>
                <a:latin typeface="Consolas" panose="020B0609020204030204" pitchFamily="49" charset="0"/>
              </a:rPr>
              <a:t>int</a:t>
            </a:r>
            <a:r>
              <a:rPr lang="tr-TR" sz="1600" dirty="0">
                <a:latin typeface="Consolas" panose="020B0609020204030204" pitchFamily="49" charset="0"/>
              </a:rPr>
              <a:t> main() { </a:t>
            </a:r>
            <a:r>
              <a:rPr lang="tr-TR" sz="1600" dirty="0">
                <a:solidFill>
                  <a:schemeClr val="bg1">
                    <a:lumMod val="65000"/>
                  </a:schemeClr>
                </a:solidFill>
                <a:latin typeface="Consolas" panose="020B0609020204030204" pitchFamily="49" charset="0"/>
              </a:rPr>
              <a:t>// İstemci-Client</a:t>
            </a:r>
          </a:p>
          <a:p>
            <a:pPr marL="0" indent="0">
              <a:lnSpc>
                <a:spcPct val="120000"/>
              </a:lnSpc>
              <a:buNone/>
            </a:pPr>
            <a:r>
              <a:rPr lang="tr-TR" sz="1600" dirty="0">
                <a:latin typeface="Consolas" panose="020B0609020204030204" pitchFamily="49" charset="0"/>
              </a:rPr>
              <a:t>    ConcreteAggregate* </a:t>
            </a:r>
            <a:r>
              <a:rPr lang="tr-TR" sz="1600" dirty="0" err="1">
                <a:latin typeface="Consolas" panose="020B0609020204030204" pitchFamily="49" charset="0"/>
              </a:rPr>
              <a:t>aggregate</a:t>
            </a:r>
            <a:r>
              <a:rPr lang="tr-TR" sz="1600" dirty="0">
                <a:latin typeface="Consolas" panose="020B0609020204030204" pitchFamily="49" charset="0"/>
              </a:rPr>
              <a:t> = </a:t>
            </a:r>
            <a:r>
              <a:rPr lang="tr-TR" sz="1600" dirty="0">
                <a:solidFill>
                  <a:srgbClr val="0000FF"/>
                </a:solidFill>
                <a:latin typeface="Consolas" panose="020B0609020204030204" pitchFamily="49" charset="0"/>
              </a:rPr>
              <a:t>new</a:t>
            </a:r>
            <a:r>
              <a:rPr lang="tr-TR" sz="1600" dirty="0">
                <a:latin typeface="Consolas" panose="020B0609020204030204" pitchFamily="49" charset="0"/>
              </a:rPr>
              <a:t> ConcreteAggregate();</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aggregate</a:t>
            </a:r>
            <a:r>
              <a:rPr lang="tr-TR" sz="1600" dirty="0">
                <a:latin typeface="Consolas" panose="020B0609020204030204" pitchFamily="49" charset="0"/>
              </a:rPr>
              <a:t>-&gt;</a:t>
            </a:r>
            <a:r>
              <a:rPr lang="tr-TR" sz="1600" dirty="0" err="1">
                <a:latin typeface="Consolas" panose="020B0609020204030204" pitchFamily="49" charset="0"/>
              </a:rPr>
              <a:t>addItem</a:t>
            </a:r>
            <a:r>
              <a:rPr lang="tr-TR" sz="1600" dirty="0">
                <a:latin typeface="Consolas" panose="020B0609020204030204" pitchFamily="49" charset="0"/>
              </a:rPr>
              <a:t>(10.0);</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aggregate</a:t>
            </a:r>
            <a:r>
              <a:rPr lang="tr-TR" sz="1600" dirty="0">
                <a:latin typeface="Consolas" panose="020B0609020204030204" pitchFamily="49" charset="0"/>
              </a:rPr>
              <a:t>-&gt;</a:t>
            </a:r>
            <a:r>
              <a:rPr lang="tr-TR" sz="1600" dirty="0" err="1">
                <a:latin typeface="Consolas" panose="020B0609020204030204" pitchFamily="49" charset="0"/>
              </a:rPr>
              <a:t>addItem</a:t>
            </a:r>
            <a:r>
              <a:rPr lang="tr-TR" sz="1600" dirty="0">
                <a:latin typeface="Consolas" panose="020B0609020204030204" pitchFamily="49" charset="0"/>
              </a:rPr>
              <a:t>(20.0);</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aggregate</a:t>
            </a:r>
            <a:r>
              <a:rPr lang="tr-TR" sz="1600" dirty="0">
                <a:latin typeface="Consolas" panose="020B0609020204030204" pitchFamily="49" charset="0"/>
              </a:rPr>
              <a:t>-&gt;</a:t>
            </a:r>
            <a:r>
              <a:rPr lang="tr-TR" sz="1600" dirty="0" err="1">
                <a:latin typeface="Consolas" panose="020B0609020204030204" pitchFamily="49" charset="0"/>
              </a:rPr>
              <a:t>addItem</a:t>
            </a:r>
            <a:r>
              <a:rPr lang="tr-TR" sz="1600" dirty="0">
                <a:latin typeface="Consolas" panose="020B0609020204030204" pitchFamily="49" charset="0"/>
              </a:rPr>
              <a:t>(30.0);</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Iterator</a:t>
            </a:r>
            <a:r>
              <a:rPr lang="tr-TR" sz="1600" dirty="0">
                <a:latin typeface="Consolas" panose="020B0609020204030204" pitchFamily="49" charset="0"/>
              </a:rPr>
              <a:t>* iterator = </a:t>
            </a:r>
            <a:r>
              <a:rPr lang="tr-TR" sz="1600" dirty="0" err="1">
                <a:latin typeface="Consolas" panose="020B0609020204030204" pitchFamily="49" charset="0"/>
              </a:rPr>
              <a:t>aggregate</a:t>
            </a:r>
            <a:r>
              <a:rPr lang="tr-TR" sz="1600" dirty="0">
                <a:latin typeface="Consolas" panose="020B0609020204030204" pitchFamily="49" charset="0"/>
              </a:rPr>
              <a:t>-&gt;</a:t>
            </a:r>
            <a:r>
              <a:rPr lang="tr-TR" sz="1600" dirty="0" err="1">
                <a:latin typeface="Consolas" panose="020B0609020204030204" pitchFamily="49" charset="0"/>
              </a:rPr>
              <a:t>createIterator</a:t>
            </a: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a:t>
            </a:r>
            <a:r>
              <a:rPr lang="tr-TR" sz="1600" dirty="0" err="1">
                <a:latin typeface="Consolas" panose="020B0609020204030204" pitchFamily="49" charset="0"/>
              </a:rPr>
              <a:t>Aggregate</a:t>
            </a:r>
            <a:r>
              <a:rPr lang="tr-TR" sz="1600" dirty="0">
                <a:latin typeface="Consolas" panose="020B0609020204030204" pitchFamily="49" charset="0"/>
              </a:rPr>
              <a:t> nesneleri:"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double</a:t>
            </a:r>
            <a:r>
              <a:rPr lang="tr-TR" sz="1600" dirty="0">
                <a:latin typeface="Consolas" panose="020B0609020204030204" pitchFamily="49" charset="0"/>
              </a:rPr>
              <a:t> </a:t>
            </a:r>
            <a:r>
              <a:rPr lang="tr-TR" sz="1600" dirty="0" err="1">
                <a:latin typeface="Consolas" panose="020B0609020204030204" pitchFamily="49" charset="0"/>
              </a:rPr>
              <a:t>item</a:t>
            </a:r>
            <a:r>
              <a:rPr lang="tr-TR" sz="1600" dirty="0">
                <a:latin typeface="Consolas" panose="020B0609020204030204" pitchFamily="49" charset="0"/>
              </a:rPr>
              <a:t> = iterator-&gt;first();</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if</a:t>
            </a:r>
            <a:r>
              <a:rPr lang="tr-TR" sz="1600" dirty="0">
                <a:latin typeface="Consolas" panose="020B0609020204030204" pitchFamily="49" charset="0"/>
              </a:rPr>
              <a:t> (iterator-&gt;</a:t>
            </a:r>
            <a:r>
              <a:rPr lang="tr-TR" sz="1600" dirty="0" err="1">
                <a:latin typeface="Consolas" panose="020B0609020204030204" pitchFamily="49" charset="0"/>
              </a:rPr>
              <a:t>isDone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while</a:t>
            </a:r>
            <a:r>
              <a:rPr lang="tr-TR" sz="1600" dirty="0">
                <a:latin typeface="Consolas" panose="020B0609020204030204" pitchFamily="49" charset="0"/>
              </a:rPr>
              <a:t> (iterator-&gt;</a:t>
            </a:r>
            <a:r>
              <a:rPr lang="tr-TR" sz="1600" dirty="0" err="1">
                <a:latin typeface="Consolas" panose="020B0609020204030204" pitchFamily="49" charset="0"/>
              </a:rPr>
              <a:t>isDone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a:t>
            </a:r>
            <a:r>
              <a:rPr lang="tr-TR" sz="1600" dirty="0" err="1">
                <a:latin typeface="Consolas" panose="020B0609020204030204" pitchFamily="49" charset="0"/>
              </a:rPr>
              <a:t>item</a:t>
            </a:r>
            <a:r>
              <a:rPr lang="tr-TR" sz="1600" dirty="0">
                <a:latin typeface="Consolas" panose="020B0609020204030204" pitchFamily="49" charset="0"/>
              </a:rPr>
              <a:t>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item</a:t>
            </a:r>
            <a:r>
              <a:rPr lang="tr-TR" sz="1600" dirty="0">
                <a:latin typeface="Consolas" panose="020B0609020204030204" pitchFamily="49" charset="0"/>
              </a:rPr>
              <a:t> = iterator-&gt;</a:t>
            </a:r>
            <a:r>
              <a:rPr lang="tr-TR" sz="1600" dirty="0" err="1">
                <a:latin typeface="Consolas" panose="020B0609020204030204" pitchFamily="49" charset="0"/>
              </a:rPr>
              <a:t>next</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delete</a:t>
            </a:r>
            <a:r>
              <a:rPr lang="tr-TR" sz="1600" dirty="0">
                <a:latin typeface="Consolas" panose="020B0609020204030204" pitchFamily="49" charset="0"/>
              </a:rPr>
              <a:t> </a:t>
            </a:r>
            <a:r>
              <a:rPr lang="tr-TR" sz="1600" dirty="0" err="1">
                <a:latin typeface="Consolas" panose="020B0609020204030204" pitchFamily="49" charset="0"/>
              </a:rPr>
              <a:t>aggregate</a:t>
            </a:r>
            <a:r>
              <a:rPr lang="tr-TR" sz="1600" dirty="0">
                <a:latin typeface="Consolas" panose="020B0609020204030204" pitchFamily="49" charset="0"/>
              </a:rPr>
              <a:t>, iterator;</a:t>
            </a:r>
          </a:p>
          <a:p>
            <a:pPr marL="0" indent="0">
              <a:lnSpc>
                <a:spcPct val="120000"/>
              </a:lnSpc>
              <a:buNone/>
            </a:pP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112650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7D0D6-01DA-4612-8A41-51229FB5C502}"/>
              </a:ext>
            </a:extLst>
          </p:cNvPr>
          <p:cNvSpPr>
            <a:spLocks noGrp="1"/>
          </p:cNvSpPr>
          <p:nvPr>
            <p:ph type="title"/>
          </p:nvPr>
        </p:nvSpPr>
        <p:spPr/>
        <p:txBody>
          <a:bodyPr/>
          <a:lstStyle/>
          <a:p>
            <a:r>
              <a:rPr lang="tr-TR" dirty="0"/>
              <a:t>desen (pattern) nedir?</a:t>
            </a:r>
          </a:p>
        </p:txBody>
      </p:sp>
      <p:sp>
        <p:nvSpPr>
          <p:cNvPr id="3" name="İçerik Yer Tutucusu 2">
            <a:extLst>
              <a:ext uri="{FF2B5EF4-FFF2-40B4-BE49-F238E27FC236}">
                <a16:creationId xmlns:a16="http://schemas.microsoft.com/office/drawing/2014/main" id="{19AA6244-3690-4F1A-AE68-38D149AD1CF3}"/>
              </a:ext>
            </a:extLst>
          </p:cNvPr>
          <p:cNvSpPr>
            <a:spLocks noGrp="1"/>
          </p:cNvSpPr>
          <p:nvPr>
            <p:ph idx="1"/>
          </p:nvPr>
        </p:nvSpPr>
        <p:spPr/>
        <p:txBody>
          <a:bodyPr>
            <a:noAutofit/>
          </a:bodyPr>
          <a:lstStyle/>
          <a:p>
            <a:pPr marL="0" indent="0">
              <a:lnSpc>
                <a:spcPct val="100000"/>
              </a:lnSpc>
              <a:buNone/>
            </a:pPr>
            <a:r>
              <a:rPr lang="tr-TR" b="1" dirty="0"/>
              <a:t>Nesne yönelimli programlamanın ortaya çıkışıyla beraber, daha önceden yazılmış hazır </a:t>
            </a:r>
            <a:r>
              <a:rPr lang="tr-TR" b="1" dirty="0">
                <a:solidFill>
                  <a:srgbClr val="0070C0"/>
                </a:solidFill>
              </a:rPr>
              <a:t>bileşenlerin</a:t>
            </a:r>
            <a:r>
              <a:rPr lang="tr-TR" b="1" dirty="0"/>
              <a:t> (</a:t>
            </a:r>
            <a:r>
              <a:rPr lang="tr-TR" b="1" dirty="0" err="1">
                <a:solidFill>
                  <a:srgbClr val="C00000"/>
                </a:solidFill>
              </a:rPr>
              <a:t>component</a:t>
            </a:r>
            <a:r>
              <a:rPr lang="tr-TR" b="1" dirty="0"/>
              <a:t>) </a:t>
            </a:r>
            <a:r>
              <a:rPr lang="tr-TR" b="1" dirty="0">
                <a:solidFill>
                  <a:srgbClr val="0070C0"/>
                </a:solidFill>
              </a:rPr>
              <a:t>yeniden kullanımı </a:t>
            </a:r>
            <a:r>
              <a:rPr lang="tr-TR" b="1" dirty="0"/>
              <a:t>(</a:t>
            </a:r>
            <a:r>
              <a:rPr lang="tr-TR" b="1" dirty="0">
                <a:solidFill>
                  <a:srgbClr val="C00000"/>
                </a:solidFill>
              </a:rPr>
              <a:t>reusing</a:t>
            </a:r>
            <a:r>
              <a:rPr lang="tr-TR" b="1" dirty="0"/>
              <a:t>) konusunda oldukça önemli ilerlemeler sağlamıştır. </a:t>
            </a:r>
          </a:p>
          <a:p>
            <a:pPr marL="0" indent="0">
              <a:lnSpc>
                <a:spcPct val="100000"/>
              </a:lnSpc>
              <a:buNone/>
            </a:pPr>
            <a:endParaRPr lang="tr-TR" b="1" dirty="0"/>
          </a:p>
          <a:p>
            <a:pPr marL="0" indent="0">
              <a:lnSpc>
                <a:spcPct val="100000"/>
              </a:lnSpc>
              <a:buNone/>
            </a:pPr>
            <a:r>
              <a:rPr lang="tr-TR" b="1" dirty="0"/>
              <a:t>Bunun paralelinde </a:t>
            </a:r>
            <a:r>
              <a:rPr lang="tr-TR" b="1" dirty="0">
                <a:solidFill>
                  <a:srgbClr val="0070C0"/>
                </a:solidFill>
              </a:rPr>
              <a:t>başarılı tecrübelerin </a:t>
            </a:r>
            <a:r>
              <a:rPr lang="tr-TR" b="1" dirty="0"/>
              <a:t>(</a:t>
            </a:r>
            <a:r>
              <a:rPr lang="tr-TR" b="1" dirty="0" err="1">
                <a:solidFill>
                  <a:srgbClr val="C00000"/>
                </a:solidFill>
              </a:rPr>
              <a:t>experience</a:t>
            </a:r>
            <a:r>
              <a:rPr lang="tr-TR" b="1" dirty="0"/>
              <a:t>) yeniden kullanımı konusunda da çeşitli çalışmalar yapılmış ve </a:t>
            </a:r>
            <a:r>
              <a:rPr lang="tr-TR" b="1" dirty="0">
                <a:solidFill>
                  <a:srgbClr val="0070C0"/>
                </a:solidFill>
              </a:rPr>
              <a:t>desen</a:t>
            </a:r>
            <a:r>
              <a:rPr lang="tr-TR" b="1" dirty="0"/>
              <a:t> (</a:t>
            </a:r>
            <a:r>
              <a:rPr lang="tr-TR" b="1" dirty="0">
                <a:solidFill>
                  <a:srgbClr val="C00000"/>
                </a:solidFill>
              </a:rPr>
              <a:t>pattern</a:t>
            </a:r>
            <a:r>
              <a:rPr lang="tr-TR" b="1" dirty="0"/>
              <a:t>) kavramı ortaya çıkmıştır. </a:t>
            </a:r>
          </a:p>
          <a:p>
            <a:pPr marL="0" indent="0">
              <a:lnSpc>
                <a:spcPct val="100000"/>
              </a:lnSpc>
              <a:buNone/>
            </a:pPr>
            <a:endParaRPr lang="tr-TR" b="1" dirty="0"/>
          </a:p>
          <a:p>
            <a:pPr marL="0" indent="0">
              <a:lnSpc>
                <a:spcPct val="100000"/>
              </a:lnSpc>
              <a:buNone/>
            </a:pPr>
            <a:r>
              <a:rPr lang="tr-TR" b="1" dirty="0"/>
              <a:t>Desenlerin aksine </a:t>
            </a:r>
            <a:r>
              <a:rPr lang="tr-TR" b="1" dirty="0">
                <a:solidFill>
                  <a:srgbClr val="0070C0"/>
                </a:solidFill>
              </a:rPr>
              <a:t>anti-desen</a:t>
            </a:r>
            <a:r>
              <a:rPr lang="tr-TR" b="1" dirty="0"/>
              <a:t> (</a:t>
            </a:r>
            <a:r>
              <a:rPr lang="tr-TR" b="1" dirty="0">
                <a:solidFill>
                  <a:srgbClr val="C00000"/>
                </a:solidFill>
              </a:rPr>
              <a:t>anti-pattern</a:t>
            </a:r>
            <a:r>
              <a:rPr lang="tr-TR" b="1" dirty="0"/>
              <a:t>) ise başarısızlık tecrübelerini anlatır.</a:t>
            </a:r>
            <a:endParaRPr lang="tr-TR" dirty="0"/>
          </a:p>
        </p:txBody>
      </p:sp>
    </p:spTree>
    <p:extLst>
      <p:ext uri="{BB962C8B-B14F-4D97-AF65-F5344CB8AC3E}">
        <p14:creationId xmlns:p14="http://schemas.microsoft.com/office/powerpoint/2010/main" val="14257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GÖZLEMCİ</a:t>
            </a:r>
            <a:br>
              <a:rPr lang="tr-TR" dirty="0"/>
            </a:br>
            <a:r>
              <a:rPr lang="tr-TR" dirty="0"/>
              <a:t>OBSERVER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Gözlemci deseni (</a:t>
            </a:r>
            <a:r>
              <a:rPr lang="tr-TR" sz="2000" dirty="0" err="1"/>
              <a:t>observer</a:t>
            </a:r>
            <a:r>
              <a:rPr lang="tr-TR" sz="2000" dirty="0"/>
              <a:t> pattern), sistemdeki diğer nesnelerin durum değişiklikleri hakkında bir veya daha fazla nesnenin bilgilendirilmesini sağlar. Bağımlı olunan nesnenin durumu veya işin konusu (</a:t>
            </a:r>
            <a:r>
              <a:rPr lang="tr-TR" sz="2000" dirty="0" err="1"/>
              <a:t>subject</a:t>
            </a:r>
            <a:r>
              <a:rPr lang="tr-TR" sz="2000" dirty="0"/>
              <a:t>) değiştiğinde, bağımlı olan veya o işi izleyen gözlemcilerin (</a:t>
            </a:r>
            <a:r>
              <a:rPr lang="tr-TR" sz="2000" dirty="0" err="1"/>
              <a:t>observer</a:t>
            </a:r>
            <a:r>
              <a:rPr lang="tr-TR" sz="2000" dirty="0"/>
              <a:t>) kendileri de güncellenir. </a:t>
            </a:r>
          </a:p>
        </p:txBody>
      </p:sp>
      <p:pic>
        <p:nvPicPr>
          <p:cNvPr id="7" name="İçerik Yer Tutucusu 6" descr="metin, diyagram, ekran görüntüsü, çizgi içeren bir resim&#10;&#10;Yapay zeka tarafından oluşturulan içerik yanlış olabilir.">
            <a:extLst>
              <a:ext uri="{FF2B5EF4-FFF2-40B4-BE49-F238E27FC236}">
                <a16:creationId xmlns:a16="http://schemas.microsoft.com/office/drawing/2014/main" id="{59D01124-D112-4268-9785-61187853E51E}"/>
              </a:ext>
            </a:extLst>
          </p:cNvPr>
          <p:cNvPicPr>
            <a:picLocks noGrp="1"/>
          </p:cNvPicPr>
          <p:nvPr>
            <p:ph idx="1"/>
          </p:nvPr>
        </p:nvPicPr>
        <p:blipFill>
          <a:blip r:embed="rId2"/>
          <a:stretch>
            <a:fillRect/>
          </a:stretch>
        </p:blipFill>
        <p:spPr>
          <a:xfrm>
            <a:off x="158750" y="1550502"/>
            <a:ext cx="8226425" cy="3439496"/>
          </a:xfrm>
          <a:prstGeom prst="rect">
            <a:avLst/>
          </a:prstGeom>
        </p:spPr>
      </p:pic>
    </p:spTree>
    <p:extLst>
      <p:ext uri="{BB962C8B-B14F-4D97-AF65-F5344CB8AC3E}">
        <p14:creationId xmlns:p14="http://schemas.microsoft.com/office/powerpoint/2010/main" val="336237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GÖZLEMCİ</a:t>
            </a:r>
            <a:br>
              <a:rPr lang="tr-TR" dirty="0"/>
            </a:br>
            <a:r>
              <a:rPr lang="tr-TR" dirty="0"/>
              <a:t>OBSERVER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Observer</a:t>
            </a:r>
            <a:r>
              <a:rPr lang="tr-TR" sz="1800" dirty="0"/>
              <a:t>, </a:t>
            </a:r>
            <a:r>
              <a:rPr lang="tr-TR" sz="1800" dirty="0" err="1"/>
              <a:t>Subject</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en-US" sz="1600" dirty="0">
                <a:solidFill>
                  <a:srgbClr val="0000FF"/>
                </a:solidFill>
                <a:latin typeface="Consolas" panose="020B0609020204030204" pitchFamily="49" charset="0"/>
              </a:rPr>
              <a:t>class</a:t>
            </a:r>
            <a:r>
              <a:rPr lang="en-US" sz="1600" dirty="0">
                <a:latin typeface="Consolas" panose="020B0609020204030204" pitchFamily="49" charset="0"/>
              </a:rPr>
              <a:t> Observer {</a:t>
            </a:r>
          </a:p>
          <a:p>
            <a:pPr marL="0" indent="0">
              <a:lnSpc>
                <a:spcPct val="120000"/>
              </a:lnSpc>
              <a:buNone/>
            </a:pPr>
            <a:r>
              <a:rPr lang="en-US" sz="1600" dirty="0">
                <a:latin typeface="Consolas" panose="020B0609020204030204" pitchFamily="49" charset="0"/>
              </a:rPr>
              <a:t>public:</a:t>
            </a:r>
          </a:p>
          <a:p>
            <a:pPr marL="0" indent="0">
              <a:lnSpc>
                <a:spcPct val="120000"/>
              </a:lnSpc>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latin typeface="Consolas" panose="020B0609020204030204" pitchFamily="49" charset="0"/>
              </a:rPr>
              <a:t> update()=0; </a:t>
            </a:r>
          </a:p>
          <a:p>
            <a:pPr marL="0" indent="0">
              <a:lnSpc>
                <a:spcPct val="120000"/>
              </a:lnSpc>
              <a:buNone/>
            </a:pPr>
            <a:r>
              <a:rPr lang="en-US" sz="1600" dirty="0">
                <a:latin typeface="Consolas" panose="020B0609020204030204" pitchFamily="49" charset="0"/>
              </a:rPr>
              <a:t>};</a:t>
            </a:r>
            <a:endParaRPr lang="tr-TR" sz="1600" dirty="0">
              <a:latin typeface="Consolas" panose="020B0609020204030204" pitchFamily="49" charset="0"/>
            </a:endParaRPr>
          </a:p>
          <a:p>
            <a:pPr marL="0" indent="0">
              <a:lnSpc>
                <a:spcPct val="120000"/>
              </a:lnSpc>
              <a:buNone/>
            </a:pPr>
            <a:endParaRPr lang="en-US" sz="1600" dirty="0">
              <a:latin typeface="Consolas" panose="020B0609020204030204" pitchFamily="49" charset="0"/>
            </a:endParaRPr>
          </a:p>
          <a:p>
            <a:pPr marL="0" indent="0">
              <a:lnSpc>
                <a:spcPct val="120000"/>
              </a:lnSpc>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a:t>
            </a:r>
            <a:r>
              <a:rPr lang="tr-TR" sz="1600" dirty="0" err="1">
                <a:latin typeface="Consolas" panose="020B0609020204030204" pitchFamily="49" charset="0"/>
              </a:rPr>
              <a:t>Subject</a:t>
            </a:r>
            <a:r>
              <a:rPr lang="tr-TR" sz="1600" dirty="0">
                <a:latin typeface="Consolas" panose="020B0609020204030204" pitchFamily="49" charset="0"/>
              </a:rPr>
              <a:t> {</a:t>
            </a:r>
          </a:p>
          <a:p>
            <a:pPr marL="0" indent="0">
              <a:lnSpc>
                <a:spcPct val="120000"/>
              </a:lnSpc>
              <a:buNone/>
            </a:pPr>
            <a:r>
              <a:rPr lang="tr-TR" sz="1600" dirty="0" err="1">
                <a:latin typeface="Consolas" panose="020B0609020204030204" pitchFamily="49" charset="0"/>
              </a:rPr>
              <a:t>protected</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list&lt;</a:t>
            </a:r>
            <a:r>
              <a:rPr lang="tr-TR" sz="1600" dirty="0" err="1">
                <a:latin typeface="Consolas" panose="020B0609020204030204" pitchFamily="49" charset="0"/>
              </a:rPr>
              <a:t>Observer</a:t>
            </a:r>
            <a:r>
              <a:rPr lang="tr-TR" sz="1600" dirty="0">
                <a:latin typeface="Consolas" panose="020B0609020204030204" pitchFamily="49" charset="0"/>
              </a:rPr>
              <a:t>*&gt; </a:t>
            </a:r>
            <a:r>
              <a:rPr lang="tr-TR" sz="1600" dirty="0" err="1">
                <a:latin typeface="Consolas" panose="020B0609020204030204" pitchFamily="49" charset="0"/>
              </a:rPr>
              <a:t>observers</a:t>
            </a:r>
            <a:r>
              <a:rPr lang="tr-TR" sz="1600" dirty="0">
                <a:latin typeface="Consolas" panose="020B0609020204030204" pitchFamily="49" charset="0"/>
              </a:rPr>
              <a:t>;</a:t>
            </a:r>
          </a:p>
          <a:p>
            <a:pPr marL="0" indent="0">
              <a:lnSpc>
                <a:spcPct val="120000"/>
              </a:lnSpc>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attach</a:t>
            </a:r>
            <a:r>
              <a:rPr lang="tr-TR" sz="1600" dirty="0">
                <a:latin typeface="Consolas" panose="020B0609020204030204" pitchFamily="49" charset="0"/>
              </a:rPr>
              <a:t>(</a:t>
            </a:r>
            <a:r>
              <a:rPr lang="tr-TR" sz="1600" dirty="0" err="1">
                <a:latin typeface="Consolas" panose="020B0609020204030204" pitchFamily="49" charset="0"/>
              </a:rPr>
              <a:t>Observer</a:t>
            </a:r>
            <a:r>
              <a:rPr lang="tr-TR" sz="1600" dirty="0">
                <a:latin typeface="Consolas" panose="020B0609020204030204" pitchFamily="49" charset="0"/>
              </a:rPr>
              <a:t>* </a:t>
            </a:r>
            <a:r>
              <a:rPr lang="tr-TR" sz="1600" dirty="0" err="1">
                <a:latin typeface="Consolas" panose="020B0609020204030204" pitchFamily="49" charset="0"/>
              </a:rPr>
              <a:t>pObserver</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observers.push_back</a:t>
            </a:r>
            <a:r>
              <a:rPr lang="tr-TR" sz="1600" dirty="0">
                <a:latin typeface="Consolas" panose="020B0609020204030204" pitchFamily="49" charset="0"/>
              </a:rPr>
              <a:t>(</a:t>
            </a:r>
            <a:r>
              <a:rPr lang="tr-TR" sz="1600" dirty="0" err="1">
                <a:latin typeface="Consolas" panose="020B0609020204030204" pitchFamily="49" charset="0"/>
              </a:rPr>
              <a:t>pObserver</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detach</a:t>
            </a:r>
            <a:r>
              <a:rPr lang="tr-TR" sz="1600" dirty="0">
                <a:latin typeface="Consolas" panose="020B0609020204030204" pitchFamily="49" charset="0"/>
              </a:rPr>
              <a:t>(</a:t>
            </a:r>
            <a:r>
              <a:rPr lang="tr-TR" sz="1600" dirty="0" err="1">
                <a:latin typeface="Consolas" panose="020B0609020204030204" pitchFamily="49" charset="0"/>
              </a:rPr>
              <a:t>Observer</a:t>
            </a:r>
            <a:r>
              <a:rPr lang="tr-TR" sz="1600" dirty="0">
                <a:latin typeface="Consolas" panose="020B0609020204030204" pitchFamily="49" charset="0"/>
              </a:rPr>
              <a:t>* </a:t>
            </a:r>
            <a:r>
              <a:rPr lang="tr-TR" sz="1600" dirty="0" err="1">
                <a:latin typeface="Consolas" panose="020B0609020204030204" pitchFamily="49" charset="0"/>
              </a:rPr>
              <a:t>pObserver</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observers.remove</a:t>
            </a:r>
            <a:r>
              <a:rPr lang="tr-TR" sz="1600" dirty="0">
                <a:latin typeface="Consolas" panose="020B0609020204030204" pitchFamily="49" charset="0"/>
              </a:rPr>
              <a:t>(</a:t>
            </a:r>
            <a:r>
              <a:rPr lang="tr-TR" sz="1600" dirty="0" err="1">
                <a:latin typeface="Consolas" panose="020B0609020204030204" pitchFamily="49" charset="0"/>
              </a:rPr>
              <a:t>pObserver</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notify</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for</a:t>
            </a:r>
            <a:r>
              <a:rPr lang="tr-TR" sz="1600" dirty="0">
                <a:latin typeface="Consolas" panose="020B0609020204030204" pitchFamily="49" charset="0"/>
              </a:rPr>
              <a:t> (</a:t>
            </a:r>
            <a:r>
              <a:rPr lang="tr-TR" sz="1600" dirty="0" err="1">
                <a:latin typeface="Consolas" panose="020B0609020204030204" pitchFamily="49" charset="0"/>
              </a:rPr>
              <a:t>Observer</a:t>
            </a:r>
            <a:r>
              <a:rPr lang="tr-TR" sz="1600" dirty="0">
                <a:latin typeface="Consolas" panose="020B0609020204030204" pitchFamily="49" charset="0"/>
              </a:rPr>
              <a:t>* </a:t>
            </a:r>
            <a:r>
              <a:rPr lang="tr-TR" sz="1600" dirty="0" err="1">
                <a:latin typeface="Consolas" panose="020B0609020204030204" pitchFamily="49" charset="0"/>
              </a:rPr>
              <a:t>observer</a:t>
            </a:r>
            <a:r>
              <a:rPr lang="tr-TR" sz="1600" dirty="0">
                <a:latin typeface="Consolas" panose="020B0609020204030204" pitchFamily="49" charset="0"/>
              </a:rPr>
              <a:t> : </a:t>
            </a:r>
            <a:r>
              <a:rPr lang="tr-TR" sz="1600" dirty="0" err="1">
                <a:latin typeface="Consolas" panose="020B0609020204030204" pitchFamily="49" charset="0"/>
              </a:rPr>
              <a:t>observers</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observer</a:t>
            </a:r>
            <a:r>
              <a:rPr lang="tr-TR" sz="1600" dirty="0">
                <a:latin typeface="Consolas" panose="020B0609020204030204" pitchFamily="49" charset="0"/>
              </a:rPr>
              <a:t>-&gt;</a:t>
            </a:r>
            <a:r>
              <a:rPr lang="tr-TR" sz="1600" dirty="0" err="1">
                <a:latin typeface="Consolas" panose="020B0609020204030204" pitchFamily="49" charset="0"/>
              </a:rPr>
              <a:t>update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175782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GÖZLEMCİ</a:t>
            </a:r>
            <a:br>
              <a:rPr lang="tr-TR" dirty="0"/>
            </a:br>
            <a:r>
              <a:rPr lang="tr-TR" dirty="0"/>
              <a:t>OBSERVER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ConcreteSubject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ConcreteSubject: </a:t>
            </a:r>
            <a:r>
              <a:rPr lang="tr-TR" sz="1600" dirty="0" err="1">
                <a:solidFill>
                  <a:srgbClr val="0000FF"/>
                </a:solidFill>
                <a:latin typeface="Consolas" panose="020B0609020204030204" pitchFamily="49" charset="0"/>
              </a:rPr>
              <a:t>public</a:t>
            </a:r>
            <a:r>
              <a:rPr lang="tr-TR" sz="1600" dirty="0">
                <a:latin typeface="Consolas" panose="020B0609020204030204" pitchFamily="49" charset="0"/>
              </a:rPr>
              <a:t> </a:t>
            </a:r>
            <a:r>
              <a:rPr lang="tr-TR" sz="1600" dirty="0" err="1">
                <a:latin typeface="Consolas" panose="020B0609020204030204" pitchFamily="49" charset="0"/>
              </a:rPr>
              <a:t>Subject</a:t>
            </a:r>
            <a:r>
              <a:rPr lang="tr-TR" sz="1600" dirty="0">
                <a:latin typeface="Consolas" panose="020B0609020204030204" pitchFamily="49" charset="0"/>
              </a:rPr>
              <a:t> {</a:t>
            </a:r>
          </a:p>
          <a:p>
            <a:pPr marL="0" indent="0">
              <a:lnSpc>
                <a:spcPct val="120000"/>
              </a:lnSpc>
              <a:buNone/>
            </a:pPr>
            <a:r>
              <a:rPr lang="tr-TR" sz="1600" dirty="0" err="1">
                <a:latin typeface="Consolas" panose="020B0609020204030204" pitchFamily="49" charset="0"/>
              </a:rPr>
              <a:t>protected</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subjectState</a:t>
            </a:r>
            <a:r>
              <a:rPr lang="tr-TR" sz="1600" dirty="0">
                <a:latin typeface="Consolas" panose="020B0609020204030204" pitchFamily="49" charset="0"/>
              </a:rPr>
              <a:t>;</a:t>
            </a:r>
          </a:p>
          <a:p>
            <a:pPr marL="0" indent="0">
              <a:lnSpc>
                <a:spcPct val="120000"/>
              </a:lnSpc>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ConcreteSubject()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subjectState</a:t>
            </a:r>
            <a:r>
              <a:rPr lang="tr-TR" sz="1600" dirty="0">
                <a:latin typeface="Consolas" panose="020B0609020204030204" pitchFamily="49" charset="0"/>
              </a:rPr>
              <a:t>=0;</a:t>
            </a:r>
          </a:p>
          <a:p>
            <a:pPr marL="0" indent="0">
              <a:lnSpc>
                <a:spcPct val="120000"/>
              </a:lnSpc>
              <a:buNone/>
            </a:pPr>
            <a:r>
              <a:rPr lang="tr-TR" sz="1600" dirty="0">
                <a:latin typeface="Consolas" panose="020B0609020204030204" pitchFamily="49" charset="0"/>
              </a:rPr>
              <a:t>    }</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getState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return</a:t>
            </a:r>
            <a:r>
              <a:rPr lang="tr-TR" sz="1600" dirty="0">
                <a:latin typeface="Consolas" panose="020B0609020204030204" pitchFamily="49" charset="0"/>
              </a:rPr>
              <a:t> </a:t>
            </a:r>
            <a:r>
              <a:rPr lang="tr-TR" sz="1600" dirty="0" err="1">
                <a:latin typeface="Consolas" panose="020B0609020204030204" pitchFamily="49" charset="0"/>
              </a:rPr>
              <a:t>subjectState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setState</a:t>
            </a:r>
            <a:r>
              <a:rPr lang="tr-TR" sz="1600" dirty="0">
                <a:latin typeface="Consolas" panose="020B0609020204030204" pitchFamily="49" charset="0"/>
              </a:rPr>
              <a:t>(</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pSubjectState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subjectState</a:t>
            </a:r>
            <a:r>
              <a:rPr lang="tr-TR" sz="1600" dirty="0">
                <a:latin typeface="Consolas" panose="020B0609020204030204" pitchFamily="49" charset="0"/>
              </a:rPr>
              <a:t>=</a:t>
            </a:r>
            <a:r>
              <a:rPr lang="tr-TR" sz="1600" dirty="0" err="1">
                <a:latin typeface="Consolas" panose="020B0609020204030204" pitchFamily="49" charset="0"/>
              </a:rPr>
              <a:t>pSubjectState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406596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GÖZLEMCİ</a:t>
            </a:r>
            <a:br>
              <a:rPr lang="tr-TR" dirty="0"/>
            </a:br>
            <a:r>
              <a:rPr lang="tr-TR" dirty="0"/>
              <a:t>OBSERVER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ConcreteObserver</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a:t>
            </a:r>
            <a:r>
              <a:rPr lang="tr-TR" sz="1600" dirty="0" err="1">
                <a:latin typeface="Consolas" panose="020B0609020204030204" pitchFamily="49" charset="0"/>
              </a:rPr>
              <a:t>ConcreteObserver:</a:t>
            </a:r>
            <a:r>
              <a:rPr lang="tr-TR" sz="1600" dirty="0" err="1">
                <a:solidFill>
                  <a:srgbClr val="0000FF"/>
                </a:solidFill>
                <a:latin typeface="Consolas" panose="020B0609020204030204" pitchFamily="49" charset="0"/>
              </a:rPr>
              <a:t>public</a:t>
            </a:r>
            <a:r>
              <a:rPr lang="tr-TR" sz="1600" dirty="0">
                <a:latin typeface="Consolas" panose="020B0609020204030204" pitchFamily="49" charset="0"/>
              </a:rPr>
              <a:t> </a:t>
            </a:r>
            <a:r>
              <a:rPr lang="tr-TR" sz="1600" dirty="0" err="1">
                <a:latin typeface="Consolas" panose="020B0609020204030204" pitchFamily="49" charset="0"/>
              </a:rPr>
              <a:t>Observer</a:t>
            </a:r>
            <a:r>
              <a:rPr lang="tr-TR" sz="1600" dirty="0">
                <a:latin typeface="Consolas" panose="020B0609020204030204" pitchFamily="49" charset="0"/>
              </a:rPr>
              <a:t> {</a:t>
            </a:r>
          </a:p>
          <a:p>
            <a:pPr marL="0" indent="0">
              <a:lnSpc>
                <a:spcPct val="120000"/>
              </a:lnSpc>
              <a:buNone/>
            </a:pPr>
            <a:r>
              <a:rPr lang="tr-TR" sz="1600" dirty="0" err="1">
                <a:latin typeface="Consolas" panose="020B0609020204030204" pitchFamily="49" charset="0"/>
              </a:rPr>
              <a:t>private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string</a:t>
            </a:r>
            <a:r>
              <a:rPr lang="tr-TR" sz="1600" dirty="0">
                <a:latin typeface="Consolas" panose="020B0609020204030204" pitchFamily="49" charset="0"/>
              </a:rPr>
              <a:t> </a:t>
            </a:r>
            <a:r>
              <a:rPr lang="tr-TR" sz="1600" dirty="0" err="1">
                <a:latin typeface="Consolas" panose="020B0609020204030204" pitchFamily="49" charset="0"/>
              </a:rPr>
              <a:t>gozlemciAdi</a:t>
            </a:r>
            <a:r>
              <a:rPr lang="tr-TR" sz="1600" dirty="0">
                <a:latin typeface="Consolas" panose="020B0609020204030204" pitchFamily="49" charset="0"/>
              </a:rPr>
              <a:t>;</a:t>
            </a:r>
          </a:p>
          <a:p>
            <a:pPr marL="0" indent="0">
              <a:lnSpc>
                <a:spcPct val="120000"/>
              </a:lnSpc>
              <a:buNone/>
            </a:pPr>
            <a:r>
              <a:rPr lang="tr-TR" sz="1600" dirty="0" err="1">
                <a:latin typeface="Consolas" panose="020B0609020204030204" pitchFamily="49" charset="0"/>
              </a:rPr>
              <a:t>protected</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ConcreteSubject* </a:t>
            </a:r>
            <a:r>
              <a:rPr lang="tr-TR" sz="1600" dirty="0" err="1">
                <a:latin typeface="Consolas" panose="020B0609020204030204" pitchFamily="49" charset="0"/>
              </a:rPr>
              <a:t>subject</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observerState</a:t>
            </a:r>
            <a:r>
              <a:rPr lang="tr-TR" sz="1600" dirty="0">
                <a:latin typeface="Consolas" panose="020B0609020204030204" pitchFamily="49" charset="0"/>
              </a:rPr>
              <a:t>;</a:t>
            </a:r>
          </a:p>
          <a:p>
            <a:pPr marL="0" indent="0">
              <a:lnSpc>
                <a:spcPct val="120000"/>
              </a:lnSpc>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ConcreteObserver</a:t>
            </a:r>
            <a:r>
              <a:rPr lang="tr-TR" sz="1600" dirty="0">
                <a:latin typeface="Consolas" panose="020B0609020204030204" pitchFamily="49" charset="0"/>
              </a:rPr>
              <a:t>(</a:t>
            </a:r>
            <a:r>
              <a:rPr lang="tr-TR" sz="1600" dirty="0">
                <a:solidFill>
                  <a:srgbClr val="0000FF"/>
                </a:solidFill>
                <a:latin typeface="Consolas" panose="020B0609020204030204" pitchFamily="49" charset="0"/>
              </a:rPr>
              <a:t>string</a:t>
            </a:r>
            <a:r>
              <a:rPr lang="tr-TR" sz="1600" dirty="0">
                <a:latin typeface="Consolas" panose="020B0609020204030204" pitchFamily="49" charset="0"/>
              </a:rPr>
              <a:t> </a:t>
            </a:r>
            <a:r>
              <a:rPr lang="tr-TR" sz="1600" dirty="0" err="1">
                <a:latin typeface="Consolas" panose="020B0609020204030204" pitchFamily="49" charset="0"/>
              </a:rPr>
              <a:t>pGozlemciAdi,ConcreteSubject</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pConcreteSubject</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gozlemciAdi</a:t>
            </a:r>
            <a:r>
              <a:rPr lang="tr-TR" sz="1600" dirty="0">
                <a:latin typeface="Consolas" panose="020B0609020204030204" pitchFamily="49" charset="0"/>
              </a:rPr>
              <a:t>=</a:t>
            </a:r>
            <a:r>
              <a:rPr lang="tr-TR" sz="1600" dirty="0" err="1">
                <a:latin typeface="Consolas" panose="020B0609020204030204" pitchFamily="49" charset="0"/>
              </a:rPr>
              <a:t>pGozlemciAdi</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subject</a:t>
            </a:r>
            <a:r>
              <a:rPr lang="tr-TR" sz="1600" dirty="0">
                <a:latin typeface="Consolas" panose="020B0609020204030204" pitchFamily="49" charset="0"/>
              </a:rPr>
              <a:t>=</a:t>
            </a:r>
            <a:r>
              <a:rPr lang="tr-TR" sz="1600" dirty="0" err="1">
                <a:latin typeface="Consolas" panose="020B0609020204030204" pitchFamily="49" charset="0"/>
              </a:rPr>
              <a:t>pConcreteSubject</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update</a:t>
            </a:r>
            <a:r>
              <a:rPr lang="tr-TR" sz="1600" dirty="0">
                <a:latin typeface="Consolas" panose="020B0609020204030204" pitchFamily="49" charset="0"/>
              </a:rPr>
              <a:t>() </a:t>
            </a:r>
            <a:r>
              <a:rPr lang="tr-TR" sz="1600" dirty="0" err="1">
                <a:solidFill>
                  <a:srgbClr val="0000FF"/>
                </a:solidFill>
                <a:latin typeface="Consolas" panose="020B0609020204030204" pitchFamily="49" charset="0"/>
              </a:rPr>
              <a:t>override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observerState</a:t>
            </a:r>
            <a:r>
              <a:rPr lang="tr-TR" sz="1600" dirty="0">
                <a:latin typeface="Consolas" panose="020B0609020204030204" pitchFamily="49" charset="0"/>
              </a:rPr>
              <a:t>=</a:t>
            </a:r>
            <a:r>
              <a:rPr lang="tr-TR" sz="1600" dirty="0" err="1">
                <a:latin typeface="Consolas" panose="020B0609020204030204" pitchFamily="49" charset="0"/>
              </a:rPr>
              <a:t>subject</a:t>
            </a:r>
            <a:r>
              <a:rPr lang="tr-TR" sz="1600" dirty="0">
                <a:latin typeface="Consolas" panose="020B0609020204030204" pitchFamily="49" charset="0"/>
              </a:rPr>
              <a:t>-&gt;</a:t>
            </a:r>
            <a:r>
              <a:rPr lang="tr-TR" sz="1600" dirty="0" err="1">
                <a:latin typeface="Consolas" panose="020B0609020204030204" pitchFamily="49" charset="0"/>
              </a:rPr>
              <a:t>getState</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a:t>
            </a:r>
            <a:r>
              <a:rPr lang="tr-TR" sz="1600" dirty="0" err="1">
                <a:latin typeface="Consolas" panose="020B0609020204030204" pitchFamily="49" charset="0"/>
              </a:rPr>
              <a:t>gozlemciAdi</a:t>
            </a:r>
            <a:r>
              <a:rPr lang="tr-TR" sz="1600" dirty="0">
                <a:latin typeface="Consolas" panose="020B0609020204030204" pitchFamily="49" charset="0"/>
              </a:rPr>
              <a:t> &lt;&lt; " gözlemcisinin yeni durumu:" </a:t>
            </a:r>
          </a:p>
          <a:p>
            <a:pPr marL="0" indent="0">
              <a:lnSpc>
                <a:spcPct val="120000"/>
              </a:lnSpc>
              <a:buNone/>
            </a:pPr>
            <a:r>
              <a:rPr lang="tr-TR" sz="1600" dirty="0">
                <a:latin typeface="Consolas" panose="020B0609020204030204" pitchFamily="49" charset="0"/>
              </a:rPr>
              <a:t>             &lt;&lt; </a:t>
            </a:r>
            <a:r>
              <a:rPr lang="tr-TR" sz="1600" dirty="0" err="1">
                <a:latin typeface="Consolas" panose="020B0609020204030204" pitchFamily="49" charset="0"/>
              </a:rPr>
              <a:t>observerState</a:t>
            </a:r>
            <a:r>
              <a:rPr lang="tr-TR" sz="1600" dirty="0">
                <a:latin typeface="Consolas" panose="020B0609020204030204" pitchFamily="49" charset="0"/>
              </a:rPr>
              <a:t>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 </a:t>
            </a:r>
          </a:p>
          <a:p>
            <a:pPr marL="0" indent="0">
              <a:lnSpc>
                <a:spcPct val="120000"/>
              </a:lnSpc>
              <a:buNone/>
            </a:pPr>
            <a:r>
              <a:rPr lang="tr-TR" sz="1600" dirty="0">
                <a:latin typeface="Consolas" panose="020B0609020204030204" pitchFamily="49" charset="0"/>
              </a:rPr>
              <a:t>};</a:t>
            </a:r>
          </a:p>
        </p:txBody>
      </p:sp>
    </p:spTree>
    <p:extLst>
      <p:ext uri="{BB962C8B-B14F-4D97-AF65-F5344CB8AC3E}">
        <p14:creationId xmlns:p14="http://schemas.microsoft.com/office/powerpoint/2010/main" val="2825345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GÖZLEMCİ</a:t>
            </a:r>
            <a:br>
              <a:rPr lang="tr-TR" dirty="0"/>
            </a:br>
            <a:r>
              <a:rPr lang="tr-TR" dirty="0"/>
              <a:t>OBSERVER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600" dirty="0">
                <a:solidFill>
                  <a:srgbClr val="0000FF"/>
                </a:solidFill>
                <a:latin typeface="Consolas" panose="020B0609020204030204" pitchFamily="49" charset="0"/>
              </a:rPr>
              <a:t>int</a:t>
            </a:r>
            <a:r>
              <a:rPr lang="tr-TR" sz="1600" dirty="0">
                <a:latin typeface="Consolas" panose="020B0609020204030204" pitchFamily="49" charset="0"/>
              </a:rPr>
              <a:t> main() { </a:t>
            </a:r>
            <a:r>
              <a:rPr lang="tr-TR" sz="1600" dirty="0">
                <a:solidFill>
                  <a:schemeClr val="bg1">
                    <a:lumMod val="75000"/>
                  </a:schemeClr>
                </a:solidFill>
                <a:latin typeface="Consolas" panose="020B0609020204030204" pitchFamily="49" charset="0"/>
              </a:rPr>
              <a:t>//İstemci </a:t>
            </a:r>
          </a:p>
          <a:p>
            <a:pPr marL="0" indent="0">
              <a:lnSpc>
                <a:spcPct val="120000"/>
              </a:lnSpc>
              <a:buNone/>
            </a:pPr>
            <a:r>
              <a:rPr lang="tr-TR" sz="1600" dirty="0">
                <a:latin typeface="Consolas" panose="020B0609020204030204" pitchFamily="49" charset="0"/>
              </a:rPr>
              <a:t>    ConcreteSubject* </a:t>
            </a:r>
            <a:r>
              <a:rPr lang="tr-TR" sz="1600" dirty="0" err="1">
                <a:latin typeface="Consolas" panose="020B0609020204030204" pitchFamily="49" charset="0"/>
              </a:rPr>
              <a:t>gozlemcileriDeğistirecek</a:t>
            </a:r>
            <a:r>
              <a:rPr lang="tr-TR" sz="1600" dirty="0">
                <a:latin typeface="Consolas" panose="020B0609020204030204" pitchFamily="49" charset="0"/>
              </a:rPr>
              <a:t> = </a:t>
            </a:r>
            <a:r>
              <a:rPr lang="tr-TR" sz="1600" dirty="0">
                <a:solidFill>
                  <a:srgbClr val="0000FF"/>
                </a:solidFill>
                <a:latin typeface="Consolas" panose="020B0609020204030204" pitchFamily="49" charset="0"/>
              </a:rPr>
              <a:t>new</a:t>
            </a:r>
            <a:r>
              <a:rPr lang="tr-TR" sz="1600" dirty="0">
                <a:latin typeface="Consolas" panose="020B0609020204030204" pitchFamily="49" charset="0"/>
              </a:rPr>
              <a:t> ConcreteSubject();</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Observer</a:t>
            </a:r>
            <a:r>
              <a:rPr lang="tr-TR" sz="1600" dirty="0">
                <a:latin typeface="Consolas" panose="020B0609020204030204" pitchFamily="49" charset="0"/>
              </a:rPr>
              <a:t>* observer1=</a:t>
            </a:r>
            <a:r>
              <a:rPr lang="tr-TR" sz="1600" dirty="0">
                <a:solidFill>
                  <a:srgbClr val="0000FF"/>
                </a:solidFill>
                <a:latin typeface="Consolas" panose="020B0609020204030204" pitchFamily="49" charset="0"/>
              </a:rPr>
              <a:t>new</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ConcreteObserver</a:t>
            </a:r>
            <a:r>
              <a:rPr lang="tr-TR" sz="1600" dirty="0">
                <a:latin typeface="Consolas" panose="020B0609020204030204" pitchFamily="49" charset="0"/>
              </a:rPr>
              <a:t>("A",</a:t>
            </a:r>
            <a:r>
              <a:rPr lang="tr-TR" sz="1600" dirty="0" err="1">
                <a:latin typeface="Consolas" panose="020B0609020204030204" pitchFamily="49" charset="0"/>
              </a:rPr>
              <a:t>gozlemcileriDeğistirecek</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gozlemcileriDeğistirecek</a:t>
            </a:r>
            <a:r>
              <a:rPr lang="tr-TR" sz="1600" dirty="0">
                <a:latin typeface="Consolas" panose="020B0609020204030204" pitchFamily="49" charset="0"/>
              </a:rPr>
              <a:t>-&gt;</a:t>
            </a:r>
            <a:r>
              <a:rPr lang="tr-TR" sz="1600" dirty="0" err="1">
                <a:latin typeface="Consolas" panose="020B0609020204030204" pitchFamily="49" charset="0"/>
              </a:rPr>
              <a:t>attach</a:t>
            </a:r>
            <a:r>
              <a:rPr lang="tr-TR" sz="1600" dirty="0">
                <a:latin typeface="Consolas" panose="020B0609020204030204" pitchFamily="49" charset="0"/>
              </a:rPr>
              <a:t>(observer1);</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Observer</a:t>
            </a:r>
            <a:r>
              <a:rPr lang="tr-TR" sz="1600" dirty="0">
                <a:latin typeface="Consolas" panose="020B0609020204030204" pitchFamily="49" charset="0"/>
              </a:rPr>
              <a:t>* observer2=</a:t>
            </a:r>
            <a:r>
              <a:rPr lang="tr-TR" sz="1600" dirty="0">
                <a:solidFill>
                  <a:srgbClr val="0000FF"/>
                </a:solidFill>
                <a:latin typeface="Consolas" panose="020B0609020204030204" pitchFamily="49" charset="0"/>
              </a:rPr>
              <a:t>new</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ConcreteObserver</a:t>
            </a:r>
            <a:r>
              <a:rPr lang="tr-TR" sz="1600" dirty="0">
                <a:latin typeface="Consolas" panose="020B0609020204030204" pitchFamily="49" charset="0"/>
              </a:rPr>
              <a:t>("B",</a:t>
            </a:r>
            <a:r>
              <a:rPr lang="tr-TR" sz="1600" dirty="0" err="1">
                <a:latin typeface="Consolas" panose="020B0609020204030204" pitchFamily="49" charset="0"/>
              </a:rPr>
              <a:t>gozlemcileriDeğistirecek</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gozlemcileriDeğistirecek</a:t>
            </a:r>
            <a:r>
              <a:rPr lang="tr-TR" sz="1600" dirty="0">
                <a:latin typeface="Consolas" panose="020B0609020204030204" pitchFamily="49" charset="0"/>
              </a:rPr>
              <a:t>-&gt;</a:t>
            </a:r>
            <a:r>
              <a:rPr lang="tr-TR" sz="1600" dirty="0" err="1">
                <a:latin typeface="Consolas" panose="020B0609020204030204" pitchFamily="49" charset="0"/>
              </a:rPr>
              <a:t>attach</a:t>
            </a:r>
            <a:r>
              <a:rPr lang="tr-TR" sz="1600" dirty="0">
                <a:latin typeface="Consolas" panose="020B0609020204030204" pitchFamily="49" charset="0"/>
              </a:rPr>
              <a:t>(observer2);</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Observer</a:t>
            </a:r>
            <a:r>
              <a:rPr lang="tr-TR" sz="1600" dirty="0">
                <a:latin typeface="Consolas" panose="020B0609020204030204" pitchFamily="49" charset="0"/>
              </a:rPr>
              <a:t>* observer3=</a:t>
            </a:r>
            <a:r>
              <a:rPr lang="tr-TR" sz="1600" dirty="0">
                <a:solidFill>
                  <a:srgbClr val="0000FF"/>
                </a:solidFill>
                <a:latin typeface="Consolas" panose="020B0609020204030204" pitchFamily="49" charset="0"/>
              </a:rPr>
              <a:t>new</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ConcreteObserver</a:t>
            </a:r>
            <a:r>
              <a:rPr lang="tr-TR" sz="1600" dirty="0">
                <a:latin typeface="Consolas" panose="020B0609020204030204" pitchFamily="49" charset="0"/>
              </a:rPr>
              <a:t>("C",</a:t>
            </a:r>
            <a:r>
              <a:rPr lang="tr-TR" sz="1600" dirty="0" err="1">
                <a:latin typeface="Consolas" panose="020B0609020204030204" pitchFamily="49" charset="0"/>
              </a:rPr>
              <a:t>gozlemcileriDeğistirecek</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gozlemcileriDeğistirecek</a:t>
            </a:r>
            <a:r>
              <a:rPr lang="tr-TR" sz="1600" dirty="0">
                <a:latin typeface="Consolas" panose="020B0609020204030204" pitchFamily="49" charset="0"/>
              </a:rPr>
              <a:t>-&gt;</a:t>
            </a:r>
            <a:r>
              <a:rPr lang="tr-TR" sz="1600" dirty="0" err="1">
                <a:latin typeface="Consolas" panose="020B0609020204030204" pitchFamily="49" charset="0"/>
              </a:rPr>
              <a:t>attach</a:t>
            </a:r>
            <a:r>
              <a:rPr lang="tr-TR" sz="1600" dirty="0">
                <a:latin typeface="Consolas" panose="020B0609020204030204" pitchFamily="49" charset="0"/>
              </a:rPr>
              <a:t>(observer3); </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gozlemcileriDeğistirecek</a:t>
            </a:r>
            <a:r>
              <a:rPr lang="tr-TR" sz="1600" dirty="0">
                <a:latin typeface="Consolas" panose="020B0609020204030204" pitchFamily="49" charset="0"/>
              </a:rPr>
              <a:t>-&gt;</a:t>
            </a:r>
            <a:r>
              <a:rPr lang="tr-TR" sz="1600" dirty="0" err="1">
                <a:latin typeface="Consolas" panose="020B0609020204030204" pitchFamily="49" charset="0"/>
              </a:rPr>
              <a:t>setState</a:t>
            </a:r>
            <a:r>
              <a:rPr lang="tr-TR" sz="1600" dirty="0">
                <a:latin typeface="Consolas" panose="020B0609020204030204" pitchFamily="49" charset="0"/>
              </a:rPr>
              <a:t>(1);</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gozlemcileriDeğistirecek</a:t>
            </a:r>
            <a:r>
              <a:rPr lang="tr-TR" sz="1600" dirty="0">
                <a:latin typeface="Consolas" panose="020B0609020204030204" pitchFamily="49" charset="0"/>
              </a:rPr>
              <a:t>-&gt;</a:t>
            </a:r>
            <a:r>
              <a:rPr lang="tr-TR" sz="1600" dirty="0" err="1">
                <a:latin typeface="Consolas" panose="020B0609020204030204" pitchFamily="49" charset="0"/>
              </a:rPr>
              <a:t>notify</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gozlemcileriDeğistirecek</a:t>
            </a:r>
            <a:r>
              <a:rPr lang="tr-TR" sz="1600" dirty="0">
                <a:latin typeface="Consolas" panose="020B0609020204030204" pitchFamily="49" charset="0"/>
              </a:rPr>
              <a:t>-&gt;</a:t>
            </a:r>
            <a:r>
              <a:rPr lang="tr-TR" sz="1600" dirty="0" err="1">
                <a:latin typeface="Consolas" panose="020B0609020204030204" pitchFamily="49" charset="0"/>
              </a:rPr>
              <a:t>setState</a:t>
            </a:r>
            <a:r>
              <a:rPr lang="tr-TR" sz="1600" dirty="0">
                <a:latin typeface="Consolas" panose="020B0609020204030204" pitchFamily="49" charset="0"/>
              </a:rPr>
              <a:t>(2);</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gozlemcileriDeğistirecek</a:t>
            </a:r>
            <a:r>
              <a:rPr lang="tr-TR" sz="1600" dirty="0">
                <a:latin typeface="Consolas" panose="020B0609020204030204" pitchFamily="49" charset="0"/>
              </a:rPr>
              <a:t>-&gt;</a:t>
            </a:r>
            <a:r>
              <a:rPr lang="tr-TR" sz="1600" dirty="0" err="1">
                <a:latin typeface="Consolas" panose="020B0609020204030204" pitchFamily="49" charset="0"/>
              </a:rPr>
              <a:t>notify</a:t>
            </a: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delete</a:t>
            </a:r>
            <a:r>
              <a:rPr lang="tr-TR" sz="1600" dirty="0">
                <a:latin typeface="Consolas" panose="020B0609020204030204" pitchFamily="49" charset="0"/>
              </a:rPr>
              <a:t> gozlemcileriDeğistirecek,observer1,observer2,observer3;</a:t>
            </a:r>
          </a:p>
          <a:p>
            <a:pPr marL="0" indent="0">
              <a:lnSpc>
                <a:spcPct val="120000"/>
              </a:lnSpc>
              <a:buNone/>
            </a:pP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146003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strateji</a:t>
            </a:r>
            <a:br>
              <a:rPr lang="tr-TR" dirty="0"/>
            </a:br>
            <a:r>
              <a:rPr lang="tr-TR" dirty="0" err="1"/>
              <a:t>strategy</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Strateji deseni (</a:t>
            </a:r>
            <a:r>
              <a:rPr lang="tr-TR" sz="2000" dirty="0" err="1"/>
              <a:t>strategy</a:t>
            </a:r>
            <a:r>
              <a:rPr lang="tr-TR" sz="2000" dirty="0"/>
              <a:t> pattern), belirli bir davranışı gerçekleştirmek için değiştirilebilen sarmalanmış (</a:t>
            </a:r>
            <a:r>
              <a:rPr lang="tr-TR" sz="2000" dirty="0" err="1"/>
              <a:t>encapsulated</a:t>
            </a:r>
            <a:r>
              <a:rPr lang="tr-TR" sz="2000" dirty="0"/>
              <a:t>) algoritmalar kümesini tanımlar</a:t>
            </a:r>
          </a:p>
        </p:txBody>
      </p:sp>
      <p:pic>
        <p:nvPicPr>
          <p:cNvPr id="8" name="İçerik Yer Tutucusu 7" descr="metin, ekran görüntüsü, yazı tipi, çizgi içeren bir resim&#10;&#10;Yapay zeka tarafından oluşturulan içerik yanlış olabilir.">
            <a:extLst>
              <a:ext uri="{FF2B5EF4-FFF2-40B4-BE49-F238E27FC236}">
                <a16:creationId xmlns:a16="http://schemas.microsoft.com/office/drawing/2014/main" id="{9AF72C3E-3C12-4EE9-ABC3-67502FD4293E}"/>
              </a:ext>
            </a:extLst>
          </p:cNvPr>
          <p:cNvPicPr>
            <a:picLocks noGrp="1"/>
          </p:cNvPicPr>
          <p:nvPr>
            <p:ph idx="1"/>
          </p:nvPr>
        </p:nvPicPr>
        <p:blipFill>
          <a:blip r:embed="rId2"/>
          <a:stretch>
            <a:fillRect/>
          </a:stretch>
        </p:blipFill>
        <p:spPr>
          <a:xfrm>
            <a:off x="1013958" y="2255696"/>
            <a:ext cx="6516009" cy="2029108"/>
          </a:xfrm>
          <a:prstGeom prst="rect">
            <a:avLst/>
          </a:prstGeom>
        </p:spPr>
      </p:pic>
    </p:spTree>
    <p:extLst>
      <p:ext uri="{BB962C8B-B14F-4D97-AF65-F5344CB8AC3E}">
        <p14:creationId xmlns:p14="http://schemas.microsoft.com/office/powerpoint/2010/main" val="773531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strateji</a:t>
            </a:r>
            <a:br>
              <a:rPr lang="tr-TR" dirty="0"/>
            </a:br>
            <a:r>
              <a:rPr lang="tr-TR" dirty="0" err="1"/>
              <a:t>strategy</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Strategy</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algorithmInterface</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ConcreteStrategyA</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algorithmInterface</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 stratejisinin Algoritması </a:t>
            </a:r>
            <a:r>
              <a:rPr lang="tr-TR" sz="1400" dirty="0" err="1">
                <a:latin typeface="Consolas" panose="020B0609020204030204" pitchFamily="49" charset="0"/>
              </a:rPr>
              <a:t>Çalıştıtılıyor</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ConcreteStrategyB</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algorithmInterface</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"B stratejisinin Algoritması </a:t>
            </a:r>
            <a:r>
              <a:rPr lang="tr-TR" sz="1400" dirty="0" err="1">
                <a:latin typeface="Consolas" panose="020B0609020204030204" pitchFamily="49" charset="0"/>
              </a:rPr>
              <a:t>Çalıştıtılıyor</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ConcreteStrategyC</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algorithmInterface</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"C stratejisinin Algoritması </a:t>
            </a:r>
            <a:r>
              <a:rPr lang="tr-TR" sz="1400" dirty="0" err="1">
                <a:latin typeface="Consolas" panose="020B0609020204030204" pitchFamily="49" charset="0"/>
              </a:rPr>
              <a:t>Çalıştıtılıyor</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716436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strateji</a:t>
            </a:r>
            <a:br>
              <a:rPr lang="tr-TR" dirty="0"/>
            </a:br>
            <a:r>
              <a:rPr lang="tr-TR" dirty="0" err="1"/>
              <a:t>strategy</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Context</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 </a:t>
            </a:r>
            <a:r>
              <a:rPr lang="tr-TR" sz="1400" dirty="0" err="1">
                <a:solidFill>
                  <a:schemeClr val="bg1">
                    <a:lumMod val="65000"/>
                  </a:schemeClr>
                </a:solidFill>
                <a:latin typeface="Consolas" panose="020B0609020204030204" pitchFamily="49" charset="0"/>
              </a:rPr>
              <a:t>aggregation</a:t>
            </a:r>
            <a:r>
              <a:rPr lang="tr-TR" sz="1400" dirty="0">
                <a:solidFill>
                  <a:schemeClr val="bg1">
                    <a:lumMod val="65000"/>
                  </a:schemeClr>
                </a:solidFill>
                <a:latin typeface="Consolas" panose="020B0609020204030204" pitchFamily="49" charset="0"/>
              </a:rPr>
              <a:t> </a:t>
            </a:r>
            <a:r>
              <a:rPr lang="tr-TR" sz="1400" dirty="0" err="1">
                <a:solidFill>
                  <a:schemeClr val="bg1">
                    <a:lumMod val="65000"/>
                  </a:schemeClr>
                </a:solidFill>
                <a:latin typeface="Consolas" panose="020B0609020204030204" pitchFamily="49" charset="0"/>
              </a:rPr>
              <a:t>to</a:t>
            </a:r>
            <a:r>
              <a:rPr lang="tr-TR" sz="1400" dirty="0">
                <a:solidFill>
                  <a:schemeClr val="bg1">
                    <a:lumMod val="65000"/>
                  </a:schemeClr>
                </a:solidFill>
                <a:latin typeface="Consolas" panose="020B0609020204030204" pitchFamily="49" charset="0"/>
              </a:rPr>
              <a:t> </a:t>
            </a:r>
            <a:r>
              <a:rPr lang="tr-TR" sz="1400" dirty="0" err="1">
                <a:solidFill>
                  <a:schemeClr val="bg1">
                    <a:lumMod val="65000"/>
                  </a:schemeClr>
                </a:solidFill>
                <a:latin typeface="Consolas" panose="020B0609020204030204" pitchFamily="49" charset="0"/>
              </a:rPr>
              <a:t>Strategy</a:t>
            </a:r>
            <a:endParaRPr lang="tr-TR" sz="1400" dirty="0">
              <a:solidFill>
                <a:schemeClr val="bg1">
                  <a:lumMod val="65000"/>
                </a:schemeClr>
              </a:solidFill>
              <a:latin typeface="Consolas" panose="020B0609020204030204" pitchFamily="49" charset="0"/>
            </a:endParaRP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a:t>
            </a:r>
            <a:r>
              <a:rPr lang="tr-TR" sz="1400" dirty="0" err="1">
                <a:latin typeface="Consolas" panose="020B0609020204030204" pitchFamily="49" charset="0"/>
              </a:rPr>
              <a:t>Strategy</a:t>
            </a:r>
            <a:r>
              <a:rPr lang="tr-TR" sz="1400" dirty="0">
                <a:latin typeface="Consolas" panose="020B0609020204030204" pitchFamily="49" charset="0"/>
              </a:rPr>
              <a:t>* </a:t>
            </a:r>
            <a:r>
              <a:rPr lang="tr-TR" sz="1400" dirty="0" err="1">
                <a:latin typeface="Consolas" panose="020B0609020204030204" pitchFamily="49" charset="0"/>
              </a:rPr>
              <a:t>pStrategy</a:t>
            </a:r>
            <a:r>
              <a:rPr lang="tr-TR" sz="1400" dirty="0">
                <a:latin typeface="Consolas" panose="020B0609020204030204" pitchFamily="49" charset="0"/>
              </a:rPr>
              <a:t>):</a:t>
            </a:r>
            <a:r>
              <a:rPr lang="tr-TR" sz="1400" dirty="0" err="1">
                <a:latin typeface="Consolas" panose="020B0609020204030204" pitchFamily="49" charset="0"/>
              </a:rPr>
              <a:t>strategy</a:t>
            </a:r>
            <a:r>
              <a:rPr lang="tr-TR" sz="1400" dirty="0">
                <a:latin typeface="Consolas" panose="020B0609020204030204" pitchFamily="49" charset="0"/>
              </a:rPr>
              <a:t>(</a:t>
            </a:r>
            <a:r>
              <a:rPr lang="tr-TR" sz="1400" dirty="0" err="1">
                <a:latin typeface="Consolas" panose="020B0609020204030204" pitchFamily="49" charset="0"/>
              </a:rPr>
              <a:t>pStrategy</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 </a:t>
            </a:r>
            <a:r>
              <a:rPr lang="tr-TR" sz="1400" dirty="0" err="1">
                <a:latin typeface="Consolas" panose="020B0609020204030204" pitchFamily="49" charset="0"/>
              </a:rPr>
              <a:t>getStrategy</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setStrategy</a:t>
            </a:r>
            <a:r>
              <a:rPr lang="tr-TR" sz="1400" dirty="0">
                <a:latin typeface="Consolas" panose="020B0609020204030204" pitchFamily="49" charset="0"/>
              </a:rPr>
              <a:t>(</a:t>
            </a:r>
            <a:r>
              <a:rPr lang="tr-TR" sz="1400" dirty="0" err="1">
                <a:latin typeface="Consolas" panose="020B0609020204030204" pitchFamily="49" charset="0"/>
              </a:rPr>
              <a:t>Strategy</a:t>
            </a:r>
            <a:r>
              <a:rPr lang="tr-TR" sz="1400" dirty="0">
                <a:latin typeface="Consolas" panose="020B0609020204030204" pitchFamily="49" charset="0"/>
              </a:rPr>
              <a:t>* </a:t>
            </a:r>
            <a:r>
              <a:rPr lang="tr-TR" sz="1400" dirty="0" err="1">
                <a:latin typeface="Consolas" panose="020B0609020204030204" pitchFamily="49" charset="0"/>
              </a:rPr>
              <a:t>pStrategy</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a:t>
            </a:r>
            <a:r>
              <a:rPr lang="tr-TR" sz="1400" dirty="0" err="1">
                <a:latin typeface="Consolas" panose="020B0609020204030204" pitchFamily="49" charset="0"/>
              </a:rPr>
              <a:t>pStrategy</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contextInterface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-&gt;</a:t>
            </a:r>
            <a:r>
              <a:rPr lang="tr-TR" sz="1400" dirty="0" err="1">
                <a:latin typeface="Consolas" panose="020B0609020204030204" pitchFamily="49" charset="0"/>
              </a:rPr>
              <a:t>algorithmInterface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1896258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strateji</a:t>
            </a:r>
            <a:br>
              <a:rPr lang="tr-TR" dirty="0"/>
            </a:br>
            <a:r>
              <a:rPr lang="tr-TR" dirty="0" err="1"/>
              <a:t>strategy</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//istemci-</a:t>
            </a:r>
            <a:r>
              <a:rPr lang="tr-TR" sz="1400" dirty="0" err="1">
                <a:solidFill>
                  <a:schemeClr val="bg1">
                    <a:lumMod val="65000"/>
                  </a:schemeClr>
                </a:solidFill>
                <a:latin typeface="Consolas" panose="020B0609020204030204" pitchFamily="49" charset="0"/>
              </a:rPr>
              <a:t>client</a:t>
            </a:r>
            <a:endParaRPr lang="tr-TR" sz="1400" dirty="0">
              <a:solidFill>
                <a:schemeClr val="bg1">
                  <a:lumMod val="65000"/>
                </a:schemeClr>
              </a:solidFill>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 strateji1=</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ConcreteStrategyA</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a:t>
            </a:r>
            <a:r>
              <a:rPr lang="tr-TR" sz="1400" dirty="0" err="1">
                <a:latin typeface="Consolas" panose="020B0609020204030204" pitchFamily="49" charset="0"/>
              </a:rPr>
              <a:t>baglam</a:t>
            </a:r>
            <a:r>
              <a:rPr lang="tr-TR" sz="1400" dirty="0">
                <a:latin typeface="Consolas" panose="020B0609020204030204" pitchFamily="49" charset="0"/>
              </a:rPr>
              <a:t>=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(strateji1);</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baglam</a:t>
            </a:r>
            <a:r>
              <a:rPr lang="tr-TR" sz="1400" dirty="0">
                <a:latin typeface="Consolas" panose="020B0609020204030204" pitchFamily="49" charset="0"/>
              </a:rPr>
              <a:t>-&gt;</a:t>
            </a:r>
            <a:r>
              <a:rPr lang="tr-TR" sz="1400" dirty="0" err="1">
                <a:latin typeface="Consolas" panose="020B0609020204030204" pitchFamily="49" charset="0"/>
              </a:rPr>
              <a:t>contextInterface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 strateji2=</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ConcreteStrategyB</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baglam</a:t>
            </a:r>
            <a:r>
              <a:rPr lang="tr-TR" sz="1400" dirty="0">
                <a:latin typeface="Consolas" panose="020B0609020204030204" pitchFamily="49" charset="0"/>
              </a:rPr>
              <a:t>-&gt;</a:t>
            </a:r>
            <a:r>
              <a:rPr lang="tr-TR" sz="1400" dirty="0" err="1">
                <a:latin typeface="Consolas" panose="020B0609020204030204" pitchFamily="49" charset="0"/>
              </a:rPr>
              <a:t>setStrategy</a:t>
            </a:r>
            <a:r>
              <a:rPr lang="tr-TR" sz="1400" dirty="0">
                <a:latin typeface="Consolas" panose="020B0609020204030204" pitchFamily="49" charset="0"/>
              </a:rPr>
              <a:t>(strateji2);</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baglam</a:t>
            </a:r>
            <a:r>
              <a:rPr lang="tr-TR" sz="1400" dirty="0">
                <a:latin typeface="Consolas" panose="020B0609020204030204" pitchFamily="49" charset="0"/>
              </a:rPr>
              <a:t>-&gt;</a:t>
            </a:r>
            <a:r>
              <a:rPr lang="tr-TR" sz="1400" dirty="0" err="1">
                <a:latin typeface="Consolas" panose="020B0609020204030204" pitchFamily="49" charset="0"/>
              </a:rPr>
              <a:t>contextInterface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Strategy</a:t>
            </a:r>
            <a:r>
              <a:rPr lang="tr-TR" sz="1400" dirty="0">
                <a:latin typeface="Consolas" panose="020B0609020204030204" pitchFamily="49" charset="0"/>
              </a:rPr>
              <a:t>* strateji3=</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ConcreteStrategyC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baglam</a:t>
            </a:r>
            <a:r>
              <a:rPr lang="tr-TR" sz="1400" dirty="0">
                <a:latin typeface="Consolas" panose="020B0609020204030204" pitchFamily="49" charset="0"/>
              </a:rPr>
              <a:t>-&gt;</a:t>
            </a:r>
            <a:r>
              <a:rPr lang="tr-TR" sz="1400" dirty="0" err="1">
                <a:latin typeface="Consolas" panose="020B0609020204030204" pitchFamily="49" charset="0"/>
              </a:rPr>
              <a:t>setStrategy</a:t>
            </a:r>
            <a:r>
              <a:rPr lang="tr-TR" sz="1400" dirty="0">
                <a:latin typeface="Consolas" panose="020B0609020204030204" pitchFamily="49" charset="0"/>
              </a:rPr>
              <a:t>(strateji3);</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baglam</a:t>
            </a:r>
            <a:r>
              <a:rPr lang="tr-TR" sz="1400" dirty="0">
                <a:latin typeface="Consolas" panose="020B0609020204030204" pitchFamily="49" charset="0"/>
              </a:rPr>
              <a:t>-&gt;</a:t>
            </a:r>
            <a:r>
              <a:rPr lang="tr-TR" sz="1400" dirty="0" err="1">
                <a:latin typeface="Consolas" panose="020B0609020204030204" pitchFamily="49" charset="0"/>
              </a:rPr>
              <a:t>contextInterface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baglam,strateji1,strateji2,strateji3;</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4270935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Şablon yöntem</a:t>
            </a:r>
            <a:br>
              <a:rPr lang="tr-TR" dirty="0"/>
            </a:br>
            <a:r>
              <a:rPr lang="tr-TR" dirty="0"/>
              <a:t>template </a:t>
            </a:r>
            <a:r>
              <a:rPr lang="tr-TR" dirty="0" err="1"/>
              <a:t>method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a:t>Şablon yöntem deseninde (template method pattern), bir algoritmanın çerçevesini belirler ve uygulayıcı sınıfların gerçek davranışı tanımlamasına olanak tanır</a:t>
            </a:r>
            <a:endParaRPr lang="tr-TR" sz="2000" dirty="0"/>
          </a:p>
        </p:txBody>
      </p:sp>
      <p:pic>
        <p:nvPicPr>
          <p:cNvPr id="7" name="İçerik Yer Tutucusu 6" descr="metin, ekran görüntüsü, yazı tipi, çizgi içeren bir resim&#10;&#10;Yapay zeka tarafından oluşturulan içerik yanlış olabilir.">
            <a:extLst>
              <a:ext uri="{FF2B5EF4-FFF2-40B4-BE49-F238E27FC236}">
                <a16:creationId xmlns:a16="http://schemas.microsoft.com/office/drawing/2014/main" id="{B4494481-2B85-438B-90AE-38A849DE5B32}"/>
              </a:ext>
            </a:extLst>
          </p:cNvPr>
          <p:cNvPicPr>
            <a:picLocks noGrp="1"/>
          </p:cNvPicPr>
          <p:nvPr>
            <p:ph idx="1"/>
          </p:nvPr>
        </p:nvPicPr>
        <p:blipFill>
          <a:blip r:embed="rId2"/>
          <a:stretch>
            <a:fillRect/>
          </a:stretch>
        </p:blipFill>
        <p:spPr>
          <a:xfrm>
            <a:off x="1895143" y="1833365"/>
            <a:ext cx="4753638" cy="2829320"/>
          </a:xfrm>
          <a:prstGeom prst="rect">
            <a:avLst/>
          </a:prstGeom>
        </p:spPr>
      </p:pic>
    </p:spTree>
    <p:extLst>
      <p:ext uri="{BB962C8B-B14F-4D97-AF65-F5344CB8AC3E}">
        <p14:creationId xmlns:p14="http://schemas.microsoft.com/office/powerpoint/2010/main" val="2426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7D0D6-01DA-4612-8A41-51229FB5C502}"/>
              </a:ext>
            </a:extLst>
          </p:cNvPr>
          <p:cNvSpPr>
            <a:spLocks noGrp="1"/>
          </p:cNvSpPr>
          <p:nvPr>
            <p:ph type="title"/>
          </p:nvPr>
        </p:nvSpPr>
        <p:spPr/>
        <p:txBody>
          <a:bodyPr/>
          <a:lstStyle/>
          <a:p>
            <a:r>
              <a:rPr lang="tr-TR" dirty="0"/>
              <a:t>Desenler</a:t>
            </a:r>
          </a:p>
        </p:txBody>
      </p:sp>
      <p:sp>
        <p:nvSpPr>
          <p:cNvPr id="4" name="Metin Yer Tutucusu 3">
            <a:extLst>
              <a:ext uri="{FF2B5EF4-FFF2-40B4-BE49-F238E27FC236}">
                <a16:creationId xmlns:a16="http://schemas.microsoft.com/office/drawing/2014/main" id="{D89547BF-B565-42C4-8080-484B79F5B15F}"/>
              </a:ext>
            </a:extLst>
          </p:cNvPr>
          <p:cNvSpPr>
            <a:spLocks noGrp="1"/>
          </p:cNvSpPr>
          <p:nvPr>
            <p:ph sz="half" idx="2"/>
          </p:nvPr>
        </p:nvSpPr>
        <p:spPr/>
        <p:txBody>
          <a:bodyPr>
            <a:normAutofit/>
          </a:bodyPr>
          <a:lstStyle/>
          <a:p>
            <a:pPr marL="0" indent="0">
              <a:buNone/>
            </a:pPr>
            <a:r>
              <a:rPr lang="tr-TR" sz="1600" b="1" dirty="0"/>
              <a:t>Tasarım Desenleri:</a:t>
            </a:r>
          </a:p>
          <a:p>
            <a:pPr marL="342900" indent="-342900">
              <a:buFont typeface="+mj-lt"/>
              <a:buAutoNum type="arabicPeriod"/>
            </a:pPr>
            <a:r>
              <a:rPr lang="tr-TR" sz="1600" dirty="0"/>
              <a:t>Nesne imali ile ilgili desenler (</a:t>
            </a:r>
            <a:r>
              <a:rPr lang="tr-TR" sz="1600" dirty="0" err="1"/>
              <a:t>creational</a:t>
            </a:r>
            <a:r>
              <a:rPr lang="tr-TR" sz="1600" dirty="0"/>
              <a:t> </a:t>
            </a:r>
            <a:r>
              <a:rPr lang="tr-TR" sz="1600" dirty="0" err="1"/>
              <a:t>patterns</a:t>
            </a:r>
            <a:r>
              <a:rPr lang="tr-TR" sz="1600" dirty="0"/>
              <a:t>)</a:t>
            </a:r>
          </a:p>
          <a:p>
            <a:pPr marL="342900" indent="-342900">
              <a:buFont typeface="+mj-lt"/>
              <a:buAutoNum type="arabicPeriod"/>
            </a:pPr>
            <a:r>
              <a:rPr lang="tr-TR" sz="1600" dirty="0"/>
              <a:t>Yapısal desenler (structural </a:t>
            </a:r>
            <a:r>
              <a:rPr lang="tr-TR" sz="1600" dirty="0" err="1"/>
              <a:t>patterns</a:t>
            </a:r>
            <a:r>
              <a:rPr lang="tr-TR" sz="1600" dirty="0"/>
              <a:t>)</a:t>
            </a:r>
          </a:p>
          <a:p>
            <a:pPr marL="342900" indent="-342900">
              <a:buFont typeface="+mj-lt"/>
              <a:buAutoNum type="arabicPeriod"/>
            </a:pPr>
            <a:r>
              <a:rPr lang="tr-TR" sz="1600" dirty="0"/>
              <a:t>Davranışlarla ilgili desenler (</a:t>
            </a:r>
            <a:r>
              <a:rPr lang="tr-TR" sz="1600" dirty="0" err="1"/>
              <a:t>behavioral</a:t>
            </a:r>
            <a:r>
              <a:rPr lang="tr-TR" sz="1600" dirty="0"/>
              <a:t> </a:t>
            </a:r>
            <a:r>
              <a:rPr lang="tr-TR" sz="1600" dirty="0" err="1"/>
              <a:t>patterns</a:t>
            </a:r>
            <a:r>
              <a:rPr lang="tr-TR" sz="1600" dirty="0"/>
              <a:t>)</a:t>
            </a:r>
          </a:p>
          <a:p>
            <a:pPr marL="342900" indent="-342900">
              <a:buFont typeface="+mj-lt"/>
              <a:buAutoNum type="arabicPeriod"/>
            </a:pPr>
            <a:endParaRPr lang="tr-TR" sz="1600" dirty="0"/>
          </a:p>
        </p:txBody>
      </p:sp>
      <p:sp>
        <p:nvSpPr>
          <p:cNvPr id="5" name="İçerik Yer Tutucusu 4">
            <a:extLst>
              <a:ext uri="{FF2B5EF4-FFF2-40B4-BE49-F238E27FC236}">
                <a16:creationId xmlns:a16="http://schemas.microsoft.com/office/drawing/2014/main" id="{4DFF96B1-1FA5-40EB-9E8B-49D0A98FA145}"/>
              </a:ext>
            </a:extLst>
          </p:cNvPr>
          <p:cNvSpPr>
            <a:spLocks noGrp="1"/>
          </p:cNvSpPr>
          <p:nvPr>
            <p:ph sz="half" idx="1"/>
          </p:nvPr>
        </p:nvSpPr>
        <p:spPr/>
        <p:txBody>
          <a:bodyPr/>
          <a:lstStyle/>
          <a:p>
            <a:pPr marL="457200" indent="-457200">
              <a:buFont typeface="+mj-lt"/>
              <a:buAutoNum type="arabicPeriod"/>
            </a:pPr>
            <a:r>
              <a:rPr lang="tr-TR" dirty="0"/>
              <a:t>Mimari desenler (</a:t>
            </a:r>
            <a:r>
              <a:rPr lang="tr-TR" dirty="0" err="1"/>
              <a:t>architectural</a:t>
            </a:r>
            <a:r>
              <a:rPr lang="tr-TR" dirty="0"/>
              <a:t> pattern)</a:t>
            </a:r>
          </a:p>
          <a:p>
            <a:pPr marL="457200" indent="-457200">
              <a:buFont typeface="+mj-lt"/>
              <a:buAutoNum type="arabicPeriod"/>
            </a:pPr>
            <a:r>
              <a:rPr lang="tr-TR" dirty="0"/>
              <a:t>Analiz desenleri (analysis pattern)</a:t>
            </a:r>
          </a:p>
          <a:p>
            <a:pPr marL="457200" indent="-457200">
              <a:buFont typeface="+mj-lt"/>
              <a:buAutoNum type="arabicPeriod"/>
            </a:pPr>
            <a:r>
              <a:rPr lang="tr-TR" b="1" dirty="0">
                <a:solidFill>
                  <a:srgbClr val="0070C0"/>
                </a:solidFill>
              </a:rPr>
              <a:t>Tasarım desenleri </a:t>
            </a:r>
            <a:r>
              <a:rPr lang="tr-TR" b="1" dirty="0"/>
              <a:t>(</a:t>
            </a:r>
            <a:r>
              <a:rPr lang="tr-TR" b="1" dirty="0">
                <a:solidFill>
                  <a:srgbClr val="C00000"/>
                </a:solidFill>
              </a:rPr>
              <a:t>design pattern</a:t>
            </a:r>
            <a:r>
              <a:rPr lang="tr-TR" b="1" dirty="0"/>
              <a:t>)</a:t>
            </a:r>
          </a:p>
          <a:p>
            <a:pPr marL="457200" indent="-457200">
              <a:buFont typeface="+mj-lt"/>
              <a:buAutoNum type="arabicPeriod"/>
            </a:pPr>
            <a:r>
              <a:rPr lang="tr-TR" dirty="0"/>
              <a:t>Kodlama desenleri (implementation pattern)</a:t>
            </a:r>
          </a:p>
          <a:p>
            <a:pPr marL="457200" indent="-457200">
              <a:buFont typeface="+mj-lt"/>
              <a:buAutoNum type="arabicPeriod"/>
            </a:pPr>
            <a:r>
              <a:rPr lang="tr-TR" dirty="0"/>
              <a:t>Test desenleri (test pattern)</a:t>
            </a:r>
          </a:p>
          <a:p>
            <a:pPr marL="457200" indent="-457200">
              <a:buFont typeface="+mj-lt"/>
              <a:buAutoNum type="arabicPeriod"/>
            </a:pPr>
            <a:r>
              <a:rPr lang="tr-TR" dirty="0"/>
              <a:t>Çözüm desenleri (</a:t>
            </a:r>
            <a:r>
              <a:rPr lang="tr-TR" dirty="0" err="1"/>
              <a:t>solution</a:t>
            </a:r>
            <a:r>
              <a:rPr lang="tr-TR" dirty="0"/>
              <a:t> pattern)</a:t>
            </a:r>
          </a:p>
          <a:p>
            <a:pPr marL="457200" indent="-457200">
              <a:buFont typeface="+mj-lt"/>
              <a:buAutoNum type="arabicPeriod"/>
            </a:pPr>
            <a:r>
              <a:rPr lang="tr-TR" dirty="0"/>
              <a:t>Veri desenleri (data pattern)</a:t>
            </a:r>
          </a:p>
          <a:p>
            <a:pPr marL="457200" indent="-457200">
              <a:buFont typeface="+mj-lt"/>
              <a:buAutoNum type="arabicPeriod"/>
            </a:pPr>
            <a:endParaRPr lang="tr-TR" dirty="0"/>
          </a:p>
        </p:txBody>
      </p:sp>
    </p:spTree>
    <p:extLst>
      <p:ext uri="{BB962C8B-B14F-4D97-AF65-F5344CB8AC3E}">
        <p14:creationId xmlns:p14="http://schemas.microsoft.com/office/powerpoint/2010/main" val="406194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Şablon yöntem</a:t>
            </a:r>
            <a:br>
              <a:rPr lang="tr-TR" dirty="0"/>
            </a:br>
            <a:r>
              <a:rPr lang="tr-TR" dirty="0"/>
              <a:t>template </a:t>
            </a:r>
            <a:r>
              <a:rPr lang="tr-TR" dirty="0" err="1"/>
              <a:t>method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AbstractClass</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AbstractClass</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templateMethod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baseOperation1();</a:t>
            </a:r>
          </a:p>
          <a:p>
            <a:pPr marL="0" indent="0">
              <a:lnSpc>
                <a:spcPct val="120000"/>
              </a:lnSpc>
              <a:buNone/>
            </a:pPr>
            <a:r>
              <a:rPr lang="tr-TR" sz="1400" dirty="0">
                <a:latin typeface="Consolas" panose="020B0609020204030204" pitchFamily="49" charset="0"/>
              </a:rPr>
              <a:t>        primitiveOperation1();</a:t>
            </a:r>
          </a:p>
          <a:p>
            <a:pPr marL="0" indent="0">
              <a:lnSpc>
                <a:spcPct val="120000"/>
              </a:lnSpc>
              <a:buNone/>
            </a:pPr>
            <a:r>
              <a:rPr lang="tr-TR" sz="1400" dirty="0">
                <a:latin typeface="Consolas" panose="020B0609020204030204" pitchFamily="49" charset="0"/>
              </a:rPr>
              <a:t>        requiredOperations1();</a:t>
            </a:r>
          </a:p>
          <a:p>
            <a:pPr marL="0" indent="0">
              <a:lnSpc>
                <a:spcPct val="120000"/>
              </a:lnSpc>
              <a:buNone/>
            </a:pPr>
            <a:r>
              <a:rPr lang="tr-TR" sz="1400" dirty="0">
                <a:latin typeface="Consolas" panose="020B0609020204030204" pitchFamily="49" charset="0"/>
              </a:rPr>
              <a:t>        baseOperation2();</a:t>
            </a:r>
          </a:p>
          <a:p>
            <a:pPr marL="0" indent="0">
              <a:lnSpc>
                <a:spcPct val="120000"/>
              </a:lnSpc>
              <a:buNone/>
            </a:pPr>
            <a:r>
              <a:rPr lang="tr-TR" sz="1400" dirty="0">
                <a:latin typeface="Consolas" panose="020B0609020204030204" pitchFamily="49" charset="0"/>
              </a:rPr>
              <a:t>        primitiveOperation2();</a:t>
            </a:r>
          </a:p>
          <a:p>
            <a:pPr marL="0" indent="0">
              <a:lnSpc>
                <a:spcPct val="120000"/>
              </a:lnSpc>
              <a:buNone/>
            </a:pPr>
            <a:r>
              <a:rPr lang="tr-TR" sz="1400" dirty="0">
                <a:latin typeface="Consolas" panose="020B0609020204030204" pitchFamily="49" charset="0"/>
              </a:rPr>
              <a:t>        requiredOperations2();</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primitiveOperation1()=0;</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primitiveOperation2()=0;</a:t>
            </a:r>
          </a:p>
          <a:p>
            <a:pPr marL="0" indent="0">
              <a:lnSpc>
                <a:spcPct val="120000"/>
              </a:lnSpc>
              <a:buNone/>
            </a:pPr>
            <a:r>
              <a:rPr lang="tr-TR" sz="1400" dirty="0" err="1">
                <a:latin typeface="Consolas" panose="020B0609020204030204" pitchFamily="49" charset="0"/>
              </a:rPr>
              <a:t>protected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baseOperation1()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std::</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Algotitmanın</a:t>
            </a:r>
            <a:r>
              <a:rPr lang="tr-TR" sz="1400" dirty="0">
                <a:latin typeface="Consolas" panose="020B0609020204030204" pitchFamily="49" charset="0"/>
              </a:rPr>
              <a:t> 1. TEMEL Adımı yapılıyor...\n";</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baseOperation2()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std::</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Algotitmanın</a:t>
            </a:r>
            <a:r>
              <a:rPr lang="tr-TR" sz="1400" dirty="0">
                <a:latin typeface="Consolas" panose="020B0609020204030204" pitchFamily="49" charset="0"/>
              </a:rPr>
              <a:t> 2. TEMEL Adımı yapılıyor...\n";</a:t>
            </a:r>
          </a:p>
          <a:p>
            <a:pPr marL="0" indent="0">
              <a:lnSpc>
                <a:spcPct val="120000"/>
              </a:lnSpc>
              <a:buNone/>
            </a:pPr>
            <a:r>
              <a:rPr lang="tr-TR" sz="1400" dirty="0">
                <a:latin typeface="Consolas" panose="020B0609020204030204" pitchFamily="49" charset="0"/>
              </a:rPr>
              <a:t>    }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requiredOperations1()=0;</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requiredOperations2()=0;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1686639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Şablon yöntem</a:t>
            </a:r>
            <a:br>
              <a:rPr lang="tr-TR" dirty="0"/>
            </a:br>
            <a:r>
              <a:rPr lang="tr-TR" dirty="0"/>
              <a:t>template </a:t>
            </a:r>
            <a:r>
              <a:rPr lang="tr-TR" dirty="0" err="1"/>
              <a:t>method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ConcreteClass</a:t>
            </a:r>
            <a:r>
              <a:rPr lang="tr-TR" sz="1800" dirty="0"/>
              <a:t>, 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ConcreteClass</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AbstractClass</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primitiveOperation1(){</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"Algoritmanın 1. adımı yapılıyor..."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primitiveOperation2(){</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"Algoritmanın 2. adımı yapılıyor..."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protected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requiredOperations1()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"Algoritmanın 1. GEREKLİ adımı yapılıyor..."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requiredOperations2()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"Algoritmanın 2. GEREKLİ adımı yapılıyor..."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AbstractClass</a:t>
            </a:r>
            <a:r>
              <a:rPr lang="tr-TR" sz="1400" dirty="0">
                <a:latin typeface="Consolas" panose="020B0609020204030204" pitchFamily="49" charset="0"/>
              </a:rPr>
              <a:t>* algoritma=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ConcreteClass</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algoritma-&gt;</a:t>
            </a:r>
            <a:r>
              <a:rPr lang="tr-TR" sz="1400" dirty="0" err="1">
                <a:latin typeface="Consolas" panose="020B0609020204030204" pitchFamily="49" charset="0"/>
              </a:rPr>
              <a:t>templateMethod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algoritma;</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1515097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ZİYARETÇİ</a:t>
            </a:r>
            <a:br>
              <a:rPr lang="tr-TR" dirty="0"/>
            </a:br>
            <a:r>
              <a:rPr lang="tr-TR" dirty="0"/>
              <a:t>VISITOR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Ziyaretçi deseni (</a:t>
            </a:r>
            <a:r>
              <a:rPr lang="tr-TR" sz="2000" dirty="0" err="1"/>
              <a:t>visitor</a:t>
            </a:r>
            <a:r>
              <a:rPr lang="tr-TR" sz="2000" dirty="0"/>
              <a:t> pattern), bir sınıfa ilişkin verileri kullanarak işlem yapan bir başka yeni sınıf tanımlanmak istendiğinde kullanılır. Yani çalışma zamanında bir veya daha fazla işlemin bir nesne kümesine uygulanmasına izin verir ve işlemleri nesne yapısından ayırır.</a:t>
            </a:r>
          </a:p>
        </p:txBody>
      </p:sp>
      <p:pic>
        <p:nvPicPr>
          <p:cNvPr id="8" name="İçerik Yer Tutucusu 7" descr="metin, ekran görüntüsü, çizgi, diyagram içeren bir resim&#10;&#10;Yapay zeka tarafından oluşturulan içerik yanlış olabilir.">
            <a:extLst>
              <a:ext uri="{FF2B5EF4-FFF2-40B4-BE49-F238E27FC236}">
                <a16:creationId xmlns:a16="http://schemas.microsoft.com/office/drawing/2014/main" id="{F8EBEFBE-30DF-448E-8946-1305BF3E3D25}"/>
              </a:ext>
            </a:extLst>
          </p:cNvPr>
          <p:cNvPicPr>
            <a:picLocks noGrp="1"/>
          </p:cNvPicPr>
          <p:nvPr>
            <p:ph idx="1"/>
          </p:nvPr>
        </p:nvPicPr>
        <p:blipFill>
          <a:blip r:embed="rId2"/>
          <a:stretch>
            <a:fillRect/>
          </a:stretch>
        </p:blipFill>
        <p:spPr>
          <a:xfrm>
            <a:off x="158750" y="1171448"/>
            <a:ext cx="8226425" cy="4197604"/>
          </a:xfrm>
          <a:prstGeom prst="rect">
            <a:avLst/>
          </a:prstGeom>
        </p:spPr>
      </p:pic>
    </p:spTree>
    <p:extLst>
      <p:ext uri="{BB962C8B-B14F-4D97-AF65-F5344CB8AC3E}">
        <p14:creationId xmlns:p14="http://schemas.microsoft.com/office/powerpoint/2010/main" val="83657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ZİYARETÇİ</a:t>
            </a:r>
            <a:br>
              <a:rPr lang="tr-TR" dirty="0"/>
            </a:br>
            <a:r>
              <a:rPr lang="tr-TR" dirty="0"/>
              <a:t>VISITOR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Visitor</a:t>
            </a:r>
            <a:endParaRPr lang="tr-TR" sz="1800" dirty="0"/>
          </a:p>
          <a:p>
            <a:r>
              <a:rPr lang="tr-TR" sz="1800" dirty="0"/>
              <a:t>ConcreteVisitor1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highlight>
                  <a:srgbClr val="FFFF00"/>
                </a:highlight>
                <a:latin typeface="Consolas" panose="020B0609020204030204" pitchFamily="49" charset="0"/>
              </a:rPr>
              <a:t>ConcreteElementA</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 Böyle bir sınıf tanımlanacak!</a:t>
            </a: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highlight>
                  <a:srgbClr val="FFFF00"/>
                </a:highlight>
                <a:latin typeface="Consolas" panose="020B0609020204030204" pitchFamily="49" charset="0"/>
              </a:rPr>
              <a:t>ConcreteElementB</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 Böyle bir sınıf tanımlanacak!</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visitConcreteElementA</a:t>
            </a:r>
            <a:r>
              <a:rPr lang="tr-TR" sz="1400" dirty="0">
                <a:latin typeface="Consolas" panose="020B0609020204030204" pitchFamily="49" charset="0"/>
              </a:rPr>
              <a:t>(</a:t>
            </a:r>
            <a:r>
              <a:rPr lang="tr-TR" sz="1400" dirty="0" err="1">
                <a:latin typeface="Consolas" panose="020B0609020204030204" pitchFamily="49" charset="0"/>
              </a:rPr>
              <a:t>ConcreteElementA</a:t>
            </a:r>
            <a:r>
              <a:rPr lang="tr-TR" sz="1400" dirty="0">
                <a:latin typeface="Consolas" panose="020B0609020204030204" pitchFamily="49" charset="0"/>
              </a:rPr>
              <a:t>* </a:t>
            </a:r>
            <a:r>
              <a:rPr lang="tr-TR" sz="1400" dirty="0" err="1">
                <a:latin typeface="Consolas" panose="020B0609020204030204" pitchFamily="49" charset="0"/>
              </a:rPr>
              <a:t>pConcreteElementA</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visitConcreteElementB</a:t>
            </a:r>
            <a:r>
              <a:rPr lang="tr-TR" sz="1400" dirty="0">
                <a:latin typeface="Consolas" panose="020B0609020204030204" pitchFamily="49" charset="0"/>
              </a:rPr>
              <a:t>(</a:t>
            </a:r>
            <a:r>
              <a:rPr lang="tr-TR" sz="1400" dirty="0" err="1">
                <a:latin typeface="Consolas" panose="020B0609020204030204" pitchFamily="49" charset="0"/>
              </a:rPr>
              <a:t>ConcreteElementB</a:t>
            </a:r>
            <a:r>
              <a:rPr lang="tr-TR" sz="1400" dirty="0">
                <a:latin typeface="Consolas" panose="020B0609020204030204" pitchFamily="49" charset="0"/>
              </a:rPr>
              <a:t>* </a:t>
            </a:r>
            <a:r>
              <a:rPr lang="tr-TR" sz="1400" dirty="0" err="1">
                <a:latin typeface="Consolas" panose="020B0609020204030204" pitchFamily="49" charset="0"/>
              </a:rPr>
              <a:t>pConcreteElementB</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ConcreteVisitor1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visitConcreteElementA</a:t>
            </a:r>
            <a:r>
              <a:rPr lang="tr-TR" sz="1400" dirty="0">
                <a:latin typeface="Consolas" panose="020B0609020204030204" pitchFamily="49" charset="0"/>
              </a:rPr>
              <a:t> (</a:t>
            </a:r>
            <a:r>
              <a:rPr lang="tr-TR" sz="1400" dirty="0" err="1">
                <a:latin typeface="Consolas" panose="020B0609020204030204" pitchFamily="49" charset="0"/>
              </a:rPr>
              <a:t>ConcreteElementA</a:t>
            </a:r>
            <a:r>
              <a:rPr lang="tr-TR" sz="1400" dirty="0">
                <a:latin typeface="Consolas" panose="020B0609020204030204" pitchFamily="49" charset="0"/>
              </a:rPr>
              <a:t>* </a:t>
            </a:r>
            <a:r>
              <a:rPr lang="tr-TR" sz="1400" dirty="0" err="1">
                <a:latin typeface="Consolas" panose="020B0609020204030204" pitchFamily="49" charset="0"/>
              </a:rPr>
              <a:t>pConcreteElementA</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ConcreteElementA</a:t>
            </a:r>
            <a:r>
              <a:rPr lang="tr-TR" sz="1400" dirty="0">
                <a:latin typeface="Consolas" panose="020B0609020204030204" pitchFamily="49" charset="0"/>
              </a:rPr>
              <a:t>, ConcreteVisitor1 tarafından ziyaret edildi"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visitConcreteElementB</a:t>
            </a:r>
            <a:r>
              <a:rPr lang="tr-TR" sz="1400" dirty="0">
                <a:latin typeface="Consolas" panose="020B0609020204030204" pitchFamily="49" charset="0"/>
              </a:rPr>
              <a:t> (</a:t>
            </a:r>
            <a:r>
              <a:rPr lang="tr-TR" sz="1400" dirty="0" err="1">
                <a:latin typeface="Consolas" panose="020B0609020204030204" pitchFamily="49" charset="0"/>
              </a:rPr>
              <a:t>ConcreteElementB</a:t>
            </a:r>
            <a:r>
              <a:rPr lang="tr-TR" sz="1400" dirty="0">
                <a:latin typeface="Consolas" panose="020B0609020204030204" pitchFamily="49" charset="0"/>
              </a:rPr>
              <a:t>* </a:t>
            </a:r>
            <a:r>
              <a:rPr lang="tr-TR" sz="1400" dirty="0" err="1">
                <a:latin typeface="Consolas" panose="020B0609020204030204" pitchFamily="49" charset="0"/>
              </a:rPr>
              <a:t>pConcreteElementB</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ConcreteElementB</a:t>
            </a:r>
            <a:r>
              <a:rPr lang="tr-TR" sz="1400" dirty="0">
                <a:latin typeface="Consolas" panose="020B0609020204030204" pitchFamily="49" charset="0"/>
              </a:rPr>
              <a:t>, ConcreteVisitor1 tarafından ziyaret edildi"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994875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ZİYARETÇİ</a:t>
            </a:r>
            <a:br>
              <a:rPr lang="tr-TR" dirty="0"/>
            </a:br>
            <a:r>
              <a:rPr lang="tr-TR" dirty="0"/>
              <a:t>VISITOR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ConcreteVisitor2, Element, </a:t>
            </a:r>
            <a:r>
              <a:rPr lang="tr-TR" sz="1800" dirty="0" err="1"/>
              <a:t>ConcreteElementA</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ConcreteVisitor2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visitConcreteElementA</a:t>
            </a:r>
            <a:r>
              <a:rPr lang="tr-TR" sz="1400" dirty="0">
                <a:latin typeface="Consolas" panose="020B0609020204030204" pitchFamily="49" charset="0"/>
              </a:rPr>
              <a:t> (</a:t>
            </a:r>
            <a:r>
              <a:rPr lang="tr-TR" sz="1400" dirty="0" err="1">
                <a:latin typeface="Consolas" panose="020B0609020204030204" pitchFamily="49" charset="0"/>
              </a:rPr>
              <a:t>ConcreteElementA</a:t>
            </a:r>
            <a:r>
              <a:rPr lang="tr-TR" sz="1400" dirty="0">
                <a:latin typeface="Consolas" panose="020B0609020204030204" pitchFamily="49" charset="0"/>
              </a:rPr>
              <a:t>* </a:t>
            </a:r>
            <a:r>
              <a:rPr lang="tr-TR" sz="1400" dirty="0" err="1">
                <a:latin typeface="Consolas" panose="020B0609020204030204" pitchFamily="49" charset="0"/>
              </a:rPr>
              <a:t>pConcreteElementA</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ConcreteElementA</a:t>
            </a:r>
            <a:r>
              <a:rPr lang="tr-TR" sz="1400" dirty="0">
                <a:latin typeface="Consolas" panose="020B0609020204030204" pitchFamily="49" charset="0"/>
              </a:rPr>
              <a:t>, ConcreteVisitor2 tarafından ziyaret edildi"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visitConcreteElementB</a:t>
            </a:r>
            <a:r>
              <a:rPr lang="tr-TR" sz="1400" dirty="0">
                <a:latin typeface="Consolas" panose="020B0609020204030204" pitchFamily="49" charset="0"/>
              </a:rPr>
              <a:t> (</a:t>
            </a:r>
            <a:r>
              <a:rPr lang="tr-TR" sz="1400" dirty="0" err="1">
                <a:latin typeface="Consolas" panose="020B0609020204030204" pitchFamily="49" charset="0"/>
              </a:rPr>
              <a:t>ConcreteElementB</a:t>
            </a:r>
            <a:r>
              <a:rPr lang="tr-TR" sz="1400" dirty="0">
                <a:latin typeface="Consolas" panose="020B0609020204030204" pitchFamily="49" charset="0"/>
              </a:rPr>
              <a:t>* </a:t>
            </a:r>
            <a:r>
              <a:rPr lang="tr-TR" sz="1400" dirty="0" err="1">
                <a:latin typeface="Consolas" panose="020B0609020204030204" pitchFamily="49" charset="0"/>
              </a:rPr>
              <a:t>pConcreteElementB</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ConcreteElementB</a:t>
            </a:r>
            <a:r>
              <a:rPr lang="tr-TR" sz="1400" dirty="0">
                <a:latin typeface="Consolas" panose="020B0609020204030204" pitchFamily="49" charset="0"/>
              </a:rPr>
              <a:t>, ConcreteVisitor2 tarafından ziyaret edildi"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Element{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accept</a:t>
            </a:r>
            <a:r>
              <a:rPr lang="tr-TR" sz="1400" dirty="0">
                <a:latin typeface="Consolas" panose="020B0609020204030204" pitchFamily="49" charset="0"/>
              </a:rPr>
              <a:t>(</a:t>
            </a:r>
            <a:r>
              <a:rPr lang="tr-TR" sz="1400" dirty="0" err="1">
                <a:latin typeface="Consolas" panose="020B0609020204030204" pitchFamily="49" charset="0"/>
              </a:rPr>
              <a:t>Visitor</a:t>
            </a: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 =0;</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ConcreteElementA</a:t>
            </a:r>
            <a:r>
              <a:rPr lang="tr-TR" sz="1400" dirty="0">
                <a:latin typeface="Consolas" panose="020B0609020204030204" pitchFamily="49" charset="0"/>
              </a:rPr>
              <a:t>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Element{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accept</a:t>
            </a:r>
            <a:r>
              <a:rPr lang="tr-TR" sz="1400" dirty="0">
                <a:latin typeface="Consolas" panose="020B0609020204030204" pitchFamily="49" charset="0"/>
              </a:rPr>
              <a:t>(</a:t>
            </a:r>
            <a:r>
              <a:rPr lang="tr-TR" sz="1400" dirty="0" err="1">
                <a:latin typeface="Consolas" panose="020B0609020204030204" pitchFamily="49" charset="0"/>
              </a:rPr>
              <a:t>Visitor</a:t>
            </a: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-&gt;</a:t>
            </a:r>
            <a:r>
              <a:rPr lang="tr-TR" sz="1400" dirty="0" err="1">
                <a:latin typeface="Consolas" panose="020B0609020204030204" pitchFamily="49" charset="0"/>
              </a:rPr>
              <a:t>visitConcreteElementA</a:t>
            </a:r>
            <a:r>
              <a:rPr lang="tr-TR" sz="1400" dirty="0">
                <a:latin typeface="Consolas" panose="020B0609020204030204" pitchFamily="49" charset="0"/>
              </a:rPr>
              <a:t>(this);</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operationA</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operationA</a:t>
            </a:r>
            <a:r>
              <a:rPr lang="tr-TR" sz="1400" dirty="0">
                <a:latin typeface="Consolas" panose="020B0609020204030204" pitchFamily="49" charset="0"/>
              </a:rPr>
              <a:t>() {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ConcreteElementA</a:t>
            </a:r>
            <a:r>
              <a:rPr lang="tr-TR" sz="1400" dirty="0">
                <a:latin typeface="Consolas" panose="020B0609020204030204" pitchFamily="49" charset="0"/>
              </a:rPr>
              <a:t>, </a:t>
            </a:r>
            <a:r>
              <a:rPr lang="tr-TR" sz="1400" dirty="0" err="1">
                <a:latin typeface="Consolas" panose="020B0609020204030204" pitchFamily="49" charset="0"/>
              </a:rPr>
              <a:t>operationA</a:t>
            </a:r>
            <a:r>
              <a:rPr lang="tr-TR" sz="1400" dirty="0">
                <a:latin typeface="Consolas" panose="020B0609020204030204" pitchFamily="49" charset="0"/>
              </a:rPr>
              <a:t> işlemini yürütüyor..."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endParaRPr lang="tr-TR" sz="1400" dirty="0">
              <a:latin typeface="Consolas" panose="020B0609020204030204" pitchFamily="49" charset="0"/>
            </a:endParaRP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419602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ZİYARETÇİ</a:t>
            </a:r>
            <a:br>
              <a:rPr lang="tr-TR" dirty="0"/>
            </a:br>
            <a:r>
              <a:rPr lang="tr-TR" dirty="0"/>
              <a:t>VISITOR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ConcreteElementA</a:t>
            </a:r>
            <a:r>
              <a:rPr lang="tr-TR" sz="1800" dirty="0"/>
              <a:t>, </a:t>
            </a:r>
            <a:r>
              <a:rPr lang="tr-TR" sz="1800" dirty="0" err="1"/>
              <a:t>ObjectStructure</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ConcreteElementB</a:t>
            </a:r>
            <a:r>
              <a:rPr lang="tr-TR" sz="1400" dirty="0">
                <a:latin typeface="Consolas" panose="020B0609020204030204" pitchFamily="49" charset="0"/>
              </a:rPr>
              <a:t>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Element{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accept</a:t>
            </a:r>
            <a:r>
              <a:rPr lang="tr-TR" sz="1400" dirty="0">
                <a:latin typeface="Consolas" panose="020B0609020204030204" pitchFamily="49" charset="0"/>
              </a:rPr>
              <a:t>(</a:t>
            </a:r>
            <a:r>
              <a:rPr lang="tr-TR" sz="1400" dirty="0" err="1">
                <a:latin typeface="Consolas" panose="020B0609020204030204" pitchFamily="49" charset="0"/>
              </a:rPr>
              <a:t>Visitor</a:t>
            </a: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-&gt;</a:t>
            </a:r>
            <a:r>
              <a:rPr lang="tr-TR" sz="1400" dirty="0" err="1">
                <a:latin typeface="Consolas" panose="020B0609020204030204" pitchFamily="49" charset="0"/>
              </a:rPr>
              <a:t>visitConcreteElementB</a:t>
            </a:r>
            <a:r>
              <a:rPr lang="tr-TR" sz="1400" dirty="0">
                <a:latin typeface="Consolas" panose="020B0609020204030204" pitchFamily="49" charset="0"/>
              </a:rPr>
              <a:t>(this);</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operationB</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operationB</a:t>
            </a:r>
            <a:r>
              <a:rPr lang="tr-TR" sz="1400" dirty="0">
                <a:latin typeface="Consolas" panose="020B0609020204030204" pitchFamily="49" charset="0"/>
              </a:rPr>
              <a:t>() {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ConcreteElementB</a:t>
            </a:r>
            <a:r>
              <a:rPr lang="tr-TR" sz="1400" dirty="0">
                <a:latin typeface="Consolas" panose="020B0609020204030204" pitchFamily="49" charset="0"/>
              </a:rPr>
              <a:t>, </a:t>
            </a:r>
            <a:r>
              <a:rPr lang="tr-TR" sz="1400" dirty="0" err="1">
                <a:latin typeface="Consolas" panose="020B0609020204030204" pitchFamily="49" charset="0"/>
              </a:rPr>
              <a:t>operationB</a:t>
            </a:r>
            <a:r>
              <a:rPr lang="tr-TR" sz="1400" dirty="0">
                <a:latin typeface="Consolas" panose="020B0609020204030204" pitchFamily="49" charset="0"/>
              </a:rPr>
              <a:t> işlemini yürütüyor..."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r>
              <a:rPr lang="en-US" sz="1400" dirty="0">
                <a:solidFill>
                  <a:srgbClr val="0000FF"/>
                </a:solidFill>
                <a:latin typeface="Consolas" panose="020B0609020204030204" pitchFamily="49" charset="0"/>
              </a:rPr>
              <a:t>class</a:t>
            </a:r>
            <a:r>
              <a:rPr lang="en-US" sz="1400" dirty="0">
                <a:latin typeface="Consolas" panose="020B0609020204030204" pitchFamily="49" charset="0"/>
              </a:rPr>
              <a:t> </a:t>
            </a:r>
            <a:r>
              <a:rPr lang="en-US" sz="1400" dirty="0" err="1">
                <a:latin typeface="Consolas" panose="020B0609020204030204" pitchFamily="49" charset="0"/>
              </a:rPr>
              <a:t>ObjectStructure</a:t>
            </a:r>
            <a:r>
              <a:rPr lang="en-US" sz="1400" dirty="0">
                <a:latin typeface="Consolas" panose="020B0609020204030204" pitchFamily="49" charset="0"/>
              </a:rPr>
              <a:t>{</a:t>
            </a:r>
          </a:p>
          <a:p>
            <a:pPr marL="0" indent="0">
              <a:lnSpc>
                <a:spcPct val="120000"/>
              </a:lnSpc>
              <a:buNone/>
            </a:pPr>
            <a:r>
              <a:rPr lang="en-US" sz="1400" dirty="0">
                <a:latin typeface="Consolas" panose="020B0609020204030204" pitchFamily="49" charset="0"/>
              </a:rPr>
              <a:t>private:</a:t>
            </a:r>
          </a:p>
          <a:p>
            <a:pPr marL="0" indent="0">
              <a:lnSpc>
                <a:spcPct val="120000"/>
              </a:lnSpc>
              <a:buNone/>
            </a:pPr>
            <a:r>
              <a:rPr lang="en-US" sz="1400" dirty="0">
                <a:latin typeface="Consolas" panose="020B0609020204030204" pitchFamily="49" charset="0"/>
              </a:rPr>
              <a:t>    list&lt;Element*&gt; elements;</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//#include &lt;list&gt;</a:t>
            </a:r>
            <a:endParaRPr lang="en-US" sz="1400" dirty="0">
              <a:solidFill>
                <a:schemeClr val="bg1">
                  <a:lumMod val="65000"/>
                </a:schemeClr>
              </a:solidFill>
              <a:latin typeface="Consolas" panose="020B0609020204030204" pitchFamily="49" charset="0"/>
            </a:endParaRPr>
          </a:p>
          <a:p>
            <a:pPr marL="0" indent="0">
              <a:lnSpc>
                <a:spcPct val="120000"/>
              </a:lnSpc>
              <a:buNone/>
            </a:pPr>
            <a:r>
              <a:rPr lang="en-US" sz="1400" dirty="0">
                <a:latin typeface="Consolas" panose="020B0609020204030204" pitchFamily="49" charset="0"/>
              </a:rPr>
              <a:t>public:</a:t>
            </a:r>
          </a:p>
          <a:p>
            <a:pPr marL="0" indent="0">
              <a:lnSpc>
                <a:spcPct val="120000"/>
              </a:lnSpc>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latin typeface="Consolas" panose="020B0609020204030204" pitchFamily="49" charset="0"/>
              </a:rPr>
              <a:t> attach(Element* </a:t>
            </a:r>
            <a:r>
              <a:rPr lang="en-US" sz="1400" dirty="0" err="1">
                <a:latin typeface="Consolas" panose="020B0609020204030204" pitchFamily="49" charset="0"/>
              </a:rPr>
              <a:t>pElement</a:t>
            </a:r>
            <a:r>
              <a:rPr lang="en-US" sz="1400" dirty="0">
                <a:latin typeface="Consolas" panose="020B0609020204030204" pitchFamily="49" charset="0"/>
              </a:rPr>
              <a:t>){</a:t>
            </a:r>
          </a:p>
          <a:p>
            <a:pPr marL="0" indent="0">
              <a:lnSpc>
                <a:spcPct val="120000"/>
              </a:lnSpc>
              <a:buNone/>
            </a:pPr>
            <a:r>
              <a:rPr lang="en-US" sz="1400" dirty="0">
                <a:latin typeface="Consolas" panose="020B0609020204030204" pitchFamily="49" charset="0"/>
              </a:rPr>
              <a:t>        </a:t>
            </a:r>
            <a:r>
              <a:rPr lang="en-US" sz="1400" dirty="0" err="1">
                <a:latin typeface="Consolas" panose="020B0609020204030204" pitchFamily="49" charset="0"/>
              </a:rPr>
              <a:t>elements.push_back</a:t>
            </a:r>
            <a:r>
              <a:rPr lang="en-US" sz="1400" dirty="0">
                <a:latin typeface="Consolas" panose="020B0609020204030204" pitchFamily="49" charset="0"/>
              </a:rPr>
              <a:t>(</a:t>
            </a:r>
            <a:r>
              <a:rPr lang="en-US" sz="1400" dirty="0" err="1">
                <a:latin typeface="Consolas" panose="020B0609020204030204" pitchFamily="49" charset="0"/>
              </a:rPr>
              <a:t>pElement</a:t>
            </a:r>
            <a:r>
              <a:rPr lang="en-US" sz="1400" dirty="0">
                <a:latin typeface="Consolas" panose="020B0609020204030204" pitchFamily="49" charset="0"/>
              </a:rPr>
              <a:t>);</a:t>
            </a:r>
          </a:p>
          <a:p>
            <a:pPr marL="0" indent="0">
              <a:lnSpc>
                <a:spcPct val="120000"/>
              </a:lnSpc>
              <a:buNone/>
            </a:pPr>
            <a:r>
              <a:rPr lang="en-US" sz="1400" dirty="0">
                <a:latin typeface="Consolas" panose="020B0609020204030204" pitchFamily="49" charset="0"/>
              </a:rPr>
              <a:t>    }</a:t>
            </a:r>
          </a:p>
          <a:p>
            <a:pPr marL="0" indent="0">
              <a:lnSpc>
                <a:spcPct val="120000"/>
              </a:lnSpc>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latin typeface="Consolas" panose="020B0609020204030204" pitchFamily="49" charset="0"/>
              </a:rPr>
              <a:t> detach(Element* </a:t>
            </a:r>
            <a:r>
              <a:rPr lang="en-US" sz="1400" dirty="0" err="1">
                <a:latin typeface="Consolas" panose="020B0609020204030204" pitchFamily="49" charset="0"/>
              </a:rPr>
              <a:t>pElement</a:t>
            </a:r>
            <a:r>
              <a:rPr lang="en-US" sz="1400" dirty="0">
                <a:latin typeface="Consolas" panose="020B0609020204030204" pitchFamily="49" charset="0"/>
              </a:rPr>
              <a:t>){</a:t>
            </a:r>
          </a:p>
          <a:p>
            <a:pPr marL="0" indent="0">
              <a:lnSpc>
                <a:spcPct val="120000"/>
              </a:lnSpc>
              <a:buNone/>
            </a:pPr>
            <a:r>
              <a:rPr lang="en-US" sz="1400" dirty="0">
                <a:latin typeface="Consolas" panose="020B0609020204030204" pitchFamily="49" charset="0"/>
              </a:rPr>
              <a:t>        </a:t>
            </a:r>
            <a:r>
              <a:rPr lang="en-US" sz="1400" dirty="0" err="1">
                <a:latin typeface="Consolas" panose="020B0609020204030204" pitchFamily="49" charset="0"/>
              </a:rPr>
              <a:t>elements.remove</a:t>
            </a:r>
            <a:r>
              <a:rPr lang="en-US" sz="1400" dirty="0">
                <a:latin typeface="Consolas" panose="020B0609020204030204" pitchFamily="49" charset="0"/>
              </a:rPr>
              <a:t>(</a:t>
            </a:r>
            <a:r>
              <a:rPr lang="en-US" sz="1400" dirty="0" err="1">
                <a:latin typeface="Consolas" panose="020B0609020204030204" pitchFamily="49" charset="0"/>
              </a:rPr>
              <a:t>pElement</a:t>
            </a:r>
            <a:r>
              <a:rPr lang="en-US" sz="1400" dirty="0">
                <a:latin typeface="Consolas" panose="020B0609020204030204" pitchFamily="49" charset="0"/>
              </a:rPr>
              <a:t>);</a:t>
            </a:r>
          </a:p>
          <a:p>
            <a:pPr marL="0" indent="0">
              <a:lnSpc>
                <a:spcPct val="120000"/>
              </a:lnSpc>
              <a:buNone/>
            </a:pPr>
            <a:r>
              <a:rPr lang="en-US" sz="1400" dirty="0">
                <a:latin typeface="Consolas" panose="020B0609020204030204" pitchFamily="49" charset="0"/>
              </a:rPr>
              <a:t>    }</a:t>
            </a:r>
          </a:p>
          <a:p>
            <a:pPr marL="0" indent="0">
              <a:lnSpc>
                <a:spcPct val="120000"/>
              </a:lnSpc>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latin typeface="Consolas" panose="020B0609020204030204" pitchFamily="49" charset="0"/>
              </a:rPr>
              <a:t> accept(Visitor* </a:t>
            </a:r>
            <a:r>
              <a:rPr lang="en-US" sz="1400" dirty="0" err="1">
                <a:latin typeface="Consolas" panose="020B0609020204030204" pitchFamily="49" charset="0"/>
              </a:rPr>
              <a:t>pVisitor</a:t>
            </a:r>
            <a:r>
              <a:rPr lang="en-US" sz="1400" dirty="0">
                <a:latin typeface="Consolas" panose="020B0609020204030204" pitchFamily="49" charset="0"/>
              </a:rPr>
              <a:t>){</a:t>
            </a:r>
          </a:p>
          <a:p>
            <a:pPr marL="0" indent="0">
              <a:lnSpc>
                <a:spcPct val="120000"/>
              </a:lnSpc>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for</a:t>
            </a:r>
            <a:r>
              <a:rPr lang="en-US" sz="1400" dirty="0">
                <a:latin typeface="Consolas" panose="020B0609020204030204" pitchFamily="49" charset="0"/>
              </a:rPr>
              <a:t> (Element* element : elements)</a:t>
            </a:r>
          </a:p>
          <a:p>
            <a:pPr marL="0" indent="0">
              <a:lnSpc>
                <a:spcPct val="120000"/>
              </a:lnSpc>
              <a:buNone/>
            </a:pPr>
            <a:r>
              <a:rPr lang="en-US" sz="1400" dirty="0">
                <a:latin typeface="Consolas" panose="020B0609020204030204" pitchFamily="49" charset="0"/>
              </a:rPr>
              <a:t>            element-&gt;accept(</a:t>
            </a:r>
            <a:r>
              <a:rPr lang="en-US" sz="1400" dirty="0" err="1">
                <a:latin typeface="Consolas" panose="020B0609020204030204" pitchFamily="49" charset="0"/>
              </a:rPr>
              <a:t>pVisitor</a:t>
            </a:r>
            <a:r>
              <a:rPr lang="en-US" sz="1400" dirty="0">
                <a:latin typeface="Consolas" panose="020B0609020204030204" pitchFamily="49" charset="0"/>
              </a:rPr>
              <a:t>);</a:t>
            </a:r>
          </a:p>
          <a:p>
            <a:pPr marL="0" indent="0">
              <a:lnSpc>
                <a:spcPct val="120000"/>
              </a:lnSpc>
              <a:buNone/>
            </a:pPr>
            <a:r>
              <a:rPr lang="en-US" sz="1400" dirty="0">
                <a:latin typeface="Consolas" panose="020B0609020204030204" pitchFamily="49" charset="0"/>
              </a:rPr>
              <a:t>    }</a:t>
            </a:r>
          </a:p>
          <a:p>
            <a:pPr marL="0" indent="0">
              <a:lnSpc>
                <a:spcPct val="120000"/>
              </a:lnSpc>
              <a:buNone/>
            </a:pPr>
            <a:r>
              <a:rPr lang="en-US" sz="1400" dirty="0">
                <a:latin typeface="Consolas" panose="020B0609020204030204" pitchFamily="49" charset="0"/>
              </a:rPr>
              <a:t>};</a:t>
            </a:r>
            <a:endParaRPr lang="tr-TR" sz="1400" dirty="0">
              <a:latin typeface="Consolas" panose="020B0609020204030204" pitchFamily="49" charset="0"/>
            </a:endParaRP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4294514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ZİYARETÇİ</a:t>
            </a:r>
            <a:br>
              <a:rPr lang="tr-TR" dirty="0"/>
            </a:br>
            <a:r>
              <a:rPr lang="tr-TR" dirty="0"/>
              <a:t>VISITOR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//İstemci-Client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ObjectStructure</a:t>
            </a:r>
            <a:r>
              <a:rPr lang="tr-TR" sz="1400" dirty="0">
                <a:latin typeface="Consolas" panose="020B0609020204030204" pitchFamily="49" charset="0"/>
              </a:rPr>
              <a:t>* nesneler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ObjectStructure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nesneler-&gt;</a:t>
            </a:r>
            <a:r>
              <a:rPr lang="tr-TR" sz="1400" dirty="0" err="1">
                <a:latin typeface="Consolas" panose="020B0609020204030204" pitchFamily="49" charset="0"/>
              </a:rPr>
              <a:t>attach</a:t>
            </a:r>
            <a:r>
              <a:rPr lang="tr-TR" sz="1400" dirty="0">
                <a:latin typeface="Consolas" panose="020B0609020204030204" pitchFamily="49" charset="0"/>
              </a:rPr>
              <a:t>(</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ConcreteElementA</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nesneler-&gt;</a:t>
            </a:r>
            <a:r>
              <a:rPr lang="tr-TR" sz="1400" dirty="0" err="1">
                <a:latin typeface="Consolas" panose="020B0609020204030204" pitchFamily="49" charset="0"/>
              </a:rPr>
              <a:t>attach</a:t>
            </a:r>
            <a:r>
              <a:rPr lang="tr-TR" sz="1400" dirty="0">
                <a:latin typeface="Consolas" panose="020B0609020204030204" pitchFamily="49" charset="0"/>
              </a:rPr>
              <a:t>(</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ConcreteElementB</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 ziyaretci1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ConcreteVisitor1();</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Visitor</a:t>
            </a:r>
            <a:r>
              <a:rPr lang="tr-TR" sz="1400" dirty="0">
                <a:latin typeface="Consolas" panose="020B0609020204030204" pitchFamily="49" charset="0"/>
              </a:rPr>
              <a:t>* ziyaretci2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ConcreteVisitor2();</a:t>
            </a:r>
          </a:p>
          <a:p>
            <a:pPr marL="0" indent="0">
              <a:lnSpc>
                <a:spcPct val="120000"/>
              </a:lnSpc>
              <a:buNone/>
            </a:pPr>
            <a:r>
              <a:rPr lang="tr-TR" sz="1400" dirty="0">
                <a:latin typeface="Consolas" panose="020B0609020204030204" pitchFamily="49" charset="0"/>
              </a:rPr>
              <a:t>    nesneler-&gt;</a:t>
            </a:r>
            <a:r>
              <a:rPr lang="tr-TR" sz="1400" dirty="0" err="1">
                <a:latin typeface="Consolas" panose="020B0609020204030204" pitchFamily="49" charset="0"/>
              </a:rPr>
              <a:t>accept</a:t>
            </a:r>
            <a:r>
              <a:rPr lang="tr-TR" sz="1400" dirty="0">
                <a:latin typeface="Consolas" panose="020B0609020204030204" pitchFamily="49" charset="0"/>
              </a:rPr>
              <a:t>(ziyaretci1);</a:t>
            </a:r>
          </a:p>
          <a:p>
            <a:pPr marL="0" indent="0">
              <a:lnSpc>
                <a:spcPct val="120000"/>
              </a:lnSpc>
              <a:buNone/>
            </a:pPr>
            <a:r>
              <a:rPr lang="tr-TR" sz="1400" dirty="0">
                <a:latin typeface="Consolas" panose="020B0609020204030204" pitchFamily="49" charset="0"/>
              </a:rPr>
              <a:t>    nesneler-&gt;</a:t>
            </a:r>
            <a:r>
              <a:rPr lang="tr-TR" sz="1400" dirty="0" err="1">
                <a:latin typeface="Consolas" panose="020B0609020204030204" pitchFamily="49" charset="0"/>
              </a:rPr>
              <a:t>accept</a:t>
            </a:r>
            <a:r>
              <a:rPr lang="tr-TR" sz="1400" dirty="0">
                <a:latin typeface="Consolas" panose="020B0609020204030204" pitchFamily="49" charset="0"/>
              </a:rPr>
              <a:t>(ziyaretci2);</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nesneler, ziyaretci1, ziyaretci2;</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1466242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Hatıra</a:t>
            </a:r>
            <a:br>
              <a:rPr lang="tr-TR" dirty="0"/>
            </a:br>
            <a:r>
              <a:rPr lang="tr-TR" dirty="0" err="1"/>
              <a:t>memento</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Hatıra deseni (</a:t>
            </a:r>
            <a:r>
              <a:rPr lang="tr-TR" sz="2000" dirty="0" err="1"/>
              <a:t>memento</a:t>
            </a:r>
            <a:r>
              <a:rPr lang="tr-TR" sz="2000" dirty="0"/>
              <a:t> pattern), nesnelerin bir andaki durumlarını (state) saklayıp bir başka zaman da bu duruma geri dönmek gerektiğinde kullanılır. Bir nesnenin iç durumunun yakalanmasına ve dışarda saklanmasına olanak tanır, böylece daha sonra geri yüklenebilir fakat tüm bunlar sarmalamayı (</a:t>
            </a:r>
            <a:r>
              <a:rPr lang="tr-TR" sz="2000" dirty="0" err="1"/>
              <a:t>encapsulation</a:t>
            </a:r>
            <a:r>
              <a:rPr lang="tr-TR" sz="2000" dirty="0"/>
              <a:t>) ihlal etmeden yapılır</a:t>
            </a:r>
          </a:p>
        </p:txBody>
      </p:sp>
      <p:pic>
        <p:nvPicPr>
          <p:cNvPr id="7" name="İçerik Yer Tutucusu 6" descr="metin, yazı tipi, ekran görüntüsü, çizgi içeren bir resim&#10;&#10;Yapay zeka tarafından oluşturulan içerik yanlış olabilir.">
            <a:extLst>
              <a:ext uri="{FF2B5EF4-FFF2-40B4-BE49-F238E27FC236}">
                <a16:creationId xmlns:a16="http://schemas.microsoft.com/office/drawing/2014/main" id="{5DA8D750-A715-46C9-A643-007356646DE7}"/>
              </a:ext>
            </a:extLst>
          </p:cNvPr>
          <p:cNvPicPr>
            <a:picLocks noGrp="1"/>
          </p:cNvPicPr>
          <p:nvPr>
            <p:ph idx="1"/>
          </p:nvPr>
        </p:nvPicPr>
        <p:blipFill>
          <a:blip r:embed="rId2"/>
          <a:stretch>
            <a:fillRect/>
          </a:stretch>
        </p:blipFill>
        <p:spPr>
          <a:xfrm>
            <a:off x="158750" y="2504260"/>
            <a:ext cx="8226425" cy="1531981"/>
          </a:xfrm>
          <a:prstGeom prst="rect">
            <a:avLst/>
          </a:prstGeom>
        </p:spPr>
      </p:pic>
    </p:spTree>
    <p:extLst>
      <p:ext uri="{BB962C8B-B14F-4D97-AF65-F5344CB8AC3E}">
        <p14:creationId xmlns:p14="http://schemas.microsoft.com/office/powerpoint/2010/main" val="2808366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Hatıra</a:t>
            </a:r>
            <a:br>
              <a:rPr lang="tr-TR" dirty="0"/>
            </a:br>
            <a:r>
              <a:rPr lang="tr-TR" dirty="0" err="1"/>
              <a:t>memento</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Memento</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state;</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):state(</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getState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state;</a:t>
            </a:r>
          </a:p>
          <a:p>
            <a:pPr marL="0" indent="0">
              <a:lnSpc>
                <a:spcPct val="120000"/>
              </a:lnSpc>
              <a:buNone/>
            </a:pPr>
            <a:r>
              <a:rPr lang="tr-TR" sz="1400" dirty="0">
                <a:latin typeface="Consolas" panose="020B0609020204030204" pitchFamily="49" charset="0"/>
              </a:rPr>
              <a:t>    }</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setState</a:t>
            </a:r>
            <a:r>
              <a:rPr lang="tr-TR" sz="1400" dirty="0">
                <a:latin typeface="Consolas" panose="020B0609020204030204" pitchFamily="49" charset="0"/>
              </a:rPr>
              <a: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state=</a:t>
            </a:r>
            <a:r>
              <a:rPr lang="tr-TR" sz="1400" dirty="0" err="1">
                <a:latin typeface="Consolas" panose="020B0609020204030204" pitchFamily="49" charset="0"/>
              </a:rPr>
              <a:t>pState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4069761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Hatıra</a:t>
            </a:r>
            <a:br>
              <a:rPr lang="tr-TR" dirty="0"/>
            </a:br>
            <a:r>
              <a:rPr lang="tr-TR" dirty="0" err="1"/>
              <a:t>memento</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CareTaker</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CareTaker</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CareTaker</a:t>
            </a:r>
            <a:r>
              <a:rPr lang="tr-TR" sz="1400" dirty="0">
                <a:latin typeface="Consolas" panose="020B0609020204030204" pitchFamily="49" charset="0"/>
              </a:rPr>
              <a:t>(</a:t>
            </a:r>
            <a:r>
              <a:rPr lang="tr-TR" sz="1400" dirty="0" err="1">
                <a:latin typeface="Consolas" panose="020B0609020204030204" pitchFamily="49" charset="0"/>
              </a:rPr>
              <a:t>Memento</a:t>
            </a:r>
            <a:r>
              <a:rPr lang="tr-TR" sz="1400" dirty="0">
                <a:latin typeface="Consolas" panose="020B0609020204030204" pitchFamily="49" charset="0"/>
              </a:rPr>
              <a:t>* </a:t>
            </a:r>
            <a:r>
              <a:rPr lang="tr-TR" sz="1400" dirty="0" err="1">
                <a:latin typeface="Consolas" panose="020B0609020204030204" pitchFamily="49" charset="0"/>
              </a:rPr>
              <a:t>pMemento</a:t>
            </a:r>
            <a:r>
              <a:rPr lang="tr-TR" sz="1400" dirty="0">
                <a:latin typeface="Consolas" panose="020B0609020204030204" pitchFamily="49" charset="0"/>
              </a:rPr>
              <a:t>):</a:t>
            </a:r>
            <a:r>
              <a:rPr lang="tr-TR" sz="1400" dirty="0" err="1">
                <a:latin typeface="Consolas" panose="020B0609020204030204" pitchFamily="49" charset="0"/>
              </a:rPr>
              <a:t>memento</a:t>
            </a:r>
            <a:r>
              <a:rPr lang="tr-TR" sz="1400" dirty="0">
                <a:latin typeface="Consolas" panose="020B0609020204030204" pitchFamily="49" charset="0"/>
              </a:rPr>
              <a:t>(</a:t>
            </a:r>
            <a:r>
              <a:rPr lang="tr-TR" sz="1400" dirty="0" err="1">
                <a:latin typeface="Consolas" panose="020B0609020204030204" pitchFamily="49" charset="0"/>
              </a:rPr>
              <a:t>pMemento</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 </a:t>
            </a:r>
            <a:r>
              <a:rPr lang="tr-TR" sz="1400" dirty="0" err="1">
                <a:latin typeface="Consolas" panose="020B0609020204030204" pitchFamily="49" charset="0"/>
              </a:rPr>
              <a:t>getMemento</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setMemento</a:t>
            </a:r>
            <a:r>
              <a:rPr lang="tr-TR" sz="1400" dirty="0">
                <a:latin typeface="Consolas" panose="020B0609020204030204" pitchFamily="49" charset="0"/>
              </a:rPr>
              <a:t>(</a:t>
            </a:r>
            <a:r>
              <a:rPr lang="tr-TR" sz="1400" dirty="0" err="1">
                <a:latin typeface="Consolas" panose="020B0609020204030204" pitchFamily="49" charset="0"/>
              </a:rPr>
              <a:t>Memento</a:t>
            </a:r>
            <a:r>
              <a:rPr lang="tr-TR" sz="1400" dirty="0">
                <a:latin typeface="Consolas" panose="020B0609020204030204" pitchFamily="49" charset="0"/>
              </a:rPr>
              <a:t>* </a:t>
            </a:r>
            <a:r>
              <a:rPr lang="tr-TR" sz="1400" dirty="0" err="1">
                <a:latin typeface="Consolas" panose="020B0609020204030204" pitchFamily="49" charset="0"/>
              </a:rPr>
              <a:t>pMemento</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a:t>
            </a:r>
            <a:r>
              <a:rPr lang="tr-TR" sz="1400" dirty="0" err="1">
                <a:latin typeface="Consolas" panose="020B0609020204030204" pitchFamily="49" charset="0"/>
              </a:rPr>
              <a:t>pMemento</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29521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2E609653-03F5-3B1A-7F54-A8376F7B47CD}"/>
              </a:ext>
            </a:extLst>
          </p:cNvPr>
          <p:cNvSpPr>
            <a:spLocks noGrp="1"/>
          </p:cNvSpPr>
          <p:nvPr>
            <p:ph type="ctrTitle"/>
          </p:nvPr>
        </p:nvSpPr>
        <p:spPr/>
        <p:txBody>
          <a:bodyPr/>
          <a:lstStyle/>
          <a:p>
            <a:r>
              <a:rPr lang="tr-TR" dirty="0"/>
              <a:t>DAVRANIŞLA İLGİLİ</a:t>
            </a:r>
            <a:br>
              <a:rPr lang="tr-TR" dirty="0"/>
            </a:br>
            <a:r>
              <a:rPr lang="tr-TR" dirty="0"/>
              <a:t>tasarım desenleri</a:t>
            </a:r>
          </a:p>
        </p:txBody>
      </p:sp>
      <p:sp>
        <p:nvSpPr>
          <p:cNvPr id="6" name="Alt Başlık 5">
            <a:extLst>
              <a:ext uri="{FF2B5EF4-FFF2-40B4-BE49-F238E27FC236}">
                <a16:creationId xmlns:a16="http://schemas.microsoft.com/office/drawing/2014/main" id="{2E0BADE7-CEB6-0D70-EFD6-E2B264CA33A6}"/>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578038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Hatıra</a:t>
            </a:r>
            <a:br>
              <a:rPr lang="tr-TR" dirty="0"/>
            </a:br>
            <a:r>
              <a:rPr lang="tr-TR" dirty="0" err="1"/>
              <a:t>memento</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Originator</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Originator</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state;</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setState</a:t>
            </a:r>
            <a:r>
              <a:rPr lang="tr-TR" sz="1400" dirty="0">
                <a:latin typeface="Consolas" panose="020B0609020204030204" pitchFamily="49" charset="0"/>
              </a:rPr>
              <a: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state=</a:t>
            </a:r>
            <a:r>
              <a:rPr lang="tr-TR" sz="1400" dirty="0" err="1">
                <a:latin typeface="Consolas" panose="020B0609020204030204" pitchFamily="49" charset="0"/>
              </a:rPr>
              <a:t>pState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"State Değiştirildi:" &lt;&lt; state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getState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state;</a:t>
            </a:r>
          </a:p>
          <a:p>
            <a:pPr marL="0" indent="0">
              <a:lnSpc>
                <a:spcPct val="120000"/>
              </a:lnSpc>
              <a:buNone/>
            </a:pPr>
            <a:r>
              <a:rPr lang="tr-TR" sz="1400" dirty="0">
                <a:latin typeface="Consolas" panose="020B0609020204030204" pitchFamily="49" charset="0"/>
              </a:rPr>
              <a:t>    }</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setMemento</a:t>
            </a:r>
            <a:r>
              <a:rPr lang="tr-TR" sz="1400" dirty="0">
                <a:latin typeface="Consolas" panose="020B0609020204030204" pitchFamily="49" charset="0"/>
              </a:rPr>
              <a:t>(</a:t>
            </a:r>
            <a:r>
              <a:rPr lang="tr-TR" sz="1400" dirty="0" err="1">
                <a:latin typeface="Consolas" panose="020B0609020204030204" pitchFamily="49" charset="0"/>
              </a:rPr>
              <a:t>Memento</a:t>
            </a:r>
            <a:r>
              <a:rPr lang="tr-TR" sz="1400" dirty="0">
                <a:latin typeface="Consolas" panose="020B0609020204030204" pitchFamily="49" charset="0"/>
              </a:rPr>
              <a:t>* </a:t>
            </a:r>
            <a:r>
              <a:rPr lang="tr-TR" sz="1400" dirty="0" err="1">
                <a:latin typeface="Consolas" panose="020B0609020204030204" pitchFamily="49" charset="0"/>
              </a:rPr>
              <a:t>pMemento</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state=</a:t>
            </a:r>
            <a:r>
              <a:rPr lang="tr-TR" sz="1400" dirty="0" err="1">
                <a:latin typeface="Consolas" panose="020B0609020204030204" pitchFamily="49" charset="0"/>
              </a:rPr>
              <a:t>pMemento</a:t>
            </a:r>
            <a:r>
              <a:rPr lang="tr-TR" sz="1400" dirty="0">
                <a:latin typeface="Consolas" panose="020B0609020204030204" pitchFamily="49" charset="0"/>
              </a:rPr>
              <a:t>-&gt;</a:t>
            </a:r>
            <a:r>
              <a:rPr lang="tr-TR" sz="1400" dirty="0" err="1">
                <a:latin typeface="Consolas" panose="020B0609020204030204" pitchFamily="49" charset="0"/>
              </a:rPr>
              <a:t>getState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"State geri alındı:" &lt;&lt; state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 </a:t>
            </a:r>
            <a:r>
              <a:rPr lang="tr-TR" sz="1400" dirty="0" err="1">
                <a:latin typeface="Consolas" panose="020B0609020204030204" pitchFamily="49" charset="0"/>
              </a:rPr>
              <a:t>createMemento</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"State saklandı:" &lt;&lt; state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Memento</a:t>
            </a:r>
            <a:r>
              <a:rPr lang="tr-TR" sz="1400" dirty="0">
                <a:latin typeface="Consolas" panose="020B0609020204030204" pitchFamily="49" charset="0"/>
              </a:rPr>
              <a:t>(state);</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3311072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Hatıra</a:t>
            </a:r>
            <a:br>
              <a:rPr lang="tr-TR" dirty="0"/>
            </a:br>
            <a:r>
              <a:rPr lang="tr-TR" dirty="0" err="1"/>
              <a:t>memento</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//istemci-</a:t>
            </a:r>
            <a:r>
              <a:rPr lang="tr-TR" sz="1400" dirty="0" err="1">
                <a:solidFill>
                  <a:schemeClr val="bg1">
                    <a:lumMod val="65000"/>
                  </a:schemeClr>
                </a:solidFill>
                <a:latin typeface="Consolas" panose="020B0609020204030204" pitchFamily="49" charset="0"/>
              </a:rPr>
              <a:t>client</a:t>
            </a:r>
            <a:endParaRPr lang="tr-TR" sz="1400" dirty="0">
              <a:solidFill>
                <a:schemeClr val="bg1">
                  <a:lumMod val="65000"/>
                </a:schemeClr>
              </a:solidFill>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Originator</a:t>
            </a:r>
            <a:r>
              <a:rPr lang="tr-TR" sz="1400" dirty="0">
                <a:latin typeface="Consolas" panose="020B0609020204030204" pitchFamily="49" charset="0"/>
              </a:rPr>
              <a:t>* </a:t>
            </a:r>
            <a:r>
              <a:rPr lang="tr-TR" sz="1400" dirty="0" err="1">
                <a:latin typeface="Consolas" panose="020B0609020204030204" pitchFamily="49" charset="0"/>
              </a:rPr>
              <a:t>durumDegistiren</a:t>
            </a:r>
            <a:r>
              <a:rPr lang="tr-TR" sz="1400" dirty="0">
                <a:latin typeface="Consolas" panose="020B0609020204030204" pitchFamily="49" charset="0"/>
              </a:rPr>
              <a:t>=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Originator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durumDegistiren</a:t>
            </a:r>
            <a:r>
              <a:rPr lang="tr-TR" sz="1400" dirty="0">
                <a:latin typeface="Consolas" panose="020B0609020204030204" pitchFamily="49" charset="0"/>
              </a:rPr>
              <a:t>-&gt;</a:t>
            </a:r>
            <a:r>
              <a:rPr lang="tr-TR" sz="1400" dirty="0" err="1">
                <a:latin typeface="Consolas" panose="020B0609020204030204" pitchFamily="49" charset="0"/>
              </a:rPr>
              <a:t>setState</a:t>
            </a:r>
            <a:r>
              <a:rPr lang="tr-TR" sz="1400" dirty="0">
                <a:latin typeface="Consolas" panose="020B0609020204030204" pitchFamily="49" charset="0"/>
              </a:rPr>
              <a:t>(1);</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//Burada </a:t>
            </a:r>
            <a:r>
              <a:rPr lang="tr-TR" sz="1400" dirty="0" err="1">
                <a:solidFill>
                  <a:schemeClr val="bg1">
                    <a:lumMod val="65000"/>
                  </a:schemeClr>
                </a:solidFill>
                <a:latin typeface="Consolas" panose="020B0609020204030204" pitchFamily="49" charset="0"/>
              </a:rPr>
              <a:t>durumDegistiren</a:t>
            </a:r>
            <a:r>
              <a:rPr lang="tr-TR" sz="1400" dirty="0">
                <a:solidFill>
                  <a:schemeClr val="bg1">
                    <a:lumMod val="65000"/>
                  </a:schemeClr>
                </a:solidFill>
                <a:latin typeface="Consolas" panose="020B0609020204030204" pitchFamily="49" charset="0"/>
              </a:rPr>
              <a:t> nesnesinin durumu saklanıyor:</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CareTaker</a:t>
            </a:r>
            <a:r>
              <a:rPr lang="tr-TR" sz="1400" dirty="0">
                <a:latin typeface="Consolas" panose="020B0609020204030204" pitchFamily="49" charset="0"/>
              </a:rPr>
              <a:t>* </a:t>
            </a:r>
            <a:r>
              <a:rPr lang="tr-TR" sz="1400" dirty="0" err="1">
                <a:latin typeface="Consolas" panose="020B0609020204030204" pitchFamily="49" charset="0"/>
              </a:rPr>
              <a:t>durumuSaklayan</a:t>
            </a:r>
            <a:r>
              <a:rPr lang="tr-TR" sz="1400" dirty="0">
                <a:latin typeface="Consolas" panose="020B0609020204030204" pitchFamily="49" charset="0"/>
              </a:rPr>
              <a:t>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CareTaker</a:t>
            </a:r>
            <a:r>
              <a:rPr lang="tr-TR" sz="1400" dirty="0">
                <a:latin typeface="Consolas" panose="020B0609020204030204" pitchFamily="49" charset="0"/>
              </a:rPr>
              <a:t>(</a:t>
            </a:r>
            <a:r>
              <a:rPr lang="tr-TR" sz="1400" dirty="0" err="1">
                <a:latin typeface="Consolas" panose="020B0609020204030204" pitchFamily="49" charset="0"/>
              </a:rPr>
              <a:t>durumDegistiren</a:t>
            </a:r>
            <a:r>
              <a:rPr lang="tr-TR" sz="1400" dirty="0">
                <a:latin typeface="Consolas" panose="020B0609020204030204" pitchFamily="49" charset="0"/>
              </a:rPr>
              <a:t>-&gt;</a:t>
            </a:r>
            <a:r>
              <a:rPr lang="tr-TR" sz="1400" dirty="0" err="1">
                <a:latin typeface="Consolas" panose="020B0609020204030204" pitchFamily="49" charset="0"/>
              </a:rPr>
              <a:t>createMemento</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durumDegistiren</a:t>
            </a:r>
            <a:r>
              <a:rPr lang="tr-TR" sz="1400" dirty="0">
                <a:latin typeface="Consolas" panose="020B0609020204030204" pitchFamily="49" charset="0"/>
              </a:rPr>
              <a:t>-&gt;</a:t>
            </a:r>
            <a:r>
              <a:rPr lang="tr-TR" sz="1400" dirty="0" err="1">
                <a:latin typeface="Consolas" panose="020B0609020204030204" pitchFamily="49" charset="0"/>
              </a:rPr>
              <a:t>setState</a:t>
            </a:r>
            <a:r>
              <a:rPr lang="tr-TR" sz="1400" dirty="0">
                <a:latin typeface="Consolas" panose="020B0609020204030204" pitchFamily="49" charset="0"/>
              </a:rPr>
              <a:t>(-1);</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//Burada </a:t>
            </a:r>
            <a:r>
              <a:rPr lang="tr-TR" sz="1400" dirty="0" err="1">
                <a:solidFill>
                  <a:schemeClr val="bg1">
                    <a:lumMod val="65000"/>
                  </a:schemeClr>
                </a:solidFill>
                <a:latin typeface="Consolas" panose="020B0609020204030204" pitchFamily="49" charset="0"/>
              </a:rPr>
              <a:t>durumDegistiren</a:t>
            </a:r>
            <a:r>
              <a:rPr lang="tr-TR" sz="1400" dirty="0">
                <a:solidFill>
                  <a:schemeClr val="bg1">
                    <a:lumMod val="65000"/>
                  </a:schemeClr>
                </a:solidFill>
                <a:latin typeface="Consolas" panose="020B0609020204030204" pitchFamily="49" charset="0"/>
              </a:rPr>
              <a:t> nesnesinin durumu geri alınıyor:</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durumDegistiren</a:t>
            </a:r>
            <a:r>
              <a:rPr lang="tr-TR" sz="1400" dirty="0">
                <a:latin typeface="Consolas" panose="020B0609020204030204" pitchFamily="49" charset="0"/>
              </a:rPr>
              <a:t>-&gt;</a:t>
            </a:r>
            <a:r>
              <a:rPr lang="tr-TR" sz="1400" dirty="0" err="1">
                <a:latin typeface="Consolas" panose="020B0609020204030204" pitchFamily="49" charset="0"/>
              </a:rPr>
              <a:t>setState</a:t>
            </a:r>
            <a:r>
              <a:rPr lang="tr-TR" sz="1400" dirty="0">
                <a:latin typeface="Consolas" panose="020B0609020204030204" pitchFamily="49" charset="0"/>
              </a:rPr>
              <a:t>(</a:t>
            </a:r>
            <a:r>
              <a:rPr lang="tr-TR" sz="1400" dirty="0" err="1">
                <a:latin typeface="Consolas" panose="020B0609020204030204" pitchFamily="49" charset="0"/>
              </a:rPr>
              <a:t>durumuSaklayan</a:t>
            </a:r>
            <a:r>
              <a:rPr lang="tr-TR" sz="1400" dirty="0">
                <a:latin typeface="Consolas" panose="020B0609020204030204" pitchFamily="49" charset="0"/>
              </a:rPr>
              <a:t>-&gt;</a:t>
            </a:r>
            <a:r>
              <a:rPr lang="tr-TR" sz="1400" dirty="0" err="1">
                <a:latin typeface="Consolas" panose="020B0609020204030204" pitchFamily="49" charset="0"/>
              </a:rPr>
              <a:t>getMemento</a:t>
            </a:r>
            <a:r>
              <a:rPr lang="tr-TR" sz="1400" dirty="0">
                <a:latin typeface="Consolas" panose="020B0609020204030204" pitchFamily="49" charset="0"/>
              </a:rPr>
              <a:t>()-&gt;</a:t>
            </a:r>
            <a:r>
              <a:rPr lang="tr-TR" sz="1400" dirty="0" err="1">
                <a:latin typeface="Consolas" panose="020B0609020204030204" pitchFamily="49" charset="0"/>
              </a:rPr>
              <a:t>getState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4170963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arabulucu</a:t>
            </a:r>
            <a:br>
              <a:rPr lang="tr-TR" dirty="0"/>
            </a:br>
            <a:r>
              <a:rPr lang="tr-TR" dirty="0" err="1"/>
              <a:t>medıator</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Arabulucu deseni (</a:t>
            </a:r>
            <a:r>
              <a:rPr lang="tr-TR" sz="2000" dirty="0" err="1"/>
              <a:t>mediator</a:t>
            </a:r>
            <a:r>
              <a:rPr lang="tr-TR" sz="2000" dirty="0"/>
              <a:t> pattern), sınıfların arasındaki iletişimi basitleştirir. Bir iletişim nesnesi tanımlanır, diğer nesneler bu nesne üzerinden birbirleriyle haberleşir. Diğer nesnelerin birbiriyle doğrudan iletişim kurmasına izin verilmez. Amaç, iletişimin kontrol altına alınmasıdır. </a:t>
            </a:r>
          </a:p>
        </p:txBody>
      </p:sp>
      <p:pic>
        <p:nvPicPr>
          <p:cNvPr id="8" name="İçerik Yer Tutucusu 7" descr="metin, ekran görüntüsü, çizgi, diyagram içeren bir resim&#10;&#10;Yapay zeka tarafından oluşturulan içerik yanlış olabilir.">
            <a:extLst>
              <a:ext uri="{FF2B5EF4-FFF2-40B4-BE49-F238E27FC236}">
                <a16:creationId xmlns:a16="http://schemas.microsoft.com/office/drawing/2014/main" id="{47D162FB-D3A7-486E-B018-B252393043E1}"/>
              </a:ext>
            </a:extLst>
          </p:cNvPr>
          <p:cNvPicPr>
            <a:picLocks noGrp="1"/>
          </p:cNvPicPr>
          <p:nvPr>
            <p:ph idx="1"/>
          </p:nvPr>
        </p:nvPicPr>
        <p:blipFill>
          <a:blip r:embed="rId2"/>
          <a:stretch>
            <a:fillRect/>
          </a:stretch>
        </p:blipFill>
        <p:spPr>
          <a:xfrm>
            <a:off x="1180668" y="2195366"/>
            <a:ext cx="6182588" cy="2105319"/>
          </a:xfrm>
          <a:prstGeom prst="rect">
            <a:avLst/>
          </a:prstGeom>
        </p:spPr>
      </p:pic>
    </p:spTree>
    <p:extLst>
      <p:ext uri="{BB962C8B-B14F-4D97-AF65-F5344CB8AC3E}">
        <p14:creationId xmlns:p14="http://schemas.microsoft.com/office/powerpoint/2010/main" val="1102818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arabulucu</a:t>
            </a:r>
            <a:br>
              <a:rPr lang="tr-TR" dirty="0"/>
            </a:br>
            <a:r>
              <a:rPr lang="tr-TR" dirty="0" err="1"/>
              <a:t>medıator</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Mediator</a:t>
            </a:r>
            <a:endParaRPr lang="tr-TR" sz="1800" dirty="0"/>
          </a:p>
          <a:p>
            <a:r>
              <a:rPr lang="tr-TR" sz="1800" dirty="0" err="1"/>
              <a:t>Colleague</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//Böyle bir sınıf var!</a:t>
            </a: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Mediator</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protected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list&lt;</a:t>
            </a:r>
            <a:r>
              <a:rPr lang="tr-TR" sz="1400" dirty="0" err="1">
                <a:latin typeface="Consolas" panose="020B0609020204030204" pitchFamily="49" charset="0"/>
              </a:rPr>
              <a:t>Colleague</a:t>
            </a:r>
            <a:r>
              <a:rPr lang="tr-TR" sz="1400" dirty="0">
                <a:latin typeface="Consolas" panose="020B0609020204030204" pitchFamily="49" charset="0"/>
              </a:rPr>
              <a:t>*&gt; </a:t>
            </a:r>
            <a:r>
              <a:rPr lang="tr-TR" sz="1400" dirty="0" err="1">
                <a:latin typeface="Consolas" panose="020B0609020204030204" pitchFamily="49" charset="0"/>
              </a:rPr>
              <a:t>colleauges</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//#include &lt;list&gt;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attach</a:t>
            </a:r>
            <a:r>
              <a:rPr lang="tr-TR" sz="1400" dirty="0">
                <a:latin typeface="Consolas" panose="020B0609020204030204" pitchFamily="49" charset="0"/>
              </a:rPr>
              <a:t>(</a:t>
            </a:r>
            <a:r>
              <a:rPr lang="tr-TR" sz="1400" dirty="0" err="1">
                <a:latin typeface="Consolas" panose="020B0609020204030204" pitchFamily="49" charset="0"/>
              </a:rPr>
              <a:t>Colleague</a:t>
            </a:r>
            <a:r>
              <a:rPr lang="tr-TR" sz="1400" dirty="0">
                <a:latin typeface="Consolas" panose="020B0609020204030204" pitchFamily="49" charset="0"/>
              </a:rPr>
              <a:t>* </a:t>
            </a:r>
            <a:r>
              <a:rPr lang="tr-TR" sz="1400" dirty="0" err="1">
                <a:latin typeface="Consolas" panose="020B0609020204030204" pitchFamily="49" charset="0"/>
              </a:rPr>
              <a:t>pColleague</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send(</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pMessage</a:t>
            </a: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 </a:t>
            </a:r>
            <a:r>
              <a:rPr lang="tr-TR" sz="1400" dirty="0" err="1">
                <a:latin typeface="Consolas" panose="020B0609020204030204" pitchFamily="49" charset="0"/>
              </a:rPr>
              <a:t>pColleauge</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protected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name;</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Mediator</a:t>
            </a:r>
            <a:r>
              <a:rPr lang="tr-TR" sz="1400" dirty="0">
                <a:latin typeface="Consolas" panose="020B0609020204030204" pitchFamily="49" charset="0"/>
              </a:rPr>
              <a:t>* </a:t>
            </a:r>
            <a:r>
              <a:rPr lang="tr-TR" sz="1400" dirty="0" err="1">
                <a:latin typeface="Consolas" panose="020B0609020204030204" pitchFamily="49" charset="0"/>
              </a:rPr>
              <a:t>mediator</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pName,Mediator</a:t>
            </a:r>
            <a:r>
              <a:rPr lang="tr-TR" sz="1400" dirty="0">
                <a:latin typeface="Consolas" panose="020B0609020204030204" pitchFamily="49" charset="0"/>
              </a:rPr>
              <a:t>* </a:t>
            </a:r>
            <a:r>
              <a:rPr lang="tr-TR" sz="1400" dirty="0" err="1">
                <a:latin typeface="Consolas" panose="020B0609020204030204" pitchFamily="49" charset="0"/>
              </a:rPr>
              <a:t>pMediator</a:t>
            </a:r>
            <a:r>
              <a:rPr lang="tr-TR" sz="1400" dirty="0">
                <a:latin typeface="Consolas" panose="020B0609020204030204" pitchFamily="49" charset="0"/>
              </a:rPr>
              <a:t>):name(</a:t>
            </a:r>
            <a:r>
              <a:rPr lang="tr-TR" sz="1400" dirty="0" err="1">
                <a:latin typeface="Consolas" panose="020B0609020204030204" pitchFamily="49" charset="0"/>
              </a:rPr>
              <a:t>pName</a:t>
            </a:r>
            <a:r>
              <a:rPr lang="tr-TR" sz="1400" dirty="0">
                <a:latin typeface="Consolas" panose="020B0609020204030204" pitchFamily="49" charset="0"/>
              </a:rPr>
              <a:t>),</a:t>
            </a:r>
            <a:r>
              <a:rPr lang="tr-TR" sz="1400" dirty="0" err="1">
                <a:latin typeface="Consolas" panose="020B0609020204030204" pitchFamily="49" charset="0"/>
              </a:rPr>
              <a:t>mediator</a:t>
            </a:r>
            <a:r>
              <a:rPr lang="tr-TR" sz="1400" dirty="0">
                <a:latin typeface="Consolas" panose="020B0609020204030204" pitchFamily="49" charset="0"/>
              </a:rPr>
              <a:t>(</a:t>
            </a:r>
            <a:r>
              <a:rPr lang="tr-TR" sz="1400" dirty="0" err="1">
                <a:latin typeface="Consolas" panose="020B0609020204030204" pitchFamily="49" charset="0"/>
              </a:rPr>
              <a:t>pMediator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mediator</a:t>
            </a:r>
            <a:r>
              <a:rPr lang="tr-TR" sz="1400" dirty="0">
                <a:latin typeface="Consolas" panose="020B0609020204030204" pitchFamily="49" charset="0"/>
              </a:rPr>
              <a:t>-&gt;</a:t>
            </a:r>
            <a:r>
              <a:rPr lang="tr-TR" sz="1400" dirty="0" err="1">
                <a:latin typeface="Consolas" panose="020B0609020204030204" pitchFamily="49" charset="0"/>
              </a:rPr>
              <a:t>attach</a:t>
            </a:r>
            <a:r>
              <a:rPr lang="tr-TR" sz="1400" dirty="0">
                <a:latin typeface="Consolas" panose="020B0609020204030204" pitchFamily="49" charset="0"/>
              </a:rPr>
              <a:t>(</a:t>
            </a:r>
            <a:r>
              <a:rPr lang="tr-TR" sz="1400" dirty="0">
                <a:solidFill>
                  <a:srgbClr val="0000FF"/>
                </a:solidFill>
                <a:latin typeface="Consolas" panose="020B0609020204030204" pitchFamily="49" charset="0"/>
              </a:rPr>
              <a:t>this</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getName</a:t>
            </a:r>
            <a:r>
              <a:rPr lang="tr-TR" sz="1400" dirty="0">
                <a:latin typeface="Consolas" panose="020B0609020204030204" pitchFamily="49" charset="0"/>
              </a:rPr>
              <a:t>() {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name;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sendMessage</a:t>
            </a:r>
            <a:r>
              <a:rPr lang="tr-TR" sz="1400" dirty="0">
                <a:latin typeface="Consolas" panose="020B0609020204030204" pitchFamily="49" charset="0"/>
              </a:rPr>
              <a: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pMessage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mediator</a:t>
            </a:r>
            <a:r>
              <a:rPr lang="tr-TR" sz="1400" dirty="0">
                <a:latin typeface="Consolas" panose="020B0609020204030204" pitchFamily="49" charset="0"/>
              </a:rPr>
              <a:t>-&gt;send(</a:t>
            </a:r>
            <a:r>
              <a:rPr lang="tr-TR" sz="1400" dirty="0" err="1">
                <a:latin typeface="Consolas" panose="020B0609020204030204" pitchFamily="49" charset="0"/>
              </a:rPr>
              <a:t>pMessage</a:t>
            </a:r>
            <a:r>
              <a:rPr lang="tr-TR" sz="1400" dirty="0">
                <a:latin typeface="Consolas" panose="020B0609020204030204" pitchFamily="49" charset="0"/>
              </a:rPr>
              <a:t>, </a:t>
            </a:r>
            <a:r>
              <a:rPr lang="tr-TR" sz="1400" dirty="0">
                <a:solidFill>
                  <a:srgbClr val="0000FF"/>
                </a:solidFill>
                <a:latin typeface="Consolas" panose="020B0609020204030204" pitchFamily="49" charset="0"/>
              </a:rPr>
              <a:t>this</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getMessage</a:t>
            </a:r>
            <a:r>
              <a:rPr lang="tr-TR" sz="1400" dirty="0">
                <a:latin typeface="Consolas" panose="020B0609020204030204" pitchFamily="49" charset="0"/>
              </a:rPr>
              <a: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pMessage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name &lt;&lt;":mesaj aldım:" &lt;&lt; </a:t>
            </a:r>
            <a:r>
              <a:rPr lang="tr-TR" sz="1400" dirty="0" err="1">
                <a:latin typeface="Consolas" panose="020B0609020204030204" pitchFamily="49" charset="0"/>
              </a:rPr>
              <a:t>pMessage</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3932857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arabulucu</a:t>
            </a:r>
            <a:br>
              <a:rPr lang="tr-TR" dirty="0"/>
            </a:br>
            <a:r>
              <a:rPr lang="tr-TR" dirty="0" err="1"/>
              <a:t>medıator</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ConcreteMediator</a:t>
            </a:r>
            <a:endParaRPr lang="tr-TR" sz="1800" dirty="0"/>
          </a:p>
          <a:p>
            <a:r>
              <a:rPr lang="tr-TR" sz="1800" dirty="0" err="1"/>
              <a:t>Concrete</a:t>
            </a:r>
            <a:r>
              <a:rPr lang="tr-TR" sz="1800" dirty="0"/>
              <a:t> </a:t>
            </a:r>
            <a:r>
              <a:rPr lang="tr-TR" sz="1800" dirty="0" err="1"/>
              <a:t>Colleague</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ConcreteMediator</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Mediator</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attach</a:t>
            </a:r>
            <a:r>
              <a:rPr lang="tr-TR" sz="1400" dirty="0">
                <a:latin typeface="Consolas" panose="020B0609020204030204" pitchFamily="49" charset="0"/>
              </a:rPr>
              <a:t>(</a:t>
            </a:r>
            <a:r>
              <a:rPr lang="tr-TR" sz="1400" dirty="0" err="1">
                <a:latin typeface="Consolas" panose="020B0609020204030204" pitchFamily="49" charset="0"/>
              </a:rPr>
              <a:t>Colleague</a:t>
            </a:r>
            <a:r>
              <a:rPr lang="tr-TR" sz="1400" dirty="0">
                <a:latin typeface="Consolas" panose="020B0609020204030204" pitchFamily="49" charset="0"/>
              </a:rPr>
              <a:t>* </a:t>
            </a:r>
            <a:r>
              <a:rPr lang="tr-TR" sz="1400" dirty="0" err="1">
                <a:latin typeface="Consolas" panose="020B0609020204030204" pitchFamily="49" charset="0"/>
              </a:rPr>
              <a:t>pColleague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colleauges.push_back</a:t>
            </a:r>
            <a:r>
              <a:rPr lang="tr-TR" sz="1400" dirty="0">
                <a:latin typeface="Consolas" panose="020B0609020204030204" pitchFamily="49" charset="0"/>
              </a:rPr>
              <a:t>(</a:t>
            </a:r>
            <a:r>
              <a:rPr lang="tr-TR" sz="1400" dirty="0" err="1">
                <a:latin typeface="Consolas" panose="020B0609020204030204" pitchFamily="49" charset="0"/>
              </a:rPr>
              <a:t>pColleague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send(</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pMessage</a:t>
            </a: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 </a:t>
            </a:r>
            <a:r>
              <a:rPr lang="tr-TR" sz="1400" dirty="0" err="1">
                <a:latin typeface="Consolas" panose="020B0609020204030204" pitchFamily="49" charset="0"/>
              </a:rPr>
              <a:t>pColleauge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"LOG:" &lt;&lt; </a:t>
            </a:r>
            <a:r>
              <a:rPr lang="tr-TR" sz="1400" dirty="0" err="1">
                <a:latin typeface="Consolas" panose="020B0609020204030204" pitchFamily="49" charset="0"/>
              </a:rPr>
              <a:t>pColleauge</a:t>
            </a:r>
            <a:r>
              <a:rPr lang="tr-TR" sz="1400" dirty="0">
                <a:latin typeface="Consolas" panose="020B0609020204030204" pitchFamily="49" charset="0"/>
              </a:rPr>
              <a:t>-&gt;</a:t>
            </a:r>
            <a:r>
              <a:rPr lang="tr-TR" sz="1400" dirty="0" err="1">
                <a:latin typeface="Consolas" panose="020B0609020204030204" pitchFamily="49" charset="0"/>
              </a:rPr>
              <a:t>getName</a:t>
            </a:r>
            <a:r>
              <a:rPr lang="tr-TR" sz="1400" dirty="0">
                <a:latin typeface="Consolas" panose="020B0609020204030204" pitchFamily="49" charset="0"/>
              </a:rPr>
              <a:t>() &lt;&lt; " mesaj gönderdi:"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pMessage</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for</a:t>
            </a: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 </a:t>
            </a:r>
            <a:r>
              <a:rPr lang="tr-TR" sz="1400" dirty="0" err="1">
                <a:latin typeface="Consolas" panose="020B0609020204030204" pitchFamily="49" charset="0"/>
              </a:rPr>
              <a:t>college:colleauges</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college</a:t>
            </a:r>
            <a:r>
              <a:rPr lang="tr-TR" sz="1400" dirty="0">
                <a:latin typeface="Consolas" panose="020B0609020204030204" pitchFamily="49" charset="0"/>
              </a:rPr>
              <a:t>-&gt;</a:t>
            </a:r>
            <a:r>
              <a:rPr lang="tr-TR" sz="1400" dirty="0" err="1">
                <a:latin typeface="Consolas" panose="020B0609020204030204" pitchFamily="49" charset="0"/>
              </a:rPr>
              <a:t>getMessage</a:t>
            </a:r>
            <a:r>
              <a:rPr lang="tr-TR" sz="1400" dirty="0">
                <a:latin typeface="Consolas" panose="020B0609020204030204" pitchFamily="49" charset="0"/>
              </a:rPr>
              <a:t>(</a:t>
            </a:r>
            <a:r>
              <a:rPr lang="tr-TR" sz="1400" dirty="0" err="1">
                <a:latin typeface="Consolas" panose="020B0609020204030204" pitchFamily="49" charset="0"/>
              </a:rPr>
              <a:t>pMessage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ConcreteColleague:</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ConcreteColleague</a:t>
            </a:r>
            <a:r>
              <a:rPr lang="tr-TR" sz="1400" dirty="0">
                <a:latin typeface="Consolas" panose="020B0609020204030204" pitchFamily="49" charset="0"/>
              </a:rPr>
              <a: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pName,Mediator</a:t>
            </a:r>
            <a:r>
              <a:rPr lang="tr-TR" sz="1400" dirty="0">
                <a:latin typeface="Consolas" panose="020B0609020204030204" pitchFamily="49" charset="0"/>
              </a:rPr>
              <a:t>* </a:t>
            </a:r>
            <a:r>
              <a:rPr lang="tr-TR" sz="1400" dirty="0" err="1">
                <a:latin typeface="Consolas" panose="020B0609020204030204" pitchFamily="49" charset="0"/>
              </a:rPr>
              <a:t>pMediator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a:t>
            </a:r>
            <a:r>
              <a:rPr lang="tr-TR" sz="1400" dirty="0" err="1">
                <a:latin typeface="Consolas" panose="020B0609020204030204" pitchFamily="49" charset="0"/>
              </a:rPr>
              <a:t>pName,pMediator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823225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arabulucu</a:t>
            </a:r>
            <a:br>
              <a:rPr lang="tr-TR" dirty="0"/>
            </a:br>
            <a:r>
              <a:rPr lang="tr-TR" dirty="0" err="1"/>
              <a:t>medıator</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//istemci-</a:t>
            </a:r>
            <a:r>
              <a:rPr lang="tr-TR" sz="1400" dirty="0" err="1">
                <a:solidFill>
                  <a:schemeClr val="bg1">
                    <a:lumMod val="65000"/>
                  </a:schemeClr>
                </a:solidFill>
                <a:latin typeface="Consolas" panose="020B0609020204030204" pitchFamily="49" charset="0"/>
              </a:rPr>
              <a:t>client</a:t>
            </a:r>
            <a:endParaRPr lang="tr-TR" sz="1400" dirty="0">
              <a:solidFill>
                <a:schemeClr val="bg1">
                  <a:lumMod val="65000"/>
                </a:schemeClr>
              </a:solidFill>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Mediator</a:t>
            </a:r>
            <a:r>
              <a:rPr lang="tr-TR" sz="1400" dirty="0">
                <a:latin typeface="Consolas" panose="020B0609020204030204" pitchFamily="49" charset="0"/>
              </a:rPr>
              <a:t>* arabulucu=</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ConcreteMediator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 ilhan=</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ConcreteColleague</a:t>
            </a:r>
            <a:r>
              <a:rPr lang="tr-TR" sz="1400" dirty="0">
                <a:latin typeface="Consolas" panose="020B0609020204030204" pitchFamily="49" charset="0"/>
              </a:rPr>
              <a:t>("</a:t>
            </a:r>
            <a:r>
              <a:rPr lang="tr-TR" sz="1400" dirty="0" err="1">
                <a:latin typeface="Consolas" panose="020B0609020204030204" pitchFamily="49" charset="0"/>
              </a:rPr>
              <a:t>ilhan",arabulucu</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Colleague</a:t>
            </a:r>
            <a:r>
              <a:rPr lang="tr-TR" sz="1400" dirty="0">
                <a:latin typeface="Consolas" panose="020B0609020204030204" pitchFamily="49" charset="0"/>
              </a:rPr>
              <a:t>* </a:t>
            </a:r>
            <a:r>
              <a:rPr lang="tr-TR" sz="1400" dirty="0" err="1">
                <a:latin typeface="Consolas" panose="020B0609020204030204" pitchFamily="49" charset="0"/>
              </a:rPr>
              <a:t>mehmet</a:t>
            </a:r>
            <a:r>
              <a:rPr lang="tr-TR" sz="1400" dirty="0">
                <a:latin typeface="Consolas" panose="020B0609020204030204" pitchFamily="49" charset="0"/>
              </a:rPr>
              <a:t>=</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ConcreteColleague</a:t>
            </a:r>
            <a:r>
              <a:rPr lang="tr-TR" sz="1400" dirty="0">
                <a:latin typeface="Consolas" panose="020B0609020204030204" pitchFamily="49" charset="0"/>
              </a:rPr>
              <a:t>("</a:t>
            </a:r>
            <a:r>
              <a:rPr lang="tr-TR" sz="1400" dirty="0" err="1">
                <a:latin typeface="Consolas" panose="020B0609020204030204" pitchFamily="49" charset="0"/>
              </a:rPr>
              <a:t>mehmet</a:t>
            </a:r>
            <a:r>
              <a:rPr lang="tr-TR" sz="1400" dirty="0">
                <a:latin typeface="Consolas" panose="020B0609020204030204" pitchFamily="49" charset="0"/>
              </a:rPr>
              <a:t>",arabulucu);</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ilhan-&gt;</a:t>
            </a:r>
            <a:r>
              <a:rPr lang="tr-TR" sz="1400" dirty="0" err="1">
                <a:latin typeface="Consolas" panose="020B0609020204030204" pitchFamily="49" charset="0"/>
              </a:rPr>
              <a:t>sendMessage</a:t>
            </a:r>
            <a:r>
              <a:rPr lang="tr-TR" sz="1400" dirty="0">
                <a:latin typeface="Consolas" panose="020B0609020204030204" pitchFamily="49" charset="0"/>
              </a:rPr>
              <a:t>("Selam");</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mehmet</a:t>
            </a:r>
            <a:r>
              <a:rPr lang="tr-TR" sz="1400" dirty="0">
                <a:latin typeface="Consolas" panose="020B0609020204030204" pitchFamily="49" charset="0"/>
              </a:rPr>
              <a:t>-&gt;</a:t>
            </a:r>
            <a:r>
              <a:rPr lang="tr-TR" sz="1400" dirty="0" err="1">
                <a:latin typeface="Consolas" panose="020B0609020204030204" pitchFamily="49" charset="0"/>
              </a:rPr>
              <a:t>sendMessage</a:t>
            </a:r>
            <a:r>
              <a:rPr lang="tr-TR" sz="1400" dirty="0">
                <a:latin typeface="Consolas" panose="020B0609020204030204" pitchFamily="49" charset="0"/>
              </a:rPr>
              <a:t>("Merhabalar...");</a:t>
            </a:r>
          </a:p>
          <a:p>
            <a:pPr marL="0" indent="0">
              <a:lnSpc>
                <a:spcPct val="120000"/>
              </a:lnSpc>
              <a:buNone/>
            </a:pPr>
            <a:r>
              <a:rPr lang="tr-TR" sz="1400" dirty="0">
                <a:latin typeface="Consolas" panose="020B0609020204030204" pitchFamily="49" charset="0"/>
              </a:rPr>
              <a:t>    ilhan-&gt;</a:t>
            </a:r>
            <a:r>
              <a:rPr lang="tr-TR" sz="1400" dirty="0" err="1">
                <a:latin typeface="Consolas" panose="020B0609020204030204" pitchFamily="49" charset="0"/>
              </a:rPr>
              <a:t>sendMessage</a:t>
            </a:r>
            <a:r>
              <a:rPr lang="tr-TR" sz="1400" dirty="0">
                <a:latin typeface="Consolas" panose="020B0609020204030204" pitchFamily="49" charset="0"/>
              </a:rPr>
              <a:t>("Nasılsınız?");</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3510585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durum</a:t>
            </a:r>
            <a:br>
              <a:rPr lang="tr-TR" dirty="0"/>
            </a:br>
            <a:r>
              <a:rPr lang="tr-TR" dirty="0"/>
              <a:t>state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Durum deseni (state pattern), nesnenin durumunu davranışına bağlar, nesnenin içsel durumuna göre farklı şekillerde davranmasına olanak tanır</a:t>
            </a:r>
          </a:p>
        </p:txBody>
      </p:sp>
      <p:pic>
        <p:nvPicPr>
          <p:cNvPr id="7" name="İçerik Yer Tutucusu 6" descr="metin, ekran görüntüsü, çizgi, yazı tipi içeren bir resim&#10;&#10;Yapay zeka tarafından oluşturulan içerik yanlış olabilir.">
            <a:extLst>
              <a:ext uri="{FF2B5EF4-FFF2-40B4-BE49-F238E27FC236}">
                <a16:creationId xmlns:a16="http://schemas.microsoft.com/office/drawing/2014/main" id="{7C04DAAB-4CA1-493D-911C-F2BB05818AAB}"/>
              </a:ext>
            </a:extLst>
          </p:cNvPr>
          <p:cNvPicPr>
            <a:picLocks noGrp="1"/>
          </p:cNvPicPr>
          <p:nvPr>
            <p:ph idx="1"/>
          </p:nvPr>
        </p:nvPicPr>
        <p:blipFill>
          <a:blip r:embed="rId2"/>
          <a:stretch>
            <a:fillRect/>
          </a:stretch>
        </p:blipFill>
        <p:spPr>
          <a:xfrm>
            <a:off x="847247" y="2265222"/>
            <a:ext cx="6849431" cy="2010056"/>
          </a:xfrm>
          <a:prstGeom prst="rect">
            <a:avLst/>
          </a:prstGeom>
        </p:spPr>
      </p:pic>
    </p:spTree>
    <p:extLst>
      <p:ext uri="{BB962C8B-B14F-4D97-AF65-F5344CB8AC3E}">
        <p14:creationId xmlns:p14="http://schemas.microsoft.com/office/powerpoint/2010/main" val="3175123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durum</a:t>
            </a:r>
            <a:br>
              <a:rPr lang="tr-TR" dirty="0"/>
            </a:br>
            <a:r>
              <a:rPr lang="tr-TR" dirty="0"/>
              <a:t>state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State, </a:t>
            </a:r>
            <a:r>
              <a:rPr lang="tr-TR" sz="1800" dirty="0" err="1"/>
              <a:t>Context</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State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handle</a:t>
            </a:r>
            <a:r>
              <a:rPr lang="tr-TR" sz="1400" dirty="0">
                <a:latin typeface="Consolas" panose="020B0609020204030204" pitchFamily="49" charset="0"/>
              </a:rPr>
              <a:t>() = 0;</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State* state;</a:t>
            </a:r>
          </a:p>
          <a:p>
            <a:pPr marL="0" indent="0">
              <a:lnSpc>
                <a:spcPct val="120000"/>
              </a:lnSpc>
              <a:buNone/>
            </a:pPr>
            <a:r>
              <a:rPr lang="tr-TR" sz="1400" dirty="0">
                <a:latin typeface="Consolas" panose="020B0609020204030204" pitchFamily="49" charset="0"/>
              </a:rPr>
              <a:t>    State* state1;</a:t>
            </a:r>
          </a:p>
          <a:p>
            <a:pPr marL="0" indent="0">
              <a:lnSpc>
                <a:spcPct val="120000"/>
              </a:lnSpc>
              <a:buNone/>
            </a:pPr>
            <a:r>
              <a:rPr lang="tr-TR" sz="1400" dirty="0">
                <a:latin typeface="Consolas" panose="020B0609020204030204" pitchFamily="49" charset="0"/>
              </a:rPr>
              <a:t>    State* state2;</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(State *pState1,State* pState2) : state1(pState1),state2(pState2) {</a:t>
            </a:r>
          </a:p>
          <a:p>
            <a:pPr marL="0" indent="0">
              <a:lnSpc>
                <a:spcPct val="120000"/>
              </a:lnSpc>
              <a:buNone/>
            </a:pPr>
            <a:r>
              <a:rPr lang="tr-TR" sz="1400" dirty="0">
                <a:latin typeface="Consolas" panose="020B0609020204030204" pitchFamily="49" charset="0"/>
              </a:rPr>
              <a:t>        state=pState1;</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durumDegistir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if</a:t>
            </a:r>
            <a:r>
              <a:rPr lang="tr-TR" sz="1400" dirty="0">
                <a:latin typeface="Consolas" panose="020B0609020204030204" pitchFamily="49" charset="0"/>
              </a:rPr>
              <a:t> (state==state1)</a:t>
            </a:r>
          </a:p>
          <a:p>
            <a:pPr marL="0" indent="0">
              <a:lnSpc>
                <a:spcPct val="120000"/>
              </a:lnSpc>
              <a:buNone/>
            </a:pPr>
            <a:r>
              <a:rPr lang="tr-TR" sz="1400" dirty="0">
                <a:latin typeface="Consolas" panose="020B0609020204030204" pitchFamily="49" charset="0"/>
              </a:rPr>
              <a:t>            state=state2;</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else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state=state1;</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Context</a:t>
            </a:r>
            <a:r>
              <a:rPr lang="tr-TR" sz="1400" dirty="0">
                <a:latin typeface="Consolas" panose="020B0609020204030204" pitchFamily="49" charset="0"/>
              </a:rPr>
              <a:t>: Durum nesnesi değişti!"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request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this-</a:t>
            </a:r>
            <a:r>
              <a:rPr lang="tr-TR" sz="1400" dirty="0">
                <a:latin typeface="Consolas" panose="020B0609020204030204" pitchFamily="49" charset="0"/>
              </a:rPr>
              <a:t>&gt;state-&gt;</a:t>
            </a:r>
            <a:r>
              <a:rPr lang="tr-TR" sz="1400" dirty="0" err="1">
                <a:latin typeface="Consolas" panose="020B0609020204030204" pitchFamily="49" charset="0"/>
              </a:rPr>
              <a:t>handle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durumDegistir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1028381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durum</a:t>
            </a:r>
            <a:br>
              <a:rPr lang="tr-TR" dirty="0"/>
            </a:br>
            <a:r>
              <a:rPr lang="tr-TR" dirty="0"/>
              <a:t>state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Concrete</a:t>
            </a:r>
            <a:r>
              <a:rPr lang="tr-TR" sz="1800" dirty="0"/>
              <a:t> </a:t>
            </a:r>
            <a:r>
              <a:rPr lang="tr-TR" sz="1800" dirty="0" err="1"/>
              <a:t>States</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ConcreteStateA</a:t>
            </a:r>
            <a:r>
              <a:rPr lang="tr-TR" sz="1400" dirty="0">
                <a:latin typeface="Consolas" panose="020B0609020204030204" pitchFamily="49" charset="0"/>
              </a:rPr>
              <a:t>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State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handle</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ConcreteStateA</a:t>
            </a:r>
            <a:r>
              <a:rPr lang="tr-TR" sz="1400" dirty="0">
                <a:latin typeface="Consolas" panose="020B0609020204030204" pitchFamily="49" charset="0"/>
              </a:rPr>
              <a:t>  </a:t>
            </a:r>
            <a:r>
              <a:rPr lang="tr-TR" sz="1400" dirty="0" err="1">
                <a:latin typeface="Consolas" panose="020B0609020204030204" pitchFamily="49" charset="0"/>
              </a:rPr>
              <a:t>request</a:t>
            </a:r>
            <a:r>
              <a:rPr lang="tr-TR" sz="1400" dirty="0">
                <a:latin typeface="Consolas" panose="020B0609020204030204" pitchFamily="49" charset="0"/>
              </a:rPr>
              <a:t> talebini yerine getiriyor..."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ConcreteStateB</a:t>
            </a:r>
            <a:r>
              <a:rPr lang="tr-TR" sz="1400" dirty="0">
                <a:latin typeface="Consolas" panose="020B0609020204030204" pitchFamily="49" charset="0"/>
              </a:rPr>
              <a:t>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State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handle</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ConcreteStateB</a:t>
            </a:r>
            <a:r>
              <a:rPr lang="tr-TR" sz="1400" dirty="0">
                <a:latin typeface="Consolas" panose="020B0609020204030204" pitchFamily="49" charset="0"/>
              </a:rPr>
              <a:t>  </a:t>
            </a:r>
            <a:r>
              <a:rPr lang="tr-TR" sz="1400" dirty="0" err="1">
                <a:latin typeface="Consolas" panose="020B0609020204030204" pitchFamily="49" charset="0"/>
              </a:rPr>
              <a:t>request</a:t>
            </a:r>
            <a:r>
              <a:rPr lang="tr-TR" sz="1400" dirty="0">
                <a:latin typeface="Consolas" panose="020B0609020204030204" pitchFamily="49" charset="0"/>
              </a:rPr>
              <a:t> talebini yerine getiriyor..."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a:t>
            </a:r>
          </a:p>
          <a:p>
            <a:pPr marL="0" indent="0">
              <a:lnSpc>
                <a:spcPct val="120000"/>
              </a:lnSpc>
              <a:buNone/>
            </a:pPr>
            <a:r>
              <a:rPr lang="tr-TR" sz="1400" dirty="0">
                <a:latin typeface="Consolas" panose="020B0609020204030204" pitchFamily="49" charset="0"/>
              </a:rPr>
              <a:t>    State* </a:t>
            </a:r>
            <a:r>
              <a:rPr lang="tr-TR" sz="1400" dirty="0" err="1">
                <a:latin typeface="Consolas" panose="020B0609020204030204" pitchFamily="49" charset="0"/>
              </a:rPr>
              <a:t>durumA</a:t>
            </a:r>
            <a:r>
              <a:rPr lang="tr-TR" sz="1400" dirty="0">
                <a:latin typeface="Consolas" panose="020B0609020204030204" pitchFamily="49" charset="0"/>
              </a:rPr>
              <a:t>=</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ConcreteStateA</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State* </a:t>
            </a:r>
            <a:r>
              <a:rPr lang="tr-TR" sz="1400" dirty="0" err="1">
                <a:latin typeface="Consolas" panose="020B0609020204030204" pitchFamily="49" charset="0"/>
              </a:rPr>
              <a:t>durumB</a:t>
            </a:r>
            <a:r>
              <a:rPr lang="tr-TR" sz="1400" dirty="0">
                <a:latin typeface="Consolas" panose="020B0609020204030204" pitchFamily="49" charset="0"/>
              </a:rPr>
              <a:t>=</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ConcreteStateB</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a:t>
            </a:r>
            <a:r>
              <a:rPr lang="tr-TR" sz="1400" dirty="0" err="1">
                <a:latin typeface="Consolas" panose="020B0609020204030204" pitchFamily="49" charset="0"/>
              </a:rPr>
              <a:t>durumA,durumB</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-&gt;</a:t>
            </a:r>
            <a:r>
              <a:rPr lang="tr-TR" sz="1400" dirty="0" err="1">
                <a:latin typeface="Consolas" panose="020B0609020204030204" pitchFamily="49" charset="0"/>
              </a:rPr>
              <a:t>request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-&gt;</a:t>
            </a:r>
            <a:r>
              <a:rPr lang="tr-TR" sz="1400" dirty="0" err="1">
                <a:latin typeface="Consolas" panose="020B0609020204030204" pitchFamily="49" charset="0"/>
              </a:rPr>
              <a:t>request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-&gt;</a:t>
            </a:r>
            <a:r>
              <a:rPr lang="tr-TR" sz="1400" dirty="0" err="1">
                <a:latin typeface="Consolas" panose="020B0609020204030204" pitchFamily="49" charset="0"/>
              </a:rPr>
              <a:t>request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a:t>
            </a:r>
            <a:r>
              <a:rPr lang="tr-TR" sz="1400" dirty="0" err="1">
                <a:latin typeface="Consolas" panose="020B0609020204030204" pitchFamily="49" charset="0"/>
              </a:rPr>
              <a:t>durumA,durumB,context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967935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err="1"/>
              <a:t>ınterpreter</a:t>
            </a:r>
            <a:br>
              <a:rPr lang="tr-TR" dirty="0"/>
            </a:br>
            <a:r>
              <a:rPr lang="tr-TR" dirty="0"/>
              <a:t>yorumlayıcı</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Yorumlayıcı deseni (</a:t>
            </a:r>
            <a:r>
              <a:rPr lang="tr-TR" sz="2000" dirty="0" err="1"/>
              <a:t>interpreter</a:t>
            </a:r>
            <a:r>
              <a:rPr lang="tr-TR" sz="2000" dirty="0"/>
              <a:t> pattern), programlama dili yorumlama özelliğini uygulamalarımıza katmanın yolunu gösterir. Yani bir dilbilgisi için bir temsili ve aynı zamanda dilbilgisini anlayıp ona göre hareket etmeyi sağlayacak bir mekanizmayı tanımlar</a:t>
            </a:r>
          </a:p>
        </p:txBody>
      </p:sp>
      <p:pic>
        <p:nvPicPr>
          <p:cNvPr id="8" name="İçerik Yer Tutucusu 7" descr="metin, ekran görüntüsü, çizgi, diyagram içeren bir resim&#10;&#10;Yapay zeka tarafından oluşturulan içerik yanlış olabilir.">
            <a:extLst>
              <a:ext uri="{FF2B5EF4-FFF2-40B4-BE49-F238E27FC236}">
                <a16:creationId xmlns:a16="http://schemas.microsoft.com/office/drawing/2014/main" id="{08661186-4049-4D1F-8C6C-CC94F0A45D19}"/>
              </a:ext>
            </a:extLst>
          </p:cNvPr>
          <p:cNvPicPr>
            <a:picLocks noGrp="1"/>
          </p:cNvPicPr>
          <p:nvPr>
            <p:ph idx="1"/>
          </p:nvPr>
        </p:nvPicPr>
        <p:blipFill>
          <a:blip r:embed="rId2"/>
          <a:stretch>
            <a:fillRect/>
          </a:stretch>
        </p:blipFill>
        <p:spPr>
          <a:xfrm>
            <a:off x="1123510" y="1784143"/>
            <a:ext cx="6296904" cy="2972215"/>
          </a:xfrm>
          <a:prstGeom prst="rect">
            <a:avLst/>
          </a:prstGeom>
        </p:spPr>
      </p:pic>
    </p:spTree>
    <p:extLst>
      <p:ext uri="{BB962C8B-B14F-4D97-AF65-F5344CB8AC3E}">
        <p14:creationId xmlns:p14="http://schemas.microsoft.com/office/powerpoint/2010/main" val="89866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Sorumluluk zinciri</a:t>
            </a:r>
            <a:br>
              <a:rPr lang="tr-TR" dirty="0"/>
            </a:br>
            <a:r>
              <a:rPr lang="tr-TR" dirty="0" err="1"/>
              <a:t>chaın</a:t>
            </a:r>
            <a:r>
              <a:rPr lang="tr-TR" dirty="0"/>
              <a:t> of </a:t>
            </a:r>
            <a:r>
              <a:rPr lang="tr-TR" dirty="0" err="1"/>
              <a:t>responsıbılıty</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Bazı durumlarda bir nesne, kendinin yapmayacağı bir işlemi halefine (</a:t>
            </a:r>
            <a:r>
              <a:rPr lang="tr-TR" sz="1800" dirty="0" err="1"/>
              <a:t>successor</a:t>
            </a:r>
            <a:r>
              <a:rPr lang="tr-TR" sz="1800" dirty="0"/>
              <a:t>) devredebilir. Ya da nesnenin kendi sorumluluğunu aşan durumlarda ilgili diğer nesneye işlem yaptırılır</a:t>
            </a:r>
          </a:p>
        </p:txBody>
      </p:sp>
      <p:pic>
        <p:nvPicPr>
          <p:cNvPr id="8" name="İçerik Yer Tutucusu 7" descr="metin, ekran görüntüsü, çizgi, yazı tipi içeren bir resim&#10;&#10;Yapay zeka tarafından oluşturulan içerik yanlış olabilir.">
            <a:extLst>
              <a:ext uri="{FF2B5EF4-FFF2-40B4-BE49-F238E27FC236}">
                <a16:creationId xmlns:a16="http://schemas.microsoft.com/office/drawing/2014/main" id="{C0AA62DC-CB30-4E77-A9E8-E55FA16242DA}"/>
              </a:ext>
            </a:extLst>
          </p:cNvPr>
          <p:cNvPicPr>
            <a:picLocks noGrp="1"/>
          </p:cNvPicPr>
          <p:nvPr>
            <p:ph idx="1"/>
          </p:nvPr>
        </p:nvPicPr>
        <p:blipFill>
          <a:blip r:embed="rId2"/>
          <a:stretch>
            <a:fillRect/>
          </a:stretch>
        </p:blipFill>
        <p:spPr>
          <a:xfrm>
            <a:off x="738251" y="1796905"/>
            <a:ext cx="7429172" cy="2724030"/>
          </a:xfrm>
          <a:prstGeom prst="rect">
            <a:avLst/>
          </a:prstGeom>
        </p:spPr>
      </p:pic>
    </p:spTree>
    <p:extLst>
      <p:ext uri="{BB962C8B-B14F-4D97-AF65-F5344CB8AC3E}">
        <p14:creationId xmlns:p14="http://schemas.microsoft.com/office/powerpoint/2010/main" val="1067632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err="1"/>
              <a:t>ınterpreter</a:t>
            </a:r>
            <a:br>
              <a:rPr lang="tr-TR" dirty="0"/>
            </a:br>
            <a:r>
              <a:rPr lang="tr-TR" dirty="0"/>
              <a:t>yorumlayıcı</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Context</a:t>
            </a:r>
            <a:endParaRPr lang="tr-TR" sz="1800" dirty="0"/>
          </a:p>
          <a:p>
            <a:r>
              <a:rPr lang="tr-TR" sz="1800" dirty="0" err="1"/>
              <a:t>AbstractExpression</a:t>
            </a:r>
            <a:endParaRPr lang="tr-TR" sz="1800" dirty="0"/>
          </a:p>
          <a:p>
            <a:r>
              <a:rPr lang="tr-TR" sz="1800" dirty="0" err="1"/>
              <a:t>TerminalExpression</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pContext</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a:t>
            </a:r>
            <a:r>
              <a:rPr lang="tr-TR" sz="1400" dirty="0" err="1">
                <a:latin typeface="Consolas" panose="020B0609020204030204" pitchFamily="49" charset="0"/>
              </a:rPr>
              <a:t>pContext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interpret</a:t>
            </a:r>
            <a:r>
              <a:rPr lang="tr-TR" sz="1400" dirty="0">
                <a:latin typeface="Consolas" panose="020B0609020204030204" pitchFamily="49" charset="0"/>
              </a:rPr>
              <a:t>(</a:t>
            </a:r>
            <a:r>
              <a:rPr lang="tr-TR" sz="1400" dirty="0" err="1">
                <a:latin typeface="Consolas" panose="020B0609020204030204" pitchFamily="49" charset="0"/>
              </a:rPr>
              <a:t>Context</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TerminalExpression</a:t>
            </a:r>
            <a:r>
              <a:rPr lang="tr-TR" sz="1400" dirty="0">
                <a:latin typeface="Consolas" panose="020B0609020204030204" pitchFamily="49" charset="0"/>
              </a:rPr>
              <a:t>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interpret</a:t>
            </a:r>
            <a:r>
              <a:rPr lang="tr-TR" sz="1400" dirty="0">
                <a:latin typeface="Consolas" panose="020B0609020204030204" pitchFamily="49" charset="0"/>
              </a:rPr>
              <a:t>(</a:t>
            </a:r>
            <a:r>
              <a:rPr lang="tr-TR" sz="1400" dirty="0" err="1">
                <a:latin typeface="Consolas" panose="020B0609020204030204" pitchFamily="49" charset="0"/>
              </a:rPr>
              <a:t>Context</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"Terminal Expression İşlemi Yorumluyor..."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2007343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err="1"/>
              <a:t>ınterpreter</a:t>
            </a:r>
            <a:br>
              <a:rPr lang="tr-TR" dirty="0"/>
            </a:br>
            <a:r>
              <a:rPr lang="tr-TR" dirty="0"/>
              <a:t>yorumlayıcı</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NonterminalExpression</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NonterminalExpression</a:t>
            </a:r>
            <a:r>
              <a:rPr lang="tr-TR" sz="1400" dirty="0">
                <a:latin typeface="Consolas" panose="020B0609020204030204" pitchFamily="49" charset="0"/>
              </a:rPr>
              <a:t>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interpret</a:t>
            </a:r>
            <a:r>
              <a:rPr lang="tr-TR" sz="1400" dirty="0">
                <a:latin typeface="Consolas" panose="020B0609020204030204" pitchFamily="49" charset="0"/>
              </a:rPr>
              <a:t>(</a:t>
            </a:r>
            <a:r>
              <a:rPr lang="tr-TR" sz="1400" dirty="0" err="1">
                <a:latin typeface="Consolas" panose="020B0609020204030204" pitchFamily="49" charset="0"/>
              </a:rPr>
              <a:t>Context</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Non</a:t>
            </a:r>
            <a:r>
              <a:rPr lang="tr-TR" sz="1400" dirty="0">
                <a:latin typeface="Consolas" panose="020B0609020204030204" pitchFamily="49" charset="0"/>
              </a:rPr>
              <a:t> Terminal Expression İşlemi Yorumluyor..."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TerminalExpression</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-&gt;</a:t>
            </a:r>
            <a:r>
              <a:rPr lang="tr-TR" sz="1400" dirty="0" err="1">
                <a:latin typeface="Consolas" panose="020B0609020204030204" pitchFamily="49" charset="0"/>
              </a:rPr>
              <a:t>interpret</a:t>
            </a:r>
            <a:r>
              <a:rPr lang="tr-TR" sz="1400" dirty="0">
                <a:latin typeface="Consolas" panose="020B0609020204030204" pitchFamily="49" charset="0"/>
              </a:rPr>
              <a:t>(</a:t>
            </a:r>
            <a:r>
              <a:rPr lang="tr-TR" sz="1400" dirty="0" err="1">
                <a:latin typeface="Consolas" panose="020B0609020204030204" pitchFamily="49" charset="0"/>
              </a:rPr>
              <a:t>context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a:t>
            </a:r>
            <a:r>
              <a:rPr lang="tr-TR" sz="1400" dirty="0">
                <a:solidFill>
                  <a:schemeClr val="bg1">
                    <a:lumMod val="65000"/>
                  </a:schemeClr>
                </a:solidFill>
                <a:latin typeface="Consolas" panose="020B0609020204030204" pitchFamily="49" charset="0"/>
              </a:rPr>
              <a:t>//İstemci-Client</a:t>
            </a:r>
          </a:p>
          <a:p>
            <a:pPr marL="0" indent="0">
              <a:lnSpc>
                <a:spcPct val="120000"/>
              </a:lnSpc>
              <a:buNone/>
            </a:pPr>
            <a:r>
              <a:rPr lang="tr-TR" sz="1400" dirty="0">
                <a:latin typeface="Consolas" panose="020B0609020204030204" pitchFamily="49" charset="0"/>
              </a:rPr>
              <a:t>    list&lt;</a:t>
            </a:r>
            <a:r>
              <a:rPr lang="tr-TR" sz="1400" dirty="0" err="1">
                <a:latin typeface="Consolas" panose="020B0609020204030204" pitchFamily="49" charset="0"/>
              </a:rPr>
              <a:t>AbstractExpression</a:t>
            </a:r>
            <a:r>
              <a:rPr lang="tr-TR" sz="1400" dirty="0">
                <a:latin typeface="Consolas" panose="020B0609020204030204" pitchFamily="49" charset="0"/>
              </a:rPr>
              <a:t>*&gt; </a:t>
            </a:r>
            <a:r>
              <a:rPr lang="tr-TR" sz="1400" dirty="0" err="1">
                <a:latin typeface="Consolas" panose="020B0609020204030204" pitchFamily="49" charset="0"/>
              </a:rPr>
              <a:t>expressions</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 </a:t>
            </a:r>
            <a:r>
              <a:rPr lang="tr-TR" sz="1400" dirty="0" err="1">
                <a:latin typeface="Consolas" panose="020B0609020204030204" pitchFamily="49" charset="0"/>
              </a:rPr>
              <a:t>nte</a:t>
            </a:r>
            <a:r>
              <a:rPr lang="tr-TR" sz="1400" dirty="0">
                <a:latin typeface="Consolas" panose="020B0609020204030204" pitchFamily="49" charset="0"/>
              </a:rPr>
              <a:t>=</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NonterminalExpression</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AbstractExpression</a:t>
            </a:r>
            <a:r>
              <a:rPr lang="tr-TR" sz="1400" dirty="0">
                <a:latin typeface="Consolas" panose="020B0609020204030204" pitchFamily="49" charset="0"/>
              </a:rPr>
              <a:t>* te=</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TerminalExpression</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expressions.push_back</a:t>
            </a:r>
            <a:r>
              <a:rPr lang="tr-TR" sz="1400" dirty="0">
                <a:latin typeface="Consolas" panose="020B0609020204030204" pitchFamily="49" charset="0"/>
              </a:rPr>
              <a:t>(te);</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expressions.push_back</a:t>
            </a:r>
            <a:r>
              <a:rPr lang="tr-TR" sz="1400" dirty="0">
                <a:latin typeface="Consolas" panose="020B0609020204030204" pitchFamily="49" charset="0"/>
              </a:rPr>
              <a:t>(</a:t>
            </a:r>
            <a:r>
              <a:rPr lang="tr-TR" sz="1400" dirty="0" err="1">
                <a:latin typeface="Consolas" panose="020B0609020204030204" pitchFamily="49" charset="0"/>
              </a:rPr>
              <a:t>nte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Context</a:t>
            </a:r>
            <a:r>
              <a:rPr lang="tr-TR" sz="1400" dirty="0">
                <a:latin typeface="Consolas" panose="020B0609020204030204" pitchFamily="49" charset="0"/>
              </a:rPr>
              <a:t>("987698");</a:t>
            </a:r>
          </a:p>
          <a:p>
            <a:pPr marL="0" indent="0">
              <a:lnSpc>
                <a:spcPct val="120000"/>
              </a:lnSpc>
              <a:buNone/>
            </a:pPr>
            <a:r>
              <a:rPr lang="tr-TR" sz="1400" dirty="0">
                <a:latin typeface="Consolas" panose="020B0609020204030204" pitchFamily="49" charset="0"/>
              </a:rPr>
              <a:t>    for (</a:t>
            </a:r>
            <a:r>
              <a:rPr lang="tr-TR" sz="1400" dirty="0" err="1">
                <a:latin typeface="Consolas" panose="020B0609020204030204" pitchFamily="49" charset="0"/>
              </a:rPr>
              <a:t>AbstractExpression</a:t>
            </a:r>
            <a:r>
              <a:rPr lang="tr-TR" sz="1400" dirty="0">
                <a:latin typeface="Consolas" panose="020B0609020204030204" pitchFamily="49" charset="0"/>
              </a:rPr>
              <a:t>* </a:t>
            </a:r>
            <a:r>
              <a:rPr lang="tr-TR" sz="1400" dirty="0" err="1">
                <a:latin typeface="Consolas" panose="020B0609020204030204" pitchFamily="49" charset="0"/>
              </a:rPr>
              <a:t>ae:expressions</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ae</a:t>
            </a:r>
            <a:r>
              <a:rPr lang="tr-TR" sz="1400" dirty="0">
                <a:latin typeface="Consolas" panose="020B0609020204030204" pitchFamily="49" charset="0"/>
              </a:rPr>
              <a:t>-&gt;</a:t>
            </a:r>
            <a:r>
              <a:rPr lang="tr-TR" sz="1400" dirty="0" err="1">
                <a:latin typeface="Consolas" panose="020B0609020204030204" pitchFamily="49" charset="0"/>
              </a:rPr>
              <a:t>interpret</a:t>
            </a:r>
            <a:r>
              <a:rPr lang="tr-TR" sz="1400" dirty="0">
                <a:latin typeface="Consolas" panose="020B0609020204030204" pitchFamily="49" charset="0"/>
              </a:rPr>
              <a:t>(</a:t>
            </a:r>
            <a:r>
              <a:rPr lang="tr-TR" sz="1400" dirty="0" err="1">
                <a:latin typeface="Consolas" panose="020B0609020204030204" pitchFamily="49" charset="0"/>
              </a:rPr>
              <a:t>context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a:t>
            </a:r>
            <a:r>
              <a:rPr lang="tr-TR" sz="1400" dirty="0" err="1">
                <a:latin typeface="Consolas" panose="020B0609020204030204" pitchFamily="49" charset="0"/>
              </a:rPr>
              <a:t>nte,te,context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4079993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a:t>Dinlediğiniz için teşekkür ederim.</a:t>
            </a:r>
          </a:p>
        </p:txBody>
      </p:sp>
      <p:sp>
        <p:nvSpPr>
          <p:cNvPr id="8" name="Alt Başlık 7"/>
          <p:cNvSpPr>
            <a:spLocks noGrp="1"/>
          </p:cNvSpPr>
          <p:nvPr>
            <p:ph type="body" idx="1"/>
          </p:nvPr>
        </p:nvSpPr>
        <p:spPr/>
        <p:txBody>
          <a:bodyPr/>
          <a:lstStyle/>
          <a:p>
            <a:r>
              <a:rPr lang="tr-TR" dirty="0">
                <a:solidFill>
                  <a:schemeClr val="bg1">
                    <a:lumMod val="50000"/>
                  </a:schemeClr>
                </a:solidFill>
              </a:rPr>
              <a:t>İlhan ÖZKAN, hoydabre@gmail.com</a:t>
            </a:r>
            <a:br>
              <a:rPr lang="tr-TR" dirty="0">
                <a:solidFill>
                  <a:schemeClr val="bg1">
                    <a:lumMod val="50000"/>
                  </a:schemeClr>
                </a:solidFill>
              </a:rPr>
            </a:br>
            <a:r>
              <a:rPr lang="tr-TR" dirty="0">
                <a:solidFill>
                  <a:schemeClr val="bg1">
                    <a:lumMod val="50000"/>
                  </a:schemeClr>
                </a:solidFill>
              </a:rPr>
              <a:t>Elektronik Yüksek Mühendisi</a:t>
            </a:r>
            <a:br>
              <a:rPr lang="tr-TR" dirty="0">
                <a:solidFill>
                  <a:schemeClr val="bg1">
                    <a:lumMod val="50000"/>
                  </a:schemeClr>
                </a:solidFill>
              </a:rPr>
            </a:br>
            <a:r>
              <a:rPr lang="tr-TR" dirty="0">
                <a:solidFill>
                  <a:schemeClr val="bg1">
                    <a:lumMod val="50000"/>
                  </a:schemeClr>
                </a:solidFill>
              </a:rPr>
              <a:t>Mayıs 2020</a:t>
            </a:r>
            <a:endParaRPr lang="en-US" dirty="0">
              <a:solidFill>
                <a:schemeClr val="bg1">
                  <a:lumMod val="50000"/>
                </a:schemeClr>
              </a:solidFill>
            </a:endParaRPr>
          </a:p>
        </p:txBody>
      </p:sp>
    </p:spTree>
    <p:extLst>
      <p:ext uri="{BB962C8B-B14F-4D97-AF65-F5344CB8AC3E}">
        <p14:creationId xmlns:p14="http://schemas.microsoft.com/office/powerpoint/2010/main" val="282359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normAutofit/>
          </a:bodyPr>
          <a:lstStyle/>
          <a:p>
            <a:r>
              <a:rPr lang="tr-TR" dirty="0"/>
              <a:t>Sorumluluk zinciri</a:t>
            </a:r>
            <a:br>
              <a:rPr lang="tr-TR" dirty="0"/>
            </a:br>
            <a:r>
              <a:rPr lang="tr-TR" dirty="0" err="1"/>
              <a:t>chaın</a:t>
            </a:r>
            <a:r>
              <a:rPr lang="tr-TR" dirty="0"/>
              <a:t> of </a:t>
            </a:r>
            <a:r>
              <a:rPr lang="tr-TR" dirty="0" err="1"/>
              <a:t>responsıbılıty</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Handler</a:t>
            </a:r>
            <a:r>
              <a:rPr lang="tr-TR" sz="1800" dirty="0"/>
              <a:t>, ConcreteHandler1</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a:xfrm>
            <a:off x="159488" y="191387"/>
            <a:ext cx="8226403" cy="6485860"/>
          </a:xfrm>
        </p:spPr>
        <p:txBody>
          <a:bodyPr>
            <a:normAutofit/>
          </a:bodyPr>
          <a:lstStyle/>
          <a:p>
            <a:pPr marL="0" indent="0">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a:t>
            </a:r>
            <a:r>
              <a:rPr lang="tr-TR" sz="1600" dirty="0" err="1">
                <a:latin typeface="Consolas" panose="020B0609020204030204" pitchFamily="49" charset="0"/>
              </a:rPr>
              <a:t>Handler</a:t>
            </a:r>
            <a:r>
              <a:rPr lang="tr-TR" sz="1600" dirty="0">
                <a:latin typeface="Consolas" panose="020B0609020204030204" pitchFamily="49" charset="0"/>
              </a:rPr>
              <a:t> {</a:t>
            </a:r>
          </a:p>
          <a:p>
            <a:pPr marL="0" indent="0">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virtual</a:t>
            </a: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handleRequest</a:t>
            </a:r>
            <a:r>
              <a:rPr lang="tr-TR" sz="1600" dirty="0">
                <a:latin typeface="Consolas" panose="020B0609020204030204" pitchFamily="49" charset="0"/>
              </a:rPr>
              <a:t>(</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pRequest</a:t>
            </a:r>
            <a:r>
              <a:rPr lang="tr-TR" sz="1600" dirty="0">
                <a:latin typeface="Consolas" panose="020B0609020204030204" pitchFamily="49" charset="0"/>
              </a:rPr>
              <a:t>)=0;</a:t>
            </a:r>
          </a:p>
          <a:p>
            <a:pPr marL="0" indent="0">
              <a:buNone/>
            </a:pPr>
            <a:r>
              <a:rPr lang="tr-TR" sz="1600" dirty="0">
                <a:latin typeface="Consolas" panose="020B0609020204030204" pitchFamily="49" charset="0"/>
              </a:rPr>
              <a:t>};</a:t>
            </a:r>
          </a:p>
          <a:p>
            <a:pPr marL="0" indent="0">
              <a:buNone/>
            </a:pPr>
            <a:endParaRPr lang="tr-TR" sz="1600" dirty="0">
              <a:latin typeface="Consolas" panose="020B0609020204030204" pitchFamily="49" charset="0"/>
            </a:endParaRPr>
          </a:p>
          <a:p>
            <a:pPr marL="0" indent="0">
              <a:buNone/>
            </a:pPr>
            <a:r>
              <a:rPr lang="tr-TR" sz="1600" dirty="0">
                <a:solidFill>
                  <a:srgbClr val="0000FF"/>
                </a:solidFill>
                <a:latin typeface="Consolas" panose="020B0609020204030204" pitchFamily="49" charset="0"/>
              </a:rPr>
              <a:t>class</a:t>
            </a:r>
            <a:r>
              <a:rPr lang="tr-TR" sz="1600" dirty="0">
                <a:latin typeface="Consolas" panose="020B0609020204030204" pitchFamily="49" charset="0"/>
              </a:rPr>
              <a:t> ConcreteHandler1:</a:t>
            </a:r>
            <a:r>
              <a:rPr lang="tr-TR" sz="1600" dirty="0">
                <a:solidFill>
                  <a:srgbClr val="0000FF"/>
                </a:solidFill>
                <a:latin typeface="Consolas" panose="020B0609020204030204" pitchFamily="49" charset="0"/>
              </a:rPr>
              <a:t>public</a:t>
            </a:r>
            <a:r>
              <a:rPr lang="tr-TR" sz="1600" dirty="0">
                <a:latin typeface="Consolas" panose="020B0609020204030204" pitchFamily="49" charset="0"/>
              </a:rPr>
              <a:t> </a:t>
            </a:r>
            <a:r>
              <a:rPr lang="tr-TR" sz="1600" dirty="0" err="1">
                <a:latin typeface="Consolas" panose="020B0609020204030204" pitchFamily="49" charset="0"/>
              </a:rPr>
              <a:t>Handler</a:t>
            </a:r>
            <a:r>
              <a:rPr lang="tr-TR" sz="1600" dirty="0">
                <a:latin typeface="Consolas" panose="020B0609020204030204" pitchFamily="49" charset="0"/>
              </a:rPr>
              <a:t> {</a:t>
            </a:r>
          </a:p>
          <a:p>
            <a:pPr marL="0" indent="0">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a:t>
            </a:r>
            <a:r>
              <a:rPr lang="tr-TR" sz="1600" dirty="0" err="1">
                <a:latin typeface="Consolas" panose="020B0609020204030204" pitchFamily="49" charset="0"/>
              </a:rPr>
              <a:t>handleRequest</a:t>
            </a:r>
            <a:r>
              <a:rPr lang="tr-TR" sz="1600" dirty="0">
                <a:latin typeface="Consolas" panose="020B0609020204030204" pitchFamily="49" charset="0"/>
              </a:rPr>
              <a:t>(</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pRequest</a:t>
            </a:r>
            <a:r>
              <a:rPr lang="tr-TR" sz="1600" dirty="0">
                <a:latin typeface="Consolas" panose="020B0609020204030204" pitchFamily="49" charset="0"/>
              </a:rPr>
              <a:t>) </a:t>
            </a:r>
            <a:r>
              <a:rPr lang="tr-TR" sz="1600" dirty="0" err="1">
                <a:solidFill>
                  <a:srgbClr val="0000FF"/>
                </a:solidFill>
                <a:latin typeface="Consolas" panose="020B0609020204030204" pitchFamily="49" charset="0"/>
              </a:rPr>
              <a:t>override</a:t>
            </a:r>
            <a:r>
              <a:rPr lang="tr-TR" sz="1600" dirty="0">
                <a:latin typeface="Consolas" panose="020B0609020204030204" pitchFamily="49" charset="0"/>
              </a:rPr>
              <a:t>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"Yetki Devretmeyen ConcreteHandler1:" &lt;&lt; </a:t>
            </a:r>
            <a:r>
              <a:rPr lang="tr-TR" sz="1600" dirty="0" err="1">
                <a:latin typeface="Consolas" panose="020B0609020204030204" pitchFamily="49" charset="0"/>
              </a:rPr>
              <a:t>endl</a:t>
            </a:r>
            <a:endParaRPr lang="tr-TR" sz="1600" dirty="0">
              <a:latin typeface="Consolas" panose="020B0609020204030204" pitchFamily="49" charset="0"/>
            </a:endParaRPr>
          </a:p>
          <a:p>
            <a:pPr marL="0" indent="0">
              <a:buNone/>
            </a:pPr>
            <a:r>
              <a:rPr lang="tr-TR" sz="1600" dirty="0">
                <a:latin typeface="Consolas" panose="020B0609020204030204" pitchFamily="49" charset="0"/>
              </a:rPr>
              <a:t>             &lt;&lt; </a:t>
            </a:r>
            <a:r>
              <a:rPr lang="tr-TR" sz="1600" dirty="0" err="1">
                <a:latin typeface="Consolas" panose="020B0609020204030204" pitchFamily="49" charset="0"/>
              </a:rPr>
              <a:t>pRequest</a:t>
            </a:r>
            <a:r>
              <a:rPr lang="tr-TR" sz="1600" dirty="0">
                <a:latin typeface="Consolas" panose="020B0609020204030204" pitchFamily="49" charset="0"/>
              </a:rPr>
              <a:t> </a:t>
            </a:r>
          </a:p>
          <a:p>
            <a:pPr marL="0" indent="0">
              <a:buNone/>
            </a:pPr>
            <a:r>
              <a:rPr lang="tr-TR" sz="1600" dirty="0">
                <a:latin typeface="Consolas" panose="020B0609020204030204" pitchFamily="49" charset="0"/>
              </a:rPr>
              <a:t>             &lt;&lt; " ile gelen isteğin tamamını yerine getirdi." &lt;&lt; </a:t>
            </a:r>
            <a:r>
              <a:rPr lang="tr-TR" sz="1600" dirty="0" err="1">
                <a:latin typeface="Consolas" panose="020B0609020204030204" pitchFamily="49" charset="0"/>
              </a:rPr>
              <a:t>endl</a:t>
            </a:r>
            <a:r>
              <a:rPr lang="tr-TR" sz="1600" dirty="0">
                <a:latin typeface="Consolas" panose="020B0609020204030204" pitchFamily="49" charset="0"/>
              </a:rPr>
              <a:t>;    </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a:t>
            </a:r>
          </a:p>
          <a:p>
            <a:pPr marL="0" indent="0">
              <a:buNone/>
            </a:pPr>
            <a:endParaRPr lang="tr-TR" sz="1600" dirty="0"/>
          </a:p>
        </p:txBody>
      </p:sp>
    </p:spTree>
    <p:extLst>
      <p:ext uri="{BB962C8B-B14F-4D97-AF65-F5344CB8AC3E}">
        <p14:creationId xmlns:p14="http://schemas.microsoft.com/office/powerpoint/2010/main" val="81259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normAutofit/>
          </a:bodyPr>
          <a:lstStyle/>
          <a:p>
            <a:r>
              <a:rPr lang="tr-TR" dirty="0"/>
              <a:t>Sorumluluk zinciri</a:t>
            </a:r>
            <a:br>
              <a:rPr lang="tr-TR" dirty="0"/>
            </a:br>
            <a:r>
              <a:rPr lang="tr-TR" dirty="0" err="1"/>
              <a:t>chaın</a:t>
            </a:r>
            <a:r>
              <a:rPr lang="tr-TR" dirty="0"/>
              <a:t> of </a:t>
            </a:r>
            <a:r>
              <a:rPr lang="tr-TR" dirty="0" err="1"/>
              <a:t>responsıbılıty</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ConcreteHandler2</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a:xfrm>
            <a:off x="159488" y="191387"/>
            <a:ext cx="8226403" cy="6485860"/>
          </a:xfrm>
        </p:spPr>
        <p:txBody>
          <a:bodyPr>
            <a:normAutofit lnSpcReduction="10000"/>
          </a:bodyPr>
          <a:lstStyle/>
          <a:p>
            <a:pPr marL="0" indent="0">
              <a:buNone/>
            </a:pPr>
            <a:r>
              <a:rPr lang="en-US" sz="1600" dirty="0">
                <a:solidFill>
                  <a:srgbClr val="0000FF"/>
                </a:solidFill>
                <a:latin typeface="Consolas" panose="020B0609020204030204" pitchFamily="49" charset="0"/>
              </a:rPr>
              <a:t>class</a:t>
            </a:r>
            <a:r>
              <a:rPr lang="en-US" sz="1600" dirty="0">
                <a:latin typeface="Consolas" panose="020B0609020204030204" pitchFamily="49" charset="0"/>
              </a:rPr>
              <a:t> ConcreteHandler2:</a:t>
            </a:r>
            <a:r>
              <a:rPr lang="en-US" sz="1600" dirty="0">
                <a:solidFill>
                  <a:srgbClr val="0000FF"/>
                </a:solidFill>
                <a:latin typeface="Consolas" panose="020B0609020204030204" pitchFamily="49" charset="0"/>
              </a:rPr>
              <a:t>public</a:t>
            </a:r>
            <a:r>
              <a:rPr lang="en-US" sz="1600" dirty="0">
                <a:latin typeface="Consolas" panose="020B0609020204030204" pitchFamily="49" charset="0"/>
              </a:rPr>
              <a:t> Handler {</a:t>
            </a:r>
          </a:p>
          <a:p>
            <a:pPr marL="0" indent="0">
              <a:buNone/>
            </a:pPr>
            <a:r>
              <a:rPr lang="en-US" sz="1600" dirty="0">
                <a:latin typeface="Consolas" panose="020B0609020204030204" pitchFamily="49" charset="0"/>
              </a:rPr>
              <a:t>private:</a:t>
            </a:r>
          </a:p>
          <a:p>
            <a:pPr marL="0" indent="0">
              <a:buNone/>
            </a:pPr>
            <a:r>
              <a:rPr lang="en-US" sz="1600" dirty="0">
                <a:latin typeface="Consolas" panose="020B0609020204030204" pitchFamily="49" charset="0"/>
              </a:rPr>
              <a:t>    Handler* successor;</a:t>
            </a:r>
          </a:p>
          <a:p>
            <a:pPr marL="0" indent="0">
              <a:buNone/>
            </a:pPr>
            <a:r>
              <a:rPr lang="en-US" sz="1600" dirty="0">
                <a:latin typeface="Consolas" panose="020B0609020204030204" pitchFamily="49" charset="0"/>
              </a:rPr>
              <a:t>public:</a:t>
            </a:r>
          </a:p>
          <a:p>
            <a:pPr marL="0" indent="0">
              <a:buNone/>
            </a:pPr>
            <a:r>
              <a:rPr lang="en-US" sz="1600" dirty="0">
                <a:latin typeface="Consolas" panose="020B0609020204030204" pitchFamily="49" charset="0"/>
              </a:rPr>
              <a:t>    </a:t>
            </a:r>
            <a:r>
              <a:rPr lang="en-US" sz="1600" dirty="0">
                <a:solidFill>
                  <a:schemeClr val="bg1">
                    <a:lumMod val="65000"/>
                  </a:schemeClr>
                </a:solidFill>
                <a:latin typeface="Consolas" panose="020B0609020204030204" pitchFamily="49" charset="0"/>
              </a:rPr>
              <a:t>//successor public hale </a:t>
            </a:r>
            <a:r>
              <a:rPr lang="en-US" sz="1600" dirty="0" err="1">
                <a:solidFill>
                  <a:schemeClr val="bg1">
                    <a:lumMod val="65000"/>
                  </a:schemeClr>
                </a:solidFill>
                <a:latin typeface="Consolas" panose="020B0609020204030204" pitchFamily="49" charset="0"/>
              </a:rPr>
              <a:t>getiriliyor</a:t>
            </a:r>
            <a:r>
              <a:rPr lang="en-US" sz="1600" dirty="0">
                <a:solidFill>
                  <a:schemeClr val="bg1">
                    <a:lumMod val="65000"/>
                  </a:schemeClr>
                </a:solidFill>
                <a:latin typeface="Consolas" panose="020B0609020204030204" pitchFamily="49" charset="0"/>
              </a:rPr>
              <a:t>: </a:t>
            </a:r>
            <a:r>
              <a:rPr lang="en-US" sz="1600" dirty="0" err="1">
                <a:solidFill>
                  <a:schemeClr val="bg1">
                    <a:lumMod val="65000"/>
                  </a:schemeClr>
                </a:solidFill>
                <a:latin typeface="Consolas" panose="020B0609020204030204" pitchFamily="49" charset="0"/>
              </a:rPr>
              <a:t>aggregatotion</a:t>
            </a:r>
            <a:r>
              <a:rPr lang="en-US" sz="1600" dirty="0">
                <a:solidFill>
                  <a:schemeClr val="bg1">
                    <a:lumMod val="65000"/>
                  </a:schemeClr>
                </a:solidFill>
                <a:latin typeface="Consolas" panose="020B0609020204030204" pitchFamily="49" charset="0"/>
              </a:rPr>
              <a:t> to Handler</a:t>
            </a:r>
          </a:p>
          <a:p>
            <a:pPr marL="0" indent="0">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latin typeface="Consolas" panose="020B0609020204030204" pitchFamily="49" charset="0"/>
              </a:rPr>
              <a:t> </a:t>
            </a:r>
            <a:r>
              <a:rPr lang="en-US" sz="1600" dirty="0" err="1">
                <a:latin typeface="Consolas" panose="020B0609020204030204" pitchFamily="49" charset="0"/>
              </a:rPr>
              <a:t>setSuccessor</a:t>
            </a:r>
            <a:r>
              <a:rPr lang="en-US" sz="1600" dirty="0">
                <a:latin typeface="Consolas" panose="020B0609020204030204" pitchFamily="49" charset="0"/>
              </a:rPr>
              <a:t>(Handler* </a:t>
            </a:r>
            <a:r>
              <a:rPr lang="en-US" sz="1600" dirty="0" err="1">
                <a:latin typeface="Consolas" panose="020B0609020204030204" pitchFamily="49" charset="0"/>
              </a:rPr>
              <a:t>pSuccessor</a:t>
            </a:r>
            <a:r>
              <a:rPr lang="en-US" sz="1600" dirty="0">
                <a:latin typeface="Consolas" panose="020B0609020204030204" pitchFamily="49" charset="0"/>
              </a:rPr>
              <a:t>) {</a:t>
            </a:r>
          </a:p>
          <a:p>
            <a:pPr marL="0" indent="0">
              <a:buNone/>
            </a:pPr>
            <a:r>
              <a:rPr lang="en-US" sz="1600" dirty="0">
                <a:latin typeface="Consolas" panose="020B0609020204030204" pitchFamily="49" charset="0"/>
              </a:rPr>
              <a:t>        successor=</a:t>
            </a:r>
            <a:r>
              <a:rPr lang="en-US" sz="1600" dirty="0" err="1">
                <a:latin typeface="Consolas" panose="020B0609020204030204" pitchFamily="49" charset="0"/>
              </a:rPr>
              <a:t>pSuccessor</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Handler* </a:t>
            </a:r>
            <a:r>
              <a:rPr lang="en-US" sz="1600" dirty="0" err="1">
                <a:latin typeface="Consolas" panose="020B0609020204030204" pitchFamily="49" charset="0"/>
              </a:rPr>
              <a:t>getSuccessor</a:t>
            </a:r>
            <a:r>
              <a:rPr lang="en-US" sz="1600" dirty="0">
                <a:latin typeface="Consolas" panose="020B0609020204030204" pitchFamily="49" charset="0"/>
              </a:rPr>
              <a:t>() {</a:t>
            </a:r>
          </a:p>
          <a:p>
            <a:pPr marL="0" indent="0">
              <a:buNone/>
            </a:pPr>
            <a:r>
              <a:rPr lang="en-US" sz="1600" dirty="0">
                <a:latin typeface="Consolas" panose="020B0609020204030204" pitchFamily="49" charset="0"/>
              </a:rPr>
              <a:t>        return successor;</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ConcreteHandler2(Handler* </a:t>
            </a:r>
            <a:r>
              <a:rPr lang="en-US" sz="1600" dirty="0" err="1">
                <a:latin typeface="Consolas" panose="020B0609020204030204" pitchFamily="49" charset="0"/>
              </a:rPr>
              <a:t>pSuccessor</a:t>
            </a:r>
            <a:r>
              <a:rPr lang="en-US" sz="1600" dirty="0">
                <a:latin typeface="Consolas" panose="020B0609020204030204" pitchFamily="49" charset="0"/>
              </a:rPr>
              <a:t>): successor(</a:t>
            </a:r>
            <a:r>
              <a:rPr lang="en-US" sz="1600" dirty="0" err="1">
                <a:latin typeface="Consolas" panose="020B0609020204030204" pitchFamily="49" charset="0"/>
              </a:rPr>
              <a:t>pSuccessor</a:t>
            </a: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latin typeface="Consolas" panose="020B0609020204030204" pitchFamily="49" charset="0"/>
              </a:rPr>
              <a:t> </a:t>
            </a:r>
            <a:r>
              <a:rPr lang="en-US" sz="1600" dirty="0" err="1">
                <a:latin typeface="Consolas" panose="020B0609020204030204" pitchFamily="49" charset="0"/>
              </a:rPr>
              <a:t>handleRequest</a:t>
            </a:r>
            <a:r>
              <a:rPr lang="en-US" sz="1600" dirty="0">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pRequest</a:t>
            </a:r>
            <a:r>
              <a:rPr lang="en-US" sz="1600" dirty="0">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latin typeface="Consolas" panose="020B0609020204030204" pitchFamily="49" charset="0"/>
              </a:rPr>
              <a:t> (</a:t>
            </a:r>
            <a:r>
              <a:rPr lang="en-US" sz="1600" dirty="0" err="1">
                <a:latin typeface="Consolas" panose="020B0609020204030204" pitchFamily="49" charset="0"/>
              </a:rPr>
              <a:t>pRequest</a:t>
            </a:r>
            <a:r>
              <a:rPr lang="en-US" sz="1600" dirty="0">
                <a:latin typeface="Consolas" panose="020B0609020204030204" pitchFamily="49" charset="0"/>
              </a:rPr>
              <a:t> &lt;100)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Yetki</a:t>
            </a:r>
            <a:r>
              <a:rPr lang="en-US" sz="1600" dirty="0">
                <a:latin typeface="Consolas" panose="020B0609020204030204" pitchFamily="49" charset="0"/>
              </a:rPr>
              <a:t> </a:t>
            </a:r>
            <a:r>
              <a:rPr lang="en-US" sz="1600" dirty="0" err="1">
                <a:latin typeface="Consolas" panose="020B0609020204030204" pitchFamily="49" charset="0"/>
              </a:rPr>
              <a:t>Devredebilen</a:t>
            </a:r>
            <a:r>
              <a:rPr lang="en-US" sz="1600" dirty="0">
                <a:latin typeface="Consolas" panose="020B0609020204030204" pitchFamily="49" charset="0"/>
              </a:rPr>
              <a:t> ConcreteHandler2:" &lt;&lt; </a:t>
            </a:r>
            <a:r>
              <a:rPr lang="en-US" sz="1600" dirty="0" err="1">
                <a:latin typeface="Consolas" panose="020B0609020204030204" pitchFamily="49" charset="0"/>
              </a:rPr>
              <a:t>endl</a:t>
            </a:r>
            <a:endParaRPr lang="tr-TR" sz="1600" dirty="0">
              <a:latin typeface="Consolas" panose="020B0609020204030204" pitchFamily="49" charset="0"/>
            </a:endParaRPr>
          </a:p>
          <a:p>
            <a:pPr marL="0" indent="0">
              <a:buNone/>
            </a:pPr>
            <a:r>
              <a:rPr lang="tr-TR" sz="1600" dirty="0">
                <a:latin typeface="Consolas" panose="020B0609020204030204" pitchFamily="49" charset="0"/>
              </a:rPr>
              <a:t>                 </a:t>
            </a:r>
            <a:r>
              <a:rPr lang="en-US" sz="1600" dirty="0">
                <a:latin typeface="Consolas" panose="020B0609020204030204" pitchFamily="49" charset="0"/>
              </a:rPr>
              <a:t>&lt;&lt; </a:t>
            </a:r>
            <a:r>
              <a:rPr lang="en-US" sz="1600" dirty="0" err="1">
                <a:latin typeface="Consolas" panose="020B0609020204030204" pitchFamily="49" charset="0"/>
              </a:rPr>
              <a:t>pRequest</a:t>
            </a:r>
            <a:r>
              <a:rPr lang="en-US" sz="1600" dirty="0">
                <a:latin typeface="Consolas" panose="020B0609020204030204" pitchFamily="49" charset="0"/>
              </a:rPr>
              <a:t> </a:t>
            </a:r>
            <a:endParaRPr lang="tr-TR" sz="1600" dirty="0">
              <a:latin typeface="Consolas" panose="020B0609020204030204" pitchFamily="49" charset="0"/>
            </a:endParaRPr>
          </a:p>
          <a:p>
            <a:pPr marL="0" indent="0">
              <a:buNone/>
            </a:pPr>
            <a:r>
              <a:rPr lang="tr-TR" sz="1600" dirty="0">
                <a:latin typeface="Consolas" panose="020B0609020204030204" pitchFamily="49" charset="0"/>
              </a:rPr>
              <a:t>                 </a:t>
            </a:r>
            <a:r>
              <a:rPr lang="en-US" sz="1600" dirty="0">
                <a:latin typeface="Consolas" panose="020B0609020204030204" pitchFamily="49" charset="0"/>
              </a:rPr>
              <a:t>&lt;&lt; " </a:t>
            </a:r>
            <a:r>
              <a:rPr lang="en-US" sz="1600" dirty="0" err="1">
                <a:latin typeface="Consolas" panose="020B0609020204030204" pitchFamily="49" charset="0"/>
              </a:rPr>
              <a:t>ile</a:t>
            </a:r>
            <a:r>
              <a:rPr lang="en-US" sz="1600" dirty="0">
                <a:latin typeface="Consolas" panose="020B0609020204030204" pitchFamily="49" charset="0"/>
              </a:rPr>
              <a:t> </a:t>
            </a:r>
            <a:r>
              <a:rPr lang="en-US" sz="1600" dirty="0" err="1">
                <a:latin typeface="Consolas" panose="020B0609020204030204" pitchFamily="49" charset="0"/>
              </a:rPr>
              <a:t>gelen</a:t>
            </a:r>
            <a:r>
              <a:rPr lang="en-US" sz="1600" dirty="0">
                <a:latin typeface="Consolas" panose="020B0609020204030204" pitchFamily="49" charset="0"/>
              </a:rPr>
              <a:t> </a:t>
            </a:r>
            <a:r>
              <a:rPr lang="en-US" sz="1600" dirty="0" err="1">
                <a:latin typeface="Consolas" panose="020B0609020204030204" pitchFamily="49" charset="0"/>
              </a:rPr>
              <a:t>isteğin</a:t>
            </a:r>
            <a:r>
              <a:rPr lang="en-US" sz="1600" dirty="0">
                <a:latin typeface="Consolas" panose="020B0609020204030204" pitchFamily="49" charset="0"/>
              </a:rPr>
              <a:t> </a:t>
            </a:r>
            <a:r>
              <a:rPr lang="en-US" sz="1600" dirty="0" err="1">
                <a:latin typeface="Consolas" panose="020B0609020204030204" pitchFamily="49" charset="0"/>
              </a:rPr>
              <a:t>tamamını</a:t>
            </a:r>
            <a:r>
              <a:rPr lang="en-US" sz="1600" dirty="0">
                <a:latin typeface="Consolas" panose="020B0609020204030204" pitchFamily="49" charset="0"/>
              </a:rPr>
              <a:t> </a:t>
            </a:r>
            <a:r>
              <a:rPr lang="en-US" sz="1600" dirty="0" err="1">
                <a:latin typeface="Consolas" panose="020B0609020204030204" pitchFamily="49" charset="0"/>
              </a:rPr>
              <a:t>yerine</a:t>
            </a:r>
            <a:r>
              <a:rPr lang="en-US" sz="1600" dirty="0">
                <a:latin typeface="Consolas" panose="020B0609020204030204" pitchFamily="49" charset="0"/>
              </a:rPr>
              <a:t> </a:t>
            </a:r>
            <a:r>
              <a:rPr lang="en-US" sz="1600" dirty="0" err="1">
                <a:latin typeface="Consolas" panose="020B0609020204030204" pitchFamily="49" charset="0"/>
              </a:rPr>
              <a:t>getirdi</a:t>
            </a:r>
            <a:r>
              <a:rPr lang="en-US" sz="1600" dirty="0">
                <a:latin typeface="Consolas" panose="020B0609020204030204" pitchFamily="49" charset="0"/>
              </a:rPr>
              <a:t>." </a:t>
            </a:r>
            <a:endParaRPr lang="tr-TR" sz="1600" dirty="0">
              <a:latin typeface="Consolas" panose="020B0609020204030204" pitchFamily="49" charset="0"/>
            </a:endParaRPr>
          </a:p>
          <a:p>
            <a:pPr marL="0" indent="0">
              <a:buNone/>
            </a:pPr>
            <a:r>
              <a:rPr lang="tr-TR" sz="1600" dirty="0">
                <a:latin typeface="Consolas" panose="020B0609020204030204" pitchFamily="49" charset="0"/>
              </a:rPr>
              <a:t>                 </a:t>
            </a:r>
            <a:r>
              <a:rPr lang="en-US" sz="1600" dirty="0">
                <a:latin typeface="Consolas" panose="020B0609020204030204" pitchFamily="49" charset="0"/>
              </a:rPr>
              <a:t>&lt;&lt; </a:t>
            </a:r>
            <a:r>
              <a:rPr lang="en-US" sz="1600" dirty="0" err="1">
                <a:latin typeface="Consolas" panose="020B0609020204030204" pitchFamily="49" charset="0"/>
              </a:rPr>
              <a:t>endl</a:t>
            </a:r>
            <a:r>
              <a:rPr lang="en-US" sz="1600" dirty="0">
                <a:latin typeface="Consolas" panose="020B0609020204030204" pitchFamily="49" charset="0"/>
              </a:rPr>
              <a:t>;   </a:t>
            </a:r>
          </a:p>
          <a:p>
            <a:pPr marL="0" indent="0">
              <a:buNone/>
            </a:pPr>
            <a:r>
              <a:rPr lang="en-US" sz="1600" dirty="0">
                <a:latin typeface="Consolas" panose="020B0609020204030204" pitchFamily="49" charset="0"/>
              </a:rPr>
              <a:t>        } </a:t>
            </a:r>
            <a:r>
              <a:rPr lang="en-US" sz="1600" dirty="0">
                <a:solidFill>
                  <a:srgbClr val="0000FF"/>
                </a:solidFill>
                <a:latin typeface="Consolas" panose="020B0609020204030204" pitchFamily="49" charset="0"/>
              </a:rPr>
              <a:t>else</a:t>
            </a: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cout</a:t>
            </a:r>
            <a:r>
              <a:rPr lang="en-US" sz="1600" dirty="0">
                <a:latin typeface="Consolas" panose="020B0609020204030204" pitchFamily="49" charset="0"/>
              </a:rPr>
              <a:t> &lt;&lt; "</a:t>
            </a:r>
            <a:r>
              <a:rPr lang="en-US" sz="1600" dirty="0" err="1">
                <a:latin typeface="Consolas" panose="020B0609020204030204" pitchFamily="49" charset="0"/>
              </a:rPr>
              <a:t>Yetki</a:t>
            </a:r>
            <a:r>
              <a:rPr lang="en-US" sz="1600" dirty="0">
                <a:latin typeface="Consolas" panose="020B0609020204030204" pitchFamily="49" charset="0"/>
              </a:rPr>
              <a:t> </a:t>
            </a:r>
            <a:r>
              <a:rPr lang="en-US" sz="1600" dirty="0" err="1">
                <a:latin typeface="Consolas" panose="020B0609020204030204" pitchFamily="49" charset="0"/>
              </a:rPr>
              <a:t>Devredebilen</a:t>
            </a:r>
            <a:r>
              <a:rPr lang="en-US" sz="1600" dirty="0">
                <a:latin typeface="Consolas" panose="020B0609020204030204" pitchFamily="49" charset="0"/>
              </a:rPr>
              <a:t> ConcreteHandler2:" &lt;&lt; </a:t>
            </a:r>
            <a:r>
              <a:rPr lang="en-US" sz="1600" dirty="0" err="1">
                <a:latin typeface="Consolas" panose="020B0609020204030204" pitchFamily="49" charset="0"/>
              </a:rPr>
              <a:t>endl</a:t>
            </a:r>
            <a:endParaRPr lang="tr-TR" sz="1600" dirty="0">
              <a:latin typeface="Consolas" panose="020B0609020204030204" pitchFamily="49" charset="0"/>
            </a:endParaRPr>
          </a:p>
          <a:p>
            <a:pPr marL="0" indent="0">
              <a:buNone/>
            </a:pPr>
            <a:r>
              <a:rPr lang="tr-TR" sz="1600" dirty="0">
                <a:latin typeface="Consolas" panose="020B0609020204030204" pitchFamily="49" charset="0"/>
              </a:rPr>
              <a:t>                 </a:t>
            </a:r>
            <a:r>
              <a:rPr lang="en-US" sz="1600" dirty="0">
                <a:latin typeface="Consolas" panose="020B0609020204030204" pitchFamily="49" charset="0"/>
              </a:rPr>
              <a:t>&lt;&lt; </a:t>
            </a:r>
            <a:r>
              <a:rPr lang="en-US" sz="1600" dirty="0" err="1">
                <a:latin typeface="Consolas" panose="020B0609020204030204" pitchFamily="49" charset="0"/>
              </a:rPr>
              <a:t>pRequest</a:t>
            </a:r>
            <a:r>
              <a:rPr lang="en-US" sz="1600" dirty="0">
                <a:latin typeface="Consolas" panose="020B0609020204030204" pitchFamily="49" charset="0"/>
              </a:rPr>
              <a:t> </a:t>
            </a:r>
            <a:endParaRPr lang="tr-TR" sz="1600" dirty="0">
              <a:latin typeface="Consolas" panose="020B0609020204030204" pitchFamily="49" charset="0"/>
            </a:endParaRPr>
          </a:p>
          <a:p>
            <a:pPr marL="0" indent="0">
              <a:buNone/>
            </a:pPr>
            <a:r>
              <a:rPr lang="tr-TR" sz="1600" dirty="0">
                <a:latin typeface="Consolas" panose="020B0609020204030204" pitchFamily="49" charset="0"/>
              </a:rPr>
              <a:t>                 </a:t>
            </a:r>
            <a:r>
              <a:rPr lang="en-US" sz="1600" dirty="0">
                <a:latin typeface="Consolas" panose="020B0609020204030204" pitchFamily="49" charset="0"/>
              </a:rPr>
              <a:t>&lt;&lt; " </a:t>
            </a:r>
            <a:r>
              <a:rPr lang="en-US" sz="1600" dirty="0" err="1">
                <a:latin typeface="Consolas" panose="020B0609020204030204" pitchFamily="49" charset="0"/>
              </a:rPr>
              <a:t>ile</a:t>
            </a:r>
            <a:r>
              <a:rPr lang="en-US" sz="1600" dirty="0">
                <a:latin typeface="Consolas" panose="020B0609020204030204" pitchFamily="49" charset="0"/>
              </a:rPr>
              <a:t> </a:t>
            </a:r>
            <a:r>
              <a:rPr lang="en-US" sz="1600" dirty="0" err="1">
                <a:latin typeface="Consolas" panose="020B0609020204030204" pitchFamily="49" charset="0"/>
              </a:rPr>
              <a:t>gelen</a:t>
            </a:r>
            <a:r>
              <a:rPr lang="en-US" sz="1600" dirty="0">
                <a:latin typeface="Consolas" panose="020B0609020204030204" pitchFamily="49" charset="0"/>
              </a:rPr>
              <a:t> </a:t>
            </a:r>
            <a:r>
              <a:rPr lang="en-US" sz="1600" dirty="0" err="1">
                <a:latin typeface="Consolas" panose="020B0609020204030204" pitchFamily="49" charset="0"/>
              </a:rPr>
              <a:t>iyetkisini</a:t>
            </a:r>
            <a:r>
              <a:rPr lang="en-US" sz="1600" dirty="0">
                <a:latin typeface="Consolas" panose="020B0609020204030204" pitchFamily="49" charset="0"/>
              </a:rPr>
              <a:t> </a:t>
            </a:r>
            <a:r>
              <a:rPr lang="en-US" sz="1600" dirty="0" err="1">
                <a:latin typeface="Consolas" panose="020B0609020204030204" pitchFamily="49" charset="0"/>
              </a:rPr>
              <a:t>halefine</a:t>
            </a:r>
            <a:r>
              <a:rPr lang="en-US" sz="1600" dirty="0">
                <a:latin typeface="Consolas" panose="020B0609020204030204" pitchFamily="49" charset="0"/>
              </a:rPr>
              <a:t> </a:t>
            </a:r>
            <a:r>
              <a:rPr lang="en-US" sz="1600" dirty="0" err="1">
                <a:latin typeface="Consolas" panose="020B0609020204030204" pitchFamily="49" charset="0"/>
              </a:rPr>
              <a:t>devretti</a:t>
            </a:r>
            <a:r>
              <a:rPr lang="en-US" sz="1600" dirty="0">
                <a:latin typeface="Consolas" panose="020B0609020204030204" pitchFamily="49" charset="0"/>
              </a:rPr>
              <a:t>:" &lt;&lt; </a:t>
            </a:r>
            <a:r>
              <a:rPr lang="en-US" sz="1600" dirty="0" err="1">
                <a:latin typeface="Consolas" panose="020B0609020204030204" pitchFamily="49" charset="0"/>
              </a:rPr>
              <a:t>endl</a:t>
            </a:r>
            <a:r>
              <a:rPr lang="en-US" sz="1600" dirty="0">
                <a:latin typeface="Consolas" panose="020B0609020204030204" pitchFamily="49" charset="0"/>
              </a:rPr>
              <a:t>;</a:t>
            </a:r>
          </a:p>
          <a:p>
            <a:pPr marL="0" indent="0">
              <a:buNone/>
            </a:pPr>
            <a:r>
              <a:rPr lang="en-US" sz="1600" dirty="0">
                <a:latin typeface="Consolas" panose="020B0609020204030204" pitchFamily="49" charset="0"/>
              </a:rPr>
              <a:t>            successor-&gt;</a:t>
            </a:r>
            <a:r>
              <a:rPr lang="en-US" sz="1600" dirty="0" err="1">
                <a:latin typeface="Consolas" panose="020B0609020204030204" pitchFamily="49" charset="0"/>
              </a:rPr>
              <a:t>handleRequest</a:t>
            </a:r>
            <a:r>
              <a:rPr lang="en-US" sz="1600" dirty="0">
                <a:latin typeface="Consolas" panose="020B0609020204030204" pitchFamily="49" charset="0"/>
              </a:rPr>
              <a:t>(</a:t>
            </a:r>
            <a:r>
              <a:rPr lang="en-US" sz="1600" dirty="0" err="1">
                <a:latin typeface="Consolas" panose="020B0609020204030204" pitchFamily="49" charset="0"/>
              </a:rPr>
              <a:t>pRequest</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a:t>
            </a:r>
          </a:p>
          <a:p>
            <a:pPr marL="0" indent="0">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316826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normAutofit/>
          </a:bodyPr>
          <a:lstStyle/>
          <a:p>
            <a:r>
              <a:rPr lang="tr-TR" dirty="0"/>
              <a:t>Sorumluluk zinciri</a:t>
            </a:r>
            <a:br>
              <a:rPr lang="tr-TR" dirty="0"/>
            </a:br>
            <a:r>
              <a:rPr lang="tr-TR" dirty="0" err="1"/>
              <a:t>chaın</a:t>
            </a:r>
            <a:r>
              <a:rPr lang="tr-TR" dirty="0"/>
              <a:t> of </a:t>
            </a:r>
            <a:r>
              <a:rPr lang="tr-TR" dirty="0" err="1"/>
              <a:t>responsıbılıty</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a:xfrm>
            <a:off x="159488" y="191387"/>
            <a:ext cx="8226403" cy="6485860"/>
          </a:xfrm>
        </p:spPr>
        <p:txBody>
          <a:bodyPr>
            <a:normAutofit/>
          </a:bodyPr>
          <a:lstStyle/>
          <a:p>
            <a:pPr marL="0" indent="0">
              <a:buNone/>
            </a:pPr>
            <a:r>
              <a:rPr lang="tr-TR" sz="1600" dirty="0">
                <a:solidFill>
                  <a:srgbClr val="0000FF"/>
                </a:solidFill>
                <a:latin typeface="Consolas" panose="020B0609020204030204" pitchFamily="49" charset="0"/>
              </a:rPr>
              <a:t>int</a:t>
            </a:r>
            <a:r>
              <a:rPr lang="tr-TR" sz="1600" dirty="0">
                <a:latin typeface="Consolas" panose="020B0609020204030204" pitchFamily="49" charset="0"/>
              </a:rPr>
              <a:t> main() { </a:t>
            </a:r>
            <a:r>
              <a:rPr lang="tr-TR" sz="1600" dirty="0">
                <a:solidFill>
                  <a:schemeClr val="bg1">
                    <a:lumMod val="65000"/>
                  </a:schemeClr>
                </a:solidFill>
                <a:latin typeface="Consolas" panose="020B0609020204030204" pitchFamily="49" charset="0"/>
              </a:rPr>
              <a:t>//İstemci-Client</a:t>
            </a:r>
          </a:p>
          <a:p>
            <a:pPr marL="0" indent="0">
              <a:buNone/>
            </a:pPr>
            <a:endParaRPr lang="tr-TR" sz="1600" dirty="0">
              <a:solidFill>
                <a:schemeClr val="bg1">
                  <a:lumMod val="65000"/>
                </a:schemeClr>
              </a:solidFill>
              <a:latin typeface="Consolas" panose="020B0609020204030204" pitchFamily="49" charset="0"/>
            </a:endParaRPr>
          </a:p>
          <a:p>
            <a:pPr marL="0" indent="0">
              <a:buNone/>
            </a:pPr>
            <a:r>
              <a:rPr lang="tr-TR" sz="1600" dirty="0">
                <a:latin typeface="Consolas" panose="020B0609020204030204" pitchFamily="49" charset="0"/>
              </a:rPr>
              <a:t>    </a:t>
            </a:r>
            <a:r>
              <a:rPr lang="tr-TR" sz="1600" dirty="0" err="1">
                <a:latin typeface="Consolas" panose="020B0609020204030204" pitchFamily="49" charset="0"/>
              </a:rPr>
              <a:t>Handler</a:t>
            </a:r>
            <a:r>
              <a:rPr lang="tr-TR" sz="1600" dirty="0">
                <a:latin typeface="Consolas" panose="020B0609020204030204" pitchFamily="49" charset="0"/>
              </a:rPr>
              <a:t>* </a:t>
            </a:r>
            <a:r>
              <a:rPr lang="tr-TR" sz="1600" dirty="0" err="1">
                <a:latin typeface="Consolas" panose="020B0609020204030204" pitchFamily="49" charset="0"/>
              </a:rPr>
              <a:t>yetkilimemur</a:t>
            </a:r>
            <a:r>
              <a:rPr lang="tr-TR" sz="1600" dirty="0">
                <a:latin typeface="Consolas" panose="020B0609020204030204" pitchFamily="49" charset="0"/>
              </a:rPr>
              <a:t>=</a:t>
            </a:r>
            <a:r>
              <a:rPr lang="tr-TR" sz="1600" dirty="0">
                <a:solidFill>
                  <a:srgbClr val="0000FF"/>
                </a:solidFill>
                <a:latin typeface="Consolas" panose="020B0609020204030204" pitchFamily="49" charset="0"/>
              </a:rPr>
              <a:t>new</a:t>
            </a:r>
            <a:r>
              <a:rPr lang="tr-TR" sz="1600" dirty="0">
                <a:latin typeface="Consolas" panose="020B0609020204030204" pitchFamily="49" charset="0"/>
              </a:rPr>
              <a:t> ConcreteHandler1();</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yetkilimemur</a:t>
            </a:r>
            <a:r>
              <a:rPr lang="tr-TR" sz="1600" dirty="0">
                <a:latin typeface="Consolas" panose="020B0609020204030204" pitchFamily="49" charset="0"/>
              </a:rPr>
              <a:t>-&gt;</a:t>
            </a:r>
            <a:r>
              <a:rPr lang="tr-TR" sz="1600" dirty="0" err="1">
                <a:latin typeface="Consolas" panose="020B0609020204030204" pitchFamily="49" charset="0"/>
              </a:rPr>
              <a:t>handleRequest</a:t>
            </a:r>
            <a:r>
              <a:rPr lang="tr-TR" sz="1600" dirty="0">
                <a:latin typeface="Consolas" panose="020B0609020204030204" pitchFamily="49" charset="0"/>
              </a:rPr>
              <a:t>(100);</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Handler</a:t>
            </a:r>
            <a:r>
              <a:rPr lang="tr-TR" sz="1600" dirty="0">
                <a:latin typeface="Consolas" panose="020B0609020204030204" pitchFamily="49" charset="0"/>
              </a:rPr>
              <a:t>* </a:t>
            </a:r>
            <a:r>
              <a:rPr lang="tr-TR" sz="1600" dirty="0" err="1">
                <a:latin typeface="Consolas" panose="020B0609020204030204" pitchFamily="49" charset="0"/>
              </a:rPr>
              <a:t>yetkisizmemur</a:t>
            </a:r>
            <a:r>
              <a:rPr lang="tr-TR" sz="1600" dirty="0">
                <a:latin typeface="Consolas" panose="020B0609020204030204" pitchFamily="49" charset="0"/>
              </a:rPr>
              <a:t>=</a:t>
            </a:r>
            <a:r>
              <a:rPr lang="tr-TR" sz="1600" dirty="0">
                <a:solidFill>
                  <a:srgbClr val="0000FF"/>
                </a:solidFill>
                <a:latin typeface="Consolas" panose="020B0609020204030204" pitchFamily="49" charset="0"/>
              </a:rPr>
              <a:t>new</a:t>
            </a:r>
            <a:r>
              <a:rPr lang="tr-TR" sz="1600" dirty="0">
                <a:latin typeface="Consolas" panose="020B0609020204030204" pitchFamily="49" charset="0"/>
              </a:rPr>
              <a:t> ConcreteHandler2(</a:t>
            </a:r>
            <a:r>
              <a:rPr lang="tr-TR" sz="1600" dirty="0" err="1">
                <a:latin typeface="Consolas" panose="020B0609020204030204" pitchFamily="49" charset="0"/>
              </a:rPr>
              <a:t>yetkilimemur</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yetkisizmemur</a:t>
            </a:r>
            <a:r>
              <a:rPr lang="tr-TR" sz="1600" dirty="0">
                <a:latin typeface="Consolas" panose="020B0609020204030204" pitchFamily="49" charset="0"/>
              </a:rPr>
              <a:t>-&gt;</a:t>
            </a:r>
            <a:r>
              <a:rPr lang="tr-TR" sz="1600" dirty="0" err="1">
                <a:latin typeface="Consolas" panose="020B0609020204030204" pitchFamily="49" charset="0"/>
              </a:rPr>
              <a:t>handleRequest</a:t>
            </a:r>
            <a:r>
              <a:rPr lang="tr-TR" sz="1600" dirty="0">
                <a:latin typeface="Consolas" panose="020B0609020204030204" pitchFamily="49" charset="0"/>
              </a:rPr>
              <a:t>(50);</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yetkisizmemur</a:t>
            </a:r>
            <a:r>
              <a:rPr lang="tr-TR" sz="1600" dirty="0">
                <a:latin typeface="Consolas" panose="020B0609020204030204" pitchFamily="49" charset="0"/>
              </a:rPr>
              <a:t>-&gt;</a:t>
            </a:r>
            <a:r>
              <a:rPr lang="tr-TR" sz="1600" dirty="0" err="1">
                <a:latin typeface="Consolas" panose="020B0609020204030204" pitchFamily="49" charset="0"/>
              </a:rPr>
              <a:t>handleRequest</a:t>
            </a:r>
            <a:r>
              <a:rPr lang="tr-TR" sz="1600" dirty="0">
                <a:latin typeface="Consolas" panose="020B0609020204030204" pitchFamily="49" charset="0"/>
              </a:rPr>
              <a:t>(200); </a:t>
            </a:r>
          </a:p>
          <a:p>
            <a:pPr marL="0" indent="0">
              <a:buNone/>
            </a:pPr>
            <a:endParaRPr lang="tr-TR" sz="1600" dirty="0">
              <a:latin typeface="Consolas" panose="020B0609020204030204" pitchFamily="49" charset="0"/>
            </a:endParaRP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delete</a:t>
            </a:r>
            <a:r>
              <a:rPr lang="tr-TR" sz="1600" dirty="0">
                <a:latin typeface="Consolas" panose="020B0609020204030204" pitchFamily="49" charset="0"/>
              </a:rPr>
              <a:t> </a:t>
            </a:r>
            <a:r>
              <a:rPr lang="tr-TR" sz="1600" dirty="0" err="1">
                <a:latin typeface="Consolas" panose="020B0609020204030204" pitchFamily="49" charset="0"/>
              </a:rPr>
              <a:t>yetkilimemur,yetkisizmemur</a:t>
            </a:r>
            <a:r>
              <a:rPr lang="tr-TR" sz="1600" dirty="0">
                <a:latin typeface="Consolas" panose="020B0609020204030204" pitchFamily="49" charset="0"/>
              </a:rPr>
              <a:t>;</a:t>
            </a:r>
          </a:p>
          <a:p>
            <a:pPr marL="0" indent="0">
              <a:buNone/>
            </a:pPr>
            <a:r>
              <a:rPr lang="tr-TR" sz="1600" dirty="0">
                <a:latin typeface="Consolas" panose="020B0609020204030204" pitchFamily="49" charset="0"/>
              </a:rPr>
              <a:t>}</a:t>
            </a:r>
          </a:p>
          <a:p>
            <a:pPr marL="0" indent="0">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93033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KOMUT</a:t>
            </a:r>
            <a:br>
              <a:rPr lang="tr-TR" dirty="0"/>
            </a:br>
            <a:r>
              <a:rPr lang="tr-TR" dirty="0" err="1"/>
              <a:t>Command</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Bazı durumlarda bir nesne diğer bir nesneye ileti (</a:t>
            </a:r>
            <a:r>
              <a:rPr lang="tr-TR" sz="1800" dirty="0" err="1"/>
              <a:t>message</a:t>
            </a:r>
            <a:r>
              <a:rPr lang="tr-TR" sz="1800" dirty="0"/>
              <a:t>) verip bir işlem başlattığında, bu işlem bitmeden başka işlemler yapmak isteyebilir.</a:t>
            </a:r>
          </a:p>
          <a:p>
            <a:r>
              <a:rPr lang="tr-TR" sz="1800" dirty="0"/>
              <a:t>Bu desende istemcinin istekleri, </a:t>
            </a:r>
            <a:r>
              <a:rPr lang="tr-TR" sz="1800" dirty="0" err="1"/>
              <a:t>Invoker</a:t>
            </a:r>
            <a:r>
              <a:rPr lang="tr-TR" sz="1800" dirty="0"/>
              <a:t> nesnesi tarafından kuyruğa sokulur ve kuyruğa sokulan adımların her biri </a:t>
            </a:r>
            <a:r>
              <a:rPr lang="tr-TR" sz="1800" dirty="0" err="1"/>
              <a:t>Command</a:t>
            </a:r>
            <a:r>
              <a:rPr lang="tr-TR" sz="1800" dirty="0"/>
              <a:t> nesnesi tarafından asıl işi yapan </a:t>
            </a:r>
            <a:r>
              <a:rPr lang="tr-TR" sz="1800" dirty="0" err="1"/>
              <a:t>Receiver</a:t>
            </a:r>
            <a:r>
              <a:rPr lang="tr-TR" sz="1800" dirty="0"/>
              <a:t> nesnesine yaptırılır. Bu durum bize geri alma (</a:t>
            </a:r>
            <a:r>
              <a:rPr lang="tr-TR" sz="1800" dirty="0" err="1"/>
              <a:t>undo</a:t>
            </a:r>
            <a:r>
              <a:rPr lang="tr-TR" sz="1800" dirty="0"/>
              <a:t>) işlemi yapmamızı sağlar</a:t>
            </a:r>
          </a:p>
        </p:txBody>
      </p:sp>
      <p:pic>
        <p:nvPicPr>
          <p:cNvPr id="7" name="İçerik Yer Tutucusu 6" descr="metin, diyagram, ekran görüntüsü, çizgi içeren bir resim&#10;&#10;Yapay zeka tarafından oluşturulan içerik yanlış olabilir.">
            <a:extLst>
              <a:ext uri="{FF2B5EF4-FFF2-40B4-BE49-F238E27FC236}">
                <a16:creationId xmlns:a16="http://schemas.microsoft.com/office/drawing/2014/main" id="{34C31290-FE68-4CBC-8FD7-C2B62E342217}"/>
              </a:ext>
            </a:extLst>
          </p:cNvPr>
          <p:cNvPicPr>
            <a:picLocks noGrp="1"/>
          </p:cNvPicPr>
          <p:nvPr>
            <p:ph idx="1"/>
          </p:nvPr>
        </p:nvPicPr>
        <p:blipFill>
          <a:blip r:embed="rId2"/>
          <a:stretch>
            <a:fillRect/>
          </a:stretch>
        </p:blipFill>
        <p:spPr>
          <a:xfrm>
            <a:off x="380457" y="1855590"/>
            <a:ext cx="7783011" cy="2829320"/>
          </a:xfrm>
          <a:prstGeom prst="rect">
            <a:avLst/>
          </a:prstGeom>
        </p:spPr>
      </p:pic>
    </p:spTree>
    <p:extLst>
      <p:ext uri="{BB962C8B-B14F-4D97-AF65-F5344CB8AC3E}">
        <p14:creationId xmlns:p14="http://schemas.microsoft.com/office/powerpoint/2010/main" val="1592868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7075</TotalTime>
  <Words>4188</Words>
  <Application>Microsoft Office PowerPoint</Application>
  <PresentationFormat>Geniş ekran</PresentationFormat>
  <Paragraphs>805</Paragraphs>
  <Slides>52</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52</vt:i4>
      </vt:variant>
    </vt:vector>
  </HeadingPairs>
  <TitlesOfParts>
    <vt:vector size="57" baseType="lpstr">
      <vt:lpstr>Calibri</vt:lpstr>
      <vt:lpstr>Cambria</vt:lpstr>
      <vt:lpstr>Consolas</vt:lpstr>
      <vt:lpstr>Wingdings</vt:lpstr>
      <vt:lpstr>Wood Type</vt:lpstr>
      <vt:lpstr>C++ dili ile  NESNE yönelimli programlama</vt:lpstr>
      <vt:lpstr>desen (pattern) nedir?</vt:lpstr>
      <vt:lpstr>Desenler</vt:lpstr>
      <vt:lpstr>DAVRANIŞLA İLGİLİ tasarım desenleri</vt:lpstr>
      <vt:lpstr>Sorumluluk zinciri chaın of responsıbılıty</vt:lpstr>
      <vt:lpstr>Sorumluluk zinciri chaın of responsıbılıty</vt:lpstr>
      <vt:lpstr>Sorumluluk zinciri chaın of responsıbılıty</vt:lpstr>
      <vt:lpstr>Sorumluluk zinciri chaın of responsıbılıty</vt:lpstr>
      <vt:lpstr>KOMUT Command</vt:lpstr>
      <vt:lpstr>Komut Command</vt:lpstr>
      <vt:lpstr>Komut Command</vt:lpstr>
      <vt:lpstr>Komut Command</vt:lpstr>
      <vt:lpstr>Komut Command</vt:lpstr>
      <vt:lpstr>Komut Command</vt:lpstr>
      <vt:lpstr>YİNELEYİCİ ITERATOR</vt:lpstr>
      <vt:lpstr>YİNELEYİCİ ITERATOR</vt:lpstr>
      <vt:lpstr>YİNELEYİCİ ITERATOR</vt:lpstr>
      <vt:lpstr>YİNELEYİCİ ITERATOR</vt:lpstr>
      <vt:lpstr>YİNELEYİCİ ITERATOR</vt:lpstr>
      <vt:lpstr>GÖZLEMCİ OBSERVER</vt:lpstr>
      <vt:lpstr>GÖZLEMCİ OBSERVER</vt:lpstr>
      <vt:lpstr>GÖZLEMCİ OBSERVER</vt:lpstr>
      <vt:lpstr>GÖZLEMCİ OBSERVER</vt:lpstr>
      <vt:lpstr>GÖZLEMCİ OBSERVER</vt:lpstr>
      <vt:lpstr>strateji strategy</vt:lpstr>
      <vt:lpstr>strateji strategy</vt:lpstr>
      <vt:lpstr>strateji strategy</vt:lpstr>
      <vt:lpstr>strateji strategy</vt:lpstr>
      <vt:lpstr>Şablon yöntem template method</vt:lpstr>
      <vt:lpstr>Şablon yöntem template method</vt:lpstr>
      <vt:lpstr>Şablon yöntem template method</vt:lpstr>
      <vt:lpstr>ZİYARETÇİ VISITOR</vt:lpstr>
      <vt:lpstr>ZİYARETÇİ VISITOR</vt:lpstr>
      <vt:lpstr>ZİYARETÇİ VISITOR</vt:lpstr>
      <vt:lpstr>ZİYARETÇİ VISITOR</vt:lpstr>
      <vt:lpstr>ZİYARETÇİ VISITOR</vt:lpstr>
      <vt:lpstr>Hatıra memento</vt:lpstr>
      <vt:lpstr>Hatıra memento</vt:lpstr>
      <vt:lpstr>Hatıra memento</vt:lpstr>
      <vt:lpstr>Hatıra memento</vt:lpstr>
      <vt:lpstr>Hatıra memento</vt:lpstr>
      <vt:lpstr>arabulucu medıator</vt:lpstr>
      <vt:lpstr>arabulucu medıator</vt:lpstr>
      <vt:lpstr>arabulucu medıator</vt:lpstr>
      <vt:lpstr>arabulucu medıator</vt:lpstr>
      <vt:lpstr>durum state</vt:lpstr>
      <vt:lpstr>durum state</vt:lpstr>
      <vt:lpstr>durum state</vt:lpstr>
      <vt:lpstr>ınterpreter yorumlayıcı</vt:lpstr>
      <vt:lpstr>ınterpreter yorumlayıcı</vt:lpstr>
      <vt:lpstr>ınterpreter yorumlayıcı</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İlhan ÖZKAN</dc:creator>
  <cp:lastModifiedBy>İlhan ÖZKAN</cp:lastModifiedBy>
  <cp:revision>498</cp:revision>
  <dcterms:created xsi:type="dcterms:W3CDTF">2020-05-21T06:51:03Z</dcterms:created>
  <dcterms:modified xsi:type="dcterms:W3CDTF">2025-04-24T06:17:04Z</dcterms:modified>
</cp:coreProperties>
</file>