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57" r:id="rId3"/>
    <p:sldId id="259" r:id="rId4"/>
    <p:sldId id="260" r:id="rId5"/>
    <p:sldId id="261" r:id="rId6"/>
    <p:sldId id="265" r:id="rId7"/>
    <p:sldId id="266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M/gWH8eZ0IxO3R/6HfBaoew1U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FB5FC8-1F47-4A67-A6DC-25A3E84E690F}">
  <a:tblStyle styleId="{6DFB5FC8-1F47-4A67-A6DC-25A3E84E690F}" styleName="Table_0">
    <a:wholeTbl>
      <a:tcTxStyle b="off" i="off">
        <a:font>
          <a:latin typeface="Cambria"/>
          <a:ea typeface="Cambria"/>
          <a:cs typeface="Cambr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mbria"/>
          <a:ea typeface="Cambria"/>
          <a:cs typeface="Cambr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mbria"/>
          <a:ea typeface="Cambria"/>
          <a:cs typeface="Cambr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mbria"/>
          <a:ea typeface="Cambria"/>
          <a:cs typeface="Cambr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09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258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" name="Google Shape;27;p10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8" name="Google Shape;28;p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8549640" y="6272784"/>
            <a:ext cx="26883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238539" y="6272784"/>
            <a:ext cx="78244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1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5" name="Google Shape;55;p1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3" name="Google Shape;63;p1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Cambria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8549640" y="1812267"/>
            <a:ext cx="3200400" cy="4368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dt" idx="10"/>
          </p:nvPr>
        </p:nvSpPr>
        <p:spPr>
          <a:xfrm>
            <a:off x="8549640" y="6272784"/>
            <a:ext cx="26883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4" name="Google Shape;94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5" name="Google Shape;95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1052716" y="263905"/>
            <a:ext cx="10075531" cy="80683"/>
          </a:xfrm>
          <a:prstGeom prst="rect">
            <a:avLst/>
          </a:prstGeom>
          <a:blipFill rotWithShape="1">
            <a:blip r:embed="rId11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9"/>
          <p:cNvSpPr/>
          <p:nvPr/>
        </p:nvSpPr>
        <p:spPr>
          <a:xfrm>
            <a:off x="1052716" y="1906835"/>
            <a:ext cx="10075531" cy="80683"/>
          </a:xfrm>
          <a:prstGeom prst="rect">
            <a:avLst/>
          </a:prstGeom>
          <a:blipFill rotWithShape="1">
            <a:blip r:embed="rId11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9"/>
          <p:cNvSpPr/>
          <p:nvPr/>
        </p:nvSpPr>
        <p:spPr>
          <a:xfrm>
            <a:off x="1052716" y="401738"/>
            <a:ext cx="10075532" cy="1429227"/>
          </a:xfrm>
          <a:prstGeom prst="rect">
            <a:avLst/>
          </a:prstGeom>
          <a:blipFill rotWithShape="1">
            <a:blip r:embed="rId11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ambria"/>
              <a:buNone/>
              <a:defRPr sz="4800" b="0" i="0" u="none" strike="noStrike" cap="none"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grpSp>
        <p:nvGrpSpPr>
          <p:cNvPr id="17" name="Google Shape;17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Google Shape;18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2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C++ DİLİ İLE  </a:t>
            </a:r>
            <a:br>
              <a:rPr lang="tr-TR" sz="8000" dirty="0"/>
            </a:br>
            <a:r>
              <a:rPr lang="tr-TR" sz="8000" dirty="0"/>
              <a:t>NESNE YÖNELİMLİ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</a:pPr>
            <a:r>
              <a:rPr lang="tr-TR"/>
              <a:t>ÇOK DEĞIŞKENLI (VARIADIC) FONKSIYONLAR</a:t>
            </a: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b="1" dirty="0"/>
              <a:t>Değişken sayıda argüman alabilen bir fonksiyona </a:t>
            </a:r>
            <a:r>
              <a:rPr lang="tr-TR" sz="1800" b="1" dirty="0">
                <a:solidFill>
                  <a:srgbClr val="0070C0"/>
                </a:solidFill>
              </a:rPr>
              <a:t>çok değişkenli </a:t>
            </a:r>
            <a:r>
              <a:rPr lang="tr-TR" sz="1800" b="1" dirty="0"/>
              <a:t>(</a:t>
            </a:r>
            <a:r>
              <a:rPr lang="tr-TR" sz="1800" b="1" dirty="0">
                <a:solidFill>
                  <a:srgbClr val="FF0000"/>
                </a:solidFill>
              </a:rPr>
              <a:t>variadic</a:t>
            </a:r>
            <a:r>
              <a:rPr lang="tr-TR" sz="1800" b="1" dirty="0"/>
              <a:t>) fonksiyon denir. C dilindeki güçlü ancak çok nadiren kullanılan özelliklerden biridir. C++ dili de bu fonksiyonları özellik olarak devralmıştır.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 lang="tr-TR" sz="18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 lang="tr-TR" sz="18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 lang="tr-TR" sz="12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return_type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function_name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(type arg1, ...);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C3D45A7-976D-44AC-B74E-31F8D2D3DDD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Değişken sayıda bağımsız değişkeni olan bir fonksiyon; </a:t>
            </a:r>
          </a:p>
          <a:p>
            <a:pPr marL="342900" indent="-342900"/>
            <a:r>
              <a:rPr lang="tr-TR" dirty="0"/>
              <a:t>en az bir sabit bağımsız değişkene sahip olacak şekilde tanımlanır ve </a:t>
            </a:r>
          </a:p>
          <a:p>
            <a:pPr marL="342900" indent="-342900"/>
            <a:r>
              <a:rPr lang="tr-TR" dirty="0"/>
              <a:t>ardından derleyicinin değişken sayıda bağımsız değişkeni ayrıştırmasını sağlayan bir üç nokta simgesi (elipsis) eklenir</a:t>
            </a:r>
          </a:p>
          <a:p>
            <a:pPr marL="0" indent="0">
              <a:buNone/>
            </a:pPr>
            <a:r>
              <a:rPr lang="tr-TR" dirty="0"/>
              <a:t>Değişken argümanları işlemek için kodunuza </a:t>
            </a:r>
            <a:r>
              <a:rPr lang="tr-TR" dirty="0" err="1">
                <a:latin typeface="Consolas" panose="020B0609020204030204" pitchFamily="49" charset="0"/>
              </a:rPr>
              <a:t>cstdarg</a:t>
            </a:r>
            <a:r>
              <a:rPr lang="tr-TR" dirty="0"/>
              <a:t> başlık dosyasını dahil etmeniz gerekir.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ambria"/>
              <a:buNone/>
            </a:pPr>
            <a:r>
              <a:rPr lang="tr-TR"/>
              <a:t>ÇOK DEĞİŞKENLİ (VARIADIC) FONKSİYON TANIMLAMA</a:t>
            </a:r>
            <a:endParaRPr/>
          </a:p>
        </p:txBody>
      </p:sp>
      <p:graphicFrame>
        <p:nvGraphicFramePr>
          <p:cNvPr id="130" name="Google Shape;130;p4"/>
          <p:cNvGraphicFramePr/>
          <p:nvPr>
            <p:extLst>
              <p:ext uri="{D42A27DB-BD31-4B8C-83A1-F6EECF244321}">
                <p14:modId xmlns:p14="http://schemas.microsoft.com/office/powerpoint/2010/main" val="2863015842"/>
              </p:ext>
            </p:extLst>
          </p:nvPr>
        </p:nvGraphicFramePr>
        <p:xfrm>
          <a:off x="1069848" y="2193925"/>
          <a:ext cx="10048990" cy="3200450"/>
        </p:xfrm>
        <a:graphic>
          <a:graphicData uri="http://schemas.openxmlformats.org/drawingml/2006/table">
            <a:tbl>
              <a:tblPr firstRow="1" bandRow="1">
                <a:noFill/>
                <a:tableStyleId>{6DFB5FC8-1F47-4A67-A6DC-25A3E84E690F}</a:tableStyleId>
              </a:tblPr>
              <a:tblGrid>
                <a:gridCol w="4264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u="none" strike="noStrike" cap="none"/>
                        <a:t>Fonksiyon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Açıklama</a:t>
                      </a:r>
                      <a:endParaRPr sz="2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 dirty="0"/>
                        <a:t>va_start(</a:t>
                      </a:r>
                      <a:r>
                        <a:rPr lang="tr-TR" sz="2000" b="1" dirty="0" err="1"/>
                        <a:t>va_list</a:t>
                      </a:r>
                      <a:r>
                        <a:rPr lang="tr-TR" sz="2000" b="1" dirty="0"/>
                        <a:t> </a:t>
                      </a:r>
                      <a:r>
                        <a:rPr lang="tr-TR" sz="2000" b="1" dirty="0" err="1"/>
                        <a:t>ap</a:t>
                      </a:r>
                      <a:r>
                        <a:rPr lang="tr-TR" sz="2000" b="1" dirty="0"/>
                        <a:t>, </a:t>
                      </a:r>
                      <a:r>
                        <a:rPr lang="tr-TR" sz="2000" b="1" dirty="0" err="1"/>
                        <a:t>arg</a:t>
                      </a:r>
                      <a:r>
                        <a:rPr lang="tr-TR" sz="2000" b="1" dirty="0"/>
                        <a:t>) 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Bu fonksiyon, üç nokta ile verilen argümanları va_list değişkenine aktarır.</a:t>
                      </a:r>
                      <a:endParaRPr sz="2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/>
                        <a:t>va_arg(va_list ap, type) 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Her seferinde, üç nokta ile temsil edilen değişken listesindeki bir sonraki argümanı va_list üzerinden işler ve listenin sonuna ulaşana kadar onu type verilen tipine dönüştürür.</a:t>
                      </a:r>
                      <a:endParaRPr sz="2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/>
                        <a:t>va_copy(va_list dest, va_list src) 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va_list'teki argümanların bir kopyasını oluşturur. </a:t>
                      </a:r>
                      <a:endParaRPr sz="2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/>
                        <a:t>va_end(va_list ap) 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dirty="0"/>
                        <a:t>Bu, </a:t>
                      </a:r>
                      <a:r>
                        <a:rPr lang="tr-TR" sz="2000" dirty="0" err="1"/>
                        <a:t>va_list</a:t>
                      </a:r>
                      <a:r>
                        <a:rPr lang="tr-TR" sz="2000" dirty="0"/>
                        <a:t>  değişkenlerine erişimi sonlandırır.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ÖRNEK</a:t>
            </a:r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iostream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cstdarg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 err="1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dirty="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std;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 lang="tr-TR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 err="1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sayilariYaz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r-TR" dirty="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va_list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va_start(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dirty="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r-TR" dirty="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i = 0; i &lt;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; ++i) 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va_arg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, int) &lt;&lt; " ";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va_end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 lang="tr-TR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argumanlarinHepsiniTopla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r-TR" dirty="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kacAdet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va_list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argumanlar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sayac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, toplam = 0;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va_start(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argumanlar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kacAdet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);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sayac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sayac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kacAdet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sayac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++) 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  toplam +=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va_arg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argumanlar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, int); 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va_end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argumanlar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); 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toplam;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 lang="tr-TR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main(){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sayilariYaz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(4, 1.0, 2.0, 30, 40);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&lt;&lt; "3 Argüman Toplamı =" &lt;&lt;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argumanlarinHepsiniTopla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(3, 10, 20, 30)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     &lt;&lt;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&lt;&lt; "5 Argüman Toplamı =" &lt;&lt;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argumanlarinHepsiniTopla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(5, 10, 20, 30, 40, 50) &lt;&lt;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/>
              <a:t>Yanda ilk parametre ile belirlenmiş argüman sayısı kadar argüman alan bir fonksiyon tanımlanmıştır.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va_start </a:t>
            </a:r>
            <a:r>
              <a:rPr lang="tr-TR"/>
              <a:t>fonksiyonu ile </a:t>
            </a:r>
            <a:r>
              <a:rPr lang="tr-TR" b="1">
                <a:solidFill>
                  <a:schemeClr val="dk1"/>
                </a:solidFill>
              </a:rPr>
              <a:t>va_list </a:t>
            </a:r>
            <a:r>
              <a:rPr lang="tr-TR"/>
              <a:t>değişkenine üç nokta ile belirtilen argümanlar aktarılmıştır.</a:t>
            </a:r>
            <a:r>
              <a:rPr lang="tr-T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va_arg </a:t>
            </a:r>
            <a:r>
              <a:rPr lang="tr-TR"/>
              <a:t>fonksiyonu ile </a:t>
            </a:r>
            <a:r>
              <a:rPr lang="tr-TR" b="1">
                <a:solidFill>
                  <a:schemeClr val="dk1"/>
                </a:solidFill>
              </a:rPr>
              <a:t>va_list </a:t>
            </a:r>
            <a:r>
              <a:rPr lang="tr-TR"/>
              <a:t>değişkenine aktarılmış her bir değişkene sıra ile ulaşılır.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ANA (MAIN) FONKSIYON VE ARGÜMANLAR</a:t>
            </a:r>
            <a:endParaRPr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int main(int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     char*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[]) {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 Ana fonksiyon Gövdesi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 lang="tr-TR"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//YADA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 lang="tr-TR"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int main(int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     char*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[],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     char **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envp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 Ana fonksiyon Gövdesi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 lang="tr-TR"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/*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Main Fonksiyonu: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Aşırı yüklenemez (</a:t>
            </a:r>
            <a:r>
              <a:rPr lang="tr-TR" sz="16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overload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)!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Satır içi (inline) fonksiyon olarak bildirilemez!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Statik (static) fonksiyon olarak bildirilemez!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Adresi alınamaz!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Programın başka hiçbir yerinden çağrılamaz (call)!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/>
              <a:t>C Dilinde yazdığımız programlar da çalıştırılırken konsoldan argüman alabilir. Şu ana kadar argümansız ana fonksiyonu gördük. Argüman alan ana fonksiyon aşağıdaki gibi tanımlanır;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b="1">
                <a:solidFill>
                  <a:schemeClr val="dk1"/>
                </a:solidFill>
              </a:rPr>
              <a:t>int main(int argc, char* argv[])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b="1">
                <a:solidFill>
                  <a:schemeClr val="dk1"/>
                </a:solidFill>
              </a:rPr>
              <a:t>   // Function body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b="1">
                <a:solidFill>
                  <a:schemeClr val="dk1"/>
                </a:solidFill>
              </a:rPr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b="1">
                <a:solidFill>
                  <a:schemeClr val="dk1"/>
                </a:solidFill>
              </a:rPr>
              <a:t>/*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b="1">
                <a:solidFill>
                  <a:schemeClr val="dk1"/>
                </a:solidFill>
              </a:rPr>
              <a:t>C:&gt;main.exe 10 20 30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b="1">
                <a:solidFill>
                  <a:schemeClr val="dk1"/>
                </a:solidFill>
              </a:rPr>
              <a:t>*/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ANA (MAIN) FONKSIYON VE ARGÜMANLAR</a:t>
            </a:r>
            <a:endParaRPr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iostream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 err="1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 dirty="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std;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 lang="tr-TR"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main( </a:t>
            </a:r>
            <a:r>
              <a:rPr lang="tr-TR" sz="1600" dirty="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r-TR" sz="1600" dirty="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[] 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600" dirty="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( </a:t>
            </a:r>
            <a:r>
              <a:rPr lang="tr-TR" sz="1600" dirty="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i = 0;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[i] != NULL; ++i )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&lt;&lt; i &lt;&lt; ": "&lt;&lt;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[i] &lt;&lt; "\n";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 lang="tr-TR"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«C:\</a:t>
            </a:r>
            <a:r>
              <a:rPr lang="tr-TR" sz="1600" dirty="0" err="1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\ILHANOZKAN&gt;main.exe 10 20 –v» Şeklinde </a:t>
            </a:r>
            <a:r>
              <a:rPr lang="tr-TR" sz="1600" dirty="0" err="1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Çalıştırıldığıda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 lang="tr-TR" sz="1600" dirty="0">
              <a:solidFill>
                <a:schemeClr val="bg1">
                  <a:lumMod val="6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0: main.exe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1: 10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2: 20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3: -v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br>
              <a:rPr lang="tr-TR" sz="1600" dirty="0">
                <a:latin typeface="Consolas"/>
                <a:ea typeface="Consolas"/>
                <a:cs typeface="Consolas"/>
                <a:sym typeface="Consolas"/>
              </a:rPr>
            </a:br>
            <a:endParaRPr lang="tr-TR"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dirty="0"/>
              <a:t>C Dilinde yazdığımız programlar da çalıştırılırken konsoldan argüman alabilir. Şu ana kadar argümansız ana fonksiyonu gördük. Argüman alan ana fonksiyon aşağıdaki gibi tanımlanır;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347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ANA (MAIN) FONKSIYON VE ARGÜMANLAR</a:t>
            </a:r>
            <a:endParaRPr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iostream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 lang="tr-TR"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 err="1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 dirty="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std;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 lang="tr-TR"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main( </a:t>
            </a:r>
            <a:r>
              <a:rPr lang="tr-TR" sz="1600" dirty="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r-TR" sz="1600" dirty="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[], </a:t>
            </a:r>
            <a:r>
              <a:rPr lang="tr-TR" sz="1600" dirty="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envp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[] 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600" dirty="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( </a:t>
            </a:r>
            <a:r>
              <a:rPr lang="tr-TR" sz="1600" dirty="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i = 0;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[i] != NULL; ++i )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&lt;&lt; i &lt;&lt; ": "&lt;&lt;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[i] &lt;&lt; "\n";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600" dirty="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( </a:t>
            </a:r>
            <a:r>
              <a:rPr lang="tr-TR" sz="1600" dirty="0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i = 0;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envp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[i] != NULL; ++i )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&lt;&lt; i &lt;&lt; ": "&lt;&lt;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envp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[i] &lt;&lt; "\n";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 lang="tr-TR"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br>
              <a:rPr lang="tr-TR" sz="1600" dirty="0">
                <a:latin typeface="Consolas"/>
                <a:ea typeface="Consolas"/>
                <a:cs typeface="Consolas"/>
                <a:sym typeface="Consolas"/>
              </a:rPr>
            </a:br>
            <a:endParaRPr lang="tr-TR"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dirty="0"/>
              <a:t>C Dilinde yazdığımız programlar da çalıştırılırken konsoldan argüman alabilir. Şu ana kadar argümansız ana fonksiyonu gördük. Argüman alan ana fonksiyon aşağıdaki gibi tanımlanır;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555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</a:pPr>
            <a:r>
              <a:rPr lang="tr-TR"/>
              <a:t>DINLEDIĞINIZ IÇIN TEŞEKKÜR EDERIM.</a:t>
            </a:r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solidFill>
                  <a:srgbClr val="7F7F7F"/>
                </a:solidFill>
              </a:rPr>
              <a:t>İlhan ÖZKAN, hoydabre@gmail.com</a:t>
            </a:r>
            <a:br>
              <a:rPr lang="tr-TR">
                <a:solidFill>
                  <a:srgbClr val="7F7F7F"/>
                </a:solidFill>
              </a:rPr>
            </a:br>
            <a:r>
              <a:rPr lang="tr-TR">
                <a:solidFill>
                  <a:srgbClr val="7F7F7F"/>
                </a:solidFill>
              </a:rPr>
              <a:t>Elektronik Yüksek Mühendisi</a:t>
            </a:r>
            <a:br>
              <a:rPr lang="tr-TR">
                <a:solidFill>
                  <a:srgbClr val="7F7F7F"/>
                </a:solidFill>
              </a:rPr>
            </a:br>
            <a:r>
              <a:rPr lang="tr-TR">
                <a:solidFill>
                  <a:srgbClr val="7F7F7F"/>
                </a:solidFill>
              </a:rPr>
              <a:t>Mayıs 2020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907</Words>
  <Application>Microsoft Office PowerPoint</Application>
  <PresentationFormat>Geniş ekran</PresentationFormat>
  <Paragraphs>129</Paragraphs>
  <Slides>8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Consolas</vt:lpstr>
      <vt:lpstr>Noto Sans Symbols</vt:lpstr>
      <vt:lpstr>Wood Type</vt:lpstr>
      <vt:lpstr>C++ DİLİ İLE   NESNE YÖNELİMLİ PROGRAMLAMA</vt:lpstr>
      <vt:lpstr>ÇOK DEĞIŞKENLI (VARIADIC) FONKSIYONLAR</vt:lpstr>
      <vt:lpstr>ÇOK DEĞİŞKENLİ (VARIADIC) FONKSİYON TANIMLAMA</vt:lpstr>
      <vt:lpstr>ÖRNEK</vt:lpstr>
      <vt:lpstr>ANA (MAIN) FONKSIYON VE ARGÜMANLAR</vt:lpstr>
      <vt:lpstr>ANA (MAIN) FONKSIYON VE ARGÜMANLAR</vt:lpstr>
      <vt:lpstr>ANA (MAIN) FONKSIYON VE ARGÜMANLAR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DİLİ İLE   NESNE YÖNELİMLİ PROGRAMLAMA</dc:title>
  <dc:creator>İlhan ÖZKAN</dc:creator>
  <cp:lastModifiedBy>İlhan ÖZKAN</cp:lastModifiedBy>
  <cp:revision>3</cp:revision>
  <dcterms:created xsi:type="dcterms:W3CDTF">2020-05-21T06:51:03Z</dcterms:created>
  <dcterms:modified xsi:type="dcterms:W3CDTF">2025-04-24T06:32:20Z</dcterms:modified>
</cp:coreProperties>
</file>