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67" r:id="rId2"/>
    <p:sldId id="257" r:id="rId3"/>
    <p:sldId id="269" r:id="rId4"/>
    <p:sldId id="258" r:id="rId5"/>
    <p:sldId id="259" r:id="rId6"/>
    <p:sldId id="260" r:id="rId7"/>
    <p:sldId id="268" r:id="rId8"/>
    <p:sldId id="261" r:id="rId9"/>
    <p:sldId id="262" r:id="rId10"/>
    <p:sldId id="263" r:id="rId11"/>
    <p:sldId id="264"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hEgkeqGk4wAsPACl1xgN9p0vh3K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C8DA2C-7142-4DE3-AF01-535FF85393C0}">
  <a:tblStyle styleId="{64C8DA2C-7142-4DE3-AF01-535FF85393C0}" styleName="Table_0">
    <a:wholeTbl>
      <a:tcTxStyle b="off" i="off">
        <a:font>
          <a:latin typeface="Cambria"/>
          <a:ea typeface="Cambria"/>
          <a:cs typeface="Cambri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2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7</a:t>
            </a:fld>
            <a:endParaRPr/>
          </a:p>
        </p:txBody>
      </p:sp>
    </p:spTree>
    <p:extLst>
      <p:ext uri="{BB962C8B-B14F-4D97-AF65-F5344CB8AC3E}">
        <p14:creationId xmlns:p14="http://schemas.microsoft.com/office/powerpoint/2010/main" val="2274213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1"/>
        <p:cNvGrpSpPr/>
        <p:nvPr/>
      </p:nvGrpSpPr>
      <p:grpSpPr>
        <a:xfrm>
          <a:off x="0" y="0"/>
          <a:ext cx="0" cy="0"/>
          <a:chOff x="0" y="0"/>
          <a:chExt cx="0" cy="0"/>
        </a:xfrm>
      </p:grpSpPr>
      <p:sp>
        <p:nvSpPr>
          <p:cNvPr id="22" name="Google Shape;22;p13"/>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13"/>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Cambria"/>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3"/>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25" name="Google Shape;25;p13"/>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7" name="Google Shape;27;p13"/>
          <p:cNvGrpSpPr/>
          <p:nvPr/>
        </p:nvGrpSpPr>
        <p:grpSpPr>
          <a:xfrm>
            <a:off x="897399" y="2325848"/>
            <a:ext cx="1080904" cy="1080902"/>
            <a:chOff x="9685338" y="4460675"/>
            <a:chExt cx="1080904" cy="1080902"/>
          </a:xfrm>
        </p:grpSpPr>
        <p:sp>
          <p:nvSpPr>
            <p:cNvPr id="28" name="Google Shape;28;p13"/>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3"/>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13"/>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2"/>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2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4"/>
          <p:cNvSpPr/>
          <p:nvPr/>
        </p:nvSpPr>
        <p:spPr>
          <a:xfrm>
            <a:off x="1052716" y="263905"/>
            <a:ext cx="10075531"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4"/>
          <p:cNvSpPr/>
          <p:nvPr/>
        </p:nvSpPr>
        <p:spPr>
          <a:xfrm>
            <a:off x="1052716" y="1906835"/>
            <a:ext cx="10075531"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4"/>
          <p:cNvSpPr/>
          <p:nvPr/>
        </p:nvSpPr>
        <p:spPr>
          <a:xfrm>
            <a:off x="1052716" y="401738"/>
            <a:ext cx="10075532" cy="1429227"/>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4"/>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000"/>
              <a:buFont typeface="Cambria"/>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7" name="Google Shape;37;p1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3" name="Google Shape;43;p1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4" name="Google Shape;44;p1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47"/>
        <p:cNvGrpSpPr/>
        <p:nvPr/>
      </p:nvGrpSpPr>
      <p:grpSpPr>
        <a:xfrm>
          <a:off x="0" y="0"/>
          <a:ext cx="0" cy="0"/>
          <a:chOff x="0" y="0"/>
          <a:chExt cx="0" cy="0"/>
        </a:xfrm>
      </p:grpSpPr>
      <p:sp>
        <p:nvSpPr>
          <p:cNvPr id="48" name="Google Shape;48;p16"/>
          <p:cNvSpPr/>
          <p:nvPr/>
        </p:nvSpPr>
        <p:spPr>
          <a:xfrm>
            <a:off x="8343497"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6"/>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16"/>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1" name="Google Shape;51;p16"/>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52" name="Google Shape;52;p16"/>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ftr" idx="11"/>
          </p:nvPr>
        </p:nvSpPr>
        <p:spPr>
          <a:xfrm>
            <a:off x="238539" y="6272784"/>
            <a:ext cx="78244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54" name="Google Shape;54;p16"/>
          <p:cNvGrpSpPr/>
          <p:nvPr/>
        </p:nvGrpSpPr>
        <p:grpSpPr>
          <a:xfrm>
            <a:off x="11401725" y="6229681"/>
            <a:ext cx="457200" cy="457200"/>
            <a:chOff x="11361456" y="6195813"/>
            <a:chExt cx="548640" cy="548640"/>
          </a:xfrm>
        </p:grpSpPr>
        <p:sp>
          <p:nvSpPr>
            <p:cNvPr id="55" name="Google Shape;55;p16"/>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6"/>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8"/>
        <p:cNvGrpSpPr/>
        <p:nvPr/>
      </p:nvGrpSpPr>
      <p:grpSpPr>
        <a:xfrm>
          <a:off x="0" y="0"/>
          <a:ext cx="0" cy="0"/>
          <a:chOff x="0" y="0"/>
          <a:chExt cx="0" cy="0"/>
        </a:xfrm>
      </p:grpSpPr>
      <p:sp>
        <p:nvSpPr>
          <p:cNvPr id="59" name="Google Shape;59;p17"/>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7"/>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7"/>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17"/>
          <p:cNvGrpSpPr/>
          <p:nvPr/>
        </p:nvGrpSpPr>
        <p:grpSpPr>
          <a:xfrm>
            <a:off x="9649215" y="4068923"/>
            <a:ext cx="1080904" cy="1080902"/>
            <a:chOff x="9685338" y="4460675"/>
            <a:chExt cx="1080904" cy="1080902"/>
          </a:xfrm>
        </p:grpSpPr>
        <p:sp>
          <p:nvSpPr>
            <p:cNvPr id="63" name="Google Shape;63;p17"/>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7"/>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17"/>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7200"/>
              <a:buFont typeface="Cambria"/>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7"/>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67" name="Google Shape;67;p1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7"/>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8"/>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3" name="Google Shape;73;p18"/>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4" name="Google Shape;74;p18"/>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5" name="Google Shape;75;p18"/>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6" name="Google Shape;76;p1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2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0"/>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8"/>
        <p:cNvGrpSpPr/>
        <p:nvPr/>
      </p:nvGrpSpPr>
      <p:grpSpPr>
        <a:xfrm>
          <a:off x="0" y="0"/>
          <a:ext cx="0" cy="0"/>
          <a:chOff x="0" y="0"/>
          <a:chExt cx="0" cy="0"/>
        </a:xfrm>
      </p:grpSpPr>
      <p:sp>
        <p:nvSpPr>
          <p:cNvPr id="89" name="Google Shape;89;p21"/>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1"/>
          <p:cNvSpPr txBox="1">
            <a:spLocks noGrp="1"/>
          </p:cNvSpPr>
          <p:nvPr>
            <p:ph type="title"/>
          </p:nvPr>
        </p:nvSpPr>
        <p:spPr>
          <a:xfrm>
            <a:off x="8549640" y="342900"/>
            <a:ext cx="3200400" cy="14262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1"/>
          <p:cNvSpPr>
            <a:spLocks noGrp="1"/>
          </p:cNvSpPr>
          <p:nvPr>
            <p:ph type="pic" idx="2"/>
          </p:nvPr>
        </p:nvSpPr>
        <p:spPr>
          <a:xfrm>
            <a:off x="0" y="0"/>
            <a:ext cx="8303740" cy="6858000"/>
          </a:xfrm>
          <a:prstGeom prst="rect">
            <a:avLst/>
          </a:prstGeom>
          <a:solidFill>
            <a:srgbClr val="E1DFDF"/>
          </a:solidFill>
          <a:ln>
            <a:noFill/>
          </a:ln>
        </p:spPr>
      </p:sp>
      <p:sp>
        <p:nvSpPr>
          <p:cNvPr id="92" name="Google Shape;92;p21"/>
          <p:cNvSpPr txBox="1">
            <a:spLocks noGrp="1"/>
          </p:cNvSpPr>
          <p:nvPr>
            <p:ph type="body" idx="1"/>
          </p:nvPr>
        </p:nvSpPr>
        <p:spPr>
          <a:xfrm>
            <a:off x="8549640" y="1812267"/>
            <a:ext cx="3200400" cy="436844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93" name="Google Shape;93;p21"/>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94" name="Google Shape;94;p21"/>
          <p:cNvGrpSpPr/>
          <p:nvPr/>
        </p:nvGrpSpPr>
        <p:grpSpPr>
          <a:xfrm>
            <a:off x="11401725" y="6229681"/>
            <a:ext cx="457200" cy="457200"/>
            <a:chOff x="11361456" y="6195813"/>
            <a:chExt cx="548640" cy="548640"/>
          </a:xfrm>
        </p:grpSpPr>
        <p:sp>
          <p:nvSpPr>
            <p:cNvPr id="95" name="Google Shape;95;p21"/>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p:nvPr/>
        </p:nvSpPr>
        <p:spPr>
          <a:xfrm>
            <a:off x="1052716" y="263905"/>
            <a:ext cx="10075531" cy="80683"/>
          </a:xfrm>
          <a:prstGeom prst="rect">
            <a:avLst/>
          </a:prstGeom>
          <a:blipFill rotWithShape="1">
            <a:blip r:embed="rId1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2"/>
          <p:cNvSpPr/>
          <p:nvPr/>
        </p:nvSpPr>
        <p:spPr>
          <a:xfrm>
            <a:off x="1052716" y="1906835"/>
            <a:ext cx="10075531" cy="80683"/>
          </a:xfrm>
          <a:prstGeom prst="rect">
            <a:avLst/>
          </a:prstGeom>
          <a:blipFill rotWithShape="1">
            <a:blip r:embed="rId1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p:nvPr/>
        </p:nvSpPr>
        <p:spPr>
          <a:xfrm>
            <a:off x="1052716" y="401738"/>
            <a:ext cx="10075532" cy="1429227"/>
          </a:xfrm>
          <a:prstGeom prst="rect">
            <a:avLst/>
          </a:prstGeom>
          <a:blipFill rotWithShape="1">
            <a:blip r:embed="rId1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2"/>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4800"/>
              <a:buFont typeface="Cambria"/>
              <a:buNone/>
              <a:defRPr sz="4800" b="0" i="0" u="none" strike="noStrike" cap="none">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Cambria"/>
                <a:ea typeface="Cambria"/>
                <a:cs typeface="Cambria"/>
                <a:sym typeface="Cambria"/>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Cambria"/>
                <a:ea typeface="Cambria"/>
                <a:cs typeface="Cambria"/>
                <a:sym typeface="Cambria"/>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9pPr>
          </a:lstStyle>
          <a:p>
            <a:endParaRPr/>
          </a:p>
        </p:txBody>
      </p:sp>
      <p:sp>
        <p:nvSpPr>
          <p:cNvPr id="15" name="Google Shape;15;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6" name="Google Shape;16;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grpSp>
        <p:nvGrpSpPr>
          <p:cNvPr id="17" name="Google Shape;17;p12"/>
          <p:cNvGrpSpPr/>
          <p:nvPr/>
        </p:nvGrpSpPr>
        <p:grpSpPr>
          <a:xfrm>
            <a:off x="11401725" y="6229681"/>
            <a:ext cx="457200" cy="457200"/>
            <a:chOff x="11361456" y="6195813"/>
            <a:chExt cx="548640" cy="548640"/>
          </a:xfrm>
        </p:grpSpPr>
        <p:sp>
          <p:nvSpPr>
            <p:cNvPr id="18" name="Google Shape;18;p12"/>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2"/>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ambria"/>
                <a:ea typeface="Cambria"/>
                <a:cs typeface="Cambria"/>
                <a:sym typeface="Cambria"/>
              </a:defRPr>
            </a:lvl1pPr>
            <a:lvl2pPr marL="0" marR="0" lvl="1" indent="0" algn="ctr" rtl="0">
              <a:spcBef>
                <a:spcPts val="0"/>
              </a:spcBef>
              <a:buNone/>
              <a:defRPr sz="1400" b="1" i="0" u="none" strike="noStrike" cap="none">
                <a:solidFill>
                  <a:srgbClr val="FFFFFF"/>
                </a:solidFill>
                <a:latin typeface="Cambria"/>
                <a:ea typeface="Cambria"/>
                <a:cs typeface="Cambria"/>
                <a:sym typeface="Cambria"/>
              </a:defRPr>
            </a:lvl2pPr>
            <a:lvl3pPr marL="0" marR="0" lvl="2" indent="0" algn="ctr" rtl="0">
              <a:spcBef>
                <a:spcPts val="0"/>
              </a:spcBef>
              <a:buNone/>
              <a:defRPr sz="1400" b="1" i="0" u="none" strike="noStrike" cap="none">
                <a:solidFill>
                  <a:srgbClr val="FFFFFF"/>
                </a:solidFill>
                <a:latin typeface="Cambria"/>
                <a:ea typeface="Cambria"/>
                <a:cs typeface="Cambria"/>
                <a:sym typeface="Cambria"/>
              </a:defRPr>
            </a:lvl3pPr>
            <a:lvl4pPr marL="0" marR="0" lvl="3" indent="0" algn="ctr" rtl="0">
              <a:spcBef>
                <a:spcPts val="0"/>
              </a:spcBef>
              <a:buNone/>
              <a:defRPr sz="1400" b="1" i="0" u="none" strike="noStrike" cap="none">
                <a:solidFill>
                  <a:srgbClr val="FFFFFF"/>
                </a:solidFill>
                <a:latin typeface="Cambria"/>
                <a:ea typeface="Cambria"/>
                <a:cs typeface="Cambria"/>
                <a:sym typeface="Cambria"/>
              </a:defRPr>
            </a:lvl4pPr>
            <a:lvl5pPr marL="0" marR="0" lvl="4" indent="0" algn="ctr" rtl="0">
              <a:spcBef>
                <a:spcPts val="0"/>
              </a:spcBef>
              <a:buNone/>
              <a:defRPr sz="1400" b="1" i="0" u="none" strike="noStrike" cap="none">
                <a:solidFill>
                  <a:srgbClr val="FFFFFF"/>
                </a:solidFill>
                <a:latin typeface="Cambria"/>
                <a:ea typeface="Cambria"/>
                <a:cs typeface="Cambria"/>
                <a:sym typeface="Cambria"/>
              </a:defRPr>
            </a:lvl5pPr>
            <a:lvl6pPr marL="0" marR="0" lvl="5" indent="0" algn="ctr" rtl="0">
              <a:spcBef>
                <a:spcPts val="0"/>
              </a:spcBef>
              <a:buNone/>
              <a:defRPr sz="1400" b="1" i="0" u="none" strike="noStrike" cap="none">
                <a:solidFill>
                  <a:srgbClr val="FFFFFF"/>
                </a:solidFill>
                <a:latin typeface="Cambria"/>
                <a:ea typeface="Cambria"/>
                <a:cs typeface="Cambria"/>
                <a:sym typeface="Cambria"/>
              </a:defRPr>
            </a:lvl6pPr>
            <a:lvl7pPr marL="0" marR="0" lvl="6" indent="0" algn="ctr" rtl="0">
              <a:spcBef>
                <a:spcPts val="0"/>
              </a:spcBef>
              <a:buNone/>
              <a:defRPr sz="1400" b="1" i="0" u="none" strike="noStrike" cap="none">
                <a:solidFill>
                  <a:srgbClr val="FFFFFF"/>
                </a:solidFill>
                <a:latin typeface="Cambria"/>
                <a:ea typeface="Cambria"/>
                <a:cs typeface="Cambria"/>
                <a:sym typeface="Cambria"/>
              </a:defRPr>
            </a:lvl7pPr>
            <a:lvl8pPr marL="0" marR="0" lvl="7" indent="0" algn="ctr" rtl="0">
              <a:spcBef>
                <a:spcPts val="0"/>
              </a:spcBef>
              <a:buNone/>
              <a:defRPr sz="1400" b="1" i="0" u="none" strike="noStrike" cap="none">
                <a:solidFill>
                  <a:srgbClr val="FFFFFF"/>
                </a:solidFill>
                <a:latin typeface="Cambria"/>
                <a:ea typeface="Cambria"/>
                <a:cs typeface="Cambria"/>
                <a:sym typeface="Cambria"/>
              </a:defRPr>
            </a:lvl8pPr>
            <a:lvl9pPr marL="0" marR="0" lvl="8" indent="0" algn="ctr" rtl="0">
              <a:spcBef>
                <a:spcPts val="0"/>
              </a:spcBef>
              <a:buNone/>
              <a:defRPr sz="14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8000" dirty="0"/>
              <a:t>C++ DİLİ İLE  </a:t>
            </a:r>
            <a:br>
              <a:rPr lang="tr-TR" sz="8000" dirty="0"/>
            </a:br>
            <a:r>
              <a:rPr lang="tr-TR" sz="8000" dirty="0"/>
              <a:t>NESNE YÖNELİMLİ PROGRAMLAMA</a:t>
            </a:r>
            <a:endParaRPr lang="en-US" sz="8000" dirty="0"/>
          </a:p>
        </p:txBody>
      </p:sp>
      <p:sp>
        <p:nvSpPr>
          <p:cNvPr id="3" name="Subtitle 2"/>
          <p:cNvSpPr>
            <a:spLocks noGrp="1"/>
          </p:cNvSpPr>
          <p:nvPr>
            <p:ph type="body" idx="1"/>
          </p:nvPr>
        </p:nvSpPr>
        <p:spPr/>
        <p:txBody>
          <a:bodyPr/>
          <a:lstStyle/>
          <a:p>
            <a:pPr algn="ctr"/>
            <a:r>
              <a:rPr lang="tr-TR" dirty="0">
                <a:solidFill>
                  <a:schemeClr val="tx2">
                    <a:lumMod val="75000"/>
                  </a:schemeClr>
                </a:solidFill>
              </a:rPr>
              <a:t>İlhan ÖZKAN, Elektronik Yüksek Mühendisi</a:t>
            </a:r>
            <a:br>
              <a:rPr lang="tr-TR" dirty="0">
                <a:solidFill>
                  <a:schemeClr val="tx2">
                    <a:lumMod val="75000"/>
                  </a:schemeClr>
                </a:solidFill>
              </a:rPr>
            </a:br>
            <a:r>
              <a:rPr lang="tr-TR" dirty="0">
                <a:solidFill>
                  <a:schemeClr val="tx2">
                    <a:lumMod val="75000"/>
                  </a:schemeClr>
                </a:solidFill>
              </a:rPr>
              <a:t>Mayıs 2020</a:t>
            </a:r>
            <a:endParaRPr lang="en-US" dirty="0">
              <a:solidFill>
                <a:schemeClr val="tx2">
                  <a:lumMod val="75000"/>
                </a:schemeClr>
              </a:solidFill>
            </a:endParaRPr>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8"/>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MAIN2.C</a:t>
            </a:r>
            <a:endParaRPr/>
          </a:p>
        </p:txBody>
      </p:sp>
      <p:sp>
        <p:nvSpPr>
          <p:cNvPr id="156" name="Google Shape;156;p8"/>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#include &lt;</a:t>
            </a:r>
            <a:r>
              <a:rPr lang="tr-TR" sz="1600" dirty="0" err="1">
                <a:solidFill>
                  <a:schemeClr val="tx1"/>
                </a:solidFill>
                <a:latin typeface="Consolas"/>
                <a:ea typeface="Consolas"/>
                <a:cs typeface="Consolas"/>
                <a:sym typeface="Consolas"/>
              </a:rPr>
              <a:t>iostream</a:t>
            </a:r>
            <a:r>
              <a:rPr lang="tr-TR" sz="1600" dirty="0">
                <a:solidFill>
                  <a:schemeClr val="tx1"/>
                </a:solidFill>
                <a:latin typeface="Consolas"/>
                <a:ea typeface="Consolas"/>
                <a:cs typeface="Consolas"/>
                <a:sym typeface="Consolas"/>
              </a:rPr>
              <a:t>&gt;</a:t>
            </a:r>
          </a:p>
          <a:p>
            <a:pPr marL="0" lvl="0" indent="0" algn="l" rtl="0">
              <a:lnSpc>
                <a:spcPct val="100000"/>
              </a:lnSpc>
              <a:spcBef>
                <a:spcPts val="0"/>
              </a:spcBef>
              <a:spcAft>
                <a:spcPts val="0"/>
              </a:spcAft>
              <a:buSzPts val="1360"/>
              <a:buNone/>
            </a:pPr>
            <a:r>
              <a:rPr lang="tr-TR" sz="1600" dirty="0" err="1">
                <a:solidFill>
                  <a:srgbClr val="0000CC"/>
                </a:solidFill>
                <a:latin typeface="Consolas"/>
                <a:ea typeface="Consolas"/>
                <a:cs typeface="Consolas"/>
                <a:sym typeface="Consolas"/>
              </a:rPr>
              <a:t>using</a:t>
            </a: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namespace</a:t>
            </a:r>
            <a:r>
              <a:rPr lang="tr-TR" sz="1600" dirty="0">
                <a:solidFill>
                  <a:schemeClr val="tx1"/>
                </a:solidFill>
                <a:latin typeface="Consolas"/>
                <a:ea typeface="Consolas"/>
                <a:cs typeface="Consolas"/>
                <a:sym typeface="Consolas"/>
              </a:rPr>
              <a:t> std;</a:t>
            </a:r>
          </a:p>
          <a:p>
            <a:pPr marL="0" lvl="0" indent="0" algn="l" rtl="0">
              <a:lnSpc>
                <a:spcPct val="100000"/>
              </a:lnSpc>
              <a:spcBef>
                <a:spcPts val="0"/>
              </a:spcBef>
              <a:spcAft>
                <a:spcPts val="0"/>
              </a:spcAft>
              <a:buSzPts val="1360"/>
              <a:buNone/>
            </a:pPr>
            <a:endParaRPr lang="tr-TR" sz="1600" dirty="0">
              <a:solidFill>
                <a:schemeClr val="tx1"/>
              </a:solidFill>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dirty="0">
                <a:solidFill>
                  <a:srgbClr val="0000CC"/>
                </a:solidFill>
                <a:latin typeface="Consolas"/>
                <a:ea typeface="Consolas"/>
                <a:cs typeface="Consolas"/>
                <a:sym typeface="Consolas"/>
              </a:rPr>
              <a:t>int</a:t>
            </a:r>
            <a:r>
              <a:rPr lang="tr-TR" sz="1600" dirty="0">
                <a:solidFill>
                  <a:schemeClr val="tx1"/>
                </a:solidFill>
                <a:latin typeface="Consolas"/>
                <a:ea typeface="Consolas"/>
                <a:cs typeface="Consolas"/>
                <a:sym typeface="Consolas"/>
              </a:rPr>
              <a:t> main() {</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cout</a:t>
            </a:r>
            <a:r>
              <a:rPr lang="tr-TR" sz="1600" dirty="0">
                <a:solidFill>
                  <a:schemeClr val="tx1"/>
                </a:solidFill>
                <a:latin typeface="Consolas"/>
                <a:ea typeface="Consolas"/>
                <a:cs typeface="Consolas"/>
                <a:sym typeface="Consolas"/>
              </a:rPr>
              <a:t> &lt;&lt; "File: " &lt;&lt; __FILE__ &lt;&lt; </a:t>
            </a:r>
            <a:r>
              <a:rPr lang="tr-TR" sz="1600" dirty="0" err="1">
                <a:solidFill>
                  <a:schemeClr val="tx1"/>
                </a:solidFill>
                <a:latin typeface="Consolas"/>
                <a:ea typeface="Consolas"/>
                <a:cs typeface="Consolas"/>
                <a:sym typeface="Consolas"/>
              </a:rPr>
              <a:t>endl</a:t>
            </a: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cout</a:t>
            </a:r>
            <a:r>
              <a:rPr lang="tr-TR" sz="1600" dirty="0">
                <a:solidFill>
                  <a:schemeClr val="tx1"/>
                </a:solidFill>
                <a:latin typeface="Consolas"/>
                <a:ea typeface="Consolas"/>
                <a:cs typeface="Consolas"/>
                <a:sym typeface="Consolas"/>
              </a:rPr>
              <a:t> &lt;&lt; "</a:t>
            </a:r>
            <a:r>
              <a:rPr lang="tr-TR" sz="1600" dirty="0" err="1">
                <a:solidFill>
                  <a:schemeClr val="tx1"/>
                </a:solidFill>
                <a:latin typeface="Consolas"/>
                <a:ea typeface="Consolas"/>
                <a:cs typeface="Consolas"/>
                <a:sym typeface="Consolas"/>
              </a:rPr>
              <a:t>Date</a:t>
            </a:r>
            <a:r>
              <a:rPr lang="tr-TR" sz="1600" dirty="0">
                <a:solidFill>
                  <a:schemeClr val="tx1"/>
                </a:solidFill>
                <a:latin typeface="Consolas"/>
                <a:ea typeface="Consolas"/>
                <a:cs typeface="Consolas"/>
                <a:sym typeface="Consolas"/>
              </a:rPr>
              <a:t>: " &lt;&lt; __DATE__ &lt;&lt; </a:t>
            </a:r>
            <a:r>
              <a:rPr lang="tr-TR" sz="1600" dirty="0" err="1">
                <a:solidFill>
                  <a:schemeClr val="tx1"/>
                </a:solidFill>
                <a:latin typeface="Consolas"/>
                <a:ea typeface="Consolas"/>
                <a:cs typeface="Consolas"/>
                <a:sym typeface="Consolas"/>
              </a:rPr>
              <a:t>endl</a:t>
            </a: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cout</a:t>
            </a:r>
            <a:r>
              <a:rPr lang="tr-TR" sz="1600" dirty="0">
                <a:solidFill>
                  <a:schemeClr val="tx1"/>
                </a:solidFill>
                <a:latin typeface="Consolas"/>
                <a:ea typeface="Consolas"/>
                <a:cs typeface="Consolas"/>
                <a:sym typeface="Consolas"/>
              </a:rPr>
              <a:t> &lt;&lt; "Time: " &lt;&lt; __TIME__ &lt;&lt; </a:t>
            </a:r>
            <a:r>
              <a:rPr lang="tr-TR" sz="1600" dirty="0" err="1">
                <a:solidFill>
                  <a:schemeClr val="tx1"/>
                </a:solidFill>
                <a:latin typeface="Consolas"/>
                <a:ea typeface="Consolas"/>
                <a:cs typeface="Consolas"/>
                <a:sym typeface="Consolas"/>
              </a:rPr>
              <a:t>endl</a:t>
            </a: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cout</a:t>
            </a:r>
            <a:r>
              <a:rPr lang="tr-TR" sz="1600" dirty="0">
                <a:solidFill>
                  <a:schemeClr val="tx1"/>
                </a:solidFill>
                <a:latin typeface="Consolas"/>
                <a:ea typeface="Consolas"/>
                <a:cs typeface="Consolas"/>
                <a:sym typeface="Consolas"/>
              </a:rPr>
              <a:t> &lt;&lt; "Line: " &lt;&lt; __LINE__ &lt;&lt; </a:t>
            </a:r>
            <a:r>
              <a:rPr lang="tr-TR" sz="1600" dirty="0" err="1">
                <a:solidFill>
                  <a:schemeClr val="tx1"/>
                </a:solidFill>
                <a:latin typeface="Consolas"/>
                <a:ea typeface="Consolas"/>
                <a:cs typeface="Consolas"/>
                <a:sym typeface="Consolas"/>
              </a:rPr>
              <a:t>endl</a:t>
            </a: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cout</a:t>
            </a:r>
            <a:r>
              <a:rPr lang="tr-TR" sz="1600" dirty="0">
                <a:solidFill>
                  <a:schemeClr val="tx1"/>
                </a:solidFill>
                <a:latin typeface="Consolas"/>
                <a:ea typeface="Consolas"/>
                <a:cs typeface="Consolas"/>
                <a:sym typeface="Consolas"/>
              </a:rPr>
              <a:t> &lt;&lt; "ANSI: " &lt;&lt; __STDC__ &lt;&lt; </a:t>
            </a:r>
            <a:r>
              <a:rPr lang="tr-TR" sz="1600" dirty="0" err="1">
                <a:solidFill>
                  <a:schemeClr val="tx1"/>
                </a:solidFill>
                <a:latin typeface="Consolas"/>
                <a:ea typeface="Consolas"/>
                <a:cs typeface="Consolas"/>
                <a:sym typeface="Consolas"/>
              </a:rPr>
              <a:t>endl</a:t>
            </a: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endParaRPr sz="1600" dirty="0">
              <a:solidFill>
                <a:schemeClr val="tx1"/>
              </a:solidFill>
              <a:latin typeface="Consolas"/>
              <a:ea typeface="Consolas"/>
              <a:cs typeface="Consolas"/>
              <a:sym typeface="Consolas"/>
            </a:endParaRPr>
          </a:p>
        </p:txBody>
      </p:sp>
      <p:sp>
        <p:nvSpPr>
          <p:cNvPr id="157" name="Google Shape;157;p8"/>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530"/>
              <a:buNone/>
            </a:pPr>
            <a:r>
              <a:rPr lang="tr-TR" sz="1800"/>
              <a:t>Kendi hazırlamış başlık dosyasını bu koda dahil ettiğimizde artık başlık içindeki fonksiyon ve değişkenleri kullanabilir hale geliriz.</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PARAMETRELI MAKRO TANIMLAMA</a:t>
            </a:r>
            <a:endParaRPr/>
          </a:p>
        </p:txBody>
      </p:sp>
      <p:sp>
        <p:nvSpPr>
          <p:cNvPr id="163" name="Google Shape;163;p9"/>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700"/>
              <a:buNone/>
            </a:pPr>
            <a:r>
              <a:rPr lang="tr-TR">
                <a:solidFill>
                  <a:srgbClr val="00B050"/>
                </a:solidFill>
                <a:latin typeface="Consolas"/>
                <a:ea typeface="Consolas"/>
                <a:cs typeface="Consolas"/>
                <a:sym typeface="Consolas"/>
              </a:rPr>
              <a:t>#define </a:t>
            </a:r>
            <a:r>
              <a:rPr lang="tr-TR">
                <a:latin typeface="Consolas"/>
                <a:ea typeface="Consolas"/>
                <a:cs typeface="Consolas"/>
                <a:sym typeface="Consolas"/>
              </a:rPr>
              <a:t>kare(x) ((x) * (x))</a:t>
            </a:r>
            <a:endParaRPr>
              <a:latin typeface="Consolas"/>
              <a:ea typeface="Consolas"/>
              <a:cs typeface="Consolas"/>
              <a:sym typeface="Consolas"/>
            </a:endParaRPr>
          </a:p>
          <a:p>
            <a:pPr marL="0" lvl="0" indent="0" algn="l" rtl="0">
              <a:lnSpc>
                <a:spcPct val="100000"/>
              </a:lnSpc>
              <a:spcBef>
                <a:spcPts val="0"/>
              </a:spcBef>
              <a:spcAft>
                <a:spcPts val="0"/>
              </a:spcAft>
              <a:buSzPts val="1700"/>
              <a:buNone/>
            </a:pPr>
            <a:endParaRPr>
              <a:latin typeface="Consolas"/>
              <a:ea typeface="Consolas"/>
              <a:cs typeface="Consolas"/>
              <a:sym typeface="Consolas"/>
            </a:endParaRPr>
          </a:p>
          <a:p>
            <a:pPr marL="0" lvl="0" indent="0" algn="l" rtl="0">
              <a:lnSpc>
                <a:spcPct val="100000"/>
              </a:lnSpc>
              <a:spcBef>
                <a:spcPts val="0"/>
              </a:spcBef>
              <a:spcAft>
                <a:spcPts val="0"/>
              </a:spcAft>
              <a:buSzPts val="1700"/>
              <a:buNone/>
            </a:pPr>
            <a:r>
              <a:rPr lang="tr-TR">
                <a:solidFill>
                  <a:srgbClr val="00B050"/>
                </a:solidFill>
                <a:latin typeface="Consolas"/>
                <a:ea typeface="Consolas"/>
                <a:cs typeface="Consolas"/>
                <a:sym typeface="Consolas"/>
              </a:rPr>
              <a:t>#define </a:t>
            </a:r>
            <a:r>
              <a:rPr lang="tr-TR">
                <a:latin typeface="Consolas"/>
                <a:ea typeface="Consolas"/>
                <a:cs typeface="Consolas"/>
                <a:sym typeface="Consolas"/>
              </a:rPr>
              <a:t>kup(x) ((x) * (x) *(x))</a:t>
            </a:r>
            <a:endParaRPr>
              <a:latin typeface="Consolas"/>
              <a:ea typeface="Consolas"/>
              <a:cs typeface="Consolas"/>
              <a:sym typeface="Consolas"/>
            </a:endParaRPr>
          </a:p>
          <a:p>
            <a:pPr marL="0" lvl="0" indent="0" algn="l" rtl="0">
              <a:lnSpc>
                <a:spcPct val="100000"/>
              </a:lnSpc>
              <a:spcBef>
                <a:spcPts val="0"/>
              </a:spcBef>
              <a:spcAft>
                <a:spcPts val="0"/>
              </a:spcAft>
              <a:buSzPts val="1700"/>
              <a:buNone/>
            </a:pPr>
            <a:endParaRPr>
              <a:latin typeface="Consolas"/>
              <a:ea typeface="Consolas"/>
              <a:cs typeface="Consolas"/>
              <a:sym typeface="Consolas"/>
            </a:endParaRPr>
          </a:p>
          <a:p>
            <a:pPr marL="0" lvl="0" indent="0" algn="l" rtl="0">
              <a:lnSpc>
                <a:spcPct val="100000"/>
              </a:lnSpc>
              <a:spcBef>
                <a:spcPts val="0"/>
              </a:spcBef>
              <a:spcAft>
                <a:spcPts val="0"/>
              </a:spcAft>
              <a:buSzPts val="1700"/>
              <a:buNone/>
            </a:pPr>
            <a:r>
              <a:rPr lang="tr-TR">
                <a:solidFill>
                  <a:srgbClr val="00B050"/>
                </a:solidFill>
                <a:latin typeface="Consolas"/>
                <a:ea typeface="Consolas"/>
                <a:cs typeface="Consolas"/>
                <a:sym typeface="Consolas"/>
              </a:rPr>
              <a:t>#define </a:t>
            </a:r>
            <a:r>
              <a:rPr lang="tr-TR">
                <a:latin typeface="Consolas"/>
                <a:ea typeface="Consolas"/>
                <a:cs typeface="Consolas"/>
                <a:sym typeface="Consolas"/>
              </a:rPr>
              <a:t>buyugu(x,y) ((x) &gt; (y) ? (x) : (y))</a:t>
            </a:r>
            <a:endParaRPr>
              <a:latin typeface="Consolas"/>
              <a:ea typeface="Consolas"/>
              <a:cs typeface="Consolas"/>
              <a:sym typeface="Consolas"/>
            </a:endParaRPr>
          </a:p>
        </p:txBody>
      </p:sp>
      <p:sp>
        <p:nvSpPr>
          <p:cNvPr id="164" name="Google Shape;164;p9"/>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1700"/>
              <a:buNone/>
            </a:pPr>
            <a:r>
              <a:rPr lang="tr-TR" sz="2000"/>
              <a:t>Ön İşlemci yönergeleriyle (preprocessor) tanımlanan makrolar daha derleme yapılmadan işlem görür.</a:t>
            </a:r>
            <a:endParaRPr/>
          </a:p>
          <a:p>
            <a:pPr marL="0" lvl="0" indent="0" algn="l" rtl="0">
              <a:lnSpc>
                <a:spcPct val="100000"/>
              </a:lnSpc>
              <a:spcBef>
                <a:spcPts val="1000"/>
              </a:spcBef>
              <a:spcAft>
                <a:spcPts val="0"/>
              </a:spcAft>
              <a:buSzPts val="1700"/>
              <a:buNone/>
            </a:pPr>
            <a:r>
              <a:rPr lang="tr-TR" sz="2000"/>
              <a:t>Dolayısıyla bu aşamada bazen parametrelerle işlem yapılması gerekebilir. </a:t>
            </a:r>
            <a:endParaRPr/>
          </a:p>
          <a:p>
            <a:pPr marL="0" lvl="0" indent="0" algn="l" rtl="0">
              <a:lnSpc>
                <a:spcPct val="100000"/>
              </a:lnSpc>
              <a:spcBef>
                <a:spcPts val="1000"/>
              </a:spcBef>
              <a:spcAft>
                <a:spcPts val="0"/>
              </a:spcAft>
              <a:buSzPts val="1700"/>
              <a:buNone/>
            </a:pPr>
            <a:r>
              <a:rPr lang="tr-TR" sz="2000"/>
              <a:t>Bu durumda yandaki bibi makrolar tanımlanabilir.</a:t>
            </a:r>
            <a:endParaRPr/>
          </a:p>
          <a:p>
            <a:pPr marL="0" lvl="0" indent="0" algn="ctr" rtl="0">
              <a:lnSpc>
                <a:spcPct val="100000"/>
              </a:lnSpc>
              <a:spcBef>
                <a:spcPts val="1000"/>
              </a:spcBef>
              <a:spcAft>
                <a:spcPts val="0"/>
              </a:spcAft>
              <a:buSzPts val="1700"/>
              <a:buNone/>
            </a:pPr>
            <a:r>
              <a:rPr lang="tr-TR" sz="2000" b="1" i="1">
                <a:solidFill>
                  <a:schemeClr val="dk1"/>
                </a:solidFill>
              </a:rPr>
              <a:t>Burada kullanılacak parametrelerin veri tipi tanımlanmadığından kullanıldığı yerde buna dikkat edilmelidir.</a:t>
            </a:r>
            <a:endParaRPr/>
          </a:p>
          <a:p>
            <a:pPr marL="0" lvl="0" indent="0" algn="l" rtl="0">
              <a:lnSpc>
                <a:spcPct val="100000"/>
              </a:lnSpc>
              <a:spcBef>
                <a:spcPts val="1000"/>
              </a:spcBef>
              <a:spcAft>
                <a:spcPts val="0"/>
              </a:spcAft>
              <a:buSzPts val="1700"/>
              <a:buNone/>
            </a:pP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400"/>
              <a:buFont typeface="Cambria"/>
              <a:buNone/>
            </a:pPr>
            <a:r>
              <a:rPr lang="tr-TR" sz="2400"/>
              <a:t>MACRO DEVAM ETTIRME (\) VE MAKRODA METINLEŞTIRME (#) </a:t>
            </a:r>
            <a:endParaRPr/>
          </a:p>
        </p:txBody>
      </p:sp>
      <p:sp>
        <p:nvSpPr>
          <p:cNvPr id="170" name="Google Shape;170;p10"/>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600" b="1">
                <a:solidFill>
                  <a:srgbClr val="00B050"/>
                </a:solidFill>
                <a:latin typeface="Consolas"/>
                <a:ea typeface="Consolas"/>
                <a:cs typeface="Consolas"/>
                <a:sym typeface="Consolas"/>
              </a:rPr>
              <a:t>#include </a:t>
            </a:r>
            <a:r>
              <a:rPr lang="tr-TR" sz="1600">
                <a:latin typeface="Consolas"/>
                <a:ea typeface="Consolas"/>
                <a:cs typeface="Consolas"/>
                <a:sym typeface="Consolas"/>
              </a:rPr>
              <a:t>&lt;stdio.h&gt;</a:t>
            </a:r>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b="1">
                <a:solidFill>
                  <a:srgbClr val="00B050"/>
                </a:solidFill>
                <a:latin typeface="Consolas"/>
                <a:ea typeface="Consolas"/>
                <a:cs typeface="Consolas"/>
                <a:sym typeface="Consolas"/>
              </a:rPr>
              <a:t>#define </a:t>
            </a:r>
            <a:r>
              <a:rPr lang="tr-TR" sz="1600">
                <a:latin typeface="Consolas"/>
                <a:ea typeface="Consolas"/>
                <a:cs typeface="Consolas"/>
                <a:sym typeface="Consolas"/>
              </a:rPr>
              <a:t>DIZGIMESAJ(a, b)  </a:t>
            </a:r>
            <a:r>
              <a:rPr lang="tr-TR" sz="1600">
                <a:highlight>
                  <a:srgbClr val="FFFF00"/>
                </a:highlight>
                <a:latin typeface="Consolas"/>
                <a:ea typeface="Consolas"/>
                <a:cs typeface="Consolas"/>
                <a:sym typeface="Consolas"/>
              </a:rPr>
              <a:t>\</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printf(</a:t>
            </a:r>
            <a:r>
              <a:rPr lang="tr-TR" sz="1600">
                <a:highlight>
                  <a:srgbClr val="FFFF00"/>
                </a:highlight>
                <a:latin typeface="Consolas"/>
                <a:ea typeface="Consolas"/>
                <a:cs typeface="Consolas"/>
                <a:sym typeface="Consolas"/>
              </a:rPr>
              <a:t>#</a:t>
            </a:r>
            <a:r>
              <a:rPr lang="tr-TR" sz="1600">
                <a:latin typeface="Consolas"/>
                <a:ea typeface="Consolas"/>
                <a:cs typeface="Consolas"/>
                <a:sym typeface="Consolas"/>
              </a:rPr>
              <a:t>a " ve " </a:t>
            </a:r>
            <a:r>
              <a:rPr lang="tr-TR" sz="1600">
                <a:highlight>
                  <a:srgbClr val="FFFF00"/>
                </a:highlight>
                <a:latin typeface="Consolas"/>
                <a:ea typeface="Consolas"/>
                <a:cs typeface="Consolas"/>
                <a:sym typeface="Consolas"/>
              </a:rPr>
              <a:t>#</a:t>
            </a:r>
            <a:r>
              <a:rPr lang="tr-TR" sz="1600">
                <a:latin typeface="Consolas"/>
                <a:ea typeface="Consolas"/>
                <a:cs typeface="Consolas"/>
                <a:sym typeface="Consolas"/>
              </a:rPr>
              <a:t>b )</a:t>
            </a:r>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main()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DIZGIMESAJ(Ilhan OZKAN, Ali YILMAZ);</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a:t>
            </a:r>
            <a:endParaRPr/>
          </a:p>
        </p:txBody>
      </p:sp>
      <p:sp>
        <p:nvSpPr>
          <p:cNvPr id="171" name="Google Shape;171;p10"/>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530"/>
              <a:buNone/>
            </a:pPr>
            <a:r>
              <a:rPr lang="tr-TR" sz="1800"/>
              <a:t>Bir makro tanımına bir alt satırsa devam edilecek ise \ karakteri konularak bir alt satıra devam edilir.</a:t>
            </a:r>
            <a:endParaRPr/>
          </a:p>
          <a:p>
            <a:pPr marL="0" lvl="0" indent="0" algn="l" rtl="0">
              <a:lnSpc>
                <a:spcPct val="100000"/>
              </a:lnSpc>
              <a:spcBef>
                <a:spcPts val="1000"/>
              </a:spcBef>
              <a:spcAft>
                <a:spcPts val="0"/>
              </a:spcAft>
              <a:buSzPts val="1530"/>
              <a:buNone/>
            </a:pPr>
            <a:r>
              <a:rPr lang="tr-TR" sz="1800"/>
              <a:t>Bir makroda bir parametre metin haline getirilecekse # karakteri kullanılır.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a:t>DINLEDIĞINIZ IÇIN TEŞEKKÜR EDERIM.</a:t>
            </a:r>
            <a:endParaRPr/>
          </a:p>
        </p:txBody>
      </p:sp>
      <p:sp>
        <p:nvSpPr>
          <p:cNvPr id="177" name="Google Shape;177;p11"/>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r>
              <a:rPr lang="tr-TR">
                <a:solidFill>
                  <a:srgbClr val="7F7F7F"/>
                </a:solidFill>
              </a:rPr>
              <a:t>İlhan ÖZKAN, hoydabre@gmail.com</a:t>
            </a:r>
            <a:br>
              <a:rPr lang="tr-TR">
                <a:solidFill>
                  <a:srgbClr val="7F7F7F"/>
                </a:solidFill>
              </a:rPr>
            </a:br>
            <a:r>
              <a:rPr lang="tr-TR">
                <a:solidFill>
                  <a:srgbClr val="7F7F7F"/>
                </a:solidFill>
              </a:rPr>
              <a:t>Elektronik Yüksek Mühendisi</a:t>
            </a:r>
            <a:br>
              <a:rPr lang="tr-TR">
                <a:solidFill>
                  <a:srgbClr val="7F7F7F"/>
                </a:solidFill>
              </a:rPr>
            </a:br>
            <a:r>
              <a:rPr lang="tr-TR">
                <a:solidFill>
                  <a:srgbClr val="7F7F7F"/>
                </a:solidFill>
              </a:rPr>
              <a:t>Mayıs 2020</a:t>
            </a:r>
            <a:endParaRPr>
              <a:solidFill>
                <a:srgbClr val="7F7F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Cambria"/>
              <a:buNone/>
            </a:pPr>
            <a:r>
              <a:rPr lang="tr-TR"/>
              <a:t>ÖN IŞLEMCILER (PREPROCESSOR)</a:t>
            </a:r>
            <a:endParaRPr/>
          </a:p>
        </p:txBody>
      </p:sp>
      <p:sp>
        <p:nvSpPr>
          <p:cNvPr id="116" name="Google Shape;116;p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530"/>
              <a:buNone/>
            </a:pPr>
            <a:r>
              <a:rPr lang="tr-TR" sz="1800" b="1" dirty="0"/>
              <a:t>C/C++ dilinde </a:t>
            </a:r>
            <a:r>
              <a:rPr lang="tr-TR" sz="1800" b="1" dirty="0">
                <a:solidFill>
                  <a:srgbClr val="0070C0"/>
                </a:solidFill>
              </a:rPr>
              <a:t>Ön İşlemci </a:t>
            </a:r>
            <a:r>
              <a:rPr lang="tr-TR" sz="1800" b="1" dirty="0"/>
              <a:t>(</a:t>
            </a:r>
            <a:r>
              <a:rPr lang="tr-TR" sz="1800" b="1" dirty="0">
                <a:solidFill>
                  <a:srgbClr val="FF0000"/>
                </a:solidFill>
              </a:rPr>
              <a:t>preprocessor</a:t>
            </a:r>
            <a:r>
              <a:rPr lang="tr-TR" sz="1800" b="1" dirty="0"/>
              <a:t>), derleyicinin bir parçası değildir, ancak derleme sürecinde ayrı bir adımdır. Ön İşlemci, yalnızca bir metin değiştirme aracıdır ve derleyiciye gerçek derlemeden önce gerekli ön işlemeyi yapmasını söyler. Yani derleme önce bul-değiştir mantığı ile kodda değişiklikler yaptırır.</a:t>
            </a:r>
            <a:endParaRPr dirty="0"/>
          </a:p>
          <a:p>
            <a:pPr marL="182880" lvl="0" indent="-182880" algn="l" rtl="0">
              <a:lnSpc>
                <a:spcPct val="100000"/>
              </a:lnSpc>
              <a:spcBef>
                <a:spcPts val="1200"/>
              </a:spcBef>
              <a:spcAft>
                <a:spcPts val="0"/>
              </a:spcAft>
              <a:buSzPts val="1530"/>
              <a:buChar char="▪"/>
            </a:pPr>
            <a:r>
              <a:rPr lang="tr-TR" sz="1800" dirty="0"/>
              <a:t>Ön işleme bir </a:t>
            </a:r>
            <a:r>
              <a:rPr lang="tr-TR" sz="1800" u="sng" dirty="0"/>
              <a:t>C/C++ kodunun derlenmesindeki ilk adımdır</a:t>
            </a:r>
            <a:r>
              <a:rPr lang="tr-TR" sz="1800" dirty="0"/>
              <a:t>. </a:t>
            </a:r>
            <a:endParaRPr dirty="0"/>
          </a:p>
          <a:p>
            <a:pPr marL="182880" lvl="0" indent="-182880" algn="l" rtl="0">
              <a:lnSpc>
                <a:spcPct val="100000"/>
              </a:lnSpc>
              <a:spcBef>
                <a:spcPts val="1200"/>
              </a:spcBef>
              <a:spcAft>
                <a:spcPts val="0"/>
              </a:spcAft>
              <a:buSzPts val="1530"/>
              <a:buChar char="▪"/>
            </a:pPr>
            <a:r>
              <a:rPr lang="tr-TR" sz="1800" dirty="0"/>
              <a:t>Kodu sembollere ayırma (tokenization) adımından önce gerçekleşir. </a:t>
            </a:r>
            <a:endParaRPr dirty="0"/>
          </a:p>
          <a:p>
            <a:pPr marL="182880" lvl="0" indent="-182880" algn="l" rtl="0">
              <a:lnSpc>
                <a:spcPct val="100000"/>
              </a:lnSpc>
              <a:spcBef>
                <a:spcPts val="1200"/>
              </a:spcBef>
              <a:spcAft>
                <a:spcPts val="0"/>
              </a:spcAft>
              <a:buSzPts val="1530"/>
              <a:buChar char="▪"/>
            </a:pPr>
            <a:r>
              <a:rPr lang="tr-TR" sz="1800" dirty="0"/>
              <a:t>Ön işlemcinin önemli işlevlerinden biri de, </a:t>
            </a:r>
            <a:r>
              <a:rPr lang="tr-TR" sz="1800" u="sng" dirty="0"/>
              <a:t>programda kullanılan kütüphane işlevlerini içeren başlık dosyalarını koda dahil etmek için kullanılmasıdır</a:t>
            </a:r>
            <a:r>
              <a:rPr lang="tr-TR" sz="1800" dirty="0"/>
              <a:t>.</a:t>
            </a:r>
            <a:endParaRPr dirty="0"/>
          </a:p>
          <a:p>
            <a:pPr marL="182880" lvl="0" indent="-182880" algn="l" rtl="0">
              <a:lnSpc>
                <a:spcPct val="100000"/>
              </a:lnSpc>
              <a:spcBef>
                <a:spcPts val="1200"/>
              </a:spcBef>
              <a:spcAft>
                <a:spcPts val="0"/>
              </a:spcAft>
              <a:buSzPts val="1530"/>
              <a:buChar char="▪"/>
            </a:pPr>
            <a:r>
              <a:rPr lang="tr-TR" sz="1800" dirty="0"/>
              <a:t>Ön işlemci ayrıca </a:t>
            </a:r>
            <a:r>
              <a:rPr lang="tr-TR" sz="1800" u="sng" dirty="0"/>
              <a:t>sabitleri tanımlar </a:t>
            </a:r>
            <a:r>
              <a:rPr lang="tr-TR" sz="1800" dirty="0"/>
              <a:t>ve </a:t>
            </a:r>
            <a:r>
              <a:rPr lang="tr-TR" sz="1800" u="sng" dirty="0"/>
              <a:t>makro kullanımını sağlar</a:t>
            </a:r>
            <a:r>
              <a:rPr lang="tr-TR" sz="1800" dirty="0"/>
              <a:t>.</a:t>
            </a:r>
            <a:endParaRPr dirty="0"/>
          </a:p>
          <a:p>
            <a:pPr marL="0" lvl="0" indent="0" algn="l" rtl="0">
              <a:lnSpc>
                <a:spcPct val="100000"/>
              </a:lnSpc>
              <a:spcBef>
                <a:spcPts val="1200"/>
              </a:spcBef>
              <a:spcAft>
                <a:spcPts val="0"/>
              </a:spcAft>
              <a:buSzPts val="1530"/>
              <a:buNone/>
            </a:pPr>
            <a:r>
              <a:rPr lang="tr-TR" sz="1800" b="1" dirty="0"/>
              <a:t>C dilindeki ön işlemci ifadelerine </a:t>
            </a:r>
            <a:r>
              <a:rPr lang="tr-TR" sz="1800" b="1" dirty="0">
                <a:solidFill>
                  <a:srgbClr val="0070C0"/>
                </a:solidFill>
              </a:rPr>
              <a:t>yönergeler</a:t>
            </a:r>
            <a:r>
              <a:rPr lang="tr-TR" sz="1800" b="1" dirty="0"/>
              <a:t> (</a:t>
            </a:r>
            <a:r>
              <a:rPr lang="tr-TR" sz="1800" b="1" dirty="0">
                <a:solidFill>
                  <a:srgbClr val="C00000"/>
                </a:solidFill>
              </a:rPr>
              <a:t>directive</a:t>
            </a:r>
            <a:r>
              <a:rPr lang="tr-TR" sz="1800" b="1" dirty="0"/>
              <a:t>) denir. Programda ön işlemci bölümü her zaman C kodunun en üstünde görünür. Her ön işlemci ifadesi, kare (hash yani #) sembolüyle başlar.</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6FE06A43-3356-4459-8016-5F5CAF0BFB93}"/>
              </a:ext>
            </a:extLst>
          </p:cNvPr>
          <p:cNvSpPr>
            <a:spLocks noGrp="1"/>
          </p:cNvSpPr>
          <p:nvPr>
            <p:ph type="title"/>
          </p:nvPr>
        </p:nvSpPr>
        <p:spPr/>
        <p:txBody>
          <a:bodyPr/>
          <a:lstStyle/>
          <a:p>
            <a:r>
              <a:rPr lang="tr-TR" dirty="0"/>
              <a:t>Ön İşlemci Yönergesi Nasıl Çalışır?</a:t>
            </a:r>
          </a:p>
        </p:txBody>
      </p:sp>
      <p:sp>
        <p:nvSpPr>
          <p:cNvPr id="6" name="Metin Yer Tutucusu 5">
            <a:extLst>
              <a:ext uri="{FF2B5EF4-FFF2-40B4-BE49-F238E27FC236}">
                <a16:creationId xmlns:a16="http://schemas.microsoft.com/office/drawing/2014/main" id="{E4F37978-B650-4E9F-B8F9-2AB8052FB4C4}"/>
              </a:ext>
            </a:extLst>
          </p:cNvPr>
          <p:cNvSpPr>
            <a:spLocks noGrp="1"/>
          </p:cNvSpPr>
          <p:nvPr>
            <p:ph type="body" idx="2"/>
          </p:nvPr>
        </p:nvSpPr>
        <p:spPr/>
        <p:txBody>
          <a:bodyPr>
            <a:normAutofit fontScale="85000" lnSpcReduction="20000"/>
          </a:bodyPr>
          <a:lstStyle/>
          <a:p>
            <a:pPr marL="0" indent="0"/>
            <a:r>
              <a:rPr lang="tr-TR" sz="1600" dirty="0"/>
              <a:t>C ve C++ dilinde ön işlemci (preprocessor), derleyicinin bir parçası değildir, ancak derleme sürecinde ayrı bir adımdır. Ön işlemci, yalnızca bir metin değiştirme aracıdır ve derleyiciye gerçek derlemeden önce gerekli ön işlemeyi yapmasını söyler. Yani derleme önce bul-değiştir mantığı ile kodda değişiklikler yaptırır.</a:t>
            </a:r>
          </a:p>
          <a:p>
            <a:pPr marL="285750" indent="-285750">
              <a:buFont typeface="Arial" panose="020B0604020202020204" pitchFamily="34" charset="0"/>
              <a:buChar char="•"/>
            </a:pPr>
            <a:r>
              <a:rPr lang="tr-TR" sz="1600" dirty="0"/>
              <a:t>Ön işleme bir C++ kodunun derlenmesindeki ilk adımdır. </a:t>
            </a:r>
          </a:p>
          <a:p>
            <a:pPr marL="285750" indent="-285750">
              <a:buFont typeface="Arial" panose="020B0604020202020204" pitchFamily="34" charset="0"/>
              <a:buChar char="•"/>
            </a:pPr>
            <a:r>
              <a:rPr lang="tr-TR" sz="1600" dirty="0"/>
              <a:t>Kodu sembollere ayırma (tokenization) adımından önce gerçekleşir. </a:t>
            </a:r>
          </a:p>
          <a:p>
            <a:pPr marL="285750" indent="-285750">
              <a:buFont typeface="Arial" panose="020B0604020202020204" pitchFamily="34" charset="0"/>
              <a:buChar char="•"/>
            </a:pPr>
            <a:r>
              <a:rPr lang="tr-TR" sz="1600" dirty="0"/>
              <a:t>Ön işlemcinin önemli işlevlerinden biri de programda kullanılan kütüphane işlevlerini içeren başlık dosyalarını koda dahil etmek için kullanılmasıdır.</a:t>
            </a:r>
          </a:p>
          <a:p>
            <a:pPr marL="285750" indent="-285750">
              <a:buFont typeface="Arial" panose="020B0604020202020204" pitchFamily="34" charset="0"/>
              <a:buChar char="•"/>
            </a:pPr>
            <a:r>
              <a:rPr lang="tr-TR" sz="1600" dirty="0"/>
              <a:t>Ön işlemci ayrıca sabitleri tanımlar ve makro kullanımını sağlar.</a:t>
            </a:r>
          </a:p>
          <a:p>
            <a:pPr marL="0" indent="0"/>
            <a:endParaRPr lang="tr-TR" sz="1600" dirty="0"/>
          </a:p>
        </p:txBody>
      </p:sp>
      <p:pic>
        <p:nvPicPr>
          <p:cNvPr id="7" name="Resim 6">
            <a:extLst>
              <a:ext uri="{FF2B5EF4-FFF2-40B4-BE49-F238E27FC236}">
                <a16:creationId xmlns:a16="http://schemas.microsoft.com/office/drawing/2014/main" id="{A25772D6-7768-4CDB-AED9-E11C9B1BD8D1}"/>
              </a:ext>
            </a:extLst>
          </p:cNvPr>
          <p:cNvPicPr/>
          <p:nvPr/>
        </p:nvPicPr>
        <p:blipFill>
          <a:blip r:embed="rId2"/>
          <a:stretch>
            <a:fillRect/>
          </a:stretch>
        </p:blipFill>
        <p:spPr>
          <a:xfrm>
            <a:off x="597463" y="352839"/>
            <a:ext cx="7170021" cy="6236667"/>
          </a:xfrm>
          <a:prstGeom prst="rect">
            <a:avLst/>
          </a:prstGeom>
        </p:spPr>
      </p:pic>
    </p:spTree>
    <p:extLst>
      <p:ext uri="{BB962C8B-B14F-4D97-AF65-F5344CB8AC3E}">
        <p14:creationId xmlns:p14="http://schemas.microsoft.com/office/powerpoint/2010/main" val="233581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Cambria"/>
              <a:buNone/>
            </a:pPr>
            <a:r>
              <a:rPr lang="tr-TR"/>
              <a:t>EN ÇOK KULLANILAN YÖNERGELER </a:t>
            </a:r>
            <a:endParaRPr/>
          </a:p>
        </p:txBody>
      </p:sp>
      <p:graphicFrame>
        <p:nvGraphicFramePr>
          <p:cNvPr id="122" name="Google Shape;122;p3"/>
          <p:cNvGraphicFramePr/>
          <p:nvPr/>
        </p:nvGraphicFramePr>
        <p:xfrm>
          <a:off x="1069975" y="2120900"/>
          <a:ext cx="10058400" cy="4450200"/>
        </p:xfrm>
        <a:graphic>
          <a:graphicData uri="http://schemas.openxmlformats.org/drawingml/2006/table">
            <a:tbl>
              <a:tblPr firstRow="1" bandRow="1">
                <a:noFill/>
                <a:tableStyleId>{64C8DA2C-7142-4DE3-AF01-535FF85393C0}</a:tableStyleId>
              </a:tblPr>
              <a:tblGrid>
                <a:gridCol w="1433200">
                  <a:extLst>
                    <a:ext uri="{9D8B030D-6E8A-4147-A177-3AD203B41FA5}">
                      <a16:colId xmlns:a16="http://schemas.microsoft.com/office/drawing/2014/main" val="20000"/>
                    </a:ext>
                  </a:extLst>
                </a:gridCol>
                <a:gridCol w="86252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Yönerge</a:t>
                      </a:r>
                      <a:endParaRPr sz="1600" b="0"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Açıklama</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#define</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b="0" i="0" u="none" strike="noStrike" cap="none">
                          <a:solidFill>
                            <a:srgbClr val="000000"/>
                          </a:solidFill>
                          <a:latin typeface="Cambria"/>
                          <a:ea typeface="Cambria"/>
                          <a:cs typeface="Cambria"/>
                          <a:sym typeface="Cambria"/>
                        </a:rPr>
                        <a:t>Ön işlemci makrosunu değiştirmek yada ya da ilk defa tanımlamak için kullanılır.</a:t>
                      </a:r>
                      <a:endParaRPr/>
                    </a:p>
                  </a:txBody>
                  <a:tcPr marL="9525" marR="9525" marT="9525" marB="0"/>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#include</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b="0" i="0" u="none" strike="noStrike" cap="none">
                          <a:solidFill>
                            <a:srgbClr val="000000"/>
                          </a:solidFill>
                          <a:latin typeface="Cambria"/>
                          <a:ea typeface="Cambria"/>
                          <a:cs typeface="Cambria"/>
                          <a:sym typeface="Cambria"/>
                        </a:rPr>
                        <a:t>Bir başlık dosyasını diğer ile dahil etmek için kullanılır.</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#undef</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Tanımlanmış bir makroyu tanımsız hale getirmek için kullanılır.</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#ifdef</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Bir makro tanımlı ise doğru/true değerini döndürür.</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#ifndef</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Bir makro tanımlı değilse doğru/true değerini döndürür.</a:t>
                      </a:r>
                      <a:endParaRPr/>
                    </a:p>
                  </a:txBody>
                  <a:tcPr marL="9525" marR="9525" marT="9525" marB="0"/>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#if</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Derleme zamanında bir durumun kontrolü için kullanılır.</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#else</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#if. Yönergesinde alternatif durumu ifade eder.</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#elif</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#else ve #if yönergelerini tek bir şekilde ifade etmek için kullanılır.</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#endif</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Şart ön işlemcilerini (#if, #else, #elif) bitirir.</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09"/>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#error</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stderr</a:t>
                      </a:r>
                      <a:r>
                        <a:rPr lang="tr-TR" sz="1600" u="none" strike="noStrike" cap="none">
                          <a:latin typeface="Cambria"/>
                          <a:ea typeface="Cambria"/>
                          <a:cs typeface="Cambria"/>
                          <a:sym typeface="Cambria"/>
                        </a:rPr>
                        <a:t> standart dosyasına hata mesajını yazar.</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10"/>
                  </a:ext>
                </a:extLst>
              </a:tr>
              <a:tr h="370850">
                <a:tc>
                  <a:txBody>
                    <a:bodyPr/>
                    <a:lstStyle/>
                    <a:p>
                      <a:pPr marL="0" marR="0" lvl="0" indent="0" algn="l" rtl="0">
                        <a:spcBef>
                          <a:spcPts val="0"/>
                        </a:spcBef>
                        <a:spcAft>
                          <a:spcPts val="0"/>
                        </a:spcAft>
                        <a:buNone/>
                      </a:pPr>
                      <a:r>
                        <a:rPr lang="tr-TR" sz="1600" b="1" u="none" strike="noStrike" cap="none">
                          <a:latin typeface="Cambria"/>
                          <a:ea typeface="Cambria"/>
                          <a:cs typeface="Cambria"/>
                          <a:sym typeface="Cambria"/>
                        </a:rPr>
                        <a:t>#pragma</a:t>
                      </a:r>
                      <a:endParaRPr sz="1600" b="1"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Derleyiciye özel komutlar vermek için kullanılır.</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1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YÖNERGELER NASIL KULLANILIR?</a:t>
            </a:r>
            <a:endParaRPr/>
          </a:p>
        </p:txBody>
      </p:sp>
      <p:sp>
        <p:nvSpPr>
          <p:cNvPr id="128" name="Google Shape;128;p4"/>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SzPct val="85000"/>
              <a:buNone/>
            </a:pPr>
            <a:r>
              <a:rPr lang="tr-TR" sz="1800" b="1">
                <a:solidFill>
                  <a:srgbClr val="00B050"/>
                </a:solidFill>
                <a:latin typeface="Consolas"/>
                <a:ea typeface="Consolas"/>
                <a:cs typeface="Consolas"/>
                <a:sym typeface="Consolas"/>
              </a:rPr>
              <a:t>#include </a:t>
            </a:r>
            <a:r>
              <a:rPr lang="tr-TR" sz="1800">
                <a:latin typeface="Consolas"/>
                <a:ea typeface="Consolas"/>
                <a:cs typeface="Consolas"/>
                <a:sym typeface="Consolas"/>
              </a:rPr>
              <a:t>&lt;stdio.h&gt;</a:t>
            </a:r>
            <a:endParaRPr/>
          </a:p>
          <a:p>
            <a:pPr marL="0" lvl="0" indent="0" algn="l" rtl="0">
              <a:lnSpc>
                <a:spcPct val="100000"/>
              </a:lnSpc>
              <a:spcBef>
                <a:spcPts val="0"/>
              </a:spcBef>
              <a:spcAft>
                <a:spcPts val="0"/>
              </a:spcAft>
              <a:buSzPct val="85000"/>
              <a:buNone/>
            </a:pPr>
            <a:r>
              <a:rPr lang="tr-TR" sz="1800" b="1">
                <a:solidFill>
                  <a:srgbClr val="00B050"/>
                </a:solidFill>
                <a:latin typeface="Consolas"/>
                <a:ea typeface="Consolas"/>
                <a:cs typeface="Consolas"/>
                <a:sym typeface="Consolas"/>
              </a:rPr>
              <a:t>#include </a:t>
            </a:r>
            <a:r>
              <a:rPr lang="tr-TR" sz="1800">
                <a:latin typeface="Consolas"/>
                <a:ea typeface="Consolas"/>
                <a:cs typeface="Consolas"/>
                <a:sym typeface="Consolas"/>
              </a:rPr>
              <a:t>"baslik.h"</a:t>
            </a:r>
            <a:endParaRPr sz="1800">
              <a:latin typeface="Consolas"/>
              <a:ea typeface="Consolas"/>
              <a:cs typeface="Consolas"/>
              <a:sym typeface="Consolas"/>
            </a:endParaRPr>
          </a:p>
          <a:p>
            <a:pPr marL="0" lvl="0" indent="0" algn="l" rtl="0">
              <a:lnSpc>
                <a:spcPct val="100000"/>
              </a:lnSpc>
              <a:spcBef>
                <a:spcPts val="0"/>
              </a:spcBef>
              <a:spcAft>
                <a:spcPts val="0"/>
              </a:spcAft>
              <a:buSzPct val="85000"/>
              <a:buNone/>
            </a:pPr>
            <a:endParaRPr sz="18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800" b="1">
                <a:solidFill>
                  <a:srgbClr val="00B050"/>
                </a:solidFill>
                <a:latin typeface="Consolas"/>
                <a:ea typeface="Consolas"/>
                <a:cs typeface="Consolas"/>
                <a:sym typeface="Consolas"/>
              </a:rPr>
              <a:t>#define </a:t>
            </a:r>
            <a:r>
              <a:rPr lang="tr-TR" sz="1800">
                <a:latin typeface="Consolas"/>
                <a:ea typeface="Consolas"/>
                <a:cs typeface="Consolas"/>
                <a:sym typeface="Consolas"/>
              </a:rPr>
              <a:t>PI 3.1415</a:t>
            </a:r>
            <a:endParaRPr/>
          </a:p>
          <a:p>
            <a:pPr marL="0" lvl="0" indent="0" algn="l" rtl="0">
              <a:lnSpc>
                <a:spcPct val="100000"/>
              </a:lnSpc>
              <a:spcBef>
                <a:spcPts val="0"/>
              </a:spcBef>
              <a:spcAft>
                <a:spcPts val="0"/>
              </a:spcAft>
              <a:buSzPct val="85000"/>
              <a:buNone/>
            </a:pPr>
            <a:endParaRPr sz="18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800" b="1">
                <a:solidFill>
                  <a:srgbClr val="00B050"/>
                </a:solidFill>
                <a:latin typeface="Consolas"/>
                <a:ea typeface="Consolas"/>
                <a:cs typeface="Consolas"/>
                <a:sym typeface="Consolas"/>
              </a:rPr>
              <a:t>#ifndef </a:t>
            </a:r>
            <a:r>
              <a:rPr lang="tr-TR" sz="1800">
                <a:latin typeface="Consolas"/>
                <a:ea typeface="Consolas"/>
                <a:cs typeface="Consolas"/>
                <a:sym typeface="Consolas"/>
              </a:rPr>
              <a:t>ENFAZLAOGRECISAYISI</a:t>
            </a:r>
            <a:endParaRPr/>
          </a:p>
          <a:p>
            <a:pPr marL="0" lvl="0" indent="0" algn="l" rtl="0">
              <a:lnSpc>
                <a:spcPct val="100000"/>
              </a:lnSpc>
              <a:spcBef>
                <a:spcPts val="0"/>
              </a:spcBef>
              <a:spcAft>
                <a:spcPts val="0"/>
              </a:spcAft>
              <a:buSzPct val="85000"/>
              <a:buNone/>
            </a:pPr>
            <a:r>
              <a:rPr lang="tr-TR" sz="1800">
                <a:latin typeface="Consolas"/>
                <a:ea typeface="Consolas"/>
                <a:cs typeface="Consolas"/>
                <a:sym typeface="Consolas"/>
              </a:rPr>
              <a:t>   </a:t>
            </a:r>
            <a:r>
              <a:rPr lang="tr-TR" sz="1800" b="1">
                <a:solidFill>
                  <a:srgbClr val="00B050"/>
                </a:solidFill>
                <a:latin typeface="Consolas"/>
                <a:ea typeface="Consolas"/>
                <a:cs typeface="Consolas"/>
                <a:sym typeface="Consolas"/>
              </a:rPr>
              <a:t>#define </a:t>
            </a:r>
            <a:r>
              <a:rPr lang="tr-TR" sz="1800">
                <a:latin typeface="Consolas"/>
                <a:ea typeface="Consolas"/>
                <a:cs typeface="Consolas"/>
                <a:sym typeface="Consolas"/>
              </a:rPr>
              <a:t>ENFAZLAOGRECISAYISI 100</a:t>
            </a:r>
            <a:endParaRPr/>
          </a:p>
          <a:p>
            <a:pPr marL="0" lvl="0" indent="0" algn="l" rtl="0">
              <a:lnSpc>
                <a:spcPct val="100000"/>
              </a:lnSpc>
              <a:spcBef>
                <a:spcPts val="0"/>
              </a:spcBef>
              <a:spcAft>
                <a:spcPts val="0"/>
              </a:spcAft>
              <a:buSzPct val="85000"/>
              <a:buNone/>
            </a:pPr>
            <a:r>
              <a:rPr lang="tr-TR" sz="1800" b="1">
                <a:solidFill>
                  <a:srgbClr val="00B050"/>
                </a:solidFill>
                <a:latin typeface="Consolas"/>
                <a:ea typeface="Consolas"/>
                <a:cs typeface="Consolas"/>
                <a:sym typeface="Consolas"/>
              </a:rPr>
              <a:t>#endif</a:t>
            </a:r>
            <a:endParaRPr/>
          </a:p>
          <a:p>
            <a:pPr marL="0" lvl="0" indent="0" algn="l" rtl="0">
              <a:lnSpc>
                <a:spcPct val="100000"/>
              </a:lnSpc>
              <a:spcBef>
                <a:spcPts val="0"/>
              </a:spcBef>
              <a:spcAft>
                <a:spcPts val="0"/>
              </a:spcAft>
              <a:buSzPct val="85000"/>
              <a:buNone/>
            </a:pPr>
            <a:endParaRPr sz="18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800" b="1">
                <a:solidFill>
                  <a:srgbClr val="00B050"/>
                </a:solidFill>
                <a:latin typeface="Consolas"/>
                <a:ea typeface="Consolas"/>
                <a:cs typeface="Consolas"/>
                <a:sym typeface="Consolas"/>
              </a:rPr>
              <a:t>#ifdef </a:t>
            </a:r>
            <a:r>
              <a:rPr lang="tr-TR" sz="1800">
                <a:latin typeface="Consolas"/>
                <a:ea typeface="Consolas"/>
                <a:cs typeface="Consolas"/>
                <a:sym typeface="Consolas"/>
              </a:rPr>
              <a:t>ENFAZLAOGRECISAYISI</a:t>
            </a:r>
            <a:endParaRPr/>
          </a:p>
          <a:p>
            <a:pPr marL="0" lvl="0" indent="0" algn="l" rtl="0">
              <a:lnSpc>
                <a:spcPct val="100000"/>
              </a:lnSpc>
              <a:spcBef>
                <a:spcPts val="0"/>
              </a:spcBef>
              <a:spcAft>
                <a:spcPts val="0"/>
              </a:spcAft>
              <a:buSzPct val="85000"/>
              <a:buNone/>
            </a:pPr>
            <a:r>
              <a:rPr lang="tr-TR" sz="1800">
                <a:latin typeface="Consolas"/>
                <a:ea typeface="Consolas"/>
                <a:cs typeface="Consolas"/>
                <a:sym typeface="Consolas"/>
              </a:rPr>
              <a:t>   </a:t>
            </a:r>
            <a:r>
              <a:rPr lang="tr-TR" sz="1800" b="1">
                <a:solidFill>
                  <a:srgbClr val="00B050"/>
                </a:solidFill>
                <a:latin typeface="Consolas"/>
                <a:ea typeface="Consolas"/>
                <a:cs typeface="Consolas"/>
                <a:sym typeface="Consolas"/>
              </a:rPr>
              <a:t>#undef </a:t>
            </a:r>
            <a:r>
              <a:rPr lang="tr-TR" sz="1800">
                <a:latin typeface="Consolas"/>
                <a:ea typeface="Consolas"/>
                <a:cs typeface="Consolas"/>
                <a:sym typeface="Consolas"/>
              </a:rPr>
              <a:t>ENFAZLAOGRECISAYISI</a:t>
            </a:r>
            <a:endParaRPr/>
          </a:p>
          <a:p>
            <a:pPr marL="0" lvl="0" indent="0" algn="l" rtl="0">
              <a:lnSpc>
                <a:spcPct val="100000"/>
              </a:lnSpc>
              <a:spcBef>
                <a:spcPts val="0"/>
              </a:spcBef>
              <a:spcAft>
                <a:spcPts val="0"/>
              </a:spcAft>
              <a:buSzPct val="85000"/>
              <a:buNone/>
            </a:pPr>
            <a:r>
              <a:rPr lang="tr-TR" sz="1800">
                <a:latin typeface="Consolas"/>
                <a:ea typeface="Consolas"/>
                <a:cs typeface="Consolas"/>
                <a:sym typeface="Consolas"/>
              </a:rPr>
              <a:t>   </a:t>
            </a:r>
            <a:r>
              <a:rPr lang="tr-TR" sz="1800" b="1">
                <a:solidFill>
                  <a:srgbClr val="00B050"/>
                </a:solidFill>
                <a:latin typeface="Consolas"/>
                <a:ea typeface="Consolas"/>
                <a:cs typeface="Consolas"/>
                <a:sym typeface="Consolas"/>
              </a:rPr>
              <a:t>#define </a:t>
            </a:r>
            <a:r>
              <a:rPr lang="tr-TR" sz="1800">
                <a:latin typeface="Consolas"/>
                <a:ea typeface="Consolas"/>
                <a:cs typeface="Consolas"/>
                <a:sym typeface="Consolas"/>
              </a:rPr>
              <a:t>ENFAZLAOGRECISAYISI 20</a:t>
            </a:r>
            <a:endParaRPr/>
          </a:p>
          <a:p>
            <a:pPr marL="0" lvl="0" indent="0" algn="l" rtl="0">
              <a:lnSpc>
                <a:spcPct val="100000"/>
              </a:lnSpc>
              <a:spcBef>
                <a:spcPts val="0"/>
              </a:spcBef>
              <a:spcAft>
                <a:spcPts val="0"/>
              </a:spcAft>
              <a:buSzPct val="85000"/>
              <a:buNone/>
            </a:pPr>
            <a:r>
              <a:rPr lang="tr-TR" sz="1800" b="1">
                <a:solidFill>
                  <a:srgbClr val="00B050"/>
                </a:solidFill>
                <a:latin typeface="Consolas"/>
                <a:ea typeface="Consolas"/>
                <a:cs typeface="Consolas"/>
                <a:sym typeface="Consolas"/>
              </a:rPr>
              <a:t>#endif</a:t>
            </a:r>
            <a:endParaRPr/>
          </a:p>
          <a:p>
            <a:pPr marL="0" lvl="0" indent="0" algn="l" rtl="0">
              <a:lnSpc>
                <a:spcPct val="100000"/>
              </a:lnSpc>
              <a:spcBef>
                <a:spcPts val="0"/>
              </a:spcBef>
              <a:spcAft>
                <a:spcPts val="0"/>
              </a:spcAft>
              <a:buSzPct val="85000"/>
              <a:buNone/>
            </a:pPr>
            <a:endParaRPr sz="18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800" b="1">
                <a:solidFill>
                  <a:srgbClr val="00B050"/>
                </a:solidFill>
                <a:latin typeface="Consolas"/>
                <a:ea typeface="Consolas"/>
                <a:cs typeface="Consolas"/>
                <a:sym typeface="Consolas"/>
              </a:rPr>
              <a:t>#ifdef </a:t>
            </a:r>
            <a:r>
              <a:rPr lang="tr-TR" sz="1800">
                <a:solidFill>
                  <a:srgbClr val="FF0000"/>
                </a:solidFill>
                <a:latin typeface="Consolas"/>
                <a:ea typeface="Consolas"/>
                <a:cs typeface="Consolas"/>
                <a:sym typeface="Consolas"/>
              </a:rPr>
              <a:t>DEBUG</a:t>
            </a:r>
            <a:endParaRPr/>
          </a:p>
          <a:p>
            <a:pPr marL="0" lvl="0" indent="0" algn="l" rtl="0">
              <a:lnSpc>
                <a:spcPct val="100000"/>
              </a:lnSpc>
              <a:spcBef>
                <a:spcPts val="0"/>
              </a:spcBef>
              <a:spcAft>
                <a:spcPts val="0"/>
              </a:spcAft>
              <a:buSzPct val="85000"/>
              <a:buNone/>
            </a:pPr>
            <a:r>
              <a:rPr lang="tr-TR" sz="1800">
                <a:latin typeface="Consolas"/>
                <a:ea typeface="Consolas"/>
                <a:cs typeface="Consolas"/>
                <a:sym typeface="Consolas"/>
              </a:rPr>
              <a:t>  /* </a:t>
            </a:r>
            <a:endParaRPr sz="18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800">
                <a:latin typeface="Consolas"/>
                <a:ea typeface="Consolas"/>
                <a:cs typeface="Consolas"/>
                <a:sym typeface="Consolas"/>
              </a:rPr>
              <a:t>   Hata ayıklama modunda </a:t>
            </a:r>
            <a:endParaRPr/>
          </a:p>
          <a:p>
            <a:pPr marL="0" lvl="0" indent="0" algn="l" rtl="0">
              <a:lnSpc>
                <a:spcPct val="100000"/>
              </a:lnSpc>
              <a:spcBef>
                <a:spcPts val="0"/>
              </a:spcBef>
              <a:spcAft>
                <a:spcPts val="0"/>
              </a:spcAft>
              <a:buSzPct val="85000"/>
              <a:buNone/>
            </a:pPr>
            <a:r>
              <a:rPr lang="tr-TR" sz="1800">
                <a:latin typeface="Consolas"/>
                <a:ea typeface="Consolas"/>
                <a:cs typeface="Consolas"/>
                <a:sym typeface="Consolas"/>
              </a:rPr>
              <a:t>   derleme yapıldığında</a:t>
            </a:r>
            <a:endParaRPr/>
          </a:p>
          <a:p>
            <a:pPr marL="0" lvl="0" indent="0" algn="l" rtl="0">
              <a:lnSpc>
                <a:spcPct val="100000"/>
              </a:lnSpc>
              <a:spcBef>
                <a:spcPts val="0"/>
              </a:spcBef>
              <a:spcAft>
                <a:spcPts val="0"/>
              </a:spcAft>
              <a:buSzPct val="85000"/>
              <a:buNone/>
            </a:pPr>
            <a:r>
              <a:rPr lang="tr-TR" sz="1800">
                <a:latin typeface="Consolas"/>
                <a:ea typeface="Consolas"/>
                <a:cs typeface="Consolas"/>
                <a:sym typeface="Consolas"/>
              </a:rPr>
              <a:t>   çalışacak kod buraya yazılır. */</a:t>
            </a:r>
            <a:endParaRPr/>
          </a:p>
          <a:p>
            <a:pPr marL="0" lvl="0" indent="0" algn="l" rtl="0">
              <a:lnSpc>
                <a:spcPct val="100000"/>
              </a:lnSpc>
              <a:spcBef>
                <a:spcPts val="0"/>
              </a:spcBef>
              <a:spcAft>
                <a:spcPts val="0"/>
              </a:spcAft>
              <a:buSzPct val="85000"/>
              <a:buNone/>
            </a:pPr>
            <a:r>
              <a:rPr lang="tr-TR" sz="1800" b="1">
                <a:solidFill>
                  <a:srgbClr val="00B050"/>
                </a:solidFill>
                <a:latin typeface="Consolas"/>
                <a:ea typeface="Consolas"/>
                <a:cs typeface="Consolas"/>
                <a:sym typeface="Consolas"/>
              </a:rPr>
              <a:t>#endif</a:t>
            </a:r>
            <a:endParaRPr sz="1800" b="1">
              <a:solidFill>
                <a:srgbClr val="00B050"/>
              </a:solidFill>
              <a:latin typeface="Consolas"/>
              <a:ea typeface="Consolas"/>
              <a:cs typeface="Consolas"/>
              <a:sym typeface="Consolas"/>
            </a:endParaRPr>
          </a:p>
        </p:txBody>
      </p:sp>
      <p:sp>
        <p:nvSpPr>
          <p:cNvPr id="129" name="Google Shape;129;p4"/>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90000"/>
              </a:lnSpc>
              <a:spcBef>
                <a:spcPts val="0"/>
              </a:spcBef>
              <a:spcAft>
                <a:spcPts val="0"/>
              </a:spcAft>
              <a:buSzPct val="85000"/>
              <a:buNone/>
            </a:pPr>
            <a:r>
              <a:rPr lang="tr-TR" sz="1800" b="1">
                <a:latin typeface="Consolas"/>
                <a:ea typeface="Consolas"/>
                <a:cs typeface="Consolas"/>
                <a:sym typeface="Consolas"/>
              </a:rPr>
              <a:t>#include </a:t>
            </a:r>
            <a:r>
              <a:rPr lang="tr-TR" sz="1800"/>
              <a:t>yönergesi ile;</a:t>
            </a:r>
            <a:endParaRPr/>
          </a:p>
          <a:p>
            <a:pPr marL="182880" lvl="0" indent="-182880" algn="l" rtl="0">
              <a:lnSpc>
                <a:spcPct val="90000"/>
              </a:lnSpc>
              <a:spcBef>
                <a:spcPts val="1200"/>
              </a:spcBef>
              <a:spcAft>
                <a:spcPts val="0"/>
              </a:spcAft>
              <a:buSzPct val="85000"/>
              <a:buChar char="▪"/>
            </a:pPr>
            <a:r>
              <a:rPr lang="tr-TR" sz="1800"/>
              <a:t>Hazır olan kütüphaleneleri  &lt; &gt; karakterleri arasında yazarak koda dahil ederiz.</a:t>
            </a:r>
            <a:endParaRPr/>
          </a:p>
          <a:p>
            <a:pPr marL="182880" lvl="0" indent="-182880" algn="l" rtl="0">
              <a:lnSpc>
                <a:spcPct val="90000"/>
              </a:lnSpc>
              <a:spcBef>
                <a:spcPts val="1200"/>
              </a:spcBef>
              <a:spcAft>
                <a:spcPts val="0"/>
              </a:spcAft>
              <a:buSzPct val="85000"/>
              <a:buChar char="▪"/>
            </a:pPr>
            <a:r>
              <a:rPr lang="tr-TR" sz="1800"/>
              <a:t>Hazır olmayan ve programcı tarafından hazırlanan kütüphaleneleri  " " karakterleri arasında yazarak koda dahil ederiz.</a:t>
            </a:r>
            <a:endParaRPr/>
          </a:p>
          <a:p>
            <a:pPr marL="0" lvl="0" indent="0" algn="l" rtl="0">
              <a:lnSpc>
                <a:spcPct val="90000"/>
              </a:lnSpc>
              <a:spcBef>
                <a:spcPts val="1200"/>
              </a:spcBef>
              <a:spcAft>
                <a:spcPts val="0"/>
              </a:spcAft>
              <a:buSzPct val="85000"/>
              <a:buNone/>
            </a:pPr>
            <a:r>
              <a:rPr lang="tr-TR" sz="1800" b="1">
                <a:latin typeface="Consolas"/>
                <a:ea typeface="Consolas"/>
                <a:cs typeface="Consolas"/>
                <a:sym typeface="Consolas"/>
              </a:rPr>
              <a:t>#define </a:t>
            </a:r>
            <a:r>
              <a:rPr lang="tr-TR" sz="1800"/>
              <a:t>yönergesi ile yeni bir makro tanımlanabileceği gibi tanımlanmış bir makro </a:t>
            </a:r>
            <a:r>
              <a:rPr lang="tr-TR" sz="1800" b="1">
                <a:latin typeface="Consolas"/>
                <a:ea typeface="Consolas"/>
                <a:cs typeface="Consolas"/>
                <a:sym typeface="Consolas"/>
              </a:rPr>
              <a:t>#undef </a:t>
            </a:r>
            <a:r>
              <a:rPr lang="tr-TR" sz="1800"/>
              <a:t>ile ortadan kaldırabilir yada yenisini tanımlayabiliriz.</a:t>
            </a:r>
            <a:endParaRPr/>
          </a:p>
          <a:p>
            <a:pPr marL="0" lvl="0" indent="0" algn="l" rtl="0">
              <a:lnSpc>
                <a:spcPct val="90000"/>
              </a:lnSpc>
              <a:spcBef>
                <a:spcPts val="1200"/>
              </a:spcBef>
              <a:spcAft>
                <a:spcPts val="0"/>
              </a:spcAft>
              <a:buSzPct val="85000"/>
              <a:buNone/>
            </a:pPr>
            <a:r>
              <a:rPr lang="tr-TR" sz="1800"/>
              <a:t>Yandaki örnekte PI adlı bir makro tanımlanmış ve 3.1414 reel sayısını vermektedir. Daha önce PI adlı bir makro tanımlanmış ise derleyici hata verir.</a:t>
            </a:r>
            <a:endParaRPr/>
          </a:p>
          <a:p>
            <a:pPr marL="0" lvl="0" indent="0" algn="l" rtl="0">
              <a:lnSpc>
                <a:spcPct val="90000"/>
              </a:lnSpc>
              <a:spcBef>
                <a:spcPts val="1200"/>
              </a:spcBef>
              <a:spcAft>
                <a:spcPts val="0"/>
              </a:spcAft>
              <a:buSzPct val="85000"/>
              <a:buNone/>
            </a:pPr>
            <a:r>
              <a:rPr lang="tr-TR" sz="1800"/>
              <a:t>DEBUG hazır tanımlanmış bir makrodur ve hata ayıklama modunda kod derlenmesi halinde doğru/true değerini döndürür. </a:t>
            </a:r>
            <a:r>
              <a:rPr lang="tr-TR" sz="1800">
                <a:highlight>
                  <a:srgbClr val="FFFF00"/>
                </a:highlight>
              </a:rPr>
              <a:t>Bunun için derleyiciye –DDEBUG argümanı verilir.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BASLIK.H</a:t>
            </a:r>
            <a:endParaRPr/>
          </a:p>
        </p:txBody>
      </p:sp>
      <p:sp>
        <p:nvSpPr>
          <p:cNvPr id="136" name="Google Shape;136;p5"/>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600" dirty="0">
                <a:solidFill>
                  <a:srgbClr val="00B050"/>
                </a:solidFill>
                <a:latin typeface="Consolas"/>
                <a:ea typeface="Consolas"/>
                <a:cs typeface="Consolas"/>
                <a:sym typeface="Consolas"/>
              </a:rPr>
              <a:t>#ifndef _BASLIK_H_</a:t>
            </a:r>
          </a:p>
          <a:p>
            <a:pPr marL="0" lvl="0" indent="0" algn="l" rtl="0">
              <a:lnSpc>
                <a:spcPct val="100000"/>
              </a:lnSpc>
              <a:spcBef>
                <a:spcPts val="0"/>
              </a:spcBef>
              <a:spcAft>
                <a:spcPts val="0"/>
              </a:spcAft>
              <a:buSzPts val="1360"/>
              <a:buNone/>
            </a:pPr>
            <a:r>
              <a:rPr lang="tr-TR" sz="1600" dirty="0">
                <a:solidFill>
                  <a:srgbClr val="00B050"/>
                </a:solidFill>
                <a:latin typeface="Consolas"/>
                <a:ea typeface="Consolas"/>
                <a:cs typeface="Consolas"/>
                <a:sym typeface="Consolas"/>
              </a:rPr>
              <a:t>#define _BASLIK_H_</a:t>
            </a:r>
          </a:p>
          <a:p>
            <a:pPr marL="0" lvl="0" indent="0" algn="l" rtl="0">
              <a:lnSpc>
                <a:spcPct val="100000"/>
              </a:lnSpc>
              <a:spcBef>
                <a:spcPts val="0"/>
              </a:spcBef>
              <a:spcAft>
                <a:spcPts val="0"/>
              </a:spcAft>
              <a:buSzPts val="1360"/>
              <a:buNone/>
            </a:pPr>
            <a:r>
              <a:rPr lang="tr-TR" sz="1600" dirty="0">
                <a:solidFill>
                  <a:srgbClr val="00B050"/>
                </a:solidFill>
                <a:latin typeface="Consolas"/>
                <a:ea typeface="Consolas"/>
                <a:cs typeface="Consolas"/>
                <a:sym typeface="Consolas"/>
              </a:rPr>
              <a:t>#include &lt;</a:t>
            </a:r>
            <a:r>
              <a:rPr lang="tr-TR" sz="1600" dirty="0" err="1">
                <a:solidFill>
                  <a:srgbClr val="00B050"/>
                </a:solidFill>
                <a:latin typeface="Consolas"/>
                <a:ea typeface="Consolas"/>
                <a:cs typeface="Consolas"/>
                <a:sym typeface="Consolas"/>
              </a:rPr>
              <a:t>iostream</a:t>
            </a:r>
            <a:r>
              <a:rPr lang="tr-TR" sz="1600" dirty="0">
                <a:solidFill>
                  <a:srgbClr val="00B050"/>
                </a:solidFill>
                <a:latin typeface="Consolas"/>
                <a:ea typeface="Consolas"/>
                <a:cs typeface="Consolas"/>
                <a:sym typeface="Consolas"/>
              </a:rPr>
              <a:t>&gt;</a:t>
            </a:r>
          </a:p>
          <a:p>
            <a:pPr marL="0" lvl="0" indent="0" algn="l" rtl="0">
              <a:lnSpc>
                <a:spcPct val="100000"/>
              </a:lnSpc>
              <a:spcBef>
                <a:spcPts val="0"/>
              </a:spcBef>
              <a:spcAft>
                <a:spcPts val="0"/>
              </a:spcAft>
              <a:buSzPts val="1360"/>
              <a:buNone/>
            </a:pPr>
            <a:r>
              <a:rPr lang="tr-TR" sz="1600" dirty="0" err="1">
                <a:solidFill>
                  <a:srgbClr val="0000CC"/>
                </a:solidFill>
                <a:latin typeface="Consolas"/>
                <a:ea typeface="Consolas"/>
                <a:cs typeface="Consolas"/>
                <a:sym typeface="Consolas"/>
              </a:rPr>
              <a:t>using</a:t>
            </a: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namespace</a:t>
            </a:r>
            <a:r>
              <a:rPr lang="tr-TR" sz="1600" dirty="0">
                <a:solidFill>
                  <a:schemeClr val="tx1"/>
                </a:solidFill>
                <a:latin typeface="Consolas"/>
                <a:ea typeface="Consolas"/>
                <a:cs typeface="Consolas"/>
                <a:sym typeface="Consolas"/>
              </a:rPr>
              <a:t> std;</a:t>
            </a:r>
          </a:p>
          <a:p>
            <a:pPr marL="0" lvl="0" indent="0" algn="l" rtl="0">
              <a:lnSpc>
                <a:spcPct val="100000"/>
              </a:lnSpc>
              <a:spcBef>
                <a:spcPts val="0"/>
              </a:spcBef>
              <a:spcAft>
                <a:spcPts val="0"/>
              </a:spcAft>
              <a:buSzPts val="1360"/>
              <a:buNone/>
            </a:pPr>
            <a:r>
              <a:rPr lang="tr-TR" sz="1600" dirty="0">
                <a:solidFill>
                  <a:srgbClr val="00B050"/>
                </a:solidFill>
                <a:latin typeface="Consolas"/>
                <a:ea typeface="Consolas"/>
                <a:cs typeface="Consolas"/>
                <a:sym typeface="Consolas"/>
              </a:rPr>
              <a:t>#define PI 3.1415</a:t>
            </a:r>
          </a:p>
          <a:p>
            <a:pPr marL="0" lvl="0" indent="0" algn="l" rtl="0">
              <a:lnSpc>
                <a:spcPct val="100000"/>
              </a:lnSpc>
              <a:spcBef>
                <a:spcPts val="0"/>
              </a:spcBef>
              <a:spcAft>
                <a:spcPts val="0"/>
              </a:spcAft>
              <a:buSzPts val="1360"/>
              <a:buNone/>
            </a:pPr>
            <a:r>
              <a:rPr lang="tr-TR" sz="1600" dirty="0">
                <a:solidFill>
                  <a:srgbClr val="00B050"/>
                </a:solidFill>
                <a:latin typeface="Consolas"/>
                <a:ea typeface="Consolas"/>
                <a:cs typeface="Consolas"/>
                <a:sym typeface="Consolas"/>
              </a:rPr>
              <a:t>#define ENFAZLAOGRECISAYISI 100</a:t>
            </a:r>
          </a:p>
          <a:p>
            <a:pPr marL="0" lvl="0" indent="0" algn="l" rtl="0">
              <a:lnSpc>
                <a:spcPct val="100000"/>
              </a:lnSpc>
              <a:spcBef>
                <a:spcPts val="0"/>
              </a:spcBef>
              <a:spcAft>
                <a:spcPts val="0"/>
              </a:spcAft>
              <a:buSzPts val="1360"/>
              <a:buNone/>
            </a:pPr>
            <a:r>
              <a:rPr lang="tr-TR" sz="1600" dirty="0">
                <a:solidFill>
                  <a:srgbClr val="0000CC"/>
                </a:solidFill>
                <a:latin typeface="Consolas"/>
                <a:ea typeface="Consolas"/>
                <a:cs typeface="Consolas"/>
                <a:sym typeface="Consolas"/>
              </a:rPr>
              <a:t>float</a:t>
            </a: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ogrenciNotlari</a:t>
            </a:r>
            <a:r>
              <a:rPr lang="tr-TR" sz="1600" dirty="0">
                <a:solidFill>
                  <a:schemeClr val="tx1"/>
                </a:solidFill>
                <a:latin typeface="Consolas"/>
                <a:ea typeface="Consolas"/>
                <a:cs typeface="Consolas"/>
                <a:sym typeface="Consolas"/>
              </a:rPr>
              <a:t>() {</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static</a:t>
            </a: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float</a:t>
            </a:r>
            <a:r>
              <a:rPr lang="tr-TR" sz="1600" dirty="0">
                <a:solidFill>
                  <a:schemeClr val="tx1"/>
                </a:solidFill>
                <a:latin typeface="Consolas"/>
                <a:ea typeface="Consolas"/>
                <a:cs typeface="Consolas"/>
                <a:sym typeface="Consolas"/>
              </a:rPr>
              <a:t> notlar[ENFAZLAOGRECISAYISI];</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return</a:t>
            </a:r>
            <a:r>
              <a:rPr lang="tr-TR" sz="1600" dirty="0">
                <a:solidFill>
                  <a:schemeClr val="tx1"/>
                </a:solidFill>
                <a:latin typeface="Consolas"/>
                <a:ea typeface="Consolas"/>
                <a:cs typeface="Consolas"/>
                <a:sym typeface="Consolas"/>
              </a:rPr>
              <a:t> notlar;</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p>
          <a:p>
            <a:pPr marL="0" lvl="0" indent="0" algn="l" rtl="0">
              <a:lnSpc>
                <a:spcPct val="100000"/>
              </a:lnSpc>
              <a:spcBef>
                <a:spcPts val="0"/>
              </a:spcBef>
              <a:spcAft>
                <a:spcPts val="0"/>
              </a:spcAft>
              <a:buSzPts val="1360"/>
              <a:buNone/>
            </a:pPr>
            <a:r>
              <a:rPr lang="tr-TR" sz="1600" dirty="0">
                <a:solidFill>
                  <a:srgbClr val="0000CC"/>
                </a:solidFill>
                <a:latin typeface="Consolas"/>
                <a:ea typeface="Consolas"/>
                <a:cs typeface="Consolas"/>
                <a:sym typeface="Consolas"/>
              </a:rPr>
              <a:t>float</a:t>
            </a: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ogrenciNotlarOrtalamasi</a:t>
            </a:r>
            <a:r>
              <a:rPr lang="tr-TR" sz="1600" dirty="0">
                <a:solidFill>
                  <a:schemeClr val="tx1"/>
                </a:solidFill>
                <a:latin typeface="Consolas"/>
                <a:ea typeface="Consolas"/>
                <a:cs typeface="Consolas"/>
                <a:sym typeface="Consolas"/>
              </a:rPr>
              <a:t>(</a:t>
            </a:r>
            <a:r>
              <a:rPr lang="tr-TR" sz="1600" dirty="0">
                <a:solidFill>
                  <a:srgbClr val="0000CC"/>
                </a:solidFill>
                <a:latin typeface="Consolas"/>
                <a:ea typeface="Consolas"/>
                <a:cs typeface="Consolas"/>
                <a:sym typeface="Consolas"/>
              </a:rPr>
              <a:t>float</a:t>
            </a: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pNotlar</a:t>
            </a: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int</a:t>
            </a: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pOgranciSayisi</a:t>
            </a:r>
            <a:r>
              <a:rPr lang="tr-TR" sz="1600" dirty="0">
                <a:solidFill>
                  <a:schemeClr val="tx1"/>
                </a:solidFill>
                <a:latin typeface="Consolas"/>
                <a:ea typeface="Consolas"/>
                <a:cs typeface="Consolas"/>
                <a:sym typeface="Consolas"/>
              </a:rPr>
              <a:t>) {</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int</a:t>
            </a: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sayac</a:t>
            </a: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float</a:t>
            </a:r>
            <a:r>
              <a:rPr lang="tr-TR" sz="1600" dirty="0">
                <a:solidFill>
                  <a:schemeClr val="tx1"/>
                </a:solidFill>
                <a:latin typeface="Consolas"/>
                <a:ea typeface="Consolas"/>
                <a:cs typeface="Consolas"/>
                <a:sym typeface="Consolas"/>
              </a:rPr>
              <a:t> ortalama=0;</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for</a:t>
            </a: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sayac</a:t>
            </a:r>
            <a:r>
              <a:rPr lang="tr-TR" sz="1600" dirty="0">
                <a:solidFill>
                  <a:schemeClr val="tx1"/>
                </a:solidFill>
                <a:latin typeface="Consolas"/>
                <a:ea typeface="Consolas"/>
                <a:cs typeface="Consolas"/>
                <a:sym typeface="Consolas"/>
              </a:rPr>
              <a:t>=0;sayac&lt;</a:t>
            </a:r>
            <a:r>
              <a:rPr lang="tr-TR" sz="1600" dirty="0" err="1">
                <a:solidFill>
                  <a:schemeClr val="tx1"/>
                </a:solidFill>
                <a:latin typeface="Consolas"/>
                <a:ea typeface="Consolas"/>
                <a:cs typeface="Consolas"/>
                <a:sym typeface="Consolas"/>
              </a:rPr>
              <a:t>pOgranciSayisi;sayac</a:t>
            </a:r>
            <a:r>
              <a:rPr lang="tr-TR" sz="1600" dirty="0">
                <a:solidFill>
                  <a:schemeClr val="tx1"/>
                </a:solidFill>
                <a:latin typeface="Consolas"/>
                <a:ea typeface="Consolas"/>
                <a:cs typeface="Consolas"/>
                <a:sym typeface="Consolas"/>
              </a:rPr>
              <a:t>++) {</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ortalama+=</a:t>
            </a:r>
            <a:r>
              <a:rPr lang="tr-TR" sz="1600" dirty="0" err="1">
                <a:solidFill>
                  <a:schemeClr val="tx1"/>
                </a:solidFill>
                <a:latin typeface="Consolas"/>
                <a:ea typeface="Consolas"/>
                <a:cs typeface="Consolas"/>
                <a:sym typeface="Consolas"/>
              </a:rPr>
              <a:t>pNotlar</a:t>
            </a:r>
            <a:r>
              <a:rPr lang="tr-TR" sz="1600" dirty="0">
                <a:solidFill>
                  <a:schemeClr val="tx1"/>
                </a:solidFill>
                <a:latin typeface="Consolas"/>
                <a:ea typeface="Consolas"/>
                <a:cs typeface="Consolas"/>
                <a:sym typeface="Consolas"/>
              </a:rPr>
              <a:t>[</a:t>
            </a:r>
            <a:r>
              <a:rPr lang="tr-TR" sz="1600" dirty="0" err="1">
                <a:solidFill>
                  <a:schemeClr val="tx1"/>
                </a:solidFill>
                <a:latin typeface="Consolas"/>
                <a:ea typeface="Consolas"/>
                <a:cs typeface="Consolas"/>
                <a:sym typeface="Consolas"/>
              </a:rPr>
              <a:t>sayac</a:t>
            </a: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a:solidFill>
                  <a:srgbClr val="00B050"/>
                </a:solidFill>
                <a:latin typeface="Consolas"/>
                <a:ea typeface="Consolas"/>
                <a:cs typeface="Consolas"/>
                <a:sym typeface="Consolas"/>
              </a:rPr>
              <a:t>#ifdef DEBUG</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cout</a:t>
            </a:r>
            <a:r>
              <a:rPr lang="tr-TR" sz="1600" dirty="0">
                <a:solidFill>
                  <a:schemeClr val="tx1"/>
                </a:solidFill>
                <a:latin typeface="Consolas"/>
                <a:ea typeface="Consolas"/>
                <a:cs typeface="Consolas"/>
                <a:sym typeface="Consolas"/>
              </a:rPr>
              <a:t> &lt;&lt; </a:t>
            </a:r>
            <a:r>
              <a:rPr lang="tr-TR" sz="1600" dirty="0" err="1">
                <a:solidFill>
                  <a:schemeClr val="tx1"/>
                </a:solidFill>
                <a:latin typeface="Consolas"/>
                <a:ea typeface="Consolas"/>
                <a:cs typeface="Consolas"/>
                <a:sym typeface="Consolas"/>
              </a:rPr>
              <a:t>sayac</a:t>
            </a:r>
            <a:r>
              <a:rPr lang="tr-TR" sz="1600" dirty="0">
                <a:solidFill>
                  <a:schemeClr val="tx1"/>
                </a:solidFill>
                <a:latin typeface="Consolas"/>
                <a:ea typeface="Consolas"/>
                <a:cs typeface="Consolas"/>
                <a:sym typeface="Consolas"/>
              </a:rPr>
              <a:t> &lt;&lt; ". </a:t>
            </a:r>
            <a:r>
              <a:rPr lang="tr-TR" sz="1600" dirty="0" err="1">
                <a:solidFill>
                  <a:schemeClr val="tx1"/>
                </a:solidFill>
                <a:latin typeface="Consolas"/>
                <a:ea typeface="Consolas"/>
                <a:cs typeface="Consolas"/>
                <a:sym typeface="Consolas"/>
              </a:rPr>
              <a:t>Ogrencide</a:t>
            </a:r>
            <a:r>
              <a:rPr lang="tr-TR" sz="1600" dirty="0">
                <a:solidFill>
                  <a:schemeClr val="tx1"/>
                </a:solidFill>
                <a:latin typeface="Consolas"/>
                <a:ea typeface="Consolas"/>
                <a:cs typeface="Consolas"/>
                <a:sym typeface="Consolas"/>
              </a:rPr>
              <a:t> Ortalama: " </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&lt;&lt; ortalama &lt;&lt;</a:t>
            </a:r>
            <a:r>
              <a:rPr lang="tr-TR" sz="1600" dirty="0" err="1">
                <a:solidFill>
                  <a:schemeClr val="tx1"/>
                </a:solidFill>
                <a:latin typeface="Consolas"/>
                <a:ea typeface="Consolas"/>
                <a:cs typeface="Consolas"/>
                <a:sym typeface="Consolas"/>
              </a:rPr>
              <a:t>endl</a:t>
            </a: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r>
              <a:rPr lang="tr-TR" sz="1600" dirty="0">
                <a:solidFill>
                  <a:schemeClr val="bg1">
                    <a:lumMod val="65000"/>
                  </a:schemeClr>
                </a:solidFill>
                <a:latin typeface="Consolas"/>
                <a:ea typeface="Consolas"/>
                <a:cs typeface="Consolas"/>
                <a:sym typeface="Consolas"/>
              </a:rPr>
              <a:t>        // Buradaki kod hata ayıklama modunda derlendiğinde çalışır.</a:t>
            </a:r>
          </a:p>
          <a:p>
            <a:pPr marL="0" lvl="0" indent="0" algn="l" rtl="0">
              <a:lnSpc>
                <a:spcPct val="100000"/>
              </a:lnSpc>
              <a:spcBef>
                <a:spcPts val="0"/>
              </a:spcBef>
              <a:spcAft>
                <a:spcPts val="0"/>
              </a:spcAft>
              <a:buSzPts val="1360"/>
              <a:buNone/>
            </a:pPr>
            <a:r>
              <a:rPr lang="tr-TR" sz="1600" dirty="0">
                <a:solidFill>
                  <a:schemeClr val="bg1">
                    <a:lumMod val="65000"/>
                  </a:schemeClr>
                </a:solidFill>
                <a:latin typeface="Consolas"/>
                <a:ea typeface="Consolas"/>
                <a:cs typeface="Consolas"/>
                <a:sym typeface="Consolas"/>
              </a:rPr>
              <a:t>        // Bunun için derleyiciye –DDEBUG argümanı verilir</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a:solidFill>
                  <a:srgbClr val="00B050"/>
                </a:solidFill>
                <a:latin typeface="Consolas"/>
                <a:ea typeface="Consolas"/>
                <a:cs typeface="Consolas"/>
                <a:sym typeface="Consolas"/>
              </a:rPr>
              <a:t>#endif</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return</a:t>
            </a:r>
            <a:r>
              <a:rPr lang="tr-TR" sz="1600" dirty="0">
                <a:solidFill>
                  <a:schemeClr val="tx1"/>
                </a:solidFill>
                <a:latin typeface="Consolas"/>
                <a:ea typeface="Consolas"/>
                <a:cs typeface="Consolas"/>
                <a:sym typeface="Consolas"/>
              </a:rPr>
              <a:t> ortalama/</a:t>
            </a:r>
            <a:r>
              <a:rPr lang="tr-TR" sz="1600" dirty="0" err="1">
                <a:solidFill>
                  <a:schemeClr val="tx1"/>
                </a:solidFill>
                <a:latin typeface="Consolas"/>
                <a:ea typeface="Consolas"/>
                <a:cs typeface="Consolas"/>
                <a:sym typeface="Consolas"/>
              </a:rPr>
              <a:t>sayac</a:t>
            </a: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p>
          <a:p>
            <a:pPr marL="0" lvl="0" indent="0" algn="l" rtl="0">
              <a:lnSpc>
                <a:spcPct val="100000"/>
              </a:lnSpc>
              <a:spcBef>
                <a:spcPts val="0"/>
              </a:spcBef>
              <a:spcAft>
                <a:spcPts val="0"/>
              </a:spcAft>
              <a:buSzPts val="1360"/>
              <a:buNone/>
            </a:pPr>
            <a:r>
              <a:rPr lang="tr-TR" sz="1600" dirty="0">
                <a:solidFill>
                  <a:srgbClr val="00B050"/>
                </a:solidFill>
                <a:latin typeface="Consolas"/>
                <a:ea typeface="Consolas"/>
                <a:cs typeface="Consolas"/>
                <a:sym typeface="Consolas"/>
              </a:rPr>
              <a:t>#endif</a:t>
            </a:r>
          </a:p>
          <a:p>
            <a:pPr marL="0" lvl="0" indent="0" algn="l" rtl="0">
              <a:lnSpc>
                <a:spcPct val="100000"/>
              </a:lnSpc>
              <a:spcBef>
                <a:spcPts val="0"/>
              </a:spcBef>
              <a:spcAft>
                <a:spcPts val="0"/>
              </a:spcAft>
              <a:buSzPts val="1360"/>
              <a:buNone/>
            </a:pPr>
            <a:endParaRPr sz="1600" dirty="0">
              <a:solidFill>
                <a:schemeClr val="tx1"/>
              </a:solidFill>
              <a:latin typeface="Consolas"/>
              <a:ea typeface="Consolas"/>
              <a:cs typeface="Consolas"/>
              <a:sym typeface="Consolas"/>
            </a:endParaRPr>
          </a:p>
          <a:p>
            <a:pPr marL="0" lvl="0" indent="0" algn="l" rtl="0">
              <a:lnSpc>
                <a:spcPct val="100000"/>
              </a:lnSpc>
              <a:spcBef>
                <a:spcPts val="0"/>
              </a:spcBef>
              <a:spcAft>
                <a:spcPts val="0"/>
              </a:spcAft>
              <a:buSzPts val="1360"/>
              <a:buNone/>
            </a:pPr>
            <a:endParaRPr sz="1600" dirty="0">
              <a:latin typeface="Consolas"/>
              <a:ea typeface="Consolas"/>
              <a:cs typeface="Consolas"/>
              <a:sym typeface="Consolas"/>
            </a:endParaRPr>
          </a:p>
        </p:txBody>
      </p:sp>
      <p:sp>
        <p:nvSpPr>
          <p:cNvPr id="137" name="Google Shape;137;p5"/>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SzPct val="85000"/>
              <a:buNone/>
            </a:pPr>
            <a:r>
              <a:rPr lang="tr-TR" sz="1800"/>
              <a:t>Baslık dosyasının bir koda birden fazla dahil (include) edilmesini önlemek için </a:t>
            </a:r>
            <a:r>
              <a:rPr lang="tr-TR" sz="1800" b="1">
                <a:solidFill>
                  <a:schemeClr val="dk1"/>
                </a:solidFill>
              </a:rPr>
              <a:t>_BASLIK_H_ </a:t>
            </a:r>
            <a:r>
              <a:rPr lang="tr-TR" sz="1800"/>
              <a:t>sabiti şartlı (conditional) olarak tanımlanmıştır. </a:t>
            </a:r>
            <a:endParaRPr/>
          </a:p>
          <a:p>
            <a:pPr marL="0" lvl="0" indent="0" algn="ctr" rtl="0">
              <a:lnSpc>
                <a:spcPct val="100000"/>
              </a:lnSpc>
              <a:spcBef>
                <a:spcPts val="1000"/>
              </a:spcBef>
              <a:spcAft>
                <a:spcPts val="0"/>
              </a:spcAft>
              <a:buSzPct val="85000"/>
              <a:buNone/>
            </a:pPr>
            <a:r>
              <a:rPr lang="tr-TR" sz="1800" b="1" i="1">
                <a:solidFill>
                  <a:schemeClr val="dk1"/>
                </a:solidFill>
              </a:rPr>
              <a:t>Bu başlık dosyası bir kod projesinde birden fazla dahil (include) olması halinde, _BASLIK_H_ tanımlanmaz ise, başlık içindeki değişken ve  fonksiyonlar birden fazla aynı kimlikle tanımlanacağından derleme yapılamayacaktı.</a:t>
            </a:r>
            <a:endParaRPr/>
          </a:p>
          <a:p>
            <a:pPr marL="0" lvl="0" indent="0" algn="l" rtl="0">
              <a:lnSpc>
                <a:spcPct val="100000"/>
              </a:lnSpc>
              <a:spcBef>
                <a:spcPts val="1000"/>
              </a:spcBef>
              <a:spcAft>
                <a:spcPts val="0"/>
              </a:spcAft>
              <a:buSzPct val="85000"/>
              <a:buNone/>
            </a:pPr>
            <a:r>
              <a:rPr lang="tr-TR" sz="1800"/>
              <a:t>DEBUG hazır tanımlanmış bir makro olup hata ayıklama modunda doğru/true olduğundan hata ayıklama modunda daha çok durum ve değer konsola yazılır. Bu durumda hatayı bulmak daha da kolaylaşır.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5"/>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BASLIK.H</a:t>
            </a:r>
            <a:endParaRPr/>
          </a:p>
        </p:txBody>
      </p:sp>
      <p:sp>
        <p:nvSpPr>
          <p:cNvPr id="136" name="Google Shape;136;p5"/>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600" dirty="0">
                <a:solidFill>
                  <a:srgbClr val="00B050"/>
                </a:solidFill>
                <a:latin typeface="Consolas"/>
                <a:ea typeface="Consolas"/>
                <a:cs typeface="Consolas"/>
                <a:sym typeface="Consolas"/>
              </a:rPr>
              <a:t>#pragma </a:t>
            </a:r>
            <a:r>
              <a:rPr lang="tr-TR" sz="1600" dirty="0" err="1">
                <a:solidFill>
                  <a:srgbClr val="00B050"/>
                </a:solidFill>
                <a:latin typeface="Consolas"/>
                <a:ea typeface="Consolas"/>
                <a:cs typeface="Consolas"/>
                <a:sym typeface="Consolas"/>
              </a:rPr>
              <a:t>once</a:t>
            </a:r>
            <a:endParaRPr lang="tr-TR" sz="1600" dirty="0">
              <a:solidFill>
                <a:srgbClr val="00B050"/>
              </a:solidFill>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dirty="0">
                <a:solidFill>
                  <a:srgbClr val="00B050"/>
                </a:solidFill>
                <a:latin typeface="Consolas"/>
                <a:ea typeface="Consolas"/>
                <a:cs typeface="Consolas"/>
                <a:sym typeface="Consolas"/>
              </a:rPr>
              <a:t>#include &lt;</a:t>
            </a:r>
            <a:r>
              <a:rPr lang="tr-TR" sz="1600" dirty="0" err="1">
                <a:solidFill>
                  <a:srgbClr val="00B050"/>
                </a:solidFill>
                <a:latin typeface="Consolas"/>
                <a:ea typeface="Consolas"/>
                <a:cs typeface="Consolas"/>
                <a:sym typeface="Consolas"/>
              </a:rPr>
              <a:t>iostream</a:t>
            </a:r>
            <a:r>
              <a:rPr lang="tr-TR" sz="1600" dirty="0">
                <a:solidFill>
                  <a:srgbClr val="00B050"/>
                </a:solidFill>
                <a:latin typeface="Consolas"/>
                <a:ea typeface="Consolas"/>
                <a:cs typeface="Consolas"/>
                <a:sym typeface="Consolas"/>
              </a:rPr>
              <a:t>&gt;</a:t>
            </a:r>
          </a:p>
          <a:p>
            <a:pPr marL="0" lvl="0" indent="0" algn="l" rtl="0">
              <a:lnSpc>
                <a:spcPct val="100000"/>
              </a:lnSpc>
              <a:spcBef>
                <a:spcPts val="0"/>
              </a:spcBef>
              <a:spcAft>
                <a:spcPts val="0"/>
              </a:spcAft>
              <a:buSzPts val="1360"/>
              <a:buNone/>
            </a:pPr>
            <a:r>
              <a:rPr lang="tr-TR" sz="1600" dirty="0" err="1">
                <a:solidFill>
                  <a:srgbClr val="0000CC"/>
                </a:solidFill>
                <a:latin typeface="Consolas"/>
                <a:ea typeface="Consolas"/>
                <a:cs typeface="Consolas"/>
                <a:sym typeface="Consolas"/>
              </a:rPr>
              <a:t>using</a:t>
            </a: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namespace</a:t>
            </a:r>
            <a:r>
              <a:rPr lang="tr-TR" sz="1600" dirty="0">
                <a:solidFill>
                  <a:schemeClr val="tx1"/>
                </a:solidFill>
                <a:latin typeface="Consolas"/>
                <a:ea typeface="Consolas"/>
                <a:cs typeface="Consolas"/>
                <a:sym typeface="Consolas"/>
              </a:rPr>
              <a:t> std;</a:t>
            </a:r>
          </a:p>
          <a:p>
            <a:pPr marL="0" lvl="0" indent="0" algn="l" rtl="0">
              <a:lnSpc>
                <a:spcPct val="100000"/>
              </a:lnSpc>
              <a:spcBef>
                <a:spcPts val="0"/>
              </a:spcBef>
              <a:spcAft>
                <a:spcPts val="0"/>
              </a:spcAft>
              <a:buSzPts val="1360"/>
              <a:buNone/>
            </a:pPr>
            <a:r>
              <a:rPr lang="tr-TR" sz="1600" dirty="0">
                <a:solidFill>
                  <a:srgbClr val="00B050"/>
                </a:solidFill>
                <a:latin typeface="Consolas"/>
                <a:ea typeface="Consolas"/>
                <a:cs typeface="Consolas"/>
                <a:sym typeface="Consolas"/>
              </a:rPr>
              <a:t>#define PI 3.1415</a:t>
            </a:r>
          </a:p>
          <a:p>
            <a:pPr marL="0" lvl="0" indent="0" algn="l" rtl="0">
              <a:lnSpc>
                <a:spcPct val="100000"/>
              </a:lnSpc>
              <a:spcBef>
                <a:spcPts val="0"/>
              </a:spcBef>
              <a:spcAft>
                <a:spcPts val="0"/>
              </a:spcAft>
              <a:buSzPts val="1360"/>
              <a:buNone/>
            </a:pPr>
            <a:r>
              <a:rPr lang="tr-TR" sz="1600" dirty="0">
                <a:solidFill>
                  <a:srgbClr val="00B050"/>
                </a:solidFill>
                <a:latin typeface="Consolas"/>
                <a:ea typeface="Consolas"/>
                <a:cs typeface="Consolas"/>
                <a:sym typeface="Consolas"/>
              </a:rPr>
              <a:t>#define ENFAZLAOGRECISAYISI 100</a:t>
            </a:r>
          </a:p>
          <a:p>
            <a:pPr marL="0" lvl="0" indent="0" algn="l" rtl="0">
              <a:lnSpc>
                <a:spcPct val="100000"/>
              </a:lnSpc>
              <a:spcBef>
                <a:spcPts val="0"/>
              </a:spcBef>
              <a:spcAft>
                <a:spcPts val="0"/>
              </a:spcAft>
              <a:buSzPts val="1360"/>
              <a:buNone/>
            </a:pPr>
            <a:r>
              <a:rPr lang="tr-TR" sz="1600" dirty="0">
                <a:solidFill>
                  <a:srgbClr val="0000CC"/>
                </a:solidFill>
                <a:latin typeface="Consolas"/>
                <a:ea typeface="Consolas"/>
                <a:cs typeface="Consolas"/>
                <a:sym typeface="Consolas"/>
              </a:rPr>
              <a:t>float</a:t>
            </a: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ogrenciNotlari</a:t>
            </a:r>
            <a:r>
              <a:rPr lang="tr-TR" sz="1600" dirty="0">
                <a:solidFill>
                  <a:schemeClr val="tx1"/>
                </a:solidFill>
                <a:latin typeface="Consolas"/>
                <a:ea typeface="Consolas"/>
                <a:cs typeface="Consolas"/>
                <a:sym typeface="Consolas"/>
              </a:rPr>
              <a:t>() {</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static</a:t>
            </a: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float</a:t>
            </a:r>
            <a:r>
              <a:rPr lang="tr-TR" sz="1600" dirty="0">
                <a:solidFill>
                  <a:schemeClr val="tx1"/>
                </a:solidFill>
                <a:latin typeface="Consolas"/>
                <a:ea typeface="Consolas"/>
                <a:cs typeface="Consolas"/>
                <a:sym typeface="Consolas"/>
              </a:rPr>
              <a:t> notlar[ENFAZLAOGRECISAYISI];</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return</a:t>
            </a:r>
            <a:r>
              <a:rPr lang="tr-TR" sz="1600" dirty="0">
                <a:solidFill>
                  <a:schemeClr val="tx1"/>
                </a:solidFill>
                <a:latin typeface="Consolas"/>
                <a:ea typeface="Consolas"/>
                <a:cs typeface="Consolas"/>
                <a:sym typeface="Consolas"/>
              </a:rPr>
              <a:t> notlar;</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p>
          <a:p>
            <a:pPr marL="0" lvl="0" indent="0" algn="l" rtl="0">
              <a:lnSpc>
                <a:spcPct val="100000"/>
              </a:lnSpc>
              <a:spcBef>
                <a:spcPts val="0"/>
              </a:spcBef>
              <a:spcAft>
                <a:spcPts val="0"/>
              </a:spcAft>
              <a:buSzPts val="1360"/>
              <a:buNone/>
            </a:pPr>
            <a:r>
              <a:rPr lang="tr-TR" sz="1600" dirty="0">
                <a:solidFill>
                  <a:srgbClr val="0000CC"/>
                </a:solidFill>
                <a:latin typeface="Consolas"/>
                <a:ea typeface="Consolas"/>
                <a:cs typeface="Consolas"/>
                <a:sym typeface="Consolas"/>
              </a:rPr>
              <a:t>float</a:t>
            </a: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ogrenciNotlarOrtalamasi</a:t>
            </a:r>
            <a:r>
              <a:rPr lang="tr-TR" sz="1600" dirty="0">
                <a:solidFill>
                  <a:schemeClr val="tx1"/>
                </a:solidFill>
                <a:latin typeface="Consolas"/>
                <a:ea typeface="Consolas"/>
                <a:cs typeface="Consolas"/>
                <a:sym typeface="Consolas"/>
              </a:rPr>
              <a:t>(</a:t>
            </a:r>
            <a:r>
              <a:rPr lang="tr-TR" sz="1600" dirty="0">
                <a:solidFill>
                  <a:srgbClr val="0000CC"/>
                </a:solidFill>
                <a:latin typeface="Consolas"/>
                <a:ea typeface="Consolas"/>
                <a:cs typeface="Consolas"/>
                <a:sym typeface="Consolas"/>
              </a:rPr>
              <a:t>float</a:t>
            </a: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pNotlar</a:t>
            </a: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int</a:t>
            </a: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pOgranciSayisi</a:t>
            </a:r>
            <a:r>
              <a:rPr lang="tr-TR" sz="1600" dirty="0">
                <a:solidFill>
                  <a:schemeClr val="tx1"/>
                </a:solidFill>
                <a:latin typeface="Consolas"/>
                <a:ea typeface="Consolas"/>
                <a:cs typeface="Consolas"/>
                <a:sym typeface="Consolas"/>
              </a:rPr>
              <a:t>) {</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int</a:t>
            </a: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sayac</a:t>
            </a: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float</a:t>
            </a:r>
            <a:r>
              <a:rPr lang="tr-TR" sz="1600" dirty="0">
                <a:solidFill>
                  <a:schemeClr val="tx1"/>
                </a:solidFill>
                <a:latin typeface="Consolas"/>
                <a:ea typeface="Consolas"/>
                <a:cs typeface="Consolas"/>
                <a:sym typeface="Consolas"/>
              </a:rPr>
              <a:t> ortalama=0;</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for</a:t>
            </a: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sayac</a:t>
            </a:r>
            <a:r>
              <a:rPr lang="tr-TR" sz="1600" dirty="0">
                <a:solidFill>
                  <a:schemeClr val="tx1"/>
                </a:solidFill>
                <a:latin typeface="Consolas"/>
                <a:ea typeface="Consolas"/>
                <a:cs typeface="Consolas"/>
                <a:sym typeface="Consolas"/>
              </a:rPr>
              <a:t>=0;sayac&lt;</a:t>
            </a:r>
            <a:r>
              <a:rPr lang="tr-TR" sz="1600" dirty="0" err="1">
                <a:solidFill>
                  <a:schemeClr val="tx1"/>
                </a:solidFill>
                <a:latin typeface="Consolas"/>
                <a:ea typeface="Consolas"/>
                <a:cs typeface="Consolas"/>
                <a:sym typeface="Consolas"/>
              </a:rPr>
              <a:t>pOgranciSayisi;sayac</a:t>
            </a:r>
            <a:r>
              <a:rPr lang="tr-TR" sz="1600" dirty="0">
                <a:solidFill>
                  <a:schemeClr val="tx1"/>
                </a:solidFill>
                <a:latin typeface="Consolas"/>
                <a:ea typeface="Consolas"/>
                <a:cs typeface="Consolas"/>
                <a:sym typeface="Consolas"/>
              </a:rPr>
              <a:t>++) {</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ortalama+=</a:t>
            </a:r>
            <a:r>
              <a:rPr lang="tr-TR" sz="1600" dirty="0" err="1">
                <a:solidFill>
                  <a:schemeClr val="tx1"/>
                </a:solidFill>
                <a:latin typeface="Consolas"/>
                <a:ea typeface="Consolas"/>
                <a:cs typeface="Consolas"/>
                <a:sym typeface="Consolas"/>
              </a:rPr>
              <a:t>pNotlar</a:t>
            </a:r>
            <a:r>
              <a:rPr lang="tr-TR" sz="1600" dirty="0">
                <a:solidFill>
                  <a:schemeClr val="tx1"/>
                </a:solidFill>
                <a:latin typeface="Consolas"/>
                <a:ea typeface="Consolas"/>
                <a:cs typeface="Consolas"/>
                <a:sym typeface="Consolas"/>
              </a:rPr>
              <a:t>[</a:t>
            </a:r>
            <a:r>
              <a:rPr lang="tr-TR" sz="1600" dirty="0" err="1">
                <a:solidFill>
                  <a:schemeClr val="tx1"/>
                </a:solidFill>
                <a:latin typeface="Consolas"/>
                <a:ea typeface="Consolas"/>
                <a:cs typeface="Consolas"/>
                <a:sym typeface="Consolas"/>
              </a:rPr>
              <a:t>sayac</a:t>
            </a: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a:solidFill>
                  <a:srgbClr val="00B050"/>
                </a:solidFill>
                <a:latin typeface="Consolas"/>
                <a:ea typeface="Consolas"/>
                <a:cs typeface="Consolas"/>
                <a:sym typeface="Consolas"/>
              </a:rPr>
              <a:t>#ifdef DEBUG</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cout</a:t>
            </a:r>
            <a:r>
              <a:rPr lang="tr-TR" sz="1600" dirty="0">
                <a:solidFill>
                  <a:schemeClr val="tx1"/>
                </a:solidFill>
                <a:latin typeface="Consolas"/>
                <a:ea typeface="Consolas"/>
                <a:cs typeface="Consolas"/>
                <a:sym typeface="Consolas"/>
              </a:rPr>
              <a:t> &lt;&lt; </a:t>
            </a:r>
            <a:r>
              <a:rPr lang="tr-TR" sz="1600" dirty="0" err="1">
                <a:solidFill>
                  <a:schemeClr val="tx1"/>
                </a:solidFill>
                <a:latin typeface="Consolas"/>
                <a:ea typeface="Consolas"/>
                <a:cs typeface="Consolas"/>
                <a:sym typeface="Consolas"/>
              </a:rPr>
              <a:t>sayac</a:t>
            </a:r>
            <a:r>
              <a:rPr lang="tr-TR" sz="1600" dirty="0">
                <a:solidFill>
                  <a:schemeClr val="tx1"/>
                </a:solidFill>
                <a:latin typeface="Consolas"/>
                <a:ea typeface="Consolas"/>
                <a:cs typeface="Consolas"/>
                <a:sym typeface="Consolas"/>
              </a:rPr>
              <a:t> &lt;&lt; ". </a:t>
            </a:r>
            <a:r>
              <a:rPr lang="tr-TR" sz="1600" dirty="0" err="1">
                <a:solidFill>
                  <a:schemeClr val="tx1"/>
                </a:solidFill>
                <a:latin typeface="Consolas"/>
                <a:ea typeface="Consolas"/>
                <a:cs typeface="Consolas"/>
                <a:sym typeface="Consolas"/>
              </a:rPr>
              <a:t>Ogrencide</a:t>
            </a:r>
            <a:r>
              <a:rPr lang="tr-TR" sz="1600" dirty="0">
                <a:solidFill>
                  <a:schemeClr val="tx1"/>
                </a:solidFill>
                <a:latin typeface="Consolas"/>
                <a:ea typeface="Consolas"/>
                <a:cs typeface="Consolas"/>
                <a:sym typeface="Consolas"/>
              </a:rPr>
              <a:t> Ortalama: " </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&lt;&lt; ortalama &lt;&lt; </a:t>
            </a:r>
            <a:r>
              <a:rPr lang="tr-TR" sz="1600" dirty="0" err="1">
                <a:solidFill>
                  <a:schemeClr val="tx1"/>
                </a:solidFill>
                <a:latin typeface="Consolas"/>
                <a:ea typeface="Consolas"/>
                <a:cs typeface="Consolas"/>
                <a:sym typeface="Consolas"/>
              </a:rPr>
              <a:t>endl</a:t>
            </a: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r>
              <a:rPr lang="tr-TR" sz="1600" dirty="0">
                <a:solidFill>
                  <a:schemeClr val="bg1">
                    <a:lumMod val="65000"/>
                  </a:schemeClr>
                </a:solidFill>
                <a:latin typeface="Consolas"/>
                <a:ea typeface="Consolas"/>
                <a:cs typeface="Consolas"/>
                <a:sym typeface="Consolas"/>
              </a:rPr>
              <a:t>        // Buradaki kod hata ayıklama modunda derlendiğinde çalışır.</a:t>
            </a:r>
          </a:p>
          <a:p>
            <a:pPr marL="0" lvl="0" indent="0" algn="l" rtl="0">
              <a:lnSpc>
                <a:spcPct val="100000"/>
              </a:lnSpc>
              <a:spcBef>
                <a:spcPts val="0"/>
              </a:spcBef>
              <a:spcAft>
                <a:spcPts val="0"/>
              </a:spcAft>
              <a:buSzPts val="1360"/>
              <a:buNone/>
            </a:pPr>
            <a:r>
              <a:rPr lang="tr-TR" sz="1600" dirty="0">
                <a:solidFill>
                  <a:schemeClr val="bg1">
                    <a:lumMod val="65000"/>
                  </a:schemeClr>
                </a:solidFill>
                <a:latin typeface="Consolas"/>
                <a:ea typeface="Consolas"/>
                <a:cs typeface="Consolas"/>
                <a:sym typeface="Consolas"/>
              </a:rPr>
              <a:t>        // Bunun için derleyiciye –DDEBUG argümanı verilir</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a:solidFill>
                  <a:srgbClr val="00B050"/>
                </a:solidFill>
                <a:latin typeface="Consolas"/>
                <a:ea typeface="Consolas"/>
                <a:cs typeface="Consolas"/>
                <a:sym typeface="Consolas"/>
              </a:rPr>
              <a:t>#endif</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return</a:t>
            </a:r>
            <a:r>
              <a:rPr lang="tr-TR" sz="1600" dirty="0">
                <a:solidFill>
                  <a:schemeClr val="tx1"/>
                </a:solidFill>
                <a:latin typeface="Consolas"/>
                <a:ea typeface="Consolas"/>
                <a:cs typeface="Consolas"/>
                <a:sym typeface="Consolas"/>
              </a:rPr>
              <a:t> ortalama/</a:t>
            </a:r>
            <a:r>
              <a:rPr lang="tr-TR" sz="1600" dirty="0" err="1">
                <a:solidFill>
                  <a:schemeClr val="tx1"/>
                </a:solidFill>
                <a:latin typeface="Consolas"/>
                <a:ea typeface="Consolas"/>
                <a:cs typeface="Consolas"/>
                <a:sym typeface="Consolas"/>
              </a:rPr>
              <a:t>sayac</a:t>
            </a: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p>
          <a:p>
            <a:pPr marL="0" lvl="0" indent="0" algn="l" rtl="0">
              <a:lnSpc>
                <a:spcPct val="100000"/>
              </a:lnSpc>
              <a:spcBef>
                <a:spcPts val="0"/>
              </a:spcBef>
              <a:spcAft>
                <a:spcPts val="0"/>
              </a:spcAft>
              <a:buSzPts val="1360"/>
              <a:buNone/>
            </a:pPr>
            <a:endParaRPr sz="1600" dirty="0">
              <a:solidFill>
                <a:schemeClr val="tx1"/>
              </a:solidFill>
              <a:latin typeface="Consolas"/>
              <a:ea typeface="Consolas"/>
              <a:cs typeface="Consolas"/>
              <a:sym typeface="Consolas"/>
            </a:endParaRPr>
          </a:p>
        </p:txBody>
      </p:sp>
      <p:sp>
        <p:nvSpPr>
          <p:cNvPr id="137" name="Google Shape;137;p5"/>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ct val="85000"/>
              <a:buNone/>
            </a:pPr>
            <a:r>
              <a:rPr lang="tr-TR" sz="1800" dirty="0"/>
              <a:t>#pragma </a:t>
            </a:r>
            <a:r>
              <a:rPr lang="tr-TR" sz="1800" dirty="0" err="1"/>
              <a:t>once</a:t>
            </a:r>
            <a:endParaRPr dirty="0"/>
          </a:p>
        </p:txBody>
      </p:sp>
    </p:spTree>
    <p:extLst>
      <p:ext uri="{BB962C8B-B14F-4D97-AF65-F5344CB8AC3E}">
        <p14:creationId xmlns:p14="http://schemas.microsoft.com/office/powerpoint/2010/main" val="2670845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dirty="0"/>
              <a:t>MAIN.CPP</a:t>
            </a:r>
            <a:endParaRPr dirty="0"/>
          </a:p>
        </p:txBody>
      </p:sp>
      <p:sp>
        <p:nvSpPr>
          <p:cNvPr id="143" name="Google Shape;143;p6"/>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#include &lt;</a:t>
            </a:r>
            <a:r>
              <a:rPr lang="tr-TR" sz="1600" dirty="0" err="1">
                <a:solidFill>
                  <a:schemeClr val="tx1"/>
                </a:solidFill>
                <a:latin typeface="Consolas"/>
                <a:ea typeface="Consolas"/>
                <a:cs typeface="Consolas"/>
                <a:sym typeface="Consolas"/>
              </a:rPr>
              <a:t>iostream</a:t>
            </a:r>
            <a:r>
              <a:rPr lang="tr-TR" sz="1600" dirty="0">
                <a:solidFill>
                  <a:schemeClr val="tx1"/>
                </a:solidFill>
                <a:latin typeface="Consolas"/>
                <a:ea typeface="Consolas"/>
                <a:cs typeface="Consolas"/>
                <a:sym typeface="Consolas"/>
              </a:rPr>
              <a:t>&gt;</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#include "</a:t>
            </a:r>
            <a:r>
              <a:rPr lang="tr-TR" sz="1600" dirty="0" err="1">
                <a:solidFill>
                  <a:schemeClr val="tx1"/>
                </a:solidFill>
                <a:latin typeface="Consolas"/>
                <a:ea typeface="Consolas"/>
                <a:cs typeface="Consolas"/>
                <a:sym typeface="Consolas"/>
              </a:rPr>
              <a:t>baslik.h</a:t>
            </a: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endParaRPr lang="tr-TR" sz="1600" dirty="0">
              <a:solidFill>
                <a:schemeClr val="tx1"/>
              </a:solidFill>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dirty="0" err="1">
                <a:solidFill>
                  <a:srgbClr val="0000CC"/>
                </a:solidFill>
                <a:latin typeface="Consolas"/>
                <a:ea typeface="Consolas"/>
                <a:cs typeface="Consolas"/>
                <a:sym typeface="Consolas"/>
              </a:rPr>
              <a:t>using</a:t>
            </a: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namespace</a:t>
            </a:r>
            <a:r>
              <a:rPr lang="tr-TR" sz="1600" dirty="0">
                <a:solidFill>
                  <a:schemeClr val="tx1"/>
                </a:solidFill>
                <a:latin typeface="Consolas"/>
                <a:ea typeface="Consolas"/>
                <a:cs typeface="Consolas"/>
                <a:sym typeface="Consolas"/>
              </a:rPr>
              <a:t> std;</a:t>
            </a:r>
          </a:p>
          <a:p>
            <a:pPr marL="0" lvl="0" indent="0" algn="l" rtl="0">
              <a:lnSpc>
                <a:spcPct val="100000"/>
              </a:lnSpc>
              <a:spcBef>
                <a:spcPts val="0"/>
              </a:spcBef>
              <a:spcAft>
                <a:spcPts val="0"/>
              </a:spcAft>
              <a:buSzPts val="1360"/>
              <a:buNone/>
            </a:pPr>
            <a:endParaRPr lang="tr-TR" sz="1600" dirty="0">
              <a:solidFill>
                <a:schemeClr val="tx1"/>
              </a:solidFill>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dirty="0">
                <a:solidFill>
                  <a:srgbClr val="0000CC"/>
                </a:solidFill>
                <a:latin typeface="Consolas"/>
                <a:ea typeface="Consolas"/>
                <a:cs typeface="Consolas"/>
                <a:sym typeface="Consolas"/>
              </a:rPr>
              <a:t>int</a:t>
            </a:r>
            <a:r>
              <a:rPr lang="tr-TR" sz="1600" dirty="0">
                <a:solidFill>
                  <a:schemeClr val="tx1"/>
                </a:solidFill>
                <a:latin typeface="Consolas"/>
                <a:ea typeface="Consolas"/>
                <a:cs typeface="Consolas"/>
                <a:sym typeface="Consolas"/>
              </a:rPr>
              <a:t> main() {</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cout</a:t>
            </a:r>
            <a:r>
              <a:rPr lang="tr-TR" sz="1600" dirty="0">
                <a:solidFill>
                  <a:schemeClr val="tx1"/>
                </a:solidFill>
                <a:latin typeface="Consolas"/>
                <a:ea typeface="Consolas"/>
                <a:cs typeface="Consolas"/>
                <a:sym typeface="Consolas"/>
              </a:rPr>
              <a:t> &lt;&lt; "PI=" &lt;&lt;PI &lt;&lt;</a:t>
            </a:r>
            <a:r>
              <a:rPr lang="tr-TR" sz="1600" dirty="0" err="1">
                <a:solidFill>
                  <a:schemeClr val="tx1"/>
                </a:solidFill>
                <a:latin typeface="Consolas"/>
                <a:ea typeface="Consolas"/>
                <a:cs typeface="Consolas"/>
                <a:sym typeface="Consolas"/>
              </a:rPr>
              <a:t>endl</a:t>
            </a: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cout</a:t>
            </a:r>
            <a:r>
              <a:rPr lang="tr-TR" sz="1600" dirty="0">
                <a:solidFill>
                  <a:schemeClr val="tx1"/>
                </a:solidFill>
                <a:latin typeface="Consolas"/>
                <a:ea typeface="Consolas"/>
                <a:cs typeface="Consolas"/>
                <a:sym typeface="Consolas"/>
              </a:rPr>
              <a:t> &lt;&lt; "En fazla öğrenci Sayısı=" &lt;&lt; </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ENFAZLAOGRECISAYISI &lt;&lt; </a:t>
            </a:r>
            <a:r>
              <a:rPr lang="tr-TR" sz="1600" dirty="0" err="1">
                <a:solidFill>
                  <a:schemeClr val="tx1"/>
                </a:solidFill>
                <a:latin typeface="Consolas"/>
                <a:ea typeface="Consolas"/>
                <a:cs typeface="Consolas"/>
                <a:sym typeface="Consolas"/>
              </a:rPr>
              <a:t>endl</a:t>
            </a: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float</a:t>
            </a:r>
            <a:r>
              <a:rPr lang="tr-TR" sz="1600" dirty="0">
                <a:solidFill>
                  <a:schemeClr val="tx1"/>
                </a:solidFill>
                <a:latin typeface="Consolas"/>
                <a:ea typeface="Consolas"/>
                <a:cs typeface="Consolas"/>
                <a:sym typeface="Consolas"/>
              </a:rPr>
              <a:t>* notlar=</a:t>
            </a:r>
            <a:r>
              <a:rPr lang="tr-TR" sz="1600" dirty="0" err="1">
                <a:solidFill>
                  <a:schemeClr val="tx1"/>
                </a:solidFill>
                <a:latin typeface="Consolas"/>
                <a:ea typeface="Consolas"/>
                <a:cs typeface="Consolas"/>
                <a:sym typeface="Consolas"/>
              </a:rPr>
              <a:t>ogrenciNotlari</a:t>
            </a: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endParaRPr lang="tr-TR" sz="1600" dirty="0">
              <a:solidFill>
                <a:schemeClr val="tx1"/>
              </a:solidFill>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notlar[0]=100;</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notlar[1]=80;</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notlar[2]=60;</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a:solidFill>
                  <a:srgbClr val="0000CC"/>
                </a:solidFill>
                <a:latin typeface="Consolas"/>
                <a:ea typeface="Consolas"/>
                <a:cs typeface="Consolas"/>
                <a:sym typeface="Consolas"/>
              </a:rPr>
              <a:t>float</a:t>
            </a:r>
            <a:r>
              <a:rPr lang="tr-TR" sz="1600" dirty="0">
                <a:solidFill>
                  <a:schemeClr val="tx1"/>
                </a:solidFill>
                <a:latin typeface="Consolas"/>
                <a:ea typeface="Consolas"/>
                <a:cs typeface="Consolas"/>
                <a:sym typeface="Consolas"/>
              </a:rPr>
              <a:t> ortalama=</a:t>
            </a:r>
            <a:r>
              <a:rPr lang="tr-TR" sz="1600" dirty="0" err="1">
                <a:solidFill>
                  <a:schemeClr val="tx1"/>
                </a:solidFill>
                <a:latin typeface="Consolas"/>
                <a:ea typeface="Consolas"/>
                <a:cs typeface="Consolas"/>
                <a:sym typeface="Consolas"/>
              </a:rPr>
              <a:t>ogrenciNotlarOrtalamasi</a:t>
            </a:r>
            <a:r>
              <a:rPr lang="tr-TR" sz="1600" dirty="0">
                <a:solidFill>
                  <a:schemeClr val="tx1"/>
                </a:solidFill>
                <a:latin typeface="Consolas"/>
                <a:ea typeface="Consolas"/>
                <a:cs typeface="Consolas"/>
                <a:sym typeface="Consolas"/>
              </a:rPr>
              <a:t>(notlar,3);</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    </a:t>
            </a:r>
            <a:r>
              <a:rPr lang="tr-TR" sz="1600" dirty="0" err="1">
                <a:solidFill>
                  <a:schemeClr val="tx1"/>
                </a:solidFill>
                <a:latin typeface="Consolas"/>
                <a:ea typeface="Consolas"/>
                <a:cs typeface="Consolas"/>
                <a:sym typeface="Consolas"/>
              </a:rPr>
              <a:t>cout</a:t>
            </a:r>
            <a:r>
              <a:rPr lang="tr-TR" sz="1600" dirty="0">
                <a:solidFill>
                  <a:schemeClr val="tx1"/>
                </a:solidFill>
                <a:latin typeface="Consolas"/>
                <a:ea typeface="Consolas"/>
                <a:cs typeface="Consolas"/>
                <a:sym typeface="Consolas"/>
              </a:rPr>
              <a:t> &lt;&lt; "3. öğrenci için Ortalama: " &lt;&lt; ortalama &lt;&lt; </a:t>
            </a:r>
            <a:r>
              <a:rPr lang="tr-TR" sz="1600" dirty="0" err="1">
                <a:solidFill>
                  <a:schemeClr val="tx1"/>
                </a:solidFill>
                <a:latin typeface="Consolas"/>
                <a:ea typeface="Consolas"/>
                <a:cs typeface="Consolas"/>
                <a:sym typeface="Consolas"/>
              </a:rPr>
              <a:t>endl</a:t>
            </a: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r>
              <a:rPr lang="tr-TR" sz="1600" dirty="0">
                <a:solidFill>
                  <a:schemeClr val="tx1"/>
                </a:solidFill>
                <a:latin typeface="Consolas"/>
                <a:ea typeface="Consolas"/>
                <a:cs typeface="Consolas"/>
                <a:sym typeface="Consolas"/>
              </a:rPr>
              <a:t>}</a:t>
            </a:r>
          </a:p>
          <a:p>
            <a:pPr marL="0" lvl="0" indent="0" algn="l" rtl="0">
              <a:lnSpc>
                <a:spcPct val="100000"/>
              </a:lnSpc>
              <a:spcBef>
                <a:spcPts val="0"/>
              </a:spcBef>
              <a:spcAft>
                <a:spcPts val="0"/>
              </a:spcAft>
              <a:buSzPts val="1360"/>
              <a:buNone/>
            </a:pPr>
            <a:endParaRPr sz="1600" dirty="0">
              <a:solidFill>
                <a:schemeClr val="tx1"/>
              </a:solidFill>
              <a:latin typeface="Consolas"/>
              <a:ea typeface="Consolas"/>
              <a:cs typeface="Consolas"/>
              <a:sym typeface="Consolas"/>
            </a:endParaRPr>
          </a:p>
        </p:txBody>
      </p:sp>
      <p:sp>
        <p:nvSpPr>
          <p:cNvPr id="144" name="Google Shape;144;p6"/>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530"/>
              <a:buNone/>
            </a:pPr>
            <a:r>
              <a:rPr lang="tr-TR" sz="1800"/>
              <a:t>Kendi hazırlamış başlık dosyasını bu koda dahil ettiğimizde artık başlık içindeki fonksiyon ve değişkenleri kullanabilir hale geliriz.</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000"/>
              <a:buFont typeface="Cambria"/>
              <a:buNone/>
            </a:pPr>
            <a:r>
              <a:rPr lang="tr-TR"/>
              <a:t>TANIMLI DİĞER MAKROLAR</a:t>
            </a:r>
            <a:endParaRPr/>
          </a:p>
        </p:txBody>
      </p:sp>
      <p:graphicFrame>
        <p:nvGraphicFramePr>
          <p:cNvPr id="150" name="Google Shape;150;p7"/>
          <p:cNvGraphicFramePr/>
          <p:nvPr/>
        </p:nvGraphicFramePr>
        <p:xfrm>
          <a:off x="1069975" y="2120900"/>
          <a:ext cx="10058400" cy="2504450"/>
        </p:xfrm>
        <a:graphic>
          <a:graphicData uri="http://schemas.openxmlformats.org/drawingml/2006/table">
            <a:tbl>
              <a:tblPr firstRow="1" bandRow="1">
                <a:noFill/>
                <a:tableStyleId>{64C8DA2C-7142-4DE3-AF01-535FF85393C0}</a:tableStyleId>
              </a:tblPr>
              <a:tblGrid>
                <a:gridCol w="1433200">
                  <a:extLst>
                    <a:ext uri="{9D8B030D-6E8A-4147-A177-3AD203B41FA5}">
                      <a16:colId xmlns:a16="http://schemas.microsoft.com/office/drawing/2014/main" val="20000"/>
                    </a:ext>
                  </a:extLst>
                </a:gridCol>
                <a:gridCol w="86252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Makro</a:t>
                      </a:r>
                      <a:endParaRPr sz="1600" b="0" i="0" u="none" strike="noStrike" cap="none">
                        <a:solidFill>
                          <a:srgbClr val="000000"/>
                        </a:solidFill>
                        <a:latin typeface="Cambria"/>
                        <a:ea typeface="Cambria"/>
                        <a:cs typeface="Cambria"/>
                        <a:sym typeface="Cambria"/>
                      </a:endParaRPr>
                    </a:p>
                  </a:txBody>
                  <a:tcPr marL="9525" marR="9525" marT="9525" marB="0"/>
                </a:tc>
                <a:tc>
                  <a:txBody>
                    <a:bodyPr/>
                    <a:lstStyle/>
                    <a:p>
                      <a:pPr marL="0" marR="0" lvl="0" indent="0" algn="l" rtl="0">
                        <a:spcBef>
                          <a:spcPts val="0"/>
                        </a:spcBef>
                        <a:spcAft>
                          <a:spcPts val="0"/>
                        </a:spcAft>
                        <a:buNone/>
                      </a:pPr>
                      <a:r>
                        <a:rPr lang="tr-TR" sz="1600" u="none" strike="noStrike" cap="none">
                          <a:latin typeface="Cambria"/>
                          <a:ea typeface="Cambria"/>
                          <a:cs typeface="Cambria"/>
                          <a:sym typeface="Cambria"/>
                        </a:rPr>
                        <a:t>Açıklama</a:t>
                      </a:r>
                      <a:endParaRPr sz="1600" b="0" i="0" u="none" strike="noStrike" cap="none">
                        <a:solidFill>
                          <a:srgbClr val="000000"/>
                        </a:solidFill>
                        <a:latin typeface="Cambria"/>
                        <a:ea typeface="Cambria"/>
                        <a:cs typeface="Cambria"/>
                        <a:sym typeface="Cambria"/>
                      </a:endParaRPr>
                    </a:p>
                  </a:txBody>
                  <a:tcPr marL="9525" marR="9525" marT="9525" marB="0"/>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tr-TR" sz="1800" u="none" strike="noStrike" cap="none"/>
                        <a:t>__DATE__</a:t>
                      </a:r>
                      <a:endParaRPr/>
                    </a:p>
                  </a:txBody>
                  <a:tcPr marL="76200" marR="76200" marT="76200" marB="76200" anchor="ctr"/>
                </a:tc>
                <a:tc>
                  <a:txBody>
                    <a:bodyPr/>
                    <a:lstStyle/>
                    <a:p>
                      <a:pPr marL="0" marR="0" lvl="0" indent="0" algn="l" rtl="0">
                        <a:spcBef>
                          <a:spcPts val="0"/>
                        </a:spcBef>
                        <a:spcAft>
                          <a:spcPts val="0"/>
                        </a:spcAft>
                        <a:buNone/>
                      </a:pPr>
                      <a:r>
                        <a:rPr lang="tr-TR" sz="1800" u="none" strike="noStrike" cap="none"/>
                        <a:t>Mevcut tarihi "MMM DD YYYY" biçiminde dizgi (string) olarak tanımlıdır.</a:t>
                      </a:r>
                      <a:endParaRPr sz="1800" u="none" strike="noStrike" cap="none"/>
                    </a:p>
                  </a:txBody>
                  <a:tcPr marL="76200" marR="76200" marT="76200" marB="76200" anchor="ct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tr-TR" sz="1800" u="none" strike="noStrike" cap="none"/>
                        <a:t>__TIME__</a:t>
                      </a:r>
                      <a:endParaRPr/>
                    </a:p>
                  </a:txBody>
                  <a:tcPr marL="76200" marR="76200" marT="76200" marB="76200" anchor="ctr"/>
                </a:tc>
                <a:tc>
                  <a:txBody>
                    <a:bodyPr/>
                    <a:lstStyle/>
                    <a:p>
                      <a:pPr marL="0" marR="0" lvl="0" indent="0" algn="l" rtl="0">
                        <a:spcBef>
                          <a:spcPts val="0"/>
                        </a:spcBef>
                        <a:spcAft>
                          <a:spcPts val="0"/>
                        </a:spcAft>
                        <a:buNone/>
                      </a:pPr>
                      <a:r>
                        <a:rPr lang="tr-TR" sz="1800" u="none" strike="noStrike" cap="none"/>
                        <a:t>Mevcut saat "HH:MM:SS" biçiminde dizgi (string) olarak tanımlıdır.</a:t>
                      </a:r>
                      <a:endParaRPr sz="1800" u="none" strike="noStrike" cap="none"/>
                    </a:p>
                  </a:txBody>
                  <a:tcPr marL="76200" marR="76200" marT="76200" marB="76200" anchor="ct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tr-TR" sz="1800" u="none" strike="noStrike" cap="none"/>
                        <a:t>__FILE__</a:t>
                      </a:r>
                      <a:endParaRPr/>
                    </a:p>
                  </a:txBody>
                  <a:tcPr marL="76200" marR="76200" marT="76200" marB="76200" anchor="ctr"/>
                </a:tc>
                <a:tc>
                  <a:txBody>
                    <a:bodyPr/>
                    <a:lstStyle/>
                    <a:p>
                      <a:pPr marL="0" marR="0" lvl="0" indent="0" algn="l" rtl="0">
                        <a:spcBef>
                          <a:spcPts val="0"/>
                        </a:spcBef>
                        <a:spcAft>
                          <a:spcPts val="0"/>
                        </a:spcAft>
                        <a:buNone/>
                      </a:pPr>
                      <a:r>
                        <a:rPr lang="tr-TR" sz="1800" u="none" strike="noStrike" cap="none"/>
                        <a:t>Dosya adı biçiminde dizgi (string) olarak tanımlıdır.</a:t>
                      </a:r>
                      <a:endParaRPr sz="1800" u="none" strike="noStrike" cap="none"/>
                    </a:p>
                  </a:txBody>
                  <a:tcPr marL="76200" marR="76200" marT="76200" marB="76200" anchor="ct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tr-TR" sz="1800" u="none" strike="noStrike" cap="none"/>
                        <a:t>__LINE__</a:t>
                      </a:r>
                      <a:endParaRPr/>
                    </a:p>
                  </a:txBody>
                  <a:tcPr marL="76200" marR="76200" marT="76200" marB="76200" anchor="ctr"/>
                </a:tc>
                <a:tc>
                  <a:txBody>
                    <a:bodyPr/>
                    <a:lstStyle/>
                    <a:p>
                      <a:pPr marL="0" marR="0" lvl="0" indent="0" algn="l" rtl="0">
                        <a:spcBef>
                          <a:spcPts val="0"/>
                        </a:spcBef>
                        <a:spcAft>
                          <a:spcPts val="0"/>
                        </a:spcAft>
                        <a:buNone/>
                      </a:pPr>
                      <a:r>
                        <a:rPr lang="tr-TR" sz="1800" u="none" strike="noStrike" cap="none"/>
                        <a:t>Dosyadaki satır numarası tamsayı (int) olarak tanımlıdır.</a:t>
                      </a:r>
                      <a:endParaRPr sz="1800" u="none" strike="noStrike" cap="none"/>
                    </a:p>
                  </a:txBody>
                  <a:tcPr marL="76200" marR="76200" marT="76200" marB="76200" anchor="ct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tr-TR" sz="1800" u="none" strike="noStrike" cap="none"/>
                        <a:t>__STDC__</a:t>
                      </a:r>
                      <a:endParaRPr/>
                    </a:p>
                  </a:txBody>
                  <a:tcPr marL="76200" marR="76200" marT="76200" marB="76200" anchor="ctr"/>
                </a:tc>
                <a:tc>
                  <a:txBody>
                    <a:bodyPr/>
                    <a:lstStyle/>
                    <a:p>
                      <a:pPr marL="0" marR="0" lvl="0" indent="0" algn="l" rtl="0">
                        <a:spcBef>
                          <a:spcPts val="0"/>
                        </a:spcBef>
                        <a:spcAft>
                          <a:spcPts val="0"/>
                        </a:spcAft>
                        <a:buNone/>
                      </a:pPr>
                      <a:r>
                        <a:rPr lang="tr-TR" sz="1800" u="none" strike="noStrike" cap="none"/>
                        <a:t>ANSI standardında derleme yapılıyorsa 1 olarak tanımlıdır.</a:t>
                      </a:r>
                      <a:endParaRPr sz="1800" u="none" strike="noStrike" cap="none"/>
                    </a:p>
                  </a:txBody>
                  <a:tcPr marL="76200" marR="76200" marT="76200" marB="76200" anchor="ct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1458</Words>
  <Application>Microsoft Office PowerPoint</Application>
  <PresentationFormat>Geniş ekran</PresentationFormat>
  <Paragraphs>191</Paragraphs>
  <Slides>13</Slides>
  <Notes>11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13</vt:i4>
      </vt:variant>
    </vt:vector>
  </HeadingPairs>
  <TitlesOfParts>
    <vt:vector size="19" baseType="lpstr">
      <vt:lpstr>Arial</vt:lpstr>
      <vt:lpstr>Calibri</vt:lpstr>
      <vt:lpstr>Cambria</vt:lpstr>
      <vt:lpstr>Consolas</vt:lpstr>
      <vt:lpstr>Noto Sans Symbols</vt:lpstr>
      <vt:lpstr>Wood Type</vt:lpstr>
      <vt:lpstr>C++ DİLİ İLE   NESNE YÖNELİMLİ PROGRAMLAMA</vt:lpstr>
      <vt:lpstr>ÖN IŞLEMCILER (PREPROCESSOR)</vt:lpstr>
      <vt:lpstr>Ön İşlemci Yönergesi Nasıl Çalışır?</vt:lpstr>
      <vt:lpstr>EN ÇOK KULLANILAN YÖNERGELER </vt:lpstr>
      <vt:lpstr>YÖNERGELER NASIL KULLANILIR?</vt:lpstr>
      <vt:lpstr>BASLIK.H</vt:lpstr>
      <vt:lpstr>BASLIK.H</vt:lpstr>
      <vt:lpstr>MAIN.CPP</vt:lpstr>
      <vt:lpstr>TANIMLI DİĞER MAKROLAR</vt:lpstr>
      <vt:lpstr>MAIN2.C</vt:lpstr>
      <vt:lpstr>PARAMETRELI MAKRO TANIMLAMA</vt:lpstr>
      <vt:lpstr>MACRO DEVAM ETTIRME (\) VE MAKRODA METINLEŞTIRME (#) </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DİLİ İLE   NESNE YÖNELİMLİ PROGRAMLAMA</dc:title>
  <dc:creator>İlhan ÖZKAN</dc:creator>
  <cp:lastModifiedBy>İlhan ÖZKAN</cp:lastModifiedBy>
  <cp:revision>4</cp:revision>
  <dcterms:created xsi:type="dcterms:W3CDTF">2020-05-21T06:51:03Z</dcterms:created>
  <dcterms:modified xsi:type="dcterms:W3CDTF">2025-04-24T06:45:49Z</dcterms:modified>
</cp:coreProperties>
</file>