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87" r:id="rId2"/>
    <p:sldId id="258" r:id="rId3"/>
    <p:sldId id="288" r:id="rId4"/>
    <p:sldId id="289" r:id="rId5"/>
    <p:sldId id="356" r:id="rId6"/>
    <p:sldId id="357" r:id="rId7"/>
    <p:sldId id="358" r:id="rId8"/>
    <p:sldId id="359" r:id="rId9"/>
    <p:sldId id="360" r:id="rId10"/>
    <p:sldId id="361" r:id="rId11"/>
    <p:sldId id="273"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iBh1GhbCCEHXJfNp+1Cm7IGkW6A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F15518-E2C0-4A3E-BC54-3E7919F88A09}">
  <a:tblStyle styleId="{D4F15518-E2C0-4A3E-BC54-3E7919F88A09}" styleName="Table_0">
    <a:wholeTbl>
      <a:tcTxStyle b="off" i="off">
        <a:font>
          <a:latin typeface="Cambria"/>
          <a:ea typeface="Cambria"/>
          <a:cs typeface="Cambria"/>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7E8E7"/>
          </a:solidFill>
        </a:fill>
      </a:tcStyle>
    </a:wholeTbl>
    <a:band1H>
      <a:tcTxStyle/>
      <a:tcStyle>
        <a:tcBdr/>
        <a:fill>
          <a:solidFill>
            <a:srgbClr val="EFCECA"/>
          </a:solidFill>
        </a:fill>
      </a:tcStyle>
    </a:band1H>
    <a:band2H>
      <a:tcTxStyle/>
      <a:tcStyle>
        <a:tcBdr/>
      </a:tcStyle>
    </a:band2H>
    <a:band1V>
      <a:tcTxStyle/>
      <a:tcStyle>
        <a:tcBdr/>
        <a:fill>
          <a:solidFill>
            <a:srgbClr val="EFCECA"/>
          </a:solidFill>
        </a:fill>
      </a:tcStyle>
    </a:band1V>
    <a:band2V>
      <a:tcTxStyle/>
      <a:tcStyle>
        <a:tcBdr/>
      </a:tcStyle>
    </a:band2V>
    <a:lastCol>
      <a:tcTxStyle b="on" i="off">
        <a:font>
          <a:latin typeface="Cambria"/>
          <a:ea typeface="Cambria"/>
          <a:cs typeface="Cambria"/>
        </a:font>
        <a:schemeClr val="lt1"/>
      </a:tcTxStyle>
      <a:tcStyle>
        <a:tcBdr/>
        <a:fill>
          <a:solidFill>
            <a:schemeClr val="accent1"/>
          </a:solidFill>
        </a:fill>
      </a:tcStyle>
    </a:lastCol>
    <a:firstCol>
      <a:tcTxStyle b="on" i="off">
        <a:font>
          <a:latin typeface="Cambria"/>
          <a:ea typeface="Cambria"/>
          <a:cs typeface="Cambria"/>
        </a:font>
        <a:schemeClr val="lt1"/>
      </a:tcTxStyle>
      <a:tcStyle>
        <a:tcBdr/>
        <a:fill>
          <a:solidFill>
            <a:schemeClr val="accent1"/>
          </a:solidFill>
        </a:fill>
      </a:tcStyle>
    </a:firstCol>
    <a:lastRow>
      <a:tcTxStyle b="on" i="off">
        <a:font>
          <a:latin typeface="Cambria"/>
          <a:ea typeface="Cambria"/>
          <a:cs typeface="Cambria"/>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mbria"/>
          <a:ea typeface="Cambria"/>
          <a:cs typeface="Cambria"/>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2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28"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tr-TR" sz="1200"/>
              <a:t>C'deki bir dizgi, char türünde değerlerin null ile sonlandırılmış bir dizisi olarak tanımlanabilir.</a:t>
            </a:r>
            <a:endParaRPr/>
          </a:p>
          <a:p>
            <a:pPr marL="0" lvl="0" indent="0" algn="l" rtl="0">
              <a:spcBef>
                <a:spcPts val="0"/>
              </a:spcBef>
              <a:spcAft>
                <a:spcPts val="0"/>
              </a:spcAft>
              <a:buNone/>
            </a:pPr>
            <a:endParaRPr/>
          </a:p>
        </p:txBody>
      </p:sp>
      <p:sp>
        <p:nvSpPr>
          <p:cNvPr id="121" name="Google Shape;12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tr-TR" sz="1200"/>
              <a:t>C'deki bir dizgi, char türünde değerlerin null ile sonlandırılmış bir dizisi olarak tanımlanabilir.</a:t>
            </a:r>
            <a:endParaRPr/>
          </a:p>
          <a:p>
            <a:pPr marL="0" lvl="0" indent="0" algn="l" rtl="0">
              <a:spcBef>
                <a:spcPts val="0"/>
              </a:spcBef>
              <a:spcAft>
                <a:spcPts val="0"/>
              </a:spcAft>
              <a:buNone/>
            </a:pPr>
            <a:endParaRPr/>
          </a:p>
        </p:txBody>
      </p:sp>
      <p:sp>
        <p:nvSpPr>
          <p:cNvPr id="121" name="Google Shape;12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a:t>
            </a:fld>
            <a:endParaRPr/>
          </a:p>
        </p:txBody>
      </p:sp>
    </p:spTree>
    <p:extLst>
      <p:ext uri="{BB962C8B-B14F-4D97-AF65-F5344CB8AC3E}">
        <p14:creationId xmlns:p14="http://schemas.microsoft.com/office/powerpoint/2010/main" val="1503258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tr-TR" sz="1200"/>
              <a:t>C'deki bir dizgi, char türünde değerlerin null ile sonlandırılmış bir dizisi olarak tanımlanabilir.</a:t>
            </a:r>
            <a:endParaRPr/>
          </a:p>
          <a:p>
            <a:pPr marL="0" lvl="0" indent="0" algn="l" rtl="0">
              <a:spcBef>
                <a:spcPts val="0"/>
              </a:spcBef>
              <a:spcAft>
                <a:spcPts val="0"/>
              </a:spcAft>
              <a:buNone/>
            </a:pPr>
            <a:endParaRPr/>
          </a:p>
        </p:txBody>
      </p:sp>
      <p:sp>
        <p:nvSpPr>
          <p:cNvPr id="121" name="Google Shape;12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a:t>
            </a:fld>
            <a:endParaRPr/>
          </a:p>
        </p:txBody>
      </p:sp>
    </p:spTree>
    <p:extLst>
      <p:ext uri="{BB962C8B-B14F-4D97-AF65-F5344CB8AC3E}">
        <p14:creationId xmlns:p14="http://schemas.microsoft.com/office/powerpoint/2010/main" val="2248738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5</a:t>
            </a:fld>
            <a:endParaRPr/>
          </a:p>
        </p:txBody>
      </p:sp>
    </p:spTree>
    <p:extLst>
      <p:ext uri="{BB962C8B-B14F-4D97-AF65-F5344CB8AC3E}">
        <p14:creationId xmlns:p14="http://schemas.microsoft.com/office/powerpoint/2010/main" val="211131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6</a:t>
            </a:fld>
            <a:endParaRPr/>
          </a:p>
        </p:txBody>
      </p:sp>
    </p:spTree>
    <p:extLst>
      <p:ext uri="{BB962C8B-B14F-4D97-AF65-F5344CB8AC3E}">
        <p14:creationId xmlns:p14="http://schemas.microsoft.com/office/powerpoint/2010/main" val="1970452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7</a:t>
            </a:fld>
            <a:endParaRPr/>
          </a:p>
        </p:txBody>
      </p:sp>
    </p:spTree>
    <p:extLst>
      <p:ext uri="{BB962C8B-B14F-4D97-AF65-F5344CB8AC3E}">
        <p14:creationId xmlns:p14="http://schemas.microsoft.com/office/powerpoint/2010/main" val="1658339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8</a:t>
            </a:fld>
            <a:endParaRPr/>
          </a:p>
        </p:txBody>
      </p:sp>
    </p:spTree>
    <p:extLst>
      <p:ext uri="{BB962C8B-B14F-4D97-AF65-F5344CB8AC3E}">
        <p14:creationId xmlns:p14="http://schemas.microsoft.com/office/powerpoint/2010/main" val="3194239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9</a:t>
            </a:fld>
            <a:endParaRPr/>
          </a:p>
        </p:txBody>
      </p:sp>
    </p:spTree>
    <p:extLst>
      <p:ext uri="{BB962C8B-B14F-4D97-AF65-F5344CB8AC3E}">
        <p14:creationId xmlns:p14="http://schemas.microsoft.com/office/powerpoint/2010/main" val="3155294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10</a:t>
            </a:fld>
            <a:endParaRPr/>
          </a:p>
        </p:txBody>
      </p:sp>
    </p:spTree>
    <p:extLst>
      <p:ext uri="{BB962C8B-B14F-4D97-AF65-F5344CB8AC3E}">
        <p14:creationId xmlns:p14="http://schemas.microsoft.com/office/powerpoint/2010/main" val="29004856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1"/>
        <p:cNvGrpSpPr/>
        <p:nvPr/>
      </p:nvGrpSpPr>
      <p:grpSpPr>
        <a:xfrm>
          <a:off x="0" y="0"/>
          <a:ext cx="0" cy="0"/>
          <a:chOff x="0" y="0"/>
          <a:chExt cx="0" cy="0"/>
        </a:xfrm>
      </p:grpSpPr>
      <p:sp>
        <p:nvSpPr>
          <p:cNvPr id="22" name="Google Shape;22;p20"/>
          <p:cNvSpPr/>
          <p:nvPr/>
        </p:nvSpPr>
        <p:spPr>
          <a:xfrm>
            <a:off x="0" y="4917989"/>
            <a:ext cx="12192000" cy="194001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0"/>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8000"/>
              <a:buFont typeface="Cambria"/>
              <a:buNone/>
              <a:defRPr sz="8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0"/>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700"/>
              <a:buNone/>
              <a:defRPr sz="2000">
                <a:solidFill>
                  <a:schemeClr val="dk1"/>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25" name="Google Shape;25;p20"/>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0"/>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27" name="Google Shape;27;p20"/>
          <p:cNvGrpSpPr/>
          <p:nvPr/>
        </p:nvGrpSpPr>
        <p:grpSpPr>
          <a:xfrm>
            <a:off x="897399" y="2325848"/>
            <a:ext cx="1080904" cy="1080902"/>
            <a:chOff x="9685338" y="4460675"/>
            <a:chExt cx="1080904" cy="1080902"/>
          </a:xfrm>
        </p:grpSpPr>
        <p:sp>
          <p:nvSpPr>
            <p:cNvPr id="28" name="Google Shape;28;p20"/>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0"/>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20"/>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Cambria"/>
                <a:ea typeface="Cambria"/>
                <a:cs typeface="Cambria"/>
                <a:sym typeface="Cambria"/>
              </a:defRPr>
            </a:lvl1pPr>
            <a:lvl2pPr marL="0" lvl="1" indent="0" algn="ctr">
              <a:spcBef>
                <a:spcPts val="0"/>
              </a:spcBef>
              <a:buNone/>
              <a:defRPr sz="2800" b="1" i="0" u="none" strike="noStrike" cap="none">
                <a:solidFill>
                  <a:srgbClr val="FFFFFF"/>
                </a:solidFill>
                <a:latin typeface="Cambria"/>
                <a:ea typeface="Cambria"/>
                <a:cs typeface="Cambria"/>
                <a:sym typeface="Cambria"/>
              </a:defRPr>
            </a:lvl2pPr>
            <a:lvl3pPr marL="0" lvl="2" indent="0" algn="ctr">
              <a:spcBef>
                <a:spcPts val="0"/>
              </a:spcBef>
              <a:buNone/>
              <a:defRPr sz="2800" b="1" i="0" u="none" strike="noStrike" cap="none">
                <a:solidFill>
                  <a:srgbClr val="FFFFFF"/>
                </a:solidFill>
                <a:latin typeface="Cambria"/>
                <a:ea typeface="Cambria"/>
                <a:cs typeface="Cambria"/>
                <a:sym typeface="Cambria"/>
              </a:defRPr>
            </a:lvl3pPr>
            <a:lvl4pPr marL="0" lvl="3" indent="0" algn="ctr">
              <a:spcBef>
                <a:spcPts val="0"/>
              </a:spcBef>
              <a:buNone/>
              <a:defRPr sz="2800" b="1" i="0" u="none" strike="noStrike" cap="none">
                <a:solidFill>
                  <a:srgbClr val="FFFFFF"/>
                </a:solidFill>
                <a:latin typeface="Cambria"/>
                <a:ea typeface="Cambria"/>
                <a:cs typeface="Cambria"/>
                <a:sym typeface="Cambria"/>
              </a:defRPr>
            </a:lvl4pPr>
            <a:lvl5pPr marL="0" lvl="4" indent="0" algn="ctr">
              <a:spcBef>
                <a:spcPts val="0"/>
              </a:spcBef>
              <a:buNone/>
              <a:defRPr sz="2800" b="1" i="0" u="none" strike="noStrike" cap="none">
                <a:solidFill>
                  <a:srgbClr val="FFFFFF"/>
                </a:solidFill>
                <a:latin typeface="Cambria"/>
                <a:ea typeface="Cambria"/>
                <a:cs typeface="Cambria"/>
                <a:sym typeface="Cambria"/>
              </a:defRPr>
            </a:lvl5pPr>
            <a:lvl6pPr marL="0" lvl="5" indent="0" algn="ctr">
              <a:spcBef>
                <a:spcPts val="0"/>
              </a:spcBef>
              <a:buNone/>
              <a:defRPr sz="2800" b="1" i="0" u="none" strike="noStrike" cap="none">
                <a:solidFill>
                  <a:srgbClr val="FFFFFF"/>
                </a:solidFill>
                <a:latin typeface="Cambria"/>
                <a:ea typeface="Cambria"/>
                <a:cs typeface="Cambria"/>
                <a:sym typeface="Cambria"/>
              </a:defRPr>
            </a:lvl6pPr>
            <a:lvl7pPr marL="0" lvl="6" indent="0" algn="ctr">
              <a:spcBef>
                <a:spcPts val="0"/>
              </a:spcBef>
              <a:buNone/>
              <a:defRPr sz="2800" b="1" i="0" u="none" strike="noStrike" cap="none">
                <a:solidFill>
                  <a:srgbClr val="FFFFFF"/>
                </a:solidFill>
                <a:latin typeface="Cambria"/>
                <a:ea typeface="Cambria"/>
                <a:cs typeface="Cambria"/>
                <a:sym typeface="Cambria"/>
              </a:defRPr>
            </a:lvl7pPr>
            <a:lvl8pPr marL="0" lvl="7" indent="0" algn="ctr">
              <a:spcBef>
                <a:spcPts val="0"/>
              </a:spcBef>
              <a:buNone/>
              <a:defRPr sz="2800" b="1" i="0" u="none" strike="noStrike" cap="none">
                <a:solidFill>
                  <a:srgbClr val="FFFFFF"/>
                </a:solidFill>
                <a:latin typeface="Cambria"/>
                <a:ea typeface="Cambria"/>
                <a:cs typeface="Cambria"/>
                <a:sym typeface="Cambria"/>
              </a:defRPr>
            </a:lvl8pPr>
            <a:lvl9pPr marL="0" lvl="8" indent="0" algn="ctr">
              <a:spcBef>
                <a:spcPts val="0"/>
              </a:spcBef>
              <a:buNone/>
              <a:defRPr sz="2800" b="1" i="0" u="none" strike="noStrike" cap="none">
                <a:solidFill>
                  <a:srgbClr val="FFFFFF"/>
                </a:solidFill>
                <a:latin typeface="Cambria"/>
                <a:ea typeface="Cambria"/>
                <a:cs typeface="Cambria"/>
                <a:sym typeface="Cambria"/>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Content with Caption">
    <p:spTree>
      <p:nvGrpSpPr>
        <p:cNvPr id="1" name="Shape 38"/>
        <p:cNvGrpSpPr/>
        <p:nvPr/>
      </p:nvGrpSpPr>
      <p:grpSpPr>
        <a:xfrm>
          <a:off x="0" y="0"/>
          <a:ext cx="0" cy="0"/>
          <a:chOff x="0" y="0"/>
          <a:chExt cx="0" cy="0"/>
        </a:xfrm>
      </p:grpSpPr>
      <p:sp>
        <p:nvSpPr>
          <p:cNvPr id="39" name="Google Shape;39;p13"/>
          <p:cNvSpPr/>
          <p:nvPr/>
        </p:nvSpPr>
        <p:spPr>
          <a:xfrm>
            <a:off x="8343497"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13"/>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Cambria"/>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13"/>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42" name="Google Shape;42;p13"/>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43" name="Google Shape;43;p13"/>
          <p:cNvSpPr txBox="1">
            <a:spLocks noGrp="1"/>
          </p:cNvSpPr>
          <p:nvPr>
            <p:ph type="dt" idx="10"/>
          </p:nvPr>
        </p:nvSpPr>
        <p:spPr>
          <a:xfrm>
            <a:off x="8549640" y="6272784"/>
            <a:ext cx="268833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3"/>
          <p:cNvSpPr txBox="1">
            <a:spLocks noGrp="1"/>
          </p:cNvSpPr>
          <p:nvPr>
            <p:ph type="ftr" idx="11"/>
          </p:nvPr>
        </p:nvSpPr>
        <p:spPr>
          <a:xfrm>
            <a:off x="238539" y="6272784"/>
            <a:ext cx="78244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45" name="Google Shape;45;p13"/>
          <p:cNvGrpSpPr/>
          <p:nvPr/>
        </p:nvGrpSpPr>
        <p:grpSpPr>
          <a:xfrm>
            <a:off x="11401725" y="6229681"/>
            <a:ext cx="457200" cy="457200"/>
            <a:chOff x="11361456" y="6195813"/>
            <a:chExt cx="548640" cy="548640"/>
          </a:xfrm>
        </p:grpSpPr>
        <p:sp>
          <p:nvSpPr>
            <p:cNvPr id="46" name="Google Shape;46;p13"/>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13"/>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1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extLst>
      <p:ext uri="{BB962C8B-B14F-4D97-AF65-F5344CB8AC3E}">
        <p14:creationId xmlns:p14="http://schemas.microsoft.com/office/powerpoint/2010/main" val="2240102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21"/>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1"/>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34" name="Google Shape;34;p21"/>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35" name="Google Shape;35;p2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49"/>
        <p:cNvGrpSpPr/>
        <p:nvPr/>
      </p:nvGrpSpPr>
      <p:grpSpPr>
        <a:xfrm>
          <a:off x="0" y="0"/>
          <a:ext cx="0" cy="0"/>
          <a:chOff x="0" y="0"/>
          <a:chExt cx="0" cy="0"/>
        </a:xfrm>
      </p:grpSpPr>
      <p:sp>
        <p:nvSpPr>
          <p:cNvPr id="50" name="Google Shape;50;p23"/>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3"/>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3"/>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23"/>
          <p:cNvGrpSpPr/>
          <p:nvPr/>
        </p:nvGrpSpPr>
        <p:grpSpPr>
          <a:xfrm>
            <a:off x="9649215" y="4068923"/>
            <a:ext cx="1080904" cy="1080902"/>
            <a:chOff x="9685338" y="4460675"/>
            <a:chExt cx="1080904" cy="1080902"/>
          </a:xfrm>
        </p:grpSpPr>
        <p:sp>
          <p:nvSpPr>
            <p:cNvPr id="54" name="Google Shape;54;p23"/>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3"/>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23"/>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7200"/>
              <a:buFont typeface="Cambria"/>
              <a:buNone/>
              <a:defRPr sz="7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23"/>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58" name="Google Shape;58;p23"/>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3"/>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3"/>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Cambria"/>
                <a:ea typeface="Cambria"/>
                <a:cs typeface="Cambria"/>
                <a:sym typeface="Cambria"/>
              </a:defRPr>
            </a:lvl1pPr>
            <a:lvl2pPr marL="0" lvl="1" indent="0" algn="ctr">
              <a:spcBef>
                <a:spcPts val="0"/>
              </a:spcBef>
              <a:buNone/>
              <a:defRPr sz="2800" b="1" i="0" u="none" strike="noStrike" cap="none">
                <a:solidFill>
                  <a:srgbClr val="FFFFFF"/>
                </a:solidFill>
                <a:latin typeface="Cambria"/>
                <a:ea typeface="Cambria"/>
                <a:cs typeface="Cambria"/>
                <a:sym typeface="Cambria"/>
              </a:defRPr>
            </a:lvl2pPr>
            <a:lvl3pPr marL="0" lvl="2" indent="0" algn="ctr">
              <a:spcBef>
                <a:spcPts val="0"/>
              </a:spcBef>
              <a:buNone/>
              <a:defRPr sz="2800" b="1" i="0" u="none" strike="noStrike" cap="none">
                <a:solidFill>
                  <a:srgbClr val="FFFFFF"/>
                </a:solidFill>
                <a:latin typeface="Cambria"/>
                <a:ea typeface="Cambria"/>
                <a:cs typeface="Cambria"/>
                <a:sym typeface="Cambria"/>
              </a:defRPr>
            </a:lvl3pPr>
            <a:lvl4pPr marL="0" lvl="3" indent="0" algn="ctr">
              <a:spcBef>
                <a:spcPts val="0"/>
              </a:spcBef>
              <a:buNone/>
              <a:defRPr sz="2800" b="1" i="0" u="none" strike="noStrike" cap="none">
                <a:solidFill>
                  <a:srgbClr val="FFFFFF"/>
                </a:solidFill>
                <a:latin typeface="Cambria"/>
                <a:ea typeface="Cambria"/>
                <a:cs typeface="Cambria"/>
                <a:sym typeface="Cambria"/>
              </a:defRPr>
            </a:lvl4pPr>
            <a:lvl5pPr marL="0" lvl="4" indent="0" algn="ctr">
              <a:spcBef>
                <a:spcPts val="0"/>
              </a:spcBef>
              <a:buNone/>
              <a:defRPr sz="2800" b="1" i="0" u="none" strike="noStrike" cap="none">
                <a:solidFill>
                  <a:srgbClr val="FFFFFF"/>
                </a:solidFill>
                <a:latin typeface="Cambria"/>
                <a:ea typeface="Cambria"/>
                <a:cs typeface="Cambria"/>
                <a:sym typeface="Cambria"/>
              </a:defRPr>
            </a:lvl5pPr>
            <a:lvl6pPr marL="0" lvl="5" indent="0" algn="ctr">
              <a:spcBef>
                <a:spcPts val="0"/>
              </a:spcBef>
              <a:buNone/>
              <a:defRPr sz="2800" b="1" i="0" u="none" strike="noStrike" cap="none">
                <a:solidFill>
                  <a:srgbClr val="FFFFFF"/>
                </a:solidFill>
                <a:latin typeface="Cambria"/>
                <a:ea typeface="Cambria"/>
                <a:cs typeface="Cambria"/>
                <a:sym typeface="Cambria"/>
              </a:defRPr>
            </a:lvl6pPr>
            <a:lvl7pPr marL="0" lvl="6" indent="0" algn="ctr">
              <a:spcBef>
                <a:spcPts val="0"/>
              </a:spcBef>
              <a:buNone/>
              <a:defRPr sz="2800" b="1" i="0" u="none" strike="noStrike" cap="none">
                <a:solidFill>
                  <a:srgbClr val="FFFFFF"/>
                </a:solidFill>
                <a:latin typeface="Cambria"/>
                <a:ea typeface="Cambria"/>
                <a:cs typeface="Cambria"/>
                <a:sym typeface="Cambria"/>
              </a:defRPr>
            </a:lvl7pPr>
            <a:lvl8pPr marL="0" lvl="7" indent="0" algn="ctr">
              <a:spcBef>
                <a:spcPts val="0"/>
              </a:spcBef>
              <a:buNone/>
              <a:defRPr sz="2800" b="1" i="0" u="none" strike="noStrike" cap="none">
                <a:solidFill>
                  <a:srgbClr val="FFFFFF"/>
                </a:solidFill>
                <a:latin typeface="Cambria"/>
                <a:ea typeface="Cambria"/>
                <a:cs typeface="Cambria"/>
                <a:sym typeface="Cambria"/>
              </a:defRPr>
            </a:lvl8pPr>
            <a:lvl9pPr marL="0" lvl="8" indent="0" algn="ctr">
              <a:spcBef>
                <a:spcPts val="0"/>
              </a:spcBef>
              <a:buNone/>
              <a:defRPr sz="2800" b="1" i="0" u="none" strike="noStrike" cap="none">
                <a:solidFill>
                  <a:srgbClr val="FFFFFF"/>
                </a:solidFill>
                <a:latin typeface="Cambria"/>
                <a:ea typeface="Cambria"/>
                <a:cs typeface="Cambria"/>
                <a:sym typeface="Cambria"/>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1"/>
        <p:cNvGrpSpPr/>
        <p:nvPr/>
      </p:nvGrpSpPr>
      <p:grpSpPr>
        <a:xfrm>
          <a:off x="0" y="0"/>
          <a:ext cx="0" cy="0"/>
          <a:chOff x="0" y="0"/>
          <a:chExt cx="0" cy="0"/>
        </a:xfrm>
      </p:grpSpPr>
      <p:sp>
        <p:nvSpPr>
          <p:cNvPr id="62" name="Google Shape;62;p24"/>
          <p:cNvSpPr/>
          <p:nvPr/>
        </p:nvSpPr>
        <p:spPr>
          <a:xfrm>
            <a:off x="1052716" y="263905"/>
            <a:ext cx="10075531"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4"/>
          <p:cNvSpPr/>
          <p:nvPr/>
        </p:nvSpPr>
        <p:spPr>
          <a:xfrm>
            <a:off x="1052716" y="1906835"/>
            <a:ext cx="10075531"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4"/>
          <p:cNvSpPr/>
          <p:nvPr/>
        </p:nvSpPr>
        <p:spPr>
          <a:xfrm>
            <a:off x="1052716" y="401738"/>
            <a:ext cx="10075532" cy="1429227"/>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4"/>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4000"/>
              <a:buFont typeface="Cambria"/>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24"/>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67" name="Google Shape;67;p24"/>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4"/>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0"/>
        <p:cNvGrpSpPr/>
        <p:nvPr/>
      </p:nvGrpSpPr>
      <p:grpSpPr>
        <a:xfrm>
          <a:off x="0" y="0"/>
          <a:ext cx="0" cy="0"/>
          <a:chOff x="0" y="0"/>
          <a:chExt cx="0" cy="0"/>
        </a:xfrm>
      </p:grpSpPr>
      <p:sp>
        <p:nvSpPr>
          <p:cNvPr id="71" name="Google Shape;71;p25"/>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25"/>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73" name="Google Shape;73;p25"/>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4" name="Google Shape;74;p25"/>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75" name="Google Shape;75;p25"/>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6" name="Google Shape;76;p25"/>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5"/>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9"/>
        <p:cNvGrpSpPr/>
        <p:nvPr/>
      </p:nvGrpSpPr>
      <p:grpSpPr>
        <a:xfrm>
          <a:off x="0" y="0"/>
          <a:ext cx="0" cy="0"/>
          <a:chOff x="0" y="0"/>
          <a:chExt cx="0" cy="0"/>
        </a:xfrm>
      </p:grpSpPr>
      <p:sp>
        <p:nvSpPr>
          <p:cNvPr id="80" name="Google Shape;80;p26"/>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6"/>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6"/>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27"/>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7"/>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8"/>
        <p:cNvGrpSpPr/>
        <p:nvPr/>
      </p:nvGrpSpPr>
      <p:grpSpPr>
        <a:xfrm>
          <a:off x="0" y="0"/>
          <a:ext cx="0" cy="0"/>
          <a:chOff x="0" y="0"/>
          <a:chExt cx="0" cy="0"/>
        </a:xfrm>
      </p:grpSpPr>
      <p:sp>
        <p:nvSpPr>
          <p:cNvPr id="89" name="Google Shape;89;p28"/>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8"/>
          <p:cNvSpPr txBox="1">
            <a:spLocks noGrp="1"/>
          </p:cNvSpPr>
          <p:nvPr>
            <p:ph type="title"/>
          </p:nvPr>
        </p:nvSpPr>
        <p:spPr>
          <a:xfrm>
            <a:off x="8549640" y="342900"/>
            <a:ext cx="3200400" cy="142626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Cambria"/>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28"/>
          <p:cNvSpPr>
            <a:spLocks noGrp="1"/>
          </p:cNvSpPr>
          <p:nvPr>
            <p:ph type="pic" idx="2"/>
          </p:nvPr>
        </p:nvSpPr>
        <p:spPr>
          <a:xfrm>
            <a:off x="0" y="0"/>
            <a:ext cx="8303740" cy="6858000"/>
          </a:xfrm>
          <a:prstGeom prst="rect">
            <a:avLst/>
          </a:prstGeom>
          <a:solidFill>
            <a:srgbClr val="E1DFDF"/>
          </a:solidFill>
          <a:ln>
            <a:noFill/>
          </a:ln>
        </p:spPr>
      </p:sp>
      <p:sp>
        <p:nvSpPr>
          <p:cNvPr id="92" name="Google Shape;92;p28"/>
          <p:cNvSpPr txBox="1">
            <a:spLocks noGrp="1"/>
          </p:cNvSpPr>
          <p:nvPr>
            <p:ph type="body" idx="1"/>
          </p:nvPr>
        </p:nvSpPr>
        <p:spPr>
          <a:xfrm>
            <a:off x="8549640" y="1812267"/>
            <a:ext cx="3200400" cy="4368441"/>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93" name="Google Shape;93;p28"/>
          <p:cNvSpPr txBox="1">
            <a:spLocks noGrp="1"/>
          </p:cNvSpPr>
          <p:nvPr>
            <p:ph type="dt" idx="10"/>
          </p:nvPr>
        </p:nvSpPr>
        <p:spPr>
          <a:xfrm>
            <a:off x="8549640" y="6272784"/>
            <a:ext cx="268833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94" name="Google Shape;94;p28"/>
          <p:cNvGrpSpPr/>
          <p:nvPr/>
        </p:nvGrpSpPr>
        <p:grpSpPr>
          <a:xfrm>
            <a:off x="11401725" y="6229681"/>
            <a:ext cx="457200" cy="457200"/>
            <a:chOff x="11361456" y="6195813"/>
            <a:chExt cx="548640" cy="548640"/>
          </a:xfrm>
        </p:grpSpPr>
        <p:sp>
          <p:nvSpPr>
            <p:cNvPr id="95" name="Google Shape;95;p28"/>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8"/>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2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8"/>
        <p:cNvGrpSpPr/>
        <p:nvPr/>
      </p:nvGrpSpPr>
      <p:grpSpPr>
        <a:xfrm>
          <a:off x="0" y="0"/>
          <a:ext cx="0" cy="0"/>
          <a:chOff x="0" y="0"/>
          <a:chExt cx="0" cy="0"/>
        </a:xfrm>
      </p:grpSpPr>
      <p:sp>
        <p:nvSpPr>
          <p:cNvPr id="99" name="Google Shape;99;p29"/>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29"/>
          <p:cNvSpPr txBox="1">
            <a:spLocks noGrp="1"/>
          </p:cNvSpPr>
          <p:nvPr>
            <p:ph type="body" idx="1"/>
          </p:nvPr>
        </p:nvSpPr>
        <p:spPr>
          <a:xfrm rot="5400000">
            <a:off x="4073652" y="-882396"/>
            <a:ext cx="4050792" cy="100584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101" name="Google Shape;101;p2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9"/>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p:nvPr/>
        </p:nvSpPr>
        <p:spPr>
          <a:xfrm>
            <a:off x="1052716" y="263905"/>
            <a:ext cx="10075531" cy="80683"/>
          </a:xfrm>
          <a:prstGeom prst="rect">
            <a:avLst/>
          </a:prstGeom>
          <a:blipFill rotWithShape="1">
            <a:blip r:embed="rId1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9"/>
          <p:cNvSpPr/>
          <p:nvPr/>
        </p:nvSpPr>
        <p:spPr>
          <a:xfrm>
            <a:off x="1052716" y="1906835"/>
            <a:ext cx="10075531" cy="80683"/>
          </a:xfrm>
          <a:prstGeom prst="rect">
            <a:avLst/>
          </a:prstGeom>
          <a:blipFill rotWithShape="1">
            <a:blip r:embed="rId1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9"/>
          <p:cNvSpPr/>
          <p:nvPr/>
        </p:nvSpPr>
        <p:spPr>
          <a:xfrm>
            <a:off x="1052716" y="401738"/>
            <a:ext cx="10075532" cy="1429227"/>
          </a:xfrm>
          <a:prstGeom prst="rect">
            <a:avLst/>
          </a:prstGeom>
          <a:blipFill rotWithShape="1">
            <a:blip r:embed="rId1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9"/>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4800"/>
              <a:buFont typeface="Cambria"/>
              <a:buNone/>
              <a:defRPr sz="4800" b="0" i="0" u="none" strike="noStrike" cap="none">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19"/>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Cambria"/>
                <a:ea typeface="Cambria"/>
                <a:cs typeface="Cambria"/>
                <a:sym typeface="Cambria"/>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Cambria"/>
                <a:ea typeface="Cambria"/>
                <a:cs typeface="Cambria"/>
                <a:sym typeface="Cambria"/>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9pPr>
          </a:lstStyle>
          <a:p>
            <a:endParaRPr/>
          </a:p>
        </p:txBody>
      </p:sp>
      <p:sp>
        <p:nvSpPr>
          <p:cNvPr id="15" name="Google Shape;15;p1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2"/>
                </a:solidFill>
                <a:latin typeface="Cambria"/>
                <a:ea typeface="Cambria"/>
                <a:cs typeface="Cambria"/>
                <a:sym typeface="Cambria"/>
              </a:defRPr>
            </a:lvl1pPr>
            <a:lvl2pPr marR="0" lvl="1"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9pPr>
          </a:lstStyle>
          <a:p>
            <a:endParaRPr/>
          </a:p>
        </p:txBody>
      </p:sp>
      <p:sp>
        <p:nvSpPr>
          <p:cNvPr id="16" name="Google Shape;16;p19"/>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2"/>
                </a:solidFill>
                <a:latin typeface="Cambria"/>
                <a:ea typeface="Cambria"/>
                <a:cs typeface="Cambria"/>
                <a:sym typeface="Cambria"/>
              </a:defRPr>
            </a:lvl1pPr>
            <a:lvl2pPr marR="0" lvl="1"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9pPr>
          </a:lstStyle>
          <a:p>
            <a:endParaRPr/>
          </a:p>
        </p:txBody>
      </p:sp>
      <p:grpSp>
        <p:nvGrpSpPr>
          <p:cNvPr id="17" name="Google Shape;17;p19"/>
          <p:cNvGrpSpPr/>
          <p:nvPr/>
        </p:nvGrpSpPr>
        <p:grpSpPr>
          <a:xfrm>
            <a:off x="11401725" y="6229681"/>
            <a:ext cx="457200" cy="457200"/>
            <a:chOff x="11361456" y="6195813"/>
            <a:chExt cx="548640" cy="548640"/>
          </a:xfrm>
        </p:grpSpPr>
        <p:sp>
          <p:nvSpPr>
            <p:cNvPr id="18" name="Google Shape;18;p19"/>
            <p:cNvSpPr/>
            <p:nvPr/>
          </p:nvSpPr>
          <p:spPr>
            <a:xfrm>
              <a:off x="11361456" y="6195813"/>
              <a:ext cx="548640" cy="548640"/>
            </a:xfrm>
            <a:prstGeom prst="ellipse">
              <a:avLst/>
            </a:prstGeom>
            <a:blipFill rotWithShape="1">
              <a:blip r:embed="rId1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9"/>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1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Cambria"/>
                <a:ea typeface="Cambria"/>
                <a:cs typeface="Cambria"/>
                <a:sym typeface="Cambria"/>
              </a:defRPr>
            </a:lvl1pPr>
            <a:lvl2pPr marL="0" marR="0" lvl="1" indent="0" algn="ctr" rtl="0">
              <a:spcBef>
                <a:spcPts val="0"/>
              </a:spcBef>
              <a:buNone/>
              <a:defRPr sz="1400" b="1" i="0" u="none" strike="noStrike" cap="none">
                <a:solidFill>
                  <a:srgbClr val="FFFFFF"/>
                </a:solidFill>
                <a:latin typeface="Cambria"/>
                <a:ea typeface="Cambria"/>
                <a:cs typeface="Cambria"/>
                <a:sym typeface="Cambria"/>
              </a:defRPr>
            </a:lvl2pPr>
            <a:lvl3pPr marL="0" marR="0" lvl="2" indent="0" algn="ctr" rtl="0">
              <a:spcBef>
                <a:spcPts val="0"/>
              </a:spcBef>
              <a:buNone/>
              <a:defRPr sz="1400" b="1" i="0" u="none" strike="noStrike" cap="none">
                <a:solidFill>
                  <a:srgbClr val="FFFFFF"/>
                </a:solidFill>
                <a:latin typeface="Cambria"/>
                <a:ea typeface="Cambria"/>
                <a:cs typeface="Cambria"/>
                <a:sym typeface="Cambria"/>
              </a:defRPr>
            </a:lvl3pPr>
            <a:lvl4pPr marL="0" marR="0" lvl="3" indent="0" algn="ctr" rtl="0">
              <a:spcBef>
                <a:spcPts val="0"/>
              </a:spcBef>
              <a:buNone/>
              <a:defRPr sz="1400" b="1" i="0" u="none" strike="noStrike" cap="none">
                <a:solidFill>
                  <a:srgbClr val="FFFFFF"/>
                </a:solidFill>
                <a:latin typeface="Cambria"/>
                <a:ea typeface="Cambria"/>
                <a:cs typeface="Cambria"/>
                <a:sym typeface="Cambria"/>
              </a:defRPr>
            </a:lvl4pPr>
            <a:lvl5pPr marL="0" marR="0" lvl="4" indent="0" algn="ctr" rtl="0">
              <a:spcBef>
                <a:spcPts val="0"/>
              </a:spcBef>
              <a:buNone/>
              <a:defRPr sz="1400" b="1" i="0" u="none" strike="noStrike" cap="none">
                <a:solidFill>
                  <a:srgbClr val="FFFFFF"/>
                </a:solidFill>
                <a:latin typeface="Cambria"/>
                <a:ea typeface="Cambria"/>
                <a:cs typeface="Cambria"/>
                <a:sym typeface="Cambria"/>
              </a:defRPr>
            </a:lvl5pPr>
            <a:lvl6pPr marL="0" marR="0" lvl="5" indent="0" algn="ctr" rtl="0">
              <a:spcBef>
                <a:spcPts val="0"/>
              </a:spcBef>
              <a:buNone/>
              <a:defRPr sz="1400" b="1" i="0" u="none" strike="noStrike" cap="none">
                <a:solidFill>
                  <a:srgbClr val="FFFFFF"/>
                </a:solidFill>
                <a:latin typeface="Cambria"/>
                <a:ea typeface="Cambria"/>
                <a:cs typeface="Cambria"/>
                <a:sym typeface="Cambria"/>
              </a:defRPr>
            </a:lvl6pPr>
            <a:lvl7pPr marL="0" marR="0" lvl="6" indent="0" algn="ctr" rtl="0">
              <a:spcBef>
                <a:spcPts val="0"/>
              </a:spcBef>
              <a:buNone/>
              <a:defRPr sz="1400" b="1" i="0" u="none" strike="noStrike" cap="none">
                <a:solidFill>
                  <a:srgbClr val="FFFFFF"/>
                </a:solidFill>
                <a:latin typeface="Cambria"/>
                <a:ea typeface="Cambria"/>
                <a:cs typeface="Cambria"/>
                <a:sym typeface="Cambria"/>
              </a:defRPr>
            </a:lvl7pPr>
            <a:lvl8pPr marL="0" marR="0" lvl="7" indent="0" algn="ctr" rtl="0">
              <a:spcBef>
                <a:spcPts val="0"/>
              </a:spcBef>
              <a:buNone/>
              <a:defRPr sz="1400" b="1" i="0" u="none" strike="noStrike" cap="none">
                <a:solidFill>
                  <a:srgbClr val="FFFFFF"/>
                </a:solidFill>
                <a:latin typeface="Cambria"/>
                <a:ea typeface="Cambria"/>
                <a:cs typeface="Cambria"/>
                <a:sym typeface="Cambria"/>
              </a:defRPr>
            </a:lvl8pPr>
            <a:lvl9pPr marL="0" marR="0" lvl="8" indent="0" algn="ctr" rtl="0">
              <a:spcBef>
                <a:spcPts val="0"/>
              </a:spcBef>
              <a:buNone/>
              <a:defRPr sz="1400" b="1" i="0" u="none" strike="noStrike" cap="none">
                <a:solidFill>
                  <a:srgbClr val="FFFFFF"/>
                </a:solidFill>
                <a:latin typeface="Cambria"/>
                <a:ea typeface="Cambria"/>
                <a:cs typeface="Cambria"/>
                <a:sym typeface="Cambria"/>
              </a:defRPr>
            </a:lvl9pPr>
          </a:lstStyle>
          <a:p>
            <a:pPr marL="0" lvl="0" indent="0" algn="ctr" rtl="0">
              <a:spcBef>
                <a:spcPts val="0"/>
              </a:spcBef>
              <a:spcAft>
                <a:spcPts val="0"/>
              </a:spcAft>
              <a:buNone/>
            </a:pPr>
            <a:fld id="{00000000-1234-1234-1234-123412341234}" type="slidenum">
              <a:rPr lang="tr-T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8000" dirty="0"/>
              <a:t>C++ DİLİ İLE  NESNE YÖNELİMLİ PROGRAMLAMA</a:t>
            </a:r>
            <a:endParaRPr lang="en-US" sz="8000" dirty="0"/>
          </a:p>
        </p:txBody>
      </p:sp>
      <p:sp>
        <p:nvSpPr>
          <p:cNvPr id="3" name="Subtitle 2"/>
          <p:cNvSpPr>
            <a:spLocks noGrp="1"/>
          </p:cNvSpPr>
          <p:nvPr>
            <p:ph type="body" idx="1"/>
          </p:nvPr>
        </p:nvSpPr>
        <p:spPr/>
        <p:txBody>
          <a:bodyPr/>
          <a:lstStyle/>
          <a:p>
            <a:pPr algn="ctr"/>
            <a:r>
              <a:rPr lang="tr-TR" dirty="0">
                <a:solidFill>
                  <a:schemeClr val="tx2">
                    <a:lumMod val="75000"/>
                  </a:schemeClr>
                </a:solidFill>
              </a:rPr>
              <a:t>İlhan ÖZKAN, Elektronik Yüksek Mühendisi</a:t>
            </a:r>
            <a:br>
              <a:rPr lang="tr-TR" dirty="0">
                <a:solidFill>
                  <a:schemeClr val="tx2">
                    <a:lumMod val="75000"/>
                  </a:schemeClr>
                </a:solidFill>
              </a:rPr>
            </a:br>
            <a:r>
              <a:rPr lang="tr-TR" dirty="0">
                <a:solidFill>
                  <a:schemeClr val="tx2">
                    <a:lumMod val="75000"/>
                  </a:schemeClr>
                </a:solidFill>
              </a:rPr>
              <a:t>Mayıs 2020</a:t>
            </a:r>
            <a:endParaRPr lang="en-US" dirty="0">
              <a:solidFill>
                <a:schemeClr val="tx2">
                  <a:lumMod val="75000"/>
                </a:schemeClr>
              </a:solidFill>
            </a:endParaRPr>
          </a:p>
        </p:txBody>
      </p:sp>
    </p:spTree>
    <p:extLst>
      <p:ext uri="{BB962C8B-B14F-4D97-AF65-F5344CB8AC3E}">
        <p14:creationId xmlns:p14="http://schemas.microsoft.com/office/powerpoint/2010/main" val="3879346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6"/>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400"/>
              <a:buFont typeface="Cambria"/>
              <a:buNone/>
            </a:pPr>
            <a:r>
              <a:rPr lang="tr-TR" sz="2400" dirty="0"/>
              <a:t>KARAKTER GÖSTERİCİLERİ</a:t>
            </a:r>
            <a:endParaRPr lang="tr-TR" dirty="0"/>
          </a:p>
        </p:txBody>
      </p:sp>
      <p:sp>
        <p:nvSpPr>
          <p:cNvPr id="147" name="Google Shape;147;p6"/>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90"/>
              <a:buNone/>
            </a:pPr>
            <a:r>
              <a:rPr lang="tr-TR" sz="1600" dirty="0">
                <a:latin typeface="Consolas" panose="020B0609020204030204" pitchFamily="49" charset="0"/>
              </a:rPr>
              <a:t>#include &lt;</a:t>
            </a:r>
            <a:r>
              <a:rPr lang="tr-TR" sz="1600" dirty="0" err="1">
                <a:latin typeface="Consolas" panose="020B0609020204030204" pitchFamily="49" charset="0"/>
              </a:rPr>
              <a:t>iostream</a:t>
            </a:r>
            <a:r>
              <a:rPr lang="tr-TR" sz="1600" dirty="0">
                <a:latin typeface="Consolas" panose="020B0609020204030204" pitchFamily="49" charset="0"/>
              </a:rPr>
              <a:t>&gt;</a:t>
            </a:r>
          </a:p>
          <a:p>
            <a:pPr marL="0" lvl="0" indent="0" algn="l" rtl="0">
              <a:lnSpc>
                <a:spcPct val="100000"/>
              </a:lnSpc>
              <a:spcBef>
                <a:spcPts val="0"/>
              </a:spcBef>
              <a:spcAft>
                <a:spcPts val="0"/>
              </a:spcAft>
              <a:buSzPts val="1190"/>
              <a:buNone/>
            </a:pPr>
            <a:r>
              <a:rPr lang="tr-TR" sz="1600" dirty="0" err="1">
                <a:solidFill>
                  <a:srgbClr val="0000CC"/>
                </a:solidFill>
                <a:latin typeface="Consolas" panose="020B0609020204030204" pitchFamily="49" charset="0"/>
              </a:rPr>
              <a:t>using</a:t>
            </a:r>
            <a:r>
              <a:rPr lang="tr-TR" sz="1600" dirty="0">
                <a:latin typeface="Consolas" panose="020B0609020204030204" pitchFamily="49" charset="0"/>
              </a:rPr>
              <a:t> </a:t>
            </a:r>
            <a:r>
              <a:rPr lang="tr-TR" sz="1600" dirty="0">
                <a:solidFill>
                  <a:srgbClr val="0000CC"/>
                </a:solidFill>
                <a:latin typeface="Consolas" panose="020B0609020204030204" pitchFamily="49" charset="0"/>
              </a:rPr>
              <a:t>namespace</a:t>
            </a:r>
            <a:r>
              <a:rPr lang="tr-TR" sz="1600" dirty="0">
                <a:latin typeface="Consolas" panose="020B0609020204030204" pitchFamily="49" charset="0"/>
              </a:rPr>
              <a:t> std;</a:t>
            </a:r>
          </a:p>
          <a:p>
            <a:pPr marL="0" lvl="0" indent="0" algn="l" rtl="0">
              <a:lnSpc>
                <a:spcPct val="100000"/>
              </a:lnSpc>
              <a:spcBef>
                <a:spcPts val="0"/>
              </a:spcBef>
              <a:spcAft>
                <a:spcPts val="0"/>
              </a:spcAft>
              <a:buSzPts val="1190"/>
              <a:buNone/>
            </a:pPr>
            <a:r>
              <a:rPr lang="tr-TR" sz="1600" dirty="0">
                <a:solidFill>
                  <a:srgbClr val="0000CC"/>
                </a:solidFill>
                <a:latin typeface="Consolas" panose="020B0609020204030204" pitchFamily="49" charset="0"/>
              </a:rPr>
              <a:t>int</a:t>
            </a:r>
            <a:r>
              <a:rPr lang="tr-TR" sz="1600" dirty="0">
                <a:latin typeface="Consolas" panose="020B0609020204030204" pitchFamily="49" charset="0"/>
              </a:rPr>
              <a:t> main() {</a:t>
            </a:r>
          </a:p>
          <a:p>
            <a:pPr marL="0" lvl="0" indent="0" algn="l" rtl="0">
              <a:lnSpc>
                <a:spcPct val="100000"/>
              </a:lnSpc>
              <a:spcBef>
                <a:spcPts val="0"/>
              </a:spcBef>
              <a:spcAft>
                <a:spcPts val="0"/>
              </a:spcAft>
              <a:buSzPts val="1190"/>
              <a:buNone/>
            </a:pPr>
            <a:r>
              <a:rPr lang="tr-TR" sz="1600" dirty="0">
                <a:latin typeface="Consolas" panose="020B0609020204030204" pitchFamily="49" charset="0"/>
              </a:rPr>
              <a:t>    string::iterator </a:t>
            </a:r>
            <a:r>
              <a:rPr lang="tr-TR" sz="1600" dirty="0" err="1">
                <a:latin typeface="Consolas" panose="020B0609020204030204" pitchFamily="49" charset="0"/>
              </a:rPr>
              <a:t>itr</a:t>
            </a:r>
            <a:r>
              <a:rPr lang="tr-TR" sz="1600" dirty="0">
                <a:latin typeface="Consolas" panose="020B0609020204030204" pitchFamily="49" charset="0"/>
              </a:rPr>
              <a:t>; </a:t>
            </a:r>
            <a:r>
              <a:rPr lang="tr-TR" sz="1600" dirty="0">
                <a:solidFill>
                  <a:schemeClr val="bg1">
                    <a:lumMod val="65000"/>
                  </a:schemeClr>
                </a:solidFill>
                <a:latin typeface="Consolas" panose="020B0609020204030204" pitchFamily="49" charset="0"/>
              </a:rPr>
              <a:t>//string yineleme nesnesi </a:t>
            </a:r>
          </a:p>
          <a:p>
            <a:pPr marL="0" lvl="0" indent="0" algn="l" rtl="0">
              <a:lnSpc>
                <a:spcPct val="100000"/>
              </a:lnSpc>
              <a:spcBef>
                <a:spcPts val="0"/>
              </a:spcBef>
              <a:spcAft>
                <a:spcPts val="0"/>
              </a:spcAft>
              <a:buSzPts val="1190"/>
              <a:buNone/>
            </a:pPr>
            <a:r>
              <a:rPr lang="tr-TR" sz="1600" dirty="0">
                <a:latin typeface="Consolas" panose="020B0609020204030204" pitchFamily="49" charset="0"/>
              </a:rPr>
              <a:t>    string::</a:t>
            </a:r>
            <a:r>
              <a:rPr lang="tr-TR" sz="1600" dirty="0" err="1">
                <a:latin typeface="Consolas" panose="020B0609020204030204" pitchFamily="49" charset="0"/>
              </a:rPr>
              <a:t>reverse_iterator</a:t>
            </a:r>
            <a:r>
              <a:rPr lang="tr-TR" sz="1600" dirty="0">
                <a:latin typeface="Consolas" panose="020B0609020204030204" pitchFamily="49" charset="0"/>
              </a:rPr>
              <a:t> </a:t>
            </a:r>
            <a:r>
              <a:rPr lang="tr-TR" sz="1600" dirty="0" err="1">
                <a:latin typeface="Consolas" panose="020B0609020204030204" pitchFamily="49" charset="0"/>
              </a:rPr>
              <a:t>rit</a:t>
            </a:r>
            <a:r>
              <a:rPr lang="tr-TR" sz="1600" dirty="0">
                <a:latin typeface="Consolas" panose="020B0609020204030204" pitchFamily="49" charset="0"/>
              </a:rPr>
              <a:t>; </a:t>
            </a:r>
            <a:r>
              <a:rPr lang="tr-TR" sz="1600" dirty="0">
                <a:solidFill>
                  <a:schemeClr val="bg1">
                    <a:lumMod val="65000"/>
                  </a:schemeClr>
                </a:solidFill>
                <a:latin typeface="Consolas" panose="020B0609020204030204" pitchFamily="49" charset="0"/>
              </a:rPr>
              <a:t>//string ters yineleme nesnesi </a:t>
            </a:r>
          </a:p>
          <a:p>
            <a:pPr marL="0" lvl="0" indent="0" algn="l" rtl="0">
              <a:lnSpc>
                <a:spcPct val="100000"/>
              </a:lnSpc>
              <a:spcBef>
                <a:spcPts val="0"/>
              </a:spcBef>
              <a:spcAft>
                <a:spcPts val="0"/>
              </a:spcAft>
              <a:buSzPts val="1190"/>
              <a:buNone/>
            </a:pPr>
            <a:endParaRPr lang="tr-TR" sz="1600" dirty="0">
              <a:solidFill>
                <a:schemeClr val="bg1">
                  <a:lumMod val="65000"/>
                </a:schemeClr>
              </a:solidFill>
              <a:latin typeface="Consolas" panose="020B0609020204030204" pitchFamily="49" charset="0"/>
            </a:endParaRPr>
          </a:p>
          <a:p>
            <a:pPr marL="0" lvl="0" indent="0" algn="l" rtl="0">
              <a:lnSpc>
                <a:spcPct val="100000"/>
              </a:lnSpc>
              <a:spcBef>
                <a:spcPts val="0"/>
              </a:spcBef>
              <a:spcAft>
                <a:spcPts val="0"/>
              </a:spcAft>
              <a:buSzPts val="1190"/>
              <a:buNone/>
            </a:pPr>
            <a:r>
              <a:rPr lang="tr-TR" sz="1600" dirty="0">
                <a:latin typeface="Consolas" panose="020B0609020204030204" pitchFamily="49" charset="0"/>
              </a:rPr>
              <a:t>    </a:t>
            </a:r>
            <a:r>
              <a:rPr lang="tr-TR" sz="1600" dirty="0">
                <a:solidFill>
                  <a:srgbClr val="0000CC"/>
                </a:solidFill>
                <a:latin typeface="Consolas" panose="020B0609020204030204" pitchFamily="49" charset="0"/>
              </a:rPr>
              <a:t>string</a:t>
            </a:r>
            <a:r>
              <a:rPr lang="tr-TR" sz="1600" dirty="0">
                <a:latin typeface="Consolas" panose="020B0609020204030204" pitchFamily="49" charset="0"/>
              </a:rPr>
              <a:t> metin = "</a:t>
            </a:r>
            <a:r>
              <a:rPr lang="tr-TR" sz="1600" dirty="0" err="1">
                <a:latin typeface="Consolas" panose="020B0609020204030204" pitchFamily="49" charset="0"/>
              </a:rPr>
              <a:t>Merhana</a:t>
            </a:r>
            <a:r>
              <a:rPr lang="tr-TR" sz="1600" dirty="0">
                <a:latin typeface="Consolas" panose="020B0609020204030204" pitchFamily="49" charset="0"/>
              </a:rPr>
              <a:t> </a:t>
            </a:r>
            <a:r>
              <a:rPr lang="tr-TR" sz="1600" dirty="0" err="1">
                <a:latin typeface="Consolas" panose="020B0609020204030204" pitchFamily="49" charset="0"/>
              </a:rPr>
              <a:t>Ilhan</a:t>
            </a:r>
            <a:r>
              <a:rPr lang="tr-TR" sz="1600" dirty="0">
                <a:latin typeface="Consolas" panose="020B0609020204030204" pitchFamily="49" charset="0"/>
              </a:rPr>
              <a:t>.";</a:t>
            </a:r>
          </a:p>
          <a:p>
            <a:pPr marL="0" lvl="0" indent="0" algn="l" rtl="0">
              <a:lnSpc>
                <a:spcPct val="100000"/>
              </a:lnSpc>
              <a:spcBef>
                <a:spcPts val="0"/>
              </a:spcBef>
              <a:spcAft>
                <a:spcPts val="0"/>
              </a:spcAft>
              <a:buSzPts val="1190"/>
              <a:buNone/>
            </a:pPr>
            <a:r>
              <a:rPr lang="tr-TR" sz="1600" dirty="0">
                <a:latin typeface="Consolas" panose="020B0609020204030204" pitchFamily="49" charset="0"/>
              </a:rPr>
              <a:t>    </a:t>
            </a:r>
            <a:r>
              <a:rPr lang="tr-TR" sz="1600" dirty="0" err="1">
                <a:latin typeface="Consolas" panose="020B0609020204030204" pitchFamily="49" charset="0"/>
              </a:rPr>
              <a:t>itr</a:t>
            </a:r>
            <a:r>
              <a:rPr lang="tr-TR" sz="1600" dirty="0">
                <a:latin typeface="Consolas" panose="020B0609020204030204" pitchFamily="49" charset="0"/>
              </a:rPr>
              <a:t> = </a:t>
            </a:r>
            <a:r>
              <a:rPr lang="tr-TR" sz="1600" dirty="0" err="1">
                <a:latin typeface="Consolas" panose="020B0609020204030204" pitchFamily="49" charset="0"/>
              </a:rPr>
              <a:t>metin.begin</a:t>
            </a:r>
            <a:r>
              <a:rPr lang="tr-TR" sz="1600" dirty="0">
                <a:latin typeface="Consolas" panose="020B0609020204030204" pitchFamily="49" charset="0"/>
              </a:rPr>
              <a:t>();</a:t>
            </a:r>
          </a:p>
          <a:p>
            <a:pPr marL="0" lvl="0" indent="0" algn="l" rtl="0">
              <a:lnSpc>
                <a:spcPct val="100000"/>
              </a:lnSpc>
              <a:spcBef>
                <a:spcPts val="0"/>
              </a:spcBef>
              <a:spcAft>
                <a:spcPts val="0"/>
              </a:spcAft>
              <a:buSzPts val="1190"/>
              <a:buNone/>
            </a:pPr>
            <a:r>
              <a:rPr lang="tr-TR" sz="1600" dirty="0">
                <a:latin typeface="Consolas" panose="020B0609020204030204" pitchFamily="49" charset="0"/>
              </a:rPr>
              <a:t>    </a:t>
            </a:r>
            <a:r>
              <a:rPr lang="tr-TR" sz="1600" dirty="0" err="1">
                <a:latin typeface="Consolas" panose="020B0609020204030204" pitchFamily="49" charset="0"/>
              </a:rPr>
              <a:t>cout</a:t>
            </a:r>
            <a:r>
              <a:rPr lang="tr-TR" sz="1600" dirty="0">
                <a:latin typeface="Consolas" panose="020B0609020204030204" pitchFamily="49" charset="0"/>
              </a:rPr>
              <a:t> &lt;&lt; "Yineleyicinin işaret ettiği karakter: " </a:t>
            </a:r>
          </a:p>
          <a:p>
            <a:pPr marL="0" lvl="0" indent="0" algn="l" rtl="0">
              <a:lnSpc>
                <a:spcPct val="100000"/>
              </a:lnSpc>
              <a:spcBef>
                <a:spcPts val="0"/>
              </a:spcBef>
              <a:spcAft>
                <a:spcPts val="0"/>
              </a:spcAft>
              <a:buSzPts val="1190"/>
              <a:buNone/>
            </a:pPr>
            <a:r>
              <a:rPr lang="tr-TR" sz="1600" dirty="0">
                <a:latin typeface="Consolas" panose="020B0609020204030204" pitchFamily="49" charset="0"/>
              </a:rPr>
              <a:t>         &lt;&lt; *</a:t>
            </a:r>
            <a:r>
              <a:rPr lang="tr-TR" sz="1600" dirty="0" err="1">
                <a:latin typeface="Consolas" panose="020B0609020204030204" pitchFamily="49" charset="0"/>
              </a:rPr>
              <a:t>itr</a:t>
            </a:r>
            <a:r>
              <a:rPr lang="tr-TR" sz="1600" dirty="0">
                <a:latin typeface="Consolas" panose="020B0609020204030204" pitchFamily="49" charset="0"/>
              </a:rPr>
              <a:t> &lt;&lt; </a:t>
            </a:r>
            <a:r>
              <a:rPr lang="tr-TR" sz="1600" dirty="0" err="1">
                <a:latin typeface="Consolas" panose="020B0609020204030204" pitchFamily="49" charset="0"/>
              </a:rPr>
              <a:t>endl</a:t>
            </a:r>
            <a:r>
              <a:rPr lang="tr-TR" sz="1600" dirty="0">
                <a:latin typeface="Consolas" panose="020B0609020204030204" pitchFamily="49" charset="0"/>
              </a:rPr>
              <a:t>;</a:t>
            </a:r>
          </a:p>
          <a:p>
            <a:pPr marL="0" lvl="0" indent="0" algn="l" rtl="0">
              <a:lnSpc>
                <a:spcPct val="100000"/>
              </a:lnSpc>
              <a:spcBef>
                <a:spcPts val="0"/>
              </a:spcBef>
              <a:spcAft>
                <a:spcPts val="0"/>
              </a:spcAft>
              <a:buSzPts val="1190"/>
              <a:buNone/>
            </a:pPr>
            <a:endParaRPr lang="tr-TR" sz="1600" dirty="0">
              <a:latin typeface="Consolas" panose="020B0609020204030204" pitchFamily="49" charset="0"/>
            </a:endParaRPr>
          </a:p>
          <a:p>
            <a:pPr marL="0" lvl="0" indent="0" algn="l" rtl="0">
              <a:lnSpc>
                <a:spcPct val="100000"/>
              </a:lnSpc>
              <a:spcBef>
                <a:spcPts val="0"/>
              </a:spcBef>
              <a:spcAft>
                <a:spcPts val="0"/>
              </a:spcAft>
              <a:buSzPts val="1190"/>
              <a:buNone/>
            </a:pPr>
            <a:r>
              <a:rPr lang="tr-TR" sz="1600" dirty="0">
                <a:latin typeface="Consolas" panose="020B0609020204030204" pitchFamily="49" charset="0"/>
              </a:rPr>
              <a:t>    </a:t>
            </a:r>
            <a:r>
              <a:rPr lang="tr-TR" sz="1600" dirty="0" err="1">
                <a:latin typeface="Consolas" panose="020B0609020204030204" pitchFamily="49" charset="0"/>
              </a:rPr>
              <a:t>itr</a:t>
            </a:r>
            <a:r>
              <a:rPr lang="tr-TR" sz="1600" dirty="0">
                <a:latin typeface="Consolas" panose="020B0609020204030204" pitchFamily="49" charset="0"/>
              </a:rPr>
              <a:t> = </a:t>
            </a:r>
            <a:r>
              <a:rPr lang="tr-TR" sz="1600" dirty="0" err="1">
                <a:latin typeface="Consolas" panose="020B0609020204030204" pitchFamily="49" charset="0"/>
              </a:rPr>
              <a:t>metin.end</a:t>
            </a:r>
            <a:r>
              <a:rPr lang="tr-TR" sz="1600" dirty="0">
                <a:latin typeface="Consolas" panose="020B0609020204030204" pitchFamily="49" charset="0"/>
              </a:rPr>
              <a:t>() - 1;</a:t>
            </a:r>
          </a:p>
          <a:p>
            <a:pPr marL="0" lvl="0" indent="0" algn="l" rtl="0">
              <a:lnSpc>
                <a:spcPct val="100000"/>
              </a:lnSpc>
              <a:spcBef>
                <a:spcPts val="0"/>
              </a:spcBef>
              <a:spcAft>
                <a:spcPts val="0"/>
              </a:spcAft>
              <a:buSzPts val="1190"/>
              <a:buNone/>
            </a:pPr>
            <a:r>
              <a:rPr lang="tr-TR" sz="1600" dirty="0">
                <a:latin typeface="Consolas" panose="020B0609020204030204" pitchFamily="49" charset="0"/>
              </a:rPr>
              <a:t>    </a:t>
            </a:r>
            <a:r>
              <a:rPr lang="tr-TR" sz="1600" dirty="0" err="1">
                <a:latin typeface="Consolas" panose="020B0609020204030204" pitchFamily="49" charset="0"/>
              </a:rPr>
              <a:t>cout</a:t>
            </a:r>
            <a:r>
              <a:rPr lang="tr-TR" sz="1600" dirty="0">
                <a:latin typeface="Consolas" panose="020B0609020204030204" pitchFamily="49" charset="0"/>
              </a:rPr>
              <a:t> &lt;&lt; "Yineleyicinin işaret ettiği son metin karakteri: " </a:t>
            </a:r>
          </a:p>
          <a:p>
            <a:pPr marL="0" lvl="0" indent="0" algn="l" rtl="0">
              <a:lnSpc>
                <a:spcPct val="100000"/>
              </a:lnSpc>
              <a:spcBef>
                <a:spcPts val="0"/>
              </a:spcBef>
              <a:spcAft>
                <a:spcPts val="0"/>
              </a:spcAft>
              <a:buSzPts val="1190"/>
              <a:buNone/>
            </a:pPr>
            <a:r>
              <a:rPr lang="tr-TR" sz="1600" dirty="0">
                <a:latin typeface="Consolas" panose="020B0609020204030204" pitchFamily="49" charset="0"/>
              </a:rPr>
              <a:t>         &lt;&lt; *</a:t>
            </a:r>
            <a:r>
              <a:rPr lang="tr-TR" sz="1600" dirty="0" err="1">
                <a:latin typeface="Consolas" panose="020B0609020204030204" pitchFamily="49" charset="0"/>
              </a:rPr>
              <a:t>itr</a:t>
            </a:r>
            <a:r>
              <a:rPr lang="tr-TR" sz="1600" dirty="0">
                <a:latin typeface="Consolas" panose="020B0609020204030204" pitchFamily="49" charset="0"/>
              </a:rPr>
              <a:t> &lt;&lt; </a:t>
            </a:r>
            <a:r>
              <a:rPr lang="tr-TR" sz="1600" dirty="0" err="1">
                <a:latin typeface="Consolas" panose="020B0609020204030204" pitchFamily="49" charset="0"/>
              </a:rPr>
              <a:t>endl</a:t>
            </a:r>
            <a:r>
              <a:rPr lang="tr-TR" sz="1600" dirty="0">
                <a:latin typeface="Consolas" panose="020B0609020204030204" pitchFamily="49" charset="0"/>
              </a:rPr>
              <a:t>;</a:t>
            </a:r>
          </a:p>
          <a:p>
            <a:pPr marL="0" lvl="0" indent="0" algn="l" rtl="0">
              <a:lnSpc>
                <a:spcPct val="100000"/>
              </a:lnSpc>
              <a:spcBef>
                <a:spcPts val="0"/>
              </a:spcBef>
              <a:spcAft>
                <a:spcPts val="0"/>
              </a:spcAft>
              <a:buSzPts val="1190"/>
              <a:buNone/>
            </a:pPr>
            <a:endParaRPr lang="tr-TR" sz="1600" dirty="0">
              <a:latin typeface="Consolas" panose="020B0609020204030204" pitchFamily="49" charset="0"/>
            </a:endParaRPr>
          </a:p>
          <a:p>
            <a:pPr marL="0" lvl="0" indent="0" algn="l" rtl="0">
              <a:lnSpc>
                <a:spcPct val="100000"/>
              </a:lnSpc>
              <a:spcBef>
                <a:spcPts val="0"/>
              </a:spcBef>
              <a:spcAft>
                <a:spcPts val="0"/>
              </a:spcAft>
              <a:buSzPts val="1190"/>
              <a:buNone/>
            </a:pPr>
            <a:r>
              <a:rPr lang="tr-TR" sz="1600" dirty="0">
                <a:latin typeface="Consolas" panose="020B0609020204030204" pitchFamily="49" charset="0"/>
              </a:rPr>
              <a:t>    </a:t>
            </a:r>
            <a:r>
              <a:rPr lang="tr-TR" sz="1600" dirty="0" err="1">
                <a:latin typeface="Consolas" panose="020B0609020204030204" pitchFamily="49" charset="0"/>
              </a:rPr>
              <a:t>rit</a:t>
            </a:r>
            <a:r>
              <a:rPr lang="tr-TR" sz="1600" dirty="0">
                <a:latin typeface="Consolas" panose="020B0609020204030204" pitchFamily="49" charset="0"/>
              </a:rPr>
              <a:t> = </a:t>
            </a:r>
            <a:r>
              <a:rPr lang="tr-TR" sz="1600" dirty="0" err="1">
                <a:latin typeface="Consolas" panose="020B0609020204030204" pitchFamily="49" charset="0"/>
              </a:rPr>
              <a:t>metin.rbegin</a:t>
            </a:r>
            <a:r>
              <a:rPr lang="tr-TR" sz="1600" dirty="0">
                <a:latin typeface="Consolas" panose="020B0609020204030204" pitchFamily="49" charset="0"/>
              </a:rPr>
              <a:t>();</a:t>
            </a:r>
          </a:p>
          <a:p>
            <a:pPr marL="0" lvl="0" indent="0" algn="l" rtl="0">
              <a:lnSpc>
                <a:spcPct val="100000"/>
              </a:lnSpc>
              <a:spcBef>
                <a:spcPts val="0"/>
              </a:spcBef>
              <a:spcAft>
                <a:spcPts val="0"/>
              </a:spcAft>
              <a:buSzPts val="1190"/>
              <a:buNone/>
            </a:pPr>
            <a:r>
              <a:rPr lang="tr-TR" sz="1600" dirty="0">
                <a:latin typeface="Consolas" panose="020B0609020204030204" pitchFamily="49" charset="0"/>
              </a:rPr>
              <a:t>    </a:t>
            </a:r>
            <a:r>
              <a:rPr lang="tr-TR" sz="1600" dirty="0" err="1">
                <a:latin typeface="Consolas" panose="020B0609020204030204" pitchFamily="49" charset="0"/>
              </a:rPr>
              <a:t>cout</a:t>
            </a:r>
            <a:r>
              <a:rPr lang="tr-TR" sz="1600" dirty="0">
                <a:latin typeface="Consolas" panose="020B0609020204030204" pitchFamily="49" charset="0"/>
              </a:rPr>
              <a:t> &lt;&lt; "Ters yineleyicinin işaret ettiği karakter:: " </a:t>
            </a:r>
          </a:p>
          <a:p>
            <a:pPr marL="0" lvl="0" indent="0" algn="l" rtl="0">
              <a:lnSpc>
                <a:spcPct val="100000"/>
              </a:lnSpc>
              <a:spcBef>
                <a:spcPts val="0"/>
              </a:spcBef>
              <a:spcAft>
                <a:spcPts val="0"/>
              </a:spcAft>
              <a:buSzPts val="1190"/>
              <a:buNone/>
            </a:pPr>
            <a:r>
              <a:rPr lang="tr-TR" sz="1600" dirty="0">
                <a:latin typeface="Consolas" panose="020B0609020204030204" pitchFamily="49" charset="0"/>
              </a:rPr>
              <a:t>         &lt;&lt; *</a:t>
            </a:r>
            <a:r>
              <a:rPr lang="tr-TR" sz="1600" dirty="0" err="1">
                <a:latin typeface="Consolas" panose="020B0609020204030204" pitchFamily="49" charset="0"/>
              </a:rPr>
              <a:t>rit</a:t>
            </a:r>
            <a:r>
              <a:rPr lang="tr-TR" sz="1600" dirty="0">
                <a:latin typeface="Consolas" panose="020B0609020204030204" pitchFamily="49" charset="0"/>
              </a:rPr>
              <a:t> &lt;&lt; </a:t>
            </a:r>
            <a:r>
              <a:rPr lang="tr-TR" sz="1600" dirty="0" err="1">
                <a:latin typeface="Consolas" panose="020B0609020204030204" pitchFamily="49" charset="0"/>
              </a:rPr>
              <a:t>endl</a:t>
            </a:r>
            <a:r>
              <a:rPr lang="tr-TR" sz="1600" dirty="0">
                <a:latin typeface="Consolas" panose="020B0609020204030204" pitchFamily="49" charset="0"/>
              </a:rPr>
              <a:t>;</a:t>
            </a:r>
          </a:p>
          <a:p>
            <a:pPr marL="0" lvl="0" indent="0" algn="l" rtl="0">
              <a:lnSpc>
                <a:spcPct val="100000"/>
              </a:lnSpc>
              <a:spcBef>
                <a:spcPts val="0"/>
              </a:spcBef>
              <a:spcAft>
                <a:spcPts val="0"/>
              </a:spcAft>
              <a:buSzPts val="1190"/>
              <a:buNone/>
            </a:pPr>
            <a:endParaRPr lang="tr-TR" sz="1600" dirty="0">
              <a:latin typeface="Consolas" panose="020B0609020204030204" pitchFamily="49" charset="0"/>
            </a:endParaRPr>
          </a:p>
          <a:p>
            <a:pPr marL="0" lvl="0" indent="0" algn="l" rtl="0">
              <a:lnSpc>
                <a:spcPct val="100000"/>
              </a:lnSpc>
              <a:spcBef>
                <a:spcPts val="0"/>
              </a:spcBef>
              <a:spcAft>
                <a:spcPts val="0"/>
              </a:spcAft>
              <a:buSzPts val="1190"/>
              <a:buNone/>
            </a:pPr>
            <a:r>
              <a:rPr lang="tr-TR" sz="1600" dirty="0">
                <a:latin typeface="Consolas" panose="020B0609020204030204" pitchFamily="49" charset="0"/>
              </a:rPr>
              <a:t>    </a:t>
            </a:r>
            <a:r>
              <a:rPr lang="tr-TR" sz="1600" dirty="0" err="1">
                <a:latin typeface="Consolas" panose="020B0609020204030204" pitchFamily="49" charset="0"/>
              </a:rPr>
              <a:t>rit</a:t>
            </a:r>
            <a:r>
              <a:rPr lang="tr-TR" sz="1600" dirty="0">
                <a:latin typeface="Consolas" panose="020B0609020204030204" pitchFamily="49" charset="0"/>
              </a:rPr>
              <a:t> = </a:t>
            </a:r>
            <a:r>
              <a:rPr lang="tr-TR" sz="1600" dirty="0" err="1">
                <a:latin typeface="Consolas" panose="020B0609020204030204" pitchFamily="49" charset="0"/>
              </a:rPr>
              <a:t>metin.rend</a:t>
            </a:r>
            <a:r>
              <a:rPr lang="tr-TR" sz="1600" dirty="0">
                <a:latin typeface="Consolas" panose="020B0609020204030204" pitchFamily="49" charset="0"/>
              </a:rPr>
              <a:t>() - 1;</a:t>
            </a:r>
          </a:p>
          <a:p>
            <a:pPr marL="0" lvl="0" indent="0" algn="l" rtl="0">
              <a:lnSpc>
                <a:spcPct val="100000"/>
              </a:lnSpc>
              <a:spcBef>
                <a:spcPts val="0"/>
              </a:spcBef>
              <a:spcAft>
                <a:spcPts val="0"/>
              </a:spcAft>
              <a:buSzPts val="1190"/>
              <a:buNone/>
            </a:pPr>
            <a:r>
              <a:rPr lang="tr-TR" sz="1600" dirty="0">
                <a:latin typeface="Consolas" panose="020B0609020204030204" pitchFamily="49" charset="0"/>
              </a:rPr>
              <a:t>    </a:t>
            </a:r>
            <a:r>
              <a:rPr lang="tr-TR" sz="1600" dirty="0" err="1">
                <a:latin typeface="Consolas" panose="020B0609020204030204" pitchFamily="49" charset="0"/>
              </a:rPr>
              <a:t>cout</a:t>
            </a:r>
            <a:r>
              <a:rPr lang="tr-TR" sz="1600" dirty="0">
                <a:latin typeface="Consolas" panose="020B0609020204030204" pitchFamily="49" charset="0"/>
              </a:rPr>
              <a:t> &lt;&lt; "Ters yineleyicinin işaret ettiği on metin karakteri:: " </a:t>
            </a:r>
          </a:p>
          <a:p>
            <a:pPr marL="0" lvl="0" indent="0" algn="l" rtl="0">
              <a:lnSpc>
                <a:spcPct val="100000"/>
              </a:lnSpc>
              <a:spcBef>
                <a:spcPts val="0"/>
              </a:spcBef>
              <a:spcAft>
                <a:spcPts val="0"/>
              </a:spcAft>
              <a:buSzPts val="1190"/>
              <a:buNone/>
            </a:pPr>
            <a:r>
              <a:rPr lang="tr-TR" sz="1600" dirty="0">
                <a:latin typeface="Consolas" panose="020B0609020204030204" pitchFamily="49" charset="0"/>
              </a:rPr>
              <a:t>         &lt;&lt; *</a:t>
            </a:r>
            <a:r>
              <a:rPr lang="tr-TR" sz="1600" dirty="0" err="1">
                <a:latin typeface="Consolas" panose="020B0609020204030204" pitchFamily="49" charset="0"/>
              </a:rPr>
              <a:t>rit</a:t>
            </a:r>
            <a:r>
              <a:rPr lang="tr-TR" sz="1600" dirty="0">
                <a:latin typeface="Consolas" panose="020B0609020204030204" pitchFamily="49" charset="0"/>
              </a:rPr>
              <a:t> &lt;&lt; </a:t>
            </a:r>
            <a:r>
              <a:rPr lang="tr-TR" sz="1600" dirty="0" err="1">
                <a:latin typeface="Consolas" panose="020B0609020204030204" pitchFamily="49" charset="0"/>
              </a:rPr>
              <a:t>endl</a:t>
            </a:r>
            <a:r>
              <a:rPr lang="tr-TR" sz="1600" dirty="0">
                <a:latin typeface="Consolas" panose="020B0609020204030204" pitchFamily="49" charset="0"/>
              </a:rPr>
              <a:t>;</a:t>
            </a:r>
          </a:p>
          <a:p>
            <a:pPr marL="0" lvl="0" indent="0" algn="l" rtl="0">
              <a:lnSpc>
                <a:spcPct val="100000"/>
              </a:lnSpc>
              <a:spcBef>
                <a:spcPts val="0"/>
              </a:spcBef>
              <a:spcAft>
                <a:spcPts val="0"/>
              </a:spcAft>
              <a:buSzPts val="1190"/>
              <a:buNone/>
            </a:pPr>
            <a:r>
              <a:rPr lang="tr-TR" sz="1600" dirty="0">
                <a:latin typeface="Consolas" panose="020B0609020204030204" pitchFamily="49" charset="0"/>
              </a:rPr>
              <a:t>}</a:t>
            </a:r>
          </a:p>
        </p:txBody>
      </p:sp>
      <p:sp>
        <p:nvSpPr>
          <p:cNvPr id="148" name="Google Shape;148;p6"/>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360"/>
              <a:buNone/>
            </a:pPr>
            <a:r>
              <a:rPr lang="tr-TR" sz="1800" dirty="0"/>
              <a:t>C++ dilinde göstericiler, adreslerin sembolik gösterimleridir. Göstericileri kullanarak dizginin ilk karakterini, aslında karakter dizisi olarak tutulan metnin ilk karakterini başlangıç adresini elde edebiliriz. Aşağıda gösterildiği gibi, verilen dizgiye göstericiler aracılığıyla erişilebilir ve yazdırılabiliriz;</a:t>
            </a:r>
            <a:endParaRPr sz="1800" dirty="0"/>
          </a:p>
        </p:txBody>
      </p:sp>
    </p:spTree>
    <p:extLst>
      <p:ext uri="{BB962C8B-B14F-4D97-AF65-F5344CB8AC3E}">
        <p14:creationId xmlns:p14="http://schemas.microsoft.com/office/powerpoint/2010/main" val="1109736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8"/>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8000"/>
              <a:buFont typeface="Cambria"/>
              <a:buNone/>
            </a:pPr>
            <a:r>
              <a:rPr lang="tr-TR"/>
              <a:t>DINLEDIĞINIZ IÇIN TEŞEKKÜR EDERIM.</a:t>
            </a:r>
            <a:endParaRPr/>
          </a:p>
        </p:txBody>
      </p:sp>
      <p:sp>
        <p:nvSpPr>
          <p:cNvPr id="231" name="Google Shape;231;p18"/>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700"/>
              <a:buNone/>
            </a:pPr>
            <a:r>
              <a:rPr lang="tr-TR">
                <a:solidFill>
                  <a:srgbClr val="7F7F7F"/>
                </a:solidFill>
              </a:rPr>
              <a:t>İlhan ÖZKAN, hoydabre@gmail.com</a:t>
            </a:r>
            <a:br>
              <a:rPr lang="tr-TR">
                <a:solidFill>
                  <a:srgbClr val="7F7F7F"/>
                </a:solidFill>
              </a:rPr>
            </a:br>
            <a:r>
              <a:rPr lang="tr-TR">
                <a:solidFill>
                  <a:srgbClr val="7F7F7F"/>
                </a:solidFill>
              </a:rPr>
              <a:t>Elektronik Yüksek Mühendisi</a:t>
            </a:r>
            <a:br>
              <a:rPr lang="tr-TR">
                <a:solidFill>
                  <a:srgbClr val="7F7F7F"/>
                </a:solidFill>
              </a:rPr>
            </a:br>
            <a:r>
              <a:rPr lang="tr-TR">
                <a:solidFill>
                  <a:srgbClr val="7F7F7F"/>
                </a:solidFill>
              </a:rPr>
              <a:t>Mayıs 2020</a:t>
            </a:r>
            <a:endParaRPr>
              <a:solidFill>
                <a:srgbClr val="7F7F7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800"/>
              <a:buFont typeface="Cambria"/>
              <a:buNone/>
            </a:pPr>
            <a:r>
              <a:rPr lang="tr-TR"/>
              <a:t>KARAKTER DIZILERI/</a:t>
            </a:r>
            <a:br>
              <a:rPr lang="tr-TR"/>
            </a:br>
            <a:r>
              <a:rPr lang="tr-TR"/>
              <a:t>DİZGİLER (STRINGS)</a:t>
            </a:r>
            <a:endParaRPr/>
          </a:p>
        </p:txBody>
      </p:sp>
      <p:sp>
        <p:nvSpPr>
          <p:cNvPr id="124" name="Google Shape;124;p3"/>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360"/>
              <a:buNone/>
            </a:pPr>
            <a:r>
              <a:rPr lang="tr-TR" sz="1400" dirty="0"/>
              <a:t>C dilindeki dizgi, dizideki son karakterin </a:t>
            </a:r>
            <a:r>
              <a:rPr lang="tr-TR" sz="1400" dirty="0">
                <a:highlight>
                  <a:srgbClr val="FFFF00"/>
                </a:highlight>
                <a:latin typeface="Consolas"/>
                <a:ea typeface="Consolas"/>
                <a:cs typeface="Consolas"/>
                <a:sym typeface="Consolas"/>
              </a:rPr>
              <a:t>'\0'</a:t>
            </a:r>
            <a:r>
              <a:rPr lang="tr-TR" sz="1400" dirty="0"/>
              <a:t> yani «NULL karakter» olduğu, </a:t>
            </a:r>
            <a:r>
              <a:rPr lang="tr-TR" sz="1400" dirty="0">
                <a:latin typeface="Consolas"/>
                <a:ea typeface="Consolas"/>
                <a:cs typeface="Consolas"/>
                <a:sym typeface="Consolas"/>
              </a:rPr>
              <a:t>char</a:t>
            </a:r>
            <a:r>
              <a:rPr lang="tr-TR" sz="1400" dirty="0"/>
              <a:t> türünde tek boyutlu bir dizidir. </a:t>
            </a:r>
          </a:p>
          <a:p>
            <a:pPr marL="0" lvl="0" indent="0" algn="l" rtl="0">
              <a:lnSpc>
                <a:spcPct val="100000"/>
              </a:lnSpc>
              <a:spcBef>
                <a:spcPts val="0"/>
              </a:spcBef>
              <a:spcAft>
                <a:spcPts val="0"/>
              </a:spcAft>
              <a:buSzPts val="1360"/>
              <a:buNone/>
            </a:pPr>
            <a:endParaRPr sz="1400" dirty="0"/>
          </a:p>
          <a:p>
            <a:pPr marL="0" lvl="0" indent="0" algn="l" rtl="0">
              <a:lnSpc>
                <a:spcPct val="100000"/>
              </a:lnSpc>
              <a:spcBef>
                <a:spcPts val="0"/>
              </a:spcBef>
              <a:spcAft>
                <a:spcPts val="0"/>
              </a:spcAft>
              <a:buSzPts val="1360"/>
              <a:buNone/>
            </a:pPr>
            <a:r>
              <a:rPr lang="tr-TR" sz="1400" dirty="0"/>
              <a:t>C'deki bir dizgi, char türünde değerlerin NULL ile sonlandırılmış bir dizisi olarak tanımlanabilir.  En yaygın dizgi tanımı, aşağıdaki gibi yapılır;</a:t>
            </a:r>
          </a:p>
          <a:p>
            <a:pPr marL="0" lvl="0" indent="0" algn="l" rtl="0">
              <a:lnSpc>
                <a:spcPct val="100000"/>
              </a:lnSpc>
              <a:spcBef>
                <a:spcPts val="0"/>
              </a:spcBef>
              <a:spcAft>
                <a:spcPts val="0"/>
              </a:spcAft>
              <a:buSzPts val="1360"/>
              <a:buNone/>
            </a:pPr>
            <a:endParaRPr lang="tr-TR" sz="1400" dirty="0"/>
          </a:p>
          <a:p>
            <a:pPr marL="0" lvl="0" indent="0" algn="l" rtl="0">
              <a:lnSpc>
                <a:spcPct val="100000"/>
              </a:lnSpc>
              <a:spcBef>
                <a:spcPts val="0"/>
              </a:spcBef>
              <a:spcAft>
                <a:spcPts val="0"/>
              </a:spcAft>
              <a:buSzPts val="1360"/>
              <a:buNone/>
            </a:pPr>
            <a:r>
              <a:rPr lang="tr-TR" sz="1400" dirty="0">
                <a:solidFill>
                  <a:srgbClr val="0000CC"/>
                </a:solidFill>
                <a:latin typeface="Consolas" panose="020B0609020204030204" pitchFamily="49" charset="0"/>
              </a:rPr>
              <a:t>char</a:t>
            </a:r>
            <a:r>
              <a:rPr lang="tr-TR" sz="1400" dirty="0">
                <a:latin typeface="Consolas" panose="020B0609020204030204" pitchFamily="49" charset="0"/>
              </a:rPr>
              <a:t> metin[]=</a:t>
            </a:r>
            <a:r>
              <a:rPr lang="tr-TR" sz="1400" dirty="0">
                <a:highlight>
                  <a:srgbClr val="FFFF00"/>
                </a:highlight>
                <a:latin typeface="Consolas" panose="020B0609020204030204" pitchFamily="49" charset="0"/>
              </a:rPr>
              <a:t>"</a:t>
            </a:r>
            <a:r>
              <a:rPr lang="tr-TR" sz="1400" dirty="0">
                <a:latin typeface="Consolas" panose="020B0609020204030204" pitchFamily="49" charset="0"/>
              </a:rPr>
              <a:t>Merhaba</a:t>
            </a:r>
            <a:r>
              <a:rPr lang="tr-TR" sz="1400" dirty="0">
                <a:highlight>
                  <a:srgbClr val="FFFF00"/>
                </a:highlight>
                <a:latin typeface="Consolas" panose="020B0609020204030204" pitchFamily="49" charset="0"/>
              </a:rPr>
              <a:t>"</a:t>
            </a:r>
            <a:r>
              <a:rPr lang="tr-TR" sz="1400" dirty="0">
                <a:latin typeface="Consolas" panose="020B0609020204030204" pitchFamily="49" charset="0"/>
              </a:rPr>
              <a:t>;  </a:t>
            </a:r>
          </a:p>
          <a:p>
            <a:pPr marL="0" lvl="0" indent="0" algn="l" rtl="0">
              <a:lnSpc>
                <a:spcPct val="100000"/>
              </a:lnSpc>
              <a:spcBef>
                <a:spcPts val="0"/>
              </a:spcBef>
              <a:spcAft>
                <a:spcPts val="0"/>
              </a:spcAft>
              <a:buSzPts val="1360"/>
              <a:buNone/>
            </a:pPr>
            <a:r>
              <a:rPr lang="tr-TR" sz="1400" dirty="0">
                <a:solidFill>
                  <a:schemeClr val="bg1">
                    <a:lumMod val="50000"/>
                  </a:schemeClr>
                </a:solidFill>
                <a:latin typeface="Consolas" panose="020B0609020204030204" pitchFamily="49" charset="0"/>
              </a:rPr>
              <a:t>   /* değişkenine metin değişmezi </a:t>
            </a:r>
          </a:p>
          <a:p>
            <a:pPr marL="0" lvl="0" indent="0" algn="l" rtl="0">
              <a:lnSpc>
                <a:spcPct val="100000"/>
              </a:lnSpc>
              <a:spcBef>
                <a:spcPts val="0"/>
              </a:spcBef>
              <a:spcAft>
                <a:spcPts val="0"/>
              </a:spcAft>
              <a:buSzPts val="1360"/>
              <a:buNone/>
            </a:pPr>
            <a:r>
              <a:rPr lang="tr-TR" sz="1400" dirty="0">
                <a:solidFill>
                  <a:schemeClr val="bg1">
                    <a:lumMod val="50000"/>
                  </a:schemeClr>
                </a:solidFill>
                <a:latin typeface="Consolas" panose="020B0609020204030204" pitchFamily="49" charset="0"/>
              </a:rPr>
              <a:t>      (string  literal) ile</a:t>
            </a:r>
          </a:p>
          <a:p>
            <a:pPr marL="0" lvl="0" indent="0" algn="l" rtl="0">
              <a:lnSpc>
                <a:spcPct val="100000"/>
              </a:lnSpc>
              <a:spcBef>
                <a:spcPts val="0"/>
              </a:spcBef>
              <a:spcAft>
                <a:spcPts val="0"/>
              </a:spcAft>
              <a:buSzPts val="1360"/>
              <a:buNone/>
            </a:pPr>
            <a:r>
              <a:rPr lang="tr-TR" sz="1400" dirty="0">
                <a:solidFill>
                  <a:schemeClr val="bg1">
                    <a:lumMod val="50000"/>
                  </a:schemeClr>
                </a:solidFill>
                <a:latin typeface="Consolas" panose="020B0609020204030204" pitchFamily="49" charset="0"/>
              </a:rPr>
              <a:t>      ilk değer verildi */</a:t>
            </a:r>
          </a:p>
          <a:p>
            <a:pPr marL="0" lvl="0" indent="0" algn="l" rtl="0">
              <a:lnSpc>
                <a:spcPct val="100000"/>
              </a:lnSpc>
              <a:spcBef>
                <a:spcPts val="0"/>
              </a:spcBef>
              <a:spcAft>
                <a:spcPts val="0"/>
              </a:spcAft>
              <a:buSzPts val="1360"/>
              <a:buNone/>
            </a:pPr>
            <a:r>
              <a:rPr lang="tr-TR" sz="1400" dirty="0">
                <a:solidFill>
                  <a:srgbClr val="0000CC"/>
                </a:solidFill>
                <a:latin typeface="Consolas" panose="020B0609020204030204" pitchFamily="49" charset="0"/>
              </a:rPr>
              <a:t>char</a:t>
            </a:r>
            <a:r>
              <a:rPr lang="tr-TR" sz="1400" dirty="0">
                <a:latin typeface="Consolas" panose="020B0609020204030204" pitchFamily="49" charset="0"/>
              </a:rPr>
              <a:t> metin2[]={'M’, 'e’, 'r’, 'h’, 'a’, 'b’, 'a’, '\0'};</a:t>
            </a:r>
          </a:p>
          <a:p>
            <a:pPr marL="0" lvl="0" indent="0" algn="l" rtl="0">
              <a:lnSpc>
                <a:spcPct val="100000"/>
              </a:lnSpc>
              <a:spcBef>
                <a:spcPts val="0"/>
              </a:spcBef>
              <a:spcAft>
                <a:spcPts val="0"/>
              </a:spcAft>
              <a:buSzPts val="1360"/>
              <a:buNone/>
            </a:pPr>
            <a:r>
              <a:rPr lang="tr-TR" sz="1400" dirty="0">
                <a:solidFill>
                  <a:srgbClr val="0000CC"/>
                </a:solidFill>
                <a:latin typeface="Consolas" panose="020B0609020204030204" pitchFamily="49" charset="0"/>
              </a:rPr>
              <a:t>char</a:t>
            </a:r>
            <a:r>
              <a:rPr lang="tr-TR" sz="1400" dirty="0">
                <a:latin typeface="Consolas" panose="020B0609020204030204" pitchFamily="49" charset="0"/>
              </a:rPr>
              <a:t>* </a:t>
            </a:r>
            <a:r>
              <a:rPr lang="tr-TR" sz="1400" dirty="0" err="1">
                <a:latin typeface="Consolas" panose="020B0609020204030204" pitchFamily="49" charset="0"/>
              </a:rPr>
              <a:t>metinGostericisi</a:t>
            </a:r>
            <a:r>
              <a:rPr lang="tr-TR" sz="1400" dirty="0">
                <a:latin typeface="Consolas" panose="020B0609020204030204" pitchFamily="49" charset="0"/>
              </a:rPr>
              <a:t>=</a:t>
            </a:r>
            <a:r>
              <a:rPr lang="tr-TR" sz="1400" dirty="0">
                <a:highlight>
                  <a:srgbClr val="FFFF00"/>
                </a:highlight>
                <a:latin typeface="Consolas" panose="020B0609020204030204" pitchFamily="49" charset="0"/>
              </a:rPr>
              <a:t>"</a:t>
            </a:r>
            <a:r>
              <a:rPr lang="tr-TR" sz="1400" dirty="0">
                <a:latin typeface="Consolas" panose="020B0609020204030204" pitchFamily="49" charset="0"/>
              </a:rPr>
              <a:t>Merhaba</a:t>
            </a:r>
            <a:r>
              <a:rPr lang="tr-TR" sz="1400" dirty="0">
                <a:highlight>
                  <a:srgbClr val="FFFF00"/>
                </a:highlight>
                <a:latin typeface="Consolas" panose="020B0609020204030204" pitchFamily="49" charset="0"/>
              </a:rPr>
              <a:t>"</a:t>
            </a:r>
            <a:r>
              <a:rPr lang="tr-TR" sz="1400" dirty="0">
                <a:latin typeface="Consolas" panose="020B0609020204030204" pitchFamily="49" charset="0"/>
              </a:rPr>
              <a:t>;</a:t>
            </a:r>
          </a:p>
        </p:txBody>
      </p:sp>
      <p:sp>
        <p:nvSpPr>
          <p:cNvPr id="125" name="Google Shape;125;p3"/>
          <p:cNvSpPr txBox="1">
            <a:spLocks noGrp="1"/>
          </p:cNvSpPr>
          <p:nvPr>
            <p:ph type="body" idx="2"/>
          </p:nvPr>
        </p:nvSpPr>
        <p:spPr>
          <a:xfrm>
            <a:off x="6096000" y="2194560"/>
            <a:ext cx="5023104" cy="3977640"/>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ct val="85000"/>
              <a:buNone/>
            </a:pPr>
            <a:r>
              <a:rPr lang="en-US" sz="1400" dirty="0">
                <a:solidFill>
                  <a:schemeClr val="tx1"/>
                </a:solidFill>
                <a:latin typeface="Consolas"/>
                <a:ea typeface="Consolas"/>
                <a:cs typeface="Consolas"/>
                <a:sym typeface="Consolas"/>
              </a:rPr>
              <a:t>#include &lt;iostream&gt;</a:t>
            </a:r>
          </a:p>
          <a:p>
            <a:pPr marL="0" lvl="0" indent="0" algn="l" rtl="0">
              <a:lnSpc>
                <a:spcPct val="120000"/>
              </a:lnSpc>
              <a:spcBef>
                <a:spcPts val="0"/>
              </a:spcBef>
              <a:spcAft>
                <a:spcPts val="0"/>
              </a:spcAft>
              <a:buSzPct val="85000"/>
              <a:buNone/>
            </a:pPr>
            <a:r>
              <a:rPr lang="en-US" sz="1400" dirty="0">
                <a:solidFill>
                  <a:srgbClr val="0000CC"/>
                </a:solidFill>
                <a:latin typeface="Consolas"/>
                <a:ea typeface="Consolas"/>
                <a:cs typeface="Consolas"/>
                <a:sym typeface="Consolas"/>
              </a:rPr>
              <a:t>using</a:t>
            </a:r>
            <a:r>
              <a:rPr lang="en-US" sz="1400" dirty="0">
                <a:solidFill>
                  <a:schemeClr val="tx1"/>
                </a:solidFill>
                <a:latin typeface="Consolas"/>
                <a:ea typeface="Consolas"/>
                <a:cs typeface="Consolas"/>
                <a:sym typeface="Consolas"/>
              </a:rPr>
              <a:t> </a:t>
            </a:r>
            <a:r>
              <a:rPr lang="en-US" sz="1400" dirty="0">
                <a:solidFill>
                  <a:srgbClr val="0000CC"/>
                </a:solidFill>
                <a:latin typeface="Consolas"/>
                <a:ea typeface="Consolas"/>
                <a:cs typeface="Consolas"/>
                <a:sym typeface="Consolas"/>
              </a:rPr>
              <a:t>namespace</a:t>
            </a:r>
            <a:r>
              <a:rPr lang="en-US" sz="1400" dirty="0">
                <a:solidFill>
                  <a:schemeClr val="tx1"/>
                </a:solidFill>
                <a:latin typeface="Consolas"/>
                <a:ea typeface="Consolas"/>
                <a:cs typeface="Consolas"/>
                <a:sym typeface="Consolas"/>
              </a:rPr>
              <a:t> std;</a:t>
            </a:r>
          </a:p>
          <a:p>
            <a:pPr marL="0" lvl="0" indent="0" algn="l" rtl="0">
              <a:lnSpc>
                <a:spcPct val="120000"/>
              </a:lnSpc>
              <a:spcBef>
                <a:spcPts val="0"/>
              </a:spcBef>
              <a:spcAft>
                <a:spcPts val="0"/>
              </a:spcAft>
              <a:buSzPct val="85000"/>
              <a:buNone/>
            </a:pPr>
            <a:endParaRPr lang="tr-TR" sz="1400" dirty="0">
              <a:solidFill>
                <a:srgbClr val="0000FF"/>
              </a:solidFill>
              <a:latin typeface="Consolas"/>
              <a:ea typeface="Consolas"/>
              <a:cs typeface="Consolas"/>
              <a:sym typeface="Consolas"/>
            </a:endParaRPr>
          </a:p>
          <a:p>
            <a:pPr marL="0" lvl="0" indent="0" algn="l" rtl="0">
              <a:lnSpc>
                <a:spcPct val="120000"/>
              </a:lnSpc>
              <a:spcBef>
                <a:spcPts val="0"/>
              </a:spcBef>
              <a:spcAft>
                <a:spcPts val="0"/>
              </a:spcAft>
              <a:buSzPct val="85000"/>
              <a:buNone/>
            </a:pPr>
            <a:r>
              <a:rPr lang="tr-TR" sz="1400" dirty="0">
                <a:solidFill>
                  <a:srgbClr val="0000FF"/>
                </a:solidFill>
                <a:latin typeface="Consolas"/>
                <a:ea typeface="Consolas"/>
                <a:cs typeface="Consolas"/>
                <a:sym typeface="Consolas"/>
              </a:rPr>
              <a:t>int</a:t>
            </a:r>
            <a:r>
              <a:rPr lang="tr-TR" sz="1400" dirty="0">
                <a:latin typeface="Consolas"/>
                <a:ea typeface="Consolas"/>
                <a:cs typeface="Consolas"/>
                <a:sym typeface="Consolas"/>
              </a:rPr>
              <a:t> main() {</a:t>
            </a:r>
            <a:endParaRPr sz="1400" dirty="0"/>
          </a:p>
          <a:p>
            <a:pPr marL="0" lvl="0" indent="0" algn="l" rtl="0">
              <a:lnSpc>
                <a:spcPct val="120000"/>
              </a:lnSpc>
              <a:spcBef>
                <a:spcPts val="0"/>
              </a:spcBef>
              <a:spcAft>
                <a:spcPts val="0"/>
              </a:spcAft>
              <a:buSzPct val="85000"/>
              <a:buNone/>
            </a:pPr>
            <a:r>
              <a:rPr lang="tr-TR" sz="1400" dirty="0">
                <a:latin typeface="Consolas"/>
                <a:ea typeface="Consolas"/>
                <a:cs typeface="Consolas"/>
                <a:sym typeface="Consolas"/>
              </a:rPr>
              <a:t>    char metin[] = "Merhaba";</a:t>
            </a:r>
          </a:p>
          <a:p>
            <a:pPr marL="0" lvl="0" indent="0" algn="l" rtl="0">
              <a:lnSpc>
                <a:spcPct val="120000"/>
              </a:lnSpc>
              <a:spcBef>
                <a:spcPts val="0"/>
              </a:spcBef>
              <a:spcAft>
                <a:spcPts val="0"/>
              </a:spcAft>
              <a:buSzPct val="85000"/>
              <a:buNone/>
            </a:pPr>
            <a:r>
              <a:rPr lang="tr-TR" sz="1400" dirty="0">
                <a:latin typeface="Consolas"/>
                <a:ea typeface="Consolas"/>
                <a:cs typeface="Consolas"/>
                <a:sym typeface="Consolas"/>
              </a:rPr>
              <a:t>    </a:t>
            </a:r>
            <a:r>
              <a:rPr lang="tr-TR" sz="1400" dirty="0" err="1">
                <a:latin typeface="Consolas"/>
                <a:ea typeface="Consolas"/>
                <a:cs typeface="Consolas"/>
                <a:sym typeface="Consolas"/>
              </a:rPr>
              <a:t>cout</a:t>
            </a:r>
            <a:r>
              <a:rPr lang="tr-TR" sz="1400" dirty="0">
                <a:latin typeface="Consolas"/>
                <a:ea typeface="Consolas"/>
                <a:cs typeface="Consolas"/>
                <a:sym typeface="Consolas"/>
              </a:rPr>
              <a:t> &lt;&lt; metin &lt;&lt; </a:t>
            </a:r>
            <a:r>
              <a:rPr lang="tr-TR" sz="1400" dirty="0" err="1">
                <a:latin typeface="Consolas"/>
                <a:ea typeface="Consolas"/>
                <a:cs typeface="Consolas"/>
                <a:sym typeface="Consolas"/>
              </a:rPr>
              <a:t>endl</a:t>
            </a:r>
            <a:r>
              <a:rPr lang="tr-TR" sz="1400" dirty="0">
                <a:latin typeface="Consolas"/>
                <a:ea typeface="Consolas"/>
                <a:cs typeface="Consolas"/>
                <a:sym typeface="Consolas"/>
              </a:rPr>
              <a:t>;</a:t>
            </a:r>
            <a:endParaRPr sz="1400" dirty="0">
              <a:latin typeface="Consolas"/>
              <a:ea typeface="Consolas"/>
              <a:cs typeface="Consolas"/>
              <a:sym typeface="Consolas"/>
            </a:endParaRPr>
          </a:p>
          <a:p>
            <a:pPr marL="0" lvl="0" indent="0" algn="l" rtl="0">
              <a:lnSpc>
                <a:spcPct val="120000"/>
              </a:lnSpc>
              <a:spcBef>
                <a:spcPts val="0"/>
              </a:spcBef>
              <a:spcAft>
                <a:spcPts val="0"/>
              </a:spcAft>
              <a:buSzPct val="85000"/>
              <a:buNone/>
            </a:pPr>
            <a:r>
              <a:rPr lang="tr-TR" sz="1400" dirty="0">
                <a:latin typeface="Consolas"/>
                <a:ea typeface="Consolas"/>
                <a:cs typeface="Consolas"/>
                <a:sym typeface="Consolas"/>
              </a:rPr>
              <a:t>}</a:t>
            </a:r>
            <a:endParaRPr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800"/>
              <a:buFont typeface="Cambria"/>
              <a:buNone/>
            </a:pPr>
            <a:r>
              <a:rPr lang="tr-TR" dirty="0"/>
              <a:t>STD::STRING</a:t>
            </a:r>
            <a:endParaRPr dirty="0"/>
          </a:p>
        </p:txBody>
      </p:sp>
      <p:sp>
        <p:nvSpPr>
          <p:cNvPr id="124" name="Google Shape;124;p3"/>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360"/>
              <a:buNone/>
            </a:pPr>
            <a:r>
              <a:rPr lang="tr-TR" sz="1800" dirty="0"/>
              <a:t>C dilinde karakter dizileri olarak kullanılan dizgiler (string) yerine C++ dilinde konteyner şablonlarından biri olan std::string kullanılır. </a:t>
            </a:r>
          </a:p>
          <a:p>
            <a:pPr marL="0" lvl="0" indent="0" algn="l" rtl="0">
              <a:lnSpc>
                <a:spcPct val="100000"/>
              </a:lnSpc>
              <a:spcBef>
                <a:spcPts val="0"/>
              </a:spcBef>
              <a:spcAft>
                <a:spcPts val="0"/>
              </a:spcAft>
              <a:buSzPts val="1360"/>
              <a:buNone/>
            </a:pPr>
            <a:endParaRPr lang="tr-TR" sz="1800" dirty="0"/>
          </a:p>
          <a:p>
            <a:pPr marL="0" lvl="0" indent="0" algn="l" rtl="0">
              <a:lnSpc>
                <a:spcPct val="100000"/>
              </a:lnSpc>
              <a:spcBef>
                <a:spcPts val="0"/>
              </a:spcBef>
              <a:spcAft>
                <a:spcPts val="0"/>
              </a:spcAft>
              <a:buSzPts val="1360"/>
              <a:buNone/>
            </a:pPr>
            <a:r>
              <a:rPr lang="tr-TR" sz="1800" dirty="0"/>
              <a:t>C++ dilinde dizgiler, karakter dizilerini temsil eden nesnelerdir. Standart dizgi sınıfı, metin ve diğer karakter dizgileriyle çalışır ve C dilindeki açık karakter dizileri yerine basit, güvenli ve çok yönlü bir alternatiftir. </a:t>
            </a:r>
          </a:p>
          <a:p>
            <a:pPr marL="0" lvl="0" indent="0" algn="l" rtl="0">
              <a:lnSpc>
                <a:spcPct val="100000"/>
              </a:lnSpc>
              <a:spcBef>
                <a:spcPts val="0"/>
              </a:spcBef>
              <a:spcAft>
                <a:spcPts val="0"/>
              </a:spcAft>
              <a:buSzPts val="1360"/>
              <a:buNone/>
            </a:pPr>
            <a:endParaRPr lang="tr-TR" sz="1800" dirty="0"/>
          </a:p>
          <a:p>
            <a:pPr marL="0" lvl="0" indent="0" algn="l" rtl="0">
              <a:lnSpc>
                <a:spcPct val="100000"/>
              </a:lnSpc>
              <a:spcBef>
                <a:spcPts val="0"/>
              </a:spcBef>
              <a:spcAft>
                <a:spcPts val="0"/>
              </a:spcAft>
              <a:buSzPts val="1360"/>
              <a:buNone/>
            </a:pPr>
            <a:r>
              <a:rPr lang="tr-TR" sz="1800" dirty="0"/>
              <a:t>Bir </a:t>
            </a:r>
            <a:r>
              <a:rPr lang="tr-TR" sz="1800" b="1" dirty="0">
                <a:latin typeface="Consolas" panose="020B0609020204030204" pitchFamily="49" charset="0"/>
              </a:rPr>
              <a:t>std::string </a:t>
            </a:r>
            <a:r>
              <a:rPr lang="tr-TR" sz="1800" dirty="0"/>
              <a:t>verilerine </a:t>
            </a:r>
            <a:r>
              <a:rPr lang="tr-TR" sz="1800" b="1" dirty="0">
                <a:latin typeface="Consolas" panose="020B0609020204030204" pitchFamily="49" charset="0"/>
              </a:rPr>
              <a:t>const char* </a:t>
            </a:r>
            <a:r>
              <a:rPr lang="tr-TR" sz="1800" dirty="0"/>
              <a:t>olarak erişim sağlamak için </a:t>
            </a:r>
            <a:r>
              <a:rPr lang="tr-TR" sz="1800" b="1" dirty="0" err="1">
                <a:latin typeface="Consolas" panose="020B0609020204030204" pitchFamily="49" charset="0"/>
              </a:rPr>
              <a:t>c_str</a:t>
            </a:r>
            <a:r>
              <a:rPr lang="tr-TR" sz="1800" b="1" dirty="0">
                <a:latin typeface="Consolas" panose="020B0609020204030204" pitchFamily="49" charset="0"/>
              </a:rPr>
              <a:t>() </a:t>
            </a:r>
            <a:r>
              <a:rPr lang="tr-TR" sz="1800" dirty="0"/>
              <a:t>üye yöntemi kullanılır;</a:t>
            </a:r>
          </a:p>
          <a:p>
            <a:pPr marL="0" lvl="0" indent="0" algn="l" rtl="0">
              <a:lnSpc>
                <a:spcPct val="100000"/>
              </a:lnSpc>
              <a:spcBef>
                <a:spcPts val="0"/>
              </a:spcBef>
              <a:spcAft>
                <a:spcPts val="0"/>
              </a:spcAft>
              <a:buSzPts val="1360"/>
              <a:buNone/>
            </a:pPr>
            <a:endParaRPr lang="tr-TR" sz="1800" dirty="0"/>
          </a:p>
          <a:p>
            <a:pPr marL="0" lvl="0" indent="0" algn="l" rtl="0">
              <a:lnSpc>
                <a:spcPct val="100000"/>
              </a:lnSpc>
              <a:spcBef>
                <a:spcPts val="0"/>
              </a:spcBef>
              <a:spcAft>
                <a:spcPts val="0"/>
              </a:spcAft>
              <a:buSzPts val="1360"/>
              <a:buNone/>
            </a:pPr>
            <a:r>
              <a:rPr lang="tr-TR" sz="1800" dirty="0"/>
              <a:t>C++ dizgi sınıfı, std isim uzayının bir parçasıdır ve 1998'de standartlaştırılmıştır.</a:t>
            </a:r>
          </a:p>
          <a:p>
            <a:pPr marL="0" lvl="0" indent="0" algn="l" rtl="0">
              <a:lnSpc>
                <a:spcPct val="100000"/>
              </a:lnSpc>
              <a:spcBef>
                <a:spcPts val="0"/>
              </a:spcBef>
              <a:spcAft>
                <a:spcPts val="0"/>
              </a:spcAft>
              <a:buSzPts val="1360"/>
              <a:buNone/>
            </a:pPr>
            <a:endParaRPr lang="tr-TR" sz="1800" dirty="0">
              <a:latin typeface="Consolas" panose="020B0609020204030204" pitchFamily="49" charset="0"/>
            </a:endParaRPr>
          </a:p>
          <a:p>
            <a:pPr marL="0" lvl="0" indent="0" algn="l" rtl="0">
              <a:lnSpc>
                <a:spcPct val="100000"/>
              </a:lnSpc>
              <a:spcBef>
                <a:spcPts val="0"/>
              </a:spcBef>
              <a:spcAft>
                <a:spcPts val="0"/>
              </a:spcAft>
              <a:buSzPts val="1360"/>
              <a:buNone/>
            </a:pPr>
            <a:endParaRPr lang="tr-TR" sz="1800" dirty="0">
              <a:latin typeface="Consolas" panose="020B0609020204030204" pitchFamily="49" charset="0"/>
            </a:endParaRPr>
          </a:p>
        </p:txBody>
      </p:sp>
      <p:sp>
        <p:nvSpPr>
          <p:cNvPr id="125" name="Google Shape;125;p3"/>
          <p:cNvSpPr txBox="1">
            <a:spLocks noGrp="1"/>
          </p:cNvSpPr>
          <p:nvPr>
            <p:ph type="body" idx="2"/>
          </p:nvPr>
        </p:nvSpPr>
        <p:spPr>
          <a:xfrm>
            <a:off x="6096000" y="2194560"/>
            <a:ext cx="5023104" cy="397764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120000"/>
              </a:lnSpc>
              <a:spcBef>
                <a:spcPts val="0"/>
              </a:spcBef>
              <a:spcAft>
                <a:spcPts val="0"/>
              </a:spcAft>
              <a:buSzPct val="85000"/>
              <a:buNone/>
            </a:pPr>
            <a:r>
              <a:rPr lang="en-US" sz="1400" dirty="0">
                <a:solidFill>
                  <a:schemeClr val="tx1"/>
                </a:solidFill>
                <a:latin typeface="Consolas"/>
                <a:ea typeface="Consolas"/>
                <a:cs typeface="Consolas"/>
                <a:sym typeface="Consolas"/>
              </a:rPr>
              <a:t>#include &lt;iostream&gt;</a:t>
            </a:r>
          </a:p>
          <a:p>
            <a:pPr marL="0" lvl="0" indent="0" algn="l" rtl="0">
              <a:lnSpc>
                <a:spcPct val="120000"/>
              </a:lnSpc>
              <a:spcBef>
                <a:spcPts val="0"/>
              </a:spcBef>
              <a:spcAft>
                <a:spcPts val="0"/>
              </a:spcAft>
              <a:buSzPct val="85000"/>
              <a:buNone/>
            </a:pPr>
            <a:endParaRPr lang="tr-TR" sz="1400" dirty="0">
              <a:solidFill>
                <a:srgbClr val="0000FF"/>
              </a:solidFill>
              <a:latin typeface="Consolas"/>
              <a:ea typeface="Consolas"/>
              <a:cs typeface="Consolas"/>
              <a:sym typeface="Consolas"/>
            </a:endParaRPr>
          </a:p>
          <a:p>
            <a:pPr marL="0" lvl="0" indent="0" algn="l" rtl="0">
              <a:lnSpc>
                <a:spcPct val="120000"/>
              </a:lnSpc>
              <a:spcBef>
                <a:spcPts val="0"/>
              </a:spcBef>
              <a:spcAft>
                <a:spcPts val="0"/>
              </a:spcAft>
              <a:buSzPct val="85000"/>
              <a:buNone/>
            </a:pPr>
            <a:r>
              <a:rPr lang="tr-TR" sz="1400" dirty="0">
                <a:solidFill>
                  <a:srgbClr val="0000FF"/>
                </a:solidFill>
                <a:latin typeface="Consolas"/>
                <a:ea typeface="Consolas"/>
                <a:cs typeface="Consolas"/>
                <a:sym typeface="Consolas"/>
              </a:rPr>
              <a:t>int</a:t>
            </a:r>
            <a:r>
              <a:rPr lang="tr-TR" sz="1400" dirty="0">
                <a:latin typeface="Consolas"/>
                <a:ea typeface="Consolas"/>
                <a:cs typeface="Consolas"/>
                <a:sym typeface="Consolas"/>
              </a:rPr>
              <a:t> main() {</a:t>
            </a:r>
            <a:endParaRPr sz="1400" dirty="0"/>
          </a:p>
          <a:p>
            <a:pPr marL="0" lvl="0" indent="0" algn="l" rtl="0">
              <a:lnSpc>
                <a:spcPct val="120000"/>
              </a:lnSpc>
              <a:spcBef>
                <a:spcPts val="0"/>
              </a:spcBef>
              <a:spcAft>
                <a:spcPts val="0"/>
              </a:spcAft>
              <a:buSzPct val="85000"/>
              <a:buNone/>
            </a:pPr>
            <a:r>
              <a:rPr lang="tr-TR" sz="1400" dirty="0">
                <a:latin typeface="Consolas"/>
                <a:ea typeface="Consolas"/>
                <a:cs typeface="Consolas"/>
                <a:sym typeface="Consolas"/>
              </a:rPr>
              <a:t>    std::</a:t>
            </a:r>
            <a:r>
              <a:rPr lang="tr-TR" sz="1400" dirty="0">
                <a:solidFill>
                  <a:srgbClr val="0000CC"/>
                </a:solidFill>
                <a:latin typeface="Consolas"/>
                <a:ea typeface="Consolas"/>
                <a:cs typeface="Consolas"/>
                <a:sym typeface="Consolas"/>
              </a:rPr>
              <a:t>string</a:t>
            </a:r>
            <a:r>
              <a:rPr lang="tr-TR" sz="1400" dirty="0">
                <a:latin typeface="Consolas"/>
                <a:ea typeface="Consolas"/>
                <a:cs typeface="Consolas"/>
                <a:sym typeface="Consolas"/>
              </a:rPr>
              <a:t> metin("Merhaba");</a:t>
            </a:r>
          </a:p>
          <a:p>
            <a:pPr marL="0" lvl="0" indent="0" algn="l" rtl="0">
              <a:lnSpc>
                <a:spcPct val="120000"/>
              </a:lnSpc>
              <a:spcBef>
                <a:spcPts val="0"/>
              </a:spcBef>
              <a:spcAft>
                <a:spcPts val="0"/>
              </a:spcAft>
              <a:buSzPct val="85000"/>
              <a:buNone/>
            </a:pPr>
            <a:r>
              <a:rPr lang="tr-TR" sz="1400" dirty="0">
                <a:latin typeface="Consolas"/>
                <a:ea typeface="Consolas"/>
                <a:cs typeface="Consolas"/>
                <a:sym typeface="Consolas"/>
              </a:rPr>
              <a:t>    std::</a:t>
            </a:r>
            <a:r>
              <a:rPr lang="tr-TR" sz="1400" dirty="0">
                <a:solidFill>
                  <a:srgbClr val="0000CC"/>
                </a:solidFill>
                <a:latin typeface="Consolas"/>
                <a:ea typeface="Consolas"/>
                <a:cs typeface="Consolas"/>
                <a:sym typeface="Consolas"/>
              </a:rPr>
              <a:t>string</a:t>
            </a:r>
            <a:r>
              <a:rPr lang="tr-TR" sz="1400" dirty="0">
                <a:latin typeface="Consolas"/>
                <a:ea typeface="Consolas"/>
                <a:cs typeface="Consolas"/>
                <a:sym typeface="Consolas"/>
              </a:rPr>
              <a:t> metin2="Merhaba";</a:t>
            </a:r>
          </a:p>
          <a:p>
            <a:pPr marL="0" lvl="0" indent="0" algn="l" rtl="0">
              <a:lnSpc>
                <a:spcPct val="120000"/>
              </a:lnSpc>
              <a:spcBef>
                <a:spcPts val="0"/>
              </a:spcBef>
              <a:spcAft>
                <a:spcPts val="0"/>
              </a:spcAft>
              <a:buSzPct val="85000"/>
              <a:buNone/>
            </a:pPr>
            <a:r>
              <a:rPr lang="tr-TR" sz="1400" dirty="0">
                <a:latin typeface="Consolas"/>
                <a:ea typeface="Consolas"/>
                <a:cs typeface="Consolas"/>
                <a:sym typeface="Consolas"/>
              </a:rPr>
              <a:t>    std::</a:t>
            </a:r>
            <a:r>
              <a:rPr lang="tr-TR" sz="1400" dirty="0">
                <a:solidFill>
                  <a:srgbClr val="0000CC"/>
                </a:solidFill>
                <a:latin typeface="Consolas"/>
                <a:ea typeface="Consolas"/>
                <a:cs typeface="Consolas"/>
                <a:sym typeface="Consolas"/>
              </a:rPr>
              <a:t>string</a:t>
            </a:r>
            <a:r>
              <a:rPr lang="tr-TR" sz="1400" dirty="0">
                <a:latin typeface="Consolas"/>
                <a:ea typeface="Consolas"/>
                <a:cs typeface="Consolas"/>
                <a:sym typeface="Consolas"/>
              </a:rPr>
              <a:t> metin3; metin3="Merhaba";</a:t>
            </a:r>
          </a:p>
          <a:p>
            <a:pPr marL="0" lvl="0" indent="0" algn="l" rtl="0">
              <a:lnSpc>
                <a:spcPct val="120000"/>
              </a:lnSpc>
              <a:spcBef>
                <a:spcPts val="0"/>
              </a:spcBef>
              <a:spcAft>
                <a:spcPts val="0"/>
              </a:spcAft>
              <a:buSzPct val="85000"/>
              <a:buNone/>
            </a:pPr>
            <a:r>
              <a:rPr lang="tr-TR" sz="1400" dirty="0">
                <a:latin typeface="Consolas"/>
                <a:ea typeface="Consolas"/>
                <a:cs typeface="Consolas"/>
                <a:sym typeface="Consolas"/>
              </a:rPr>
              <a:t>    std::</a:t>
            </a:r>
            <a:r>
              <a:rPr lang="tr-TR" sz="1400" dirty="0" err="1">
                <a:latin typeface="Consolas"/>
                <a:ea typeface="Consolas"/>
                <a:cs typeface="Consolas"/>
                <a:sym typeface="Consolas"/>
              </a:rPr>
              <a:t>cout</a:t>
            </a:r>
            <a:r>
              <a:rPr lang="tr-TR" sz="1400" dirty="0">
                <a:latin typeface="Consolas"/>
                <a:ea typeface="Consolas"/>
                <a:cs typeface="Consolas"/>
                <a:sym typeface="Consolas"/>
              </a:rPr>
              <a:t> &lt;&lt; metin;</a:t>
            </a:r>
          </a:p>
          <a:p>
            <a:pPr marL="0" lvl="0" indent="0" algn="l" rtl="0">
              <a:lnSpc>
                <a:spcPct val="120000"/>
              </a:lnSpc>
              <a:spcBef>
                <a:spcPts val="0"/>
              </a:spcBef>
              <a:spcAft>
                <a:spcPts val="0"/>
              </a:spcAft>
              <a:buSzPct val="85000"/>
              <a:buNone/>
            </a:pPr>
            <a:endParaRPr lang="tr-TR" sz="1400" dirty="0">
              <a:latin typeface="Consolas"/>
              <a:ea typeface="Consolas"/>
              <a:cs typeface="Consolas"/>
              <a:sym typeface="Consolas"/>
            </a:endParaRPr>
          </a:p>
          <a:p>
            <a:pPr marL="0" lvl="0" indent="0" algn="l" rtl="0">
              <a:lnSpc>
                <a:spcPct val="120000"/>
              </a:lnSpc>
              <a:spcBef>
                <a:spcPts val="0"/>
              </a:spcBef>
              <a:spcAft>
                <a:spcPts val="0"/>
              </a:spcAft>
              <a:buSzPct val="85000"/>
              <a:buNone/>
            </a:pPr>
            <a:r>
              <a:rPr lang="tr-TR" sz="1400" dirty="0">
                <a:solidFill>
                  <a:schemeClr val="bg1">
                    <a:lumMod val="65000"/>
                  </a:schemeClr>
                </a:solidFill>
                <a:latin typeface="Consolas"/>
                <a:ea typeface="Consolas"/>
                <a:cs typeface="Consolas"/>
                <a:sym typeface="Consolas"/>
              </a:rPr>
              <a:t>/* Göstericiler </a:t>
            </a:r>
            <a:r>
              <a:rPr lang="tr-TR" sz="1400" dirty="0" err="1">
                <a:solidFill>
                  <a:schemeClr val="bg1">
                    <a:lumMod val="65000"/>
                  </a:schemeClr>
                </a:solidFill>
                <a:latin typeface="Consolas"/>
                <a:ea typeface="Consolas"/>
                <a:cs typeface="Consolas"/>
                <a:sym typeface="Consolas"/>
              </a:rPr>
              <a:t>str</a:t>
            </a:r>
            <a:r>
              <a:rPr lang="tr-TR" sz="1400" dirty="0">
                <a:solidFill>
                  <a:schemeClr val="bg1">
                    <a:lumMod val="65000"/>
                  </a:schemeClr>
                </a:solidFill>
                <a:latin typeface="Consolas"/>
                <a:ea typeface="Consolas"/>
                <a:cs typeface="Consolas"/>
                <a:sym typeface="Consolas"/>
              </a:rPr>
              <a:t> nesnesinin altında yatan karakter dizisini gösterir; */</a:t>
            </a:r>
          </a:p>
          <a:p>
            <a:pPr marL="0" lvl="0" indent="0" algn="l" rtl="0">
              <a:lnSpc>
                <a:spcPct val="120000"/>
              </a:lnSpc>
              <a:spcBef>
                <a:spcPts val="0"/>
              </a:spcBef>
              <a:spcAft>
                <a:spcPts val="0"/>
              </a:spcAft>
              <a:buSzPct val="85000"/>
              <a:buNone/>
            </a:pPr>
            <a:r>
              <a:rPr lang="tr-TR" sz="1400" dirty="0">
                <a:latin typeface="Consolas"/>
                <a:ea typeface="Consolas"/>
                <a:cs typeface="Consolas"/>
                <a:sym typeface="Consolas"/>
              </a:rPr>
              <a:t>    std::</a:t>
            </a:r>
            <a:r>
              <a:rPr lang="tr-TR" sz="1400" dirty="0">
                <a:solidFill>
                  <a:srgbClr val="0000CC"/>
                </a:solidFill>
                <a:latin typeface="Consolas"/>
                <a:ea typeface="Consolas"/>
                <a:cs typeface="Consolas"/>
                <a:sym typeface="Consolas"/>
              </a:rPr>
              <a:t>string</a:t>
            </a:r>
            <a:r>
              <a:rPr lang="tr-TR" sz="1400" dirty="0">
                <a:latin typeface="Consolas"/>
                <a:ea typeface="Consolas"/>
                <a:cs typeface="Consolas"/>
                <a:sym typeface="Consolas"/>
              </a:rPr>
              <a:t> </a:t>
            </a:r>
            <a:r>
              <a:rPr lang="tr-TR" sz="1400" dirty="0" err="1">
                <a:latin typeface="Consolas"/>
                <a:ea typeface="Consolas"/>
                <a:cs typeface="Consolas"/>
                <a:sym typeface="Consolas"/>
              </a:rPr>
              <a:t>str</a:t>
            </a:r>
            <a:r>
              <a:rPr lang="tr-TR" sz="1400" dirty="0">
                <a:latin typeface="Consolas"/>
                <a:ea typeface="Consolas"/>
                <a:cs typeface="Consolas"/>
                <a:sym typeface="Consolas"/>
              </a:rPr>
              <a:t>("This is a string.");</a:t>
            </a:r>
          </a:p>
          <a:p>
            <a:pPr marL="0" lvl="0" indent="0" algn="l" rtl="0">
              <a:lnSpc>
                <a:spcPct val="120000"/>
              </a:lnSpc>
              <a:spcBef>
                <a:spcPts val="0"/>
              </a:spcBef>
              <a:spcAft>
                <a:spcPts val="0"/>
              </a:spcAft>
              <a:buSzPct val="85000"/>
              <a:buNone/>
            </a:pPr>
            <a:r>
              <a:rPr lang="tr-TR" sz="1400" dirty="0">
                <a:latin typeface="Consolas"/>
                <a:ea typeface="Consolas"/>
                <a:cs typeface="Consolas"/>
                <a:sym typeface="Consolas"/>
              </a:rPr>
              <a:t>    </a:t>
            </a:r>
            <a:r>
              <a:rPr lang="tr-TR" sz="1400" dirty="0">
                <a:solidFill>
                  <a:srgbClr val="0000CC"/>
                </a:solidFill>
                <a:latin typeface="Consolas"/>
                <a:ea typeface="Consolas"/>
                <a:cs typeface="Consolas"/>
                <a:sym typeface="Consolas"/>
              </a:rPr>
              <a:t>const char* </a:t>
            </a:r>
            <a:r>
              <a:rPr lang="tr-TR" sz="1400" dirty="0" err="1">
                <a:latin typeface="Consolas"/>
                <a:ea typeface="Consolas"/>
                <a:cs typeface="Consolas"/>
                <a:sym typeface="Consolas"/>
              </a:rPr>
              <a:t>cstr</a:t>
            </a:r>
            <a:r>
              <a:rPr lang="tr-TR" sz="1400" dirty="0">
                <a:latin typeface="Consolas"/>
                <a:ea typeface="Consolas"/>
                <a:cs typeface="Consolas"/>
                <a:sym typeface="Consolas"/>
              </a:rPr>
              <a:t> = </a:t>
            </a:r>
            <a:r>
              <a:rPr lang="tr-TR" sz="1400" dirty="0" err="1">
                <a:latin typeface="Consolas"/>
                <a:ea typeface="Consolas"/>
                <a:cs typeface="Consolas"/>
                <a:sym typeface="Consolas"/>
              </a:rPr>
              <a:t>str.c_str</a:t>
            </a:r>
            <a:r>
              <a:rPr lang="tr-TR" sz="1400" dirty="0">
                <a:latin typeface="Consolas"/>
                <a:ea typeface="Consolas"/>
                <a:cs typeface="Consolas"/>
                <a:sym typeface="Consolas"/>
              </a:rPr>
              <a:t>(); </a:t>
            </a:r>
          </a:p>
          <a:p>
            <a:pPr marL="0" lvl="0" indent="0" algn="l" rtl="0">
              <a:lnSpc>
                <a:spcPct val="120000"/>
              </a:lnSpc>
              <a:spcBef>
                <a:spcPts val="0"/>
              </a:spcBef>
              <a:spcAft>
                <a:spcPts val="0"/>
              </a:spcAft>
              <a:buSzPct val="85000"/>
              <a:buNone/>
            </a:pPr>
            <a:r>
              <a:rPr lang="tr-TR" sz="1400" dirty="0">
                <a:solidFill>
                  <a:schemeClr val="bg1">
                    <a:lumMod val="65000"/>
                  </a:schemeClr>
                </a:solidFill>
                <a:latin typeface="Consolas"/>
                <a:ea typeface="Consolas"/>
                <a:cs typeface="Consolas"/>
                <a:sym typeface="Consolas"/>
              </a:rPr>
              <a:t>/* </a:t>
            </a:r>
            <a:r>
              <a:rPr lang="tr-TR" sz="1400" dirty="0" err="1">
                <a:solidFill>
                  <a:schemeClr val="bg1">
                    <a:lumMod val="65000"/>
                  </a:schemeClr>
                </a:solidFill>
                <a:latin typeface="Consolas"/>
                <a:ea typeface="Consolas"/>
                <a:cs typeface="Consolas"/>
                <a:sym typeface="Consolas"/>
              </a:rPr>
              <a:t>cstr</a:t>
            </a:r>
            <a:r>
              <a:rPr lang="tr-TR" sz="1400" dirty="0">
                <a:solidFill>
                  <a:schemeClr val="bg1">
                    <a:lumMod val="65000"/>
                  </a:schemeClr>
                </a:solidFill>
                <a:latin typeface="Consolas"/>
                <a:ea typeface="Consolas"/>
                <a:cs typeface="Consolas"/>
                <a:sym typeface="Consolas"/>
              </a:rPr>
              <a:t> göstericisi bu metni gösterir: "This is a string.\0" */</a:t>
            </a:r>
          </a:p>
          <a:p>
            <a:pPr marL="0" lvl="0" indent="0" algn="l" rtl="0">
              <a:lnSpc>
                <a:spcPct val="120000"/>
              </a:lnSpc>
              <a:spcBef>
                <a:spcPts val="0"/>
              </a:spcBef>
              <a:spcAft>
                <a:spcPts val="0"/>
              </a:spcAft>
              <a:buSzPct val="85000"/>
              <a:buNone/>
            </a:pPr>
            <a:r>
              <a:rPr lang="tr-TR" sz="1400" dirty="0">
                <a:latin typeface="Consolas"/>
                <a:ea typeface="Consolas"/>
                <a:cs typeface="Consolas"/>
                <a:sym typeface="Consolas"/>
              </a:rPr>
              <a:t>    </a:t>
            </a:r>
            <a:r>
              <a:rPr lang="tr-TR" sz="1400" dirty="0">
                <a:solidFill>
                  <a:srgbClr val="0000CC"/>
                </a:solidFill>
                <a:latin typeface="Consolas"/>
                <a:ea typeface="Consolas"/>
                <a:cs typeface="Consolas"/>
                <a:sym typeface="Consolas"/>
              </a:rPr>
              <a:t>const char* </a:t>
            </a:r>
            <a:r>
              <a:rPr lang="tr-TR" sz="1400" dirty="0">
                <a:latin typeface="Consolas"/>
                <a:ea typeface="Consolas"/>
                <a:cs typeface="Consolas"/>
                <a:sym typeface="Consolas"/>
              </a:rPr>
              <a:t>data = </a:t>
            </a:r>
            <a:r>
              <a:rPr lang="tr-TR" sz="1400" dirty="0" err="1">
                <a:latin typeface="Consolas"/>
                <a:ea typeface="Consolas"/>
                <a:cs typeface="Consolas"/>
                <a:sym typeface="Consolas"/>
              </a:rPr>
              <a:t>str.data</a:t>
            </a:r>
            <a:r>
              <a:rPr lang="tr-TR" sz="1400" dirty="0">
                <a:latin typeface="Consolas"/>
                <a:ea typeface="Consolas"/>
                <a:cs typeface="Consolas"/>
                <a:sym typeface="Consolas"/>
              </a:rPr>
              <a:t>();  </a:t>
            </a:r>
          </a:p>
          <a:p>
            <a:pPr marL="0" lvl="0" indent="0" algn="l" rtl="0">
              <a:lnSpc>
                <a:spcPct val="120000"/>
              </a:lnSpc>
              <a:spcBef>
                <a:spcPts val="0"/>
              </a:spcBef>
              <a:spcAft>
                <a:spcPts val="0"/>
              </a:spcAft>
              <a:buSzPct val="85000"/>
              <a:buNone/>
            </a:pPr>
            <a:r>
              <a:rPr lang="tr-TR" sz="1400" dirty="0">
                <a:solidFill>
                  <a:schemeClr val="bg1">
                    <a:lumMod val="65000"/>
                  </a:schemeClr>
                </a:solidFill>
                <a:latin typeface="Consolas"/>
                <a:ea typeface="Consolas"/>
                <a:cs typeface="Consolas"/>
                <a:sym typeface="Consolas"/>
              </a:rPr>
              <a:t>/* data göstericisi bu metni gösterir: "This is a string.\0" */</a:t>
            </a:r>
          </a:p>
          <a:p>
            <a:pPr marL="0" lvl="0" indent="0" algn="l" rtl="0">
              <a:lnSpc>
                <a:spcPct val="120000"/>
              </a:lnSpc>
              <a:spcBef>
                <a:spcPts val="0"/>
              </a:spcBef>
              <a:spcAft>
                <a:spcPts val="0"/>
              </a:spcAft>
              <a:buSzPct val="85000"/>
              <a:buNone/>
            </a:pPr>
            <a:endParaRPr lang="tr-TR" sz="1400" dirty="0">
              <a:latin typeface="Consolas"/>
              <a:ea typeface="Consolas"/>
              <a:cs typeface="Consolas"/>
              <a:sym typeface="Consolas"/>
            </a:endParaRPr>
          </a:p>
          <a:p>
            <a:pPr marL="0" lvl="0" indent="0" algn="l" rtl="0">
              <a:lnSpc>
                <a:spcPct val="120000"/>
              </a:lnSpc>
              <a:spcBef>
                <a:spcPts val="0"/>
              </a:spcBef>
              <a:spcAft>
                <a:spcPts val="0"/>
              </a:spcAft>
              <a:buSzPct val="85000"/>
              <a:buNone/>
            </a:pPr>
            <a:r>
              <a:rPr lang="tr-TR" sz="1400" dirty="0">
                <a:latin typeface="Consolas"/>
                <a:ea typeface="Consolas"/>
                <a:cs typeface="Consolas"/>
                <a:sym typeface="Consolas"/>
              </a:rPr>
              <a:t>}</a:t>
            </a:r>
            <a:endParaRPr sz="1400" dirty="0"/>
          </a:p>
        </p:txBody>
      </p:sp>
    </p:spTree>
    <p:extLst>
      <p:ext uri="{BB962C8B-B14F-4D97-AF65-F5344CB8AC3E}">
        <p14:creationId xmlns:p14="http://schemas.microsoft.com/office/powerpoint/2010/main" val="1642368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800"/>
              <a:buFont typeface="Cambria"/>
              <a:buNone/>
            </a:pPr>
            <a:r>
              <a:rPr lang="tr-TR" dirty="0"/>
              <a:t>std::</a:t>
            </a:r>
            <a:r>
              <a:rPr lang="tr-TR" dirty="0" err="1"/>
              <a:t>wstring</a:t>
            </a:r>
            <a:endParaRPr lang="tr-TR" dirty="0"/>
          </a:p>
        </p:txBody>
      </p:sp>
      <p:sp>
        <p:nvSpPr>
          <p:cNvPr id="124" name="Google Shape;124;p3"/>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360"/>
              <a:buNone/>
            </a:pPr>
            <a:r>
              <a:rPr lang="tr-TR" sz="1400" dirty="0">
                <a:latin typeface="Cambria" panose="02040503050406030204" pitchFamily="18" charset="0"/>
                <a:ea typeface="Cambria" panose="02040503050406030204" pitchFamily="18" charset="0"/>
              </a:rPr>
              <a:t>C++17 ile birlikte </a:t>
            </a:r>
            <a:r>
              <a:rPr lang="tr-TR" sz="1400" dirty="0" err="1">
                <a:latin typeface="Cambria" panose="02040503050406030204" pitchFamily="18" charset="0"/>
                <a:ea typeface="Cambria" panose="02040503050406030204" pitchFamily="18" charset="0"/>
              </a:rPr>
              <a:t>std:string</a:t>
            </a:r>
            <a:r>
              <a:rPr lang="tr-TR" sz="1400" dirty="0">
                <a:latin typeface="Cambria" panose="02040503050406030204" pitchFamily="18" charset="0"/>
                <a:ea typeface="Cambria" panose="02040503050406030204" pitchFamily="18" charset="0"/>
              </a:rPr>
              <a:t> altında yatan const char üzerinden işlem yapmak yerine std::</a:t>
            </a:r>
            <a:r>
              <a:rPr lang="tr-TR" sz="1400" dirty="0" err="1">
                <a:latin typeface="Cambria" panose="02040503050406030204" pitchFamily="18" charset="0"/>
                <a:ea typeface="Cambria" panose="02040503050406030204" pitchFamily="18" charset="0"/>
              </a:rPr>
              <a:t>string_view</a:t>
            </a:r>
            <a:r>
              <a:rPr lang="tr-TR" sz="1400" dirty="0">
                <a:latin typeface="Cambria" panose="02040503050406030204" pitchFamily="18" charset="0"/>
                <a:ea typeface="Cambria" panose="02040503050406030204" pitchFamily="18" charset="0"/>
              </a:rPr>
              <a:t> üzerinden işlemler yapılır. </a:t>
            </a:r>
          </a:p>
          <a:p>
            <a:pPr marL="0" lvl="0" indent="0" algn="l" rtl="0">
              <a:lnSpc>
                <a:spcPct val="100000"/>
              </a:lnSpc>
              <a:spcBef>
                <a:spcPts val="0"/>
              </a:spcBef>
              <a:spcAft>
                <a:spcPts val="0"/>
              </a:spcAft>
              <a:buSzPts val="1360"/>
              <a:buNone/>
            </a:pPr>
            <a:endParaRPr lang="tr-TR" sz="1400" dirty="0">
              <a:latin typeface="Cambria" panose="02040503050406030204" pitchFamily="18" charset="0"/>
              <a:ea typeface="Cambria" panose="02040503050406030204" pitchFamily="18" charset="0"/>
            </a:endParaRPr>
          </a:p>
          <a:p>
            <a:pPr marL="0" lvl="0" indent="0" algn="l" rtl="0">
              <a:lnSpc>
                <a:spcPct val="100000"/>
              </a:lnSpc>
              <a:spcBef>
                <a:spcPts val="0"/>
              </a:spcBef>
              <a:spcAft>
                <a:spcPts val="0"/>
              </a:spcAft>
              <a:buSzPts val="1360"/>
              <a:buNone/>
            </a:pPr>
            <a:r>
              <a:rPr lang="tr-TR" sz="1400" dirty="0">
                <a:solidFill>
                  <a:schemeClr val="bg1">
                    <a:lumMod val="65000"/>
                  </a:schemeClr>
                </a:solidFill>
                <a:latin typeface="Consolas" panose="020B0609020204030204" pitchFamily="49" charset="0"/>
              </a:rPr>
              <a:t>/*1)Alt metin elde etmek için kopya oluşturarak; */</a:t>
            </a:r>
          </a:p>
          <a:p>
            <a:pPr marL="0" lvl="0" indent="0" algn="l" rtl="0">
              <a:lnSpc>
                <a:spcPct val="100000"/>
              </a:lnSpc>
              <a:spcBef>
                <a:spcPts val="0"/>
              </a:spcBef>
              <a:spcAft>
                <a:spcPts val="0"/>
              </a:spcAft>
              <a:buSzPts val="1360"/>
              <a:buNone/>
            </a:pPr>
            <a:r>
              <a:rPr lang="tr-TR" sz="1400" dirty="0">
                <a:latin typeface="Consolas" panose="020B0609020204030204" pitchFamily="49" charset="0"/>
              </a:rPr>
              <a:t>std::string </a:t>
            </a:r>
            <a:r>
              <a:rPr lang="tr-TR" sz="1400" dirty="0" err="1">
                <a:latin typeface="Consolas" panose="020B0609020204030204" pitchFamily="49" charset="0"/>
              </a:rPr>
              <a:t>str</a:t>
            </a:r>
            <a:r>
              <a:rPr lang="tr-TR" sz="1400" dirty="0">
                <a:latin typeface="Consolas" panose="020B0609020204030204" pitchFamily="49" charset="0"/>
              </a:rPr>
              <a:t> = </a:t>
            </a:r>
          </a:p>
          <a:p>
            <a:pPr marL="0" lvl="0" indent="0" algn="l" rtl="0">
              <a:lnSpc>
                <a:spcPct val="100000"/>
              </a:lnSpc>
              <a:spcBef>
                <a:spcPts val="0"/>
              </a:spcBef>
              <a:spcAft>
                <a:spcPts val="0"/>
              </a:spcAft>
              <a:buSzPts val="1360"/>
              <a:buNone/>
            </a:pPr>
            <a:r>
              <a:rPr lang="tr-TR" sz="1400" dirty="0">
                <a:latin typeface="Consolas" panose="020B0609020204030204" pitchFamily="49" charset="0"/>
              </a:rPr>
              <a:t>     "</a:t>
            </a:r>
            <a:r>
              <a:rPr lang="tr-TR" sz="1400" dirty="0" err="1">
                <a:latin typeface="Consolas" panose="020B0609020204030204" pitchFamily="49" charset="0"/>
              </a:rPr>
              <a:t>Çoook</a:t>
            </a:r>
            <a:r>
              <a:rPr lang="tr-TR" sz="1400" dirty="0">
                <a:latin typeface="Consolas" panose="020B0609020204030204" pitchFamily="49" charset="0"/>
              </a:rPr>
              <a:t> uzun </a:t>
            </a:r>
            <a:r>
              <a:rPr lang="tr-TR" sz="1400" dirty="0" err="1">
                <a:latin typeface="Consolas" panose="020B0609020204030204" pitchFamily="49" charset="0"/>
              </a:rPr>
              <a:t>biiiir</a:t>
            </a:r>
            <a:r>
              <a:rPr lang="tr-TR" sz="1400" dirty="0">
                <a:latin typeface="Consolas" panose="020B0609020204030204" pitchFamily="49" charset="0"/>
              </a:rPr>
              <a:t> </a:t>
            </a:r>
            <a:r>
              <a:rPr lang="tr-TR" sz="1400" dirty="0" err="1">
                <a:latin typeface="Consolas" panose="020B0609020204030204" pitchFamily="49" charset="0"/>
              </a:rPr>
              <a:t>metiiiiiin</a:t>
            </a:r>
            <a:r>
              <a:rPr lang="tr-TR" sz="1400" dirty="0">
                <a:latin typeface="Consolas" panose="020B0609020204030204" pitchFamily="49" charset="0"/>
              </a:rPr>
              <a:t>"; </a:t>
            </a:r>
          </a:p>
          <a:p>
            <a:pPr marL="0" lvl="0" indent="0" algn="l" rtl="0">
              <a:lnSpc>
                <a:spcPct val="100000"/>
              </a:lnSpc>
              <a:spcBef>
                <a:spcPts val="0"/>
              </a:spcBef>
              <a:spcAft>
                <a:spcPts val="0"/>
              </a:spcAft>
              <a:buSzPts val="1360"/>
              <a:buNone/>
            </a:pPr>
            <a:r>
              <a:rPr lang="tr-TR" sz="1400" dirty="0">
                <a:solidFill>
                  <a:schemeClr val="bg1">
                    <a:lumMod val="65000"/>
                  </a:schemeClr>
                </a:solidFill>
                <a:latin typeface="Consolas" panose="020B0609020204030204" pitchFamily="49" charset="0"/>
              </a:rPr>
              <a:t>/*'string::</a:t>
            </a:r>
            <a:r>
              <a:rPr lang="tr-TR" sz="1400" dirty="0" err="1">
                <a:solidFill>
                  <a:schemeClr val="bg1">
                    <a:lumMod val="65000"/>
                  </a:schemeClr>
                </a:solidFill>
                <a:latin typeface="Consolas" panose="020B0609020204030204" pitchFamily="49" charset="0"/>
              </a:rPr>
              <a:t>substr</a:t>
            </a:r>
            <a:r>
              <a:rPr lang="tr-TR" sz="1400" dirty="0">
                <a:solidFill>
                  <a:schemeClr val="bg1">
                    <a:lumMod val="65000"/>
                  </a:schemeClr>
                </a:solidFill>
                <a:latin typeface="Consolas" panose="020B0609020204030204" pitchFamily="49" charset="0"/>
              </a:rPr>
              <a:t>' </a:t>
            </a:r>
            <a:r>
              <a:rPr lang="tr-TR" sz="1400" dirty="0" err="1">
                <a:solidFill>
                  <a:schemeClr val="bg1">
                    <a:lumMod val="65000"/>
                  </a:schemeClr>
                </a:solidFill>
                <a:latin typeface="Consolas" panose="020B0609020204030204" pitchFamily="49" charset="0"/>
              </a:rPr>
              <a:t>returns</a:t>
            </a:r>
            <a:r>
              <a:rPr lang="tr-TR" sz="1400" dirty="0">
                <a:solidFill>
                  <a:schemeClr val="bg1">
                    <a:lumMod val="65000"/>
                  </a:schemeClr>
                </a:solidFill>
                <a:latin typeface="Consolas" panose="020B0609020204030204" pitchFamily="49" charset="0"/>
              </a:rPr>
              <a:t> a new string (</a:t>
            </a:r>
            <a:r>
              <a:rPr lang="tr-TR" sz="1400" dirty="0" err="1">
                <a:solidFill>
                  <a:schemeClr val="bg1">
                    <a:lumMod val="65000"/>
                  </a:schemeClr>
                </a:solidFill>
                <a:latin typeface="Consolas" panose="020B0609020204030204" pitchFamily="49" charset="0"/>
              </a:rPr>
              <a:t>expensive</a:t>
            </a:r>
            <a:r>
              <a:rPr lang="tr-TR" sz="1400" dirty="0">
                <a:solidFill>
                  <a:schemeClr val="bg1">
                    <a:lumMod val="65000"/>
                  </a:schemeClr>
                </a:solidFill>
                <a:latin typeface="Consolas" panose="020B0609020204030204" pitchFamily="49" charset="0"/>
              </a:rPr>
              <a:t> if </a:t>
            </a:r>
            <a:r>
              <a:rPr lang="tr-TR" sz="1400" dirty="0" err="1">
                <a:solidFill>
                  <a:schemeClr val="bg1">
                    <a:lumMod val="65000"/>
                  </a:schemeClr>
                </a:solidFill>
                <a:latin typeface="Consolas" panose="020B0609020204030204" pitchFamily="49" charset="0"/>
              </a:rPr>
              <a:t>the</a:t>
            </a:r>
            <a:r>
              <a:rPr lang="tr-TR" sz="1400" dirty="0">
                <a:solidFill>
                  <a:schemeClr val="bg1">
                    <a:lumMod val="65000"/>
                  </a:schemeClr>
                </a:solidFill>
                <a:latin typeface="Consolas" panose="020B0609020204030204" pitchFamily="49" charset="0"/>
              </a:rPr>
              <a:t> string is </a:t>
            </a:r>
            <a:r>
              <a:rPr lang="tr-TR" sz="1400" dirty="0" err="1">
                <a:solidFill>
                  <a:schemeClr val="bg1">
                    <a:lumMod val="65000"/>
                  </a:schemeClr>
                </a:solidFill>
                <a:latin typeface="Consolas" panose="020B0609020204030204" pitchFamily="49" charset="0"/>
              </a:rPr>
              <a:t>long</a:t>
            </a:r>
            <a:r>
              <a:rPr lang="tr-TR" sz="1400" dirty="0">
                <a:solidFill>
                  <a:schemeClr val="bg1">
                    <a:lumMod val="65000"/>
                  </a:schemeClr>
                </a:solidFill>
                <a:latin typeface="Consolas" panose="020B0609020204030204" pitchFamily="49" charset="0"/>
              </a:rPr>
              <a:t>) */</a:t>
            </a:r>
          </a:p>
          <a:p>
            <a:pPr marL="0" lvl="0" indent="0" algn="l" rtl="0">
              <a:lnSpc>
                <a:spcPct val="100000"/>
              </a:lnSpc>
              <a:spcBef>
                <a:spcPts val="0"/>
              </a:spcBef>
              <a:spcAft>
                <a:spcPts val="0"/>
              </a:spcAft>
              <a:buSzPts val="1360"/>
              <a:buNone/>
            </a:pPr>
            <a:r>
              <a:rPr lang="tr-TR" sz="1400" dirty="0">
                <a:latin typeface="Consolas" panose="020B0609020204030204" pitchFamily="49" charset="0"/>
              </a:rPr>
              <a:t>std::</a:t>
            </a:r>
            <a:r>
              <a:rPr lang="tr-TR" sz="1400" dirty="0" err="1">
                <a:latin typeface="Consolas" panose="020B0609020204030204" pitchFamily="49" charset="0"/>
              </a:rPr>
              <a:t>cout</a:t>
            </a:r>
            <a:r>
              <a:rPr lang="tr-TR" sz="1400" dirty="0">
                <a:latin typeface="Consolas" panose="020B0609020204030204" pitchFamily="49" charset="0"/>
              </a:rPr>
              <a:t> &lt;&lt; </a:t>
            </a:r>
            <a:r>
              <a:rPr lang="tr-TR" sz="1400" dirty="0" err="1">
                <a:latin typeface="Consolas" panose="020B0609020204030204" pitchFamily="49" charset="0"/>
              </a:rPr>
              <a:t>str.substr</a:t>
            </a:r>
            <a:r>
              <a:rPr lang="tr-TR" sz="1400" dirty="0">
                <a:latin typeface="Consolas" panose="020B0609020204030204" pitchFamily="49" charset="0"/>
              </a:rPr>
              <a:t>(15, 10) &lt;&lt; '\n';</a:t>
            </a:r>
          </a:p>
          <a:p>
            <a:pPr marL="0" lvl="0" indent="0" algn="l" rtl="0">
              <a:lnSpc>
                <a:spcPct val="100000"/>
              </a:lnSpc>
              <a:spcBef>
                <a:spcPts val="0"/>
              </a:spcBef>
              <a:spcAft>
                <a:spcPts val="0"/>
              </a:spcAft>
              <a:buSzPts val="1360"/>
              <a:buNone/>
            </a:pPr>
            <a:endParaRPr lang="tr-TR" sz="1400" dirty="0">
              <a:latin typeface="Consolas" panose="020B0609020204030204" pitchFamily="49" charset="0"/>
            </a:endParaRPr>
          </a:p>
          <a:p>
            <a:pPr marL="0" lvl="0" indent="0" algn="l" rtl="0">
              <a:lnSpc>
                <a:spcPct val="100000"/>
              </a:lnSpc>
              <a:spcBef>
                <a:spcPts val="0"/>
              </a:spcBef>
              <a:spcAft>
                <a:spcPts val="0"/>
              </a:spcAft>
              <a:buSzPts val="1360"/>
              <a:buNone/>
            </a:pPr>
            <a:r>
              <a:rPr lang="tr-TR" sz="1400" dirty="0">
                <a:solidFill>
                  <a:schemeClr val="bg1">
                    <a:lumMod val="65000"/>
                  </a:schemeClr>
                </a:solidFill>
                <a:latin typeface="Consolas" panose="020B0609020204030204" pitchFamily="49" charset="0"/>
              </a:rPr>
              <a:t>//2)Hiçbir kopya oluşturmadan;</a:t>
            </a:r>
          </a:p>
          <a:p>
            <a:pPr marL="0" lvl="0" indent="0" algn="l" rtl="0">
              <a:lnSpc>
                <a:spcPct val="100000"/>
              </a:lnSpc>
              <a:spcBef>
                <a:spcPts val="0"/>
              </a:spcBef>
              <a:spcAft>
                <a:spcPts val="0"/>
              </a:spcAft>
              <a:buSzPts val="1360"/>
              <a:buNone/>
            </a:pPr>
            <a:r>
              <a:rPr lang="tr-TR" sz="1400" dirty="0">
                <a:latin typeface="Consolas" panose="020B0609020204030204" pitchFamily="49" charset="0"/>
              </a:rPr>
              <a:t>std::</a:t>
            </a:r>
            <a:r>
              <a:rPr lang="tr-TR" sz="1400" dirty="0" err="1">
                <a:latin typeface="Consolas" panose="020B0609020204030204" pitchFamily="49" charset="0"/>
              </a:rPr>
              <a:t>string_view</a:t>
            </a:r>
            <a:r>
              <a:rPr lang="tr-TR" sz="1400" dirty="0">
                <a:latin typeface="Consolas" panose="020B0609020204030204" pitchFamily="49" charset="0"/>
              </a:rPr>
              <a:t> </a:t>
            </a:r>
            <a:r>
              <a:rPr lang="tr-TR" sz="1400" dirty="0" err="1">
                <a:latin typeface="Consolas" panose="020B0609020204030204" pitchFamily="49" charset="0"/>
              </a:rPr>
              <a:t>view</a:t>
            </a:r>
            <a:r>
              <a:rPr lang="tr-TR" sz="1400" dirty="0">
                <a:latin typeface="Consolas" panose="020B0609020204030204" pitchFamily="49" charset="0"/>
              </a:rPr>
              <a:t> = </a:t>
            </a:r>
            <a:r>
              <a:rPr lang="tr-TR" sz="1400" dirty="0" err="1">
                <a:latin typeface="Consolas" panose="020B0609020204030204" pitchFamily="49" charset="0"/>
              </a:rPr>
              <a:t>str</a:t>
            </a:r>
            <a:r>
              <a:rPr lang="tr-TR" sz="1400" dirty="0">
                <a:latin typeface="Consolas" panose="020B0609020204030204" pitchFamily="49" charset="0"/>
              </a:rPr>
              <a:t>;</a:t>
            </a:r>
          </a:p>
          <a:p>
            <a:pPr marL="0" lvl="0" indent="0" algn="l" rtl="0">
              <a:lnSpc>
                <a:spcPct val="100000"/>
              </a:lnSpc>
              <a:spcBef>
                <a:spcPts val="0"/>
              </a:spcBef>
              <a:spcAft>
                <a:spcPts val="0"/>
              </a:spcAft>
              <a:buSzPts val="1360"/>
              <a:buNone/>
            </a:pPr>
            <a:r>
              <a:rPr lang="tr-TR" sz="1400" dirty="0">
                <a:solidFill>
                  <a:schemeClr val="bg1">
                    <a:lumMod val="65000"/>
                  </a:schemeClr>
                </a:solidFill>
                <a:latin typeface="Consolas" panose="020B0609020204030204" pitchFamily="49" charset="0"/>
              </a:rPr>
              <a:t>/* </a:t>
            </a:r>
            <a:r>
              <a:rPr lang="tr-TR" sz="1400" dirty="0" err="1">
                <a:solidFill>
                  <a:schemeClr val="bg1">
                    <a:lumMod val="65000"/>
                  </a:schemeClr>
                </a:solidFill>
                <a:latin typeface="Consolas" panose="020B0609020204030204" pitchFamily="49" charset="0"/>
              </a:rPr>
              <a:t>string_view</a:t>
            </a:r>
            <a:r>
              <a:rPr lang="tr-TR" sz="1400" dirty="0">
                <a:solidFill>
                  <a:schemeClr val="bg1">
                    <a:lumMod val="65000"/>
                  </a:schemeClr>
                </a:solidFill>
                <a:latin typeface="Consolas" panose="020B0609020204030204" pitchFamily="49" charset="0"/>
              </a:rPr>
              <a:t>::</a:t>
            </a:r>
            <a:r>
              <a:rPr lang="tr-TR" sz="1400" dirty="0" err="1">
                <a:solidFill>
                  <a:schemeClr val="bg1">
                    <a:lumMod val="65000"/>
                  </a:schemeClr>
                </a:solidFill>
                <a:latin typeface="Consolas" panose="020B0609020204030204" pitchFamily="49" charset="0"/>
              </a:rPr>
              <a:t>substr</a:t>
            </a:r>
            <a:r>
              <a:rPr lang="tr-TR" sz="1400" dirty="0">
                <a:solidFill>
                  <a:schemeClr val="bg1">
                    <a:lumMod val="65000"/>
                  </a:schemeClr>
                </a:solidFill>
                <a:latin typeface="Consolas" panose="020B0609020204030204" pitchFamily="49" charset="0"/>
              </a:rPr>
              <a:t> </a:t>
            </a:r>
            <a:r>
              <a:rPr lang="tr-TR" sz="1400" dirty="0" err="1">
                <a:solidFill>
                  <a:schemeClr val="bg1">
                    <a:lumMod val="65000"/>
                  </a:schemeClr>
                </a:solidFill>
                <a:latin typeface="Consolas" panose="020B0609020204030204" pitchFamily="49" charset="0"/>
              </a:rPr>
              <a:t>returns</a:t>
            </a:r>
            <a:r>
              <a:rPr lang="tr-TR" sz="1400" dirty="0">
                <a:solidFill>
                  <a:schemeClr val="bg1">
                    <a:lumMod val="65000"/>
                  </a:schemeClr>
                </a:solidFill>
                <a:latin typeface="Consolas" panose="020B0609020204030204" pitchFamily="49" charset="0"/>
              </a:rPr>
              <a:t> a new </a:t>
            </a:r>
            <a:r>
              <a:rPr lang="tr-TR" sz="1400" dirty="0" err="1">
                <a:solidFill>
                  <a:schemeClr val="bg1">
                    <a:lumMod val="65000"/>
                  </a:schemeClr>
                </a:solidFill>
                <a:latin typeface="Consolas" panose="020B0609020204030204" pitchFamily="49" charset="0"/>
              </a:rPr>
              <a:t>string_view</a:t>
            </a:r>
            <a:r>
              <a:rPr lang="tr-TR" sz="1400" dirty="0">
                <a:solidFill>
                  <a:schemeClr val="bg1">
                    <a:lumMod val="65000"/>
                  </a:schemeClr>
                </a:solidFill>
                <a:latin typeface="Consolas" panose="020B0609020204030204" pitchFamily="49" charset="0"/>
              </a:rPr>
              <a:t> */</a:t>
            </a:r>
          </a:p>
          <a:p>
            <a:pPr marL="0" lvl="0" indent="0" algn="l" rtl="0">
              <a:lnSpc>
                <a:spcPct val="100000"/>
              </a:lnSpc>
              <a:spcBef>
                <a:spcPts val="0"/>
              </a:spcBef>
              <a:spcAft>
                <a:spcPts val="0"/>
              </a:spcAft>
              <a:buSzPts val="1360"/>
              <a:buNone/>
            </a:pPr>
            <a:r>
              <a:rPr lang="tr-TR" sz="1400" dirty="0">
                <a:latin typeface="Consolas" panose="020B0609020204030204" pitchFamily="49" charset="0"/>
              </a:rPr>
              <a:t>std::</a:t>
            </a:r>
            <a:r>
              <a:rPr lang="tr-TR" sz="1400" dirty="0" err="1">
                <a:latin typeface="Consolas" panose="020B0609020204030204" pitchFamily="49" charset="0"/>
              </a:rPr>
              <a:t>cout</a:t>
            </a:r>
            <a:r>
              <a:rPr lang="tr-TR" sz="1400" dirty="0">
                <a:latin typeface="Consolas" panose="020B0609020204030204" pitchFamily="49" charset="0"/>
              </a:rPr>
              <a:t> &lt;&lt; </a:t>
            </a:r>
            <a:r>
              <a:rPr lang="tr-TR" sz="1400" dirty="0" err="1">
                <a:latin typeface="Consolas" panose="020B0609020204030204" pitchFamily="49" charset="0"/>
              </a:rPr>
              <a:t>view.substr</a:t>
            </a:r>
            <a:r>
              <a:rPr lang="tr-TR" sz="1400" dirty="0">
                <a:latin typeface="Consolas" panose="020B0609020204030204" pitchFamily="49" charset="0"/>
              </a:rPr>
              <a:t>(15, 10) &lt;&lt; '\n';</a:t>
            </a:r>
          </a:p>
          <a:p>
            <a:pPr marL="0" lvl="0" indent="0" algn="l" rtl="0">
              <a:lnSpc>
                <a:spcPct val="100000"/>
              </a:lnSpc>
              <a:spcBef>
                <a:spcPts val="0"/>
              </a:spcBef>
              <a:spcAft>
                <a:spcPts val="0"/>
              </a:spcAft>
              <a:buSzPts val="1360"/>
              <a:buNone/>
            </a:pPr>
            <a:endParaRPr lang="tr-TR" sz="1400" dirty="0">
              <a:latin typeface="Candara" panose="020E0502030303020204" pitchFamily="34" charset="0"/>
            </a:endParaRPr>
          </a:p>
        </p:txBody>
      </p:sp>
      <p:sp>
        <p:nvSpPr>
          <p:cNvPr id="125" name="Google Shape;125;p3"/>
          <p:cNvSpPr txBox="1">
            <a:spLocks noGrp="1"/>
          </p:cNvSpPr>
          <p:nvPr>
            <p:ph type="body" idx="2"/>
          </p:nvPr>
        </p:nvSpPr>
        <p:spPr>
          <a:xfrm>
            <a:off x="6096000" y="2194560"/>
            <a:ext cx="5023104" cy="3977640"/>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ct val="85000"/>
              <a:buNone/>
            </a:pPr>
            <a:r>
              <a:rPr lang="tr-TR" sz="1800" dirty="0">
                <a:solidFill>
                  <a:schemeClr val="tx1"/>
                </a:solidFill>
                <a:latin typeface="Cambria" panose="02040503050406030204" pitchFamily="18" charset="0"/>
                <a:ea typeface="Cambria" panose="02040503050406030204" pitchFamily="18" charset="0"/>
                <a:cs typeface="Consolas"/>
                <a:sym typeface="Consolas"/>
              </a:rPr>
              <a:t>std::string, char tipindeki elemanlarla oluşturulmuştur. </a:t>
            </a:r>
            <a:r>
              <a:rPr lang="tr-TR" sz="1800" dirty="0">
                <a:solidFill>
                  <a:schemeClr val="tx1"/>
                </a:solidFill>
                <a:latin typeface="Consolas" panose="020B0609020204030204" pitchFamily="49" charset="0"/>
                <a:ea typeface="Cambria" panose="02040503050406030204" pitchFamily="18" charset="0"/>
                <a:cs typeface="Consolas"/>
                <a:sym typeface="Consolas"/>
              </a:rPr>
              <a:t>std::</a:t>
            </a:r>
            <a:r>
              <a:rPr lang="tr-TR" sz="1800" dirty="0" err="1">
                <a:solidFill>
                  <a:schemeClr val="tx1"/>
                </a:solidFill>
                <a:latin typeface="Consolas" panose="020B0609020204030204" pitchFamily="49" charset="0"/>
                <a:ea typeface="Cambria" panose="02040503050406030204" pitchFamily="18" charset="0"/>
                <a:cs typeface="Consolas"/>
                <a:sym typeface="Consolas"/>
              </a:rPr>
              <a:t>wstring</a:t>
            </a:r>
            <a:r>
              <a:rPr lang="tr-TR" sz="1800" dirty="0">
                <a:solidFill>
                  <a:schemeClr val="tx1"/>
                </a:solidFill>
                <a:latin typeface="Consolas" panose="020B0609020204030204" pitchFamily="49" charset="0"/>
                <a:ea typeface="Cambria" panose="02040503050406030204" pitchFamily="18" charset="0"/>
                <a:cs typeface="Consolas"/>
                <a:sym typeface="Consolas"/>
              </a:rPr>
              <a:t> </a:t>
            </a:r>
            <a:r>
              <a:rPr lang="tr-TR" sz="1800" dirty="0">
                <a:solidFill>
                  <a:schemeClr val="tx1"/>
                </a:solidFill>
                <a:latin typeface="Cambria" panose="02040503050406030204" pitchFamily="18" charset="0"/>
                <a:ea typeface="Cambria" panose="02040503050406030204" pitchFamily="18" charset="0"/>
                <a:cs typeface="Consolas"/>
                <a:sym typeface="Consolas"/>
              </a:rPr>
              <a:t>ise uluslararası karakterleri temsil eden </a:t>
            </a:r>
            <a:r>
              <a:rPr lang="tr-TR" sz="1800" dirty="0" err="1">
                <a:solidFill>
                  <a:schemeClr val="tx1"/>
                </a:solidFill>
                <a:latin typeface="Consolas" panose="020B0609020204030204" pitchFamily="49" charset="0"/>
                <a:ea typeface="Cambria" panose="02040503050406030204" pitchFamily="18" charset="0"/>
                <a:cs typeface="Consolas"/>
                <a:sym typeface="Consolas"/>
              </a:rPr>
              <a:t>wchar_t</a:t>
            </a:r>
            <a:r>
              <a:rPr lang="tr-TR" sz="1800" dirty="0">
                <a:solidFill>
                  <a:schemeClr val="tx1"/>
                </a:solidFill>
                <a:latin typeface="Cambria" panose="02040503050406030204" pitchFamily="18" charset="0"/>
                <a:ea typeface="Cambria" panose="02040503050406030204" pitchFamily="18" charset="0"/>
                <a:cs typeface="Consolas"/>
                <a:sym typeface="Consolas"/>
              </a:rPr>
              <a:t> tipindeki elemanlarla oluşturulmuştur. Bunlar arasında çeviri yapılabilir;</a:t>
            </a:r>
          </a:p>
          <a:p>
            <a:pPr marL="0" lvl="0" indent="0" algn="l" rtl="0">
              <a:lnSpc>
                <a:spcPct val="120000"/>
              </a:lnSpc>
              <a:spcBef>
                <a:spcPts val="0"/>
              </a:spcBef>
              <a:spcAft>
                <a:spcPts val="0"/>
              </a:spcAft>
              <a:buSzPct val="85000"/>
              <a:buNone/>
            </a:pPr>
            <a:endParaRPr lang="tr-TR" sz="1800" dirty="0">
              <a:solidFill>
                <a:schemeClr val="tx1"/>
              </a:solidFill>
              <a:latin typeface="Cambria" panose="02040503050406030204" pitchFamily="18" charset="0"/>
              <a:ea typeface="Cambria" panose="02040503050406030204" pitchFamily="18" charset="0"/>
              <a:cs typeface="Consolas"/>
              <a:sym typeface="Consolas"/>
            </a:endParaRPr>
          </a:p>
          <a:p>
            <a:pPr marL="0" lvl="0" indent="0" algn="l" rtl="0">
              <a:lnSpc>
                <a:spcPct val="120000"/>
              </a:lnSpc>
              <a:spcBef>
                <a:spcPts val="0"/>
              </a:spcBef>
              <a:spcAft>
                <a:spcPts val="0"/>
              </a:spcAft>
              <a:buSzPct val="85000"/>
              <a:buNone/>
            </a:pPr>
            <a:r>
              <a:rPr lang="en-US" sz="1800" dirty="0">
                <a:solidFill>
                  <a:schemeClr val="tx1"/>
                </a:solidFill>
                <a:latin typeface="Consolas" panose="020B0609020204030204" pitchFamily="49" charset="0"/>
                <a:ea typeface="Cambria" panose="02040503050406030204" pitchFamily="18" charset="0"/>
                <a:cs typeface="Consolas"/>
                <a:sym typeface="Consolas"/>
              </a:rPr>
              <a:t>std::</a:t>
            </a:r>
            <a:r>
              <a:rPr lang="en-US" sz="1800" dirty="0">
                <a:solidFill>
                  <a:srgbClr val="0000CC"/>
                </a:solidFill>
                <a:latin typeface="Consolas" panose="020B0609020204030204" pitchFamily="49" charset="0"/>
                <a:ea typeface="Cambria" panose="02040503050406030204" pitchFamily="18" charset="0"/>
                <a:cs typeface="Consolas"/>
                <a:sym typeface="Consolas"/>
              </a:rPr>
              <a:t>string</a:t>
            </a:r>
            <a:r>
              <a:rPr lang="en-US" sz="1800" dirty="0">
                <a:solidFill>
                  <a:schemeClr val="tx1"/>
                </a:solidFill>
                <a:latin typeface="Consolas" panose="020B0609020204030204" pitchFamily="49" charset="0"/>
                <a:ea typeface="Cambria" panose="02040503050406030204" pitchFamily="18" charset="0"/>
                <a:cs typeface="Consolas"/>
                <a:sym typeface="Consolas"/>
              </a:rPr>
              <a:t> </a:t>
            </a:r>
            <a:r>
              <a:rPr lang="en-US" sz="1800" dirty="0" err="1">
                <a:solidFill>
                  <a:schemeClr val="tx1"/>
                </a:solidFill>
                <a:latin typeface="Consolas" panose="020B0609020204030204" pitchFamily="49" charset="0"/>
                <a:ea typeface="Cambria" panose="02040503050406030204" pitchFamily="18" charset="0"/>
                <a:cs typeface="Consolas"/>
                <a:sym typeface="Consolas"/>
              </a:rPr>
              <a:t>input_str</a:t>
            </a:r>
            <a:r>
              <a:rPr lang="en-US" sz="1800" dirty="0">
                <a:solidFill>
                  <a:schemeClr val="tx1"/>
                </a:solidFill>
                <a:latin typeface="Consolas" panose="020B0609020204030204" pitchFamily="49" charset="0"/>
                <a:ea typeface="Cambria" panose="02040503050406030204" pitchFamily="18" charset="0"/>
                <a:cs typeface="Consolas"/>
                <a:sym typeface="Consolas"/>
              </a:rPr>
              <a:t> = </a:t>
            </a:r>
            <a:endParaRPr lang="tr-TR" sz="1800" dirty="0">
              <a:solidFill>
                <a:schemeClr val="tx1"/>
              </a:solidFill>
              <a:latin typeface="Consolas" panose="020B0609020204030204" pitchFamily="49" charset="0"/>
              <a:ea typeface="Cambria" panose="02040503050406030204" pitchFamily="18" charset="0"/>
              <a:cs typeface="Consolas"/>
              <a:sym typeface="Consolas"/>
            </a:endParaRPr>
          </a:p>
          <a:p>
            <a:pPr marL="0" lvl="0" indent="0" algn="l" rtl="0">
              <a:lnSpc>
                <a:spcPct val="120000"/>
              </a:lnSpc>
              <a:spcBef>
                <a:spcPts val="0"/>
              </a:spcBef>
              <a:spcAft>
                <a:spcPts val="0"/>
              </a:spcAft>
              <a:buSzPct val="85000"/>
              <a:buNone/>
            </a:pPr>
            <a:r>
              <a:rPr lang="tr-TR" sz="1800" dirty="0">
                <a:solidFill>
                  <a:schemeClr val="tx1"/>
                </a:solidFill>
                <a:latin typeface="Consolas" panose="020B0609020204030204" pitchFamily="49" charset="0"/>
                <a:ea typeface="Cambria" panose="02040503050406030204" pitchFamily="18" charset="0"/>
                <a:cs typeface="Consolas"/>
                <a:sym typeface="Consolas"/>
              </a:rPr>
              <a:t>     </a:t>
            </a:r>
            <a:r>
              <a:rPr lang="en-US" sz="1800" dirty="0">
                <a:solidFill>
                  <a:schemeClr val="tx1"/>
                </a:solidFill>
                <a:latin typeface="Consolas" panose="020B0609020204030204" pitchFamily="49" charset="0"/>
                <a:ea typeface="Cambria" panose="02040503050406030204" pitchFamily="18" charset="0"/>
                <a:cs typeface="Consolas"/>
                <a:sym typeface="Consolas"/>
              </a:rPr>
              <a:t>"İlhan-this is a -string-";</a:t>
            </a:r>
          </a:p>
          <a:p>
            <a:pPr marL="0" lvl="0" indent="0" algn="l" rtl="0">
              <a:lnSpc>
                <a:spcPct val="120000"/>
              </a:lnSpc>
              <a:spcBef>
                <a:spcPts val="0"/>
              </a:spcBef>
              <a:spcAft>
                <a:spcPts val="0"/>
              </a:spcAft>
              <a:buSzPct val="85000"/>
              <a:buNone/>
            </a:pPr>
            <a:r>
              <a:rPr lang="en-US" sz="1800" dirty="0">
                <a:solidFill>
                  <a:schemeClr val="tx1"/>
                </a:solidFill>
                <a:latin typeface="Consolas" panose="020B0609020204030204" pitchFamily="49" charset="0"/>
                <a:ea typeface="Cambria" panose="02040503050406030204" pitchFamily="18" charset="0"/>
                <a:cs typeface="Consolas"/>
                <a:sym typeface="Consolas"/>
              </a:rPr>
              <a:t>std::</a:t>
            </a:r>
            <a:r>
              <a:rPr lang="en-US" sz="1800" dirty="0" err="1">
                <a:solidFill>
                  <a:srgbClr val="0000CC"/>
                </a:solidFill>
                <a:latin typeface="Consolas" panose="020B0609020204030204" pitchFamily="49" charset="0"/>
                <a:ea typeface="Cambria" panose="02040503050406030204" pitchFamily="18" charset="0"/>
                <a:cs typeface="Consolas"/>
                <a:sym typeface="Consolas"/>
              </a:rPr>
              <a:t>wstring</a:t>
            </a:r>
            <a:r>
              <a:rPr lang="en-US" sz="1800" dirty="0">
                <a:solidFill>
                  <a:schemeClr val="tx1"/>
                </a:solidFill>
                <a:latin typeface="Consolas" panose="020B0609020204030204" pitchFamily="49" charset="0"/>
                <a:ea typeface="Cambria" panose="02040503050406030204" pitchFamily="18" charset="0"/>
                <a:cs typeface="Consolas"/>
                <a:sym typeface="Consolas"/>
              </a:rPr>
              <a:t> </a:t>
            </a:r>
            <a:r>
              <a:rPr lang="en-US" sz="1800" dirty="0" err="1">
                <a:solidFill>
                  <a:schemeClr val="tx1"/>
                </a:solidFill>
                <a:latin typeface="Consolas" panose="020B0609020204030204" pitchFamily="49" charset="0"/>
                <a:ea typeface="Cambria" panose="02040503050406030204" pitchFamily="18" charset="0"/>
                <a:cs typeface="Consolas"/>
                <a:sym typeface="Consolas"/>
              </a:rPr>
              <a:t>input_wstr</a:t>
            </a:r>
            <a:r>
              <a:rPr lang="en-US" sz="1800" dirty="0">
                <a:solidFill>
                  <a:schemeClr val="tx1"/>
                </a:solidFill>
                <a:latin typeface="Consolas" panose="020B0609020204030204" pitchFamily="49" charset="0"/>
                <a:ea typeface="Cambria" panose="02040503050406030204" pitchFamily="18" charset="0"/>
                <a:cs typeface="Consolas"/>
                <a:sym typeface="Consolas"/>
              </a:rPr>
              <a:t> = </a:t>
            </a:r>
            <a:endParaRPr lang="tr-TR" sz="1800" dirty="0">
              <a:solidFill>
                <a:schemeClr val="tx1"/>
              </a:solidFill>
              <a:latin typeface="Consolas" panose="020B0609020204030204" pitchFamily="49" charset="0"/>
              <a:ea typeface="Cambria" panose="02040503050406030204" pitchFamily="18" charset="0"/>
              <a:cs typeface="Consolas"/>
              <a:sym typeface="Consolas"/>
            </a:endParaRPr>
          </a:p>
          <a:p>
            <a:pPr marL="0" lvl="0" indent="0" algn="l" rtl="0">
              <a:lnSpc>
                <a:spcPct val="120000"/>
              </a:lnSpc>
              <a:spcBef>
                <a:spcPts val="0"/>
              </a:spcBef>
              <a:spcAft>
                <a:spcPts val="0"/>
              </a:spcAft>
              <a:buSzPct val="85000"/>
              <a:buNone/>
            </a:pPr>
            <a:r>
              <a:rPr lang="tr-TR" sz="1800" dirty="0">
                <a:solidFill>
                  <a:schemeClr val="tx1"/>
                </a:solidFill>
                <a:latin typeface="Consolas" panose="020B0609020204030204" pitchFamily="49" charset="0"/>
                <a:ea typeface="Cambria" panose="02040503050406030204" pitchFamily="18" charset="0"/>
                <a:cs typeface="Consolas"/>
                <a:sym typeface="Consolas"/>
              </a:rPr>
              <a:t>     </a:t>
            </a:r>
            <a:r>
              <a:rPr lang="en-US" sz="1800" dirty="0" err="1">
                <a:solidFill>
                  <a:schemeClr val="tx1"/>
                </a:solidFill>
                <a:highlight>
                  <a:srgbClr val="FFFF00"/>
                </a:highlight>
                <a:latin typeface="Consolas" panose="020B0609020204030204" pitchFamily="49" charset="0"/>
                <a:ea typeface="Cambria" panose="02040503050406030204" pitchFamily="18" charset="0"/>
                <a:cs typeface="Consolas"/>
                <a:sym typeface="Consolas"/>
              </a:rPr>
              <a:t>L</a:t>
            </a:r>
            <a:r>
              <a:rPr lang="en-US" sz="1800" dirty="0" err="1">
                <a:solidFill>
                  <a:schemeClr val="tx1"/>
                </a:solidFill>
                <a:latin typeface="Consolas" panose="020B0609020204030204" pitchFamily="49" charset="0"/>
                <a:ea typeface="Cambria" panose="02040503050406030204" pitchFamily="18" charset="0"/>
                <a:cs typeface="Consolas"/>
                <a:sym typeface="Consolas"/>
              </a:rPr>
              <a:t>"İlhan</a:t>
            </a:r>
            <a:r>
              <a:rPr lang="en-US" sz="1800" dirty="0">
                <a:solidFill>
                  <a:schemeClr val="tx1"/>
                </a:solidFill>
                <a:latin typeface="Consolas" panose="020B0609020204030204" pitchFamily="49" charset="0"/>
                <a:ea typeface="Cambria" panose="02040503050406030204" pitchFamily="18" charset="0"/>
                <a:cs typeface="Consolas"/>
                <a:sym typeface="Consolas"/>
              </a:rPr>
              <a:t>-this is a -wide- string";</a:t>
            </a:r>
          </a:p>
          <a:p>
            <a:pPr marL="0" lvl="0" indent="0" algn="l" rtl="0">
              <a:lnSpc>
                <a:spcPct val="120000"/>
              </a:lnSpc>
              <a:spcBef>
                <a:spcPts val="0"/>
              </a:spcBef>
              <a:spcAft>
                <a:spcPts val="0"/>
              </a:spcAft>
              <a:buSzPct val="85000"/>
              <a:buNone/>
            </a:pPr>
            <a:endParaRPr lang="tr-TR" sz="1800" dirty="0">
              <a:solidFill>
                <a:schemeClr val="tx1"/>
              </a:solidFill>
              <a:latin typeface="Consolas" panose="020B0609020204030204" pitchFamily="49" charset="0"/>
              <a:ea typeface="Cambria" panose="02040503050406030204" pitchFamily="18" charset="0"/>
              <a:cs typeface="Consolas"/>
              <a:sym typeface="Consolas"/>
            </a:endParaRPr>
          </a:p>
        </p:txBody>
      </p:sp>
    </p:spTree>
    <p:extLst>
      <p:ext uri="{BB962C8B-B14F-4D97-AF65-F5344CB8AC3E}">
        <p14:creationId xmlns:p14="http://schemas.microsoft.com/office/powerpoint/2010/main" val="191844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6"/>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400"/>
              <a:buFont typeface="Cambria"/>
              <a:buNone/>
            </a:pPr>
            <a:r>
              <a:rPr lang="tr-TR" sz="2400" dirty="0"/>
              <a:t>KLAVYEDEN METİN OKUMA</a:t>
            </a:r>
            <a:endParaRPr dirty="0"/>
          </a:p>
        </p:txBody>
      </p:sp>
      <p:sp>
        <p:nvSpPr>
          <p:cNvPr id="147" name="Google Shape;147;p6"/>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90"/>
              <a:buNone/>
            </a:pPr>
            <a:r>
              <a:rPr lang="tr-TR" dirty="0">
                <a:latin typeface="Consolas" panose="020B0609020204030204" pitchFamily="49" charset="0"/>
              </a:rPr>
              <a:t>#include &lt;</a:t>
            </a:r>
            <a:r>
              <a:rPr lang="tr-TR" dirty="0" err="1">
                <a:latin typeface="Consolas" panose="020B0609020204030204" pitchFamily="49" charset="0"/>
              </a:rPr>
              <a:t>iostream</a:t>
            </a:r>
            <a:r>
              <a:rPr lang="tr-TR" dirty="0">
                <a:latin typeface="Consolas" panose="020B0609020204030204" pitchFamily="49" charset="0"/>
              </a:rPr>
              <a:t>&gt;</a:t>
            </a:r>
          </a:p>
          <a:p>
            <a:pPr marL="0" lvl="0" indent="0" algn="l" rtl="0">
              <a:lnSpc>
                <a:spcPct val="100000"/>
              </a:lnSpc>
              <a:spcBef>
                <a:spcPts val="0"/>
              </a:spcBef>
              <a:spcAft>
                <a:spcPts val="0"/>
              </a:spcAft>
              <a:buSzPts val="1190"/>
              <a:buNone/>
            </a:pPr>
            <a:r>
              <a:rPr lang="tr-TR" dirty="0" err="1">
                <a:latin typeface="Consolas" panose="020B0609020204030204" pitchFamily="49" charset="0"/>
              </a:rPr>
              <a:t>using</a:t>
            </a:r>
            <a:r>
              <a:rPr lang="tr-TR" dirty="0">
                <a:latin typeface="Consolas" panose="020B0609020204030204" pitchFamily="49" charset="0"/>
              </a:rPr>
              <a:t> namespace std;</a:t>
            </a:r>
          </a:p>
          <a:p>
            <a:pPr marL="0" lvl="0" indent="0" algn="l" rtl="0">
              <a:lnSpc>
                <a:spcPct val="100000"/>
              </a:lnSpc>
              <a:spcBef>
                <a:spcPts val="0"/>
              </a:spcBef>
              <a:spcAft>
                <a:spcPts val="0"/>
              </a:spcAft>
              <a:buSzPts val="1190"/>
              <a:buNone/>
            </a:pPr>
            <a:r>
              <a:rPr lang="tr-TR" dirty="0">
                <a:latin typeface="Consolas" panose="020B0609020204030204" pitchFamily="49" charset="0"/>
              </a:rPr>
              <a:t>int main() {</a:t>
            </a:r>
          </a:p>
          <a:p>
            <a:pPr marL="0" lvl="0" indent="0" algn="l" rtl="0">
              <a:lnSpc>
                <a:spcPct val="100000"/>
              </a:lnSpc>
              <a:spcBef>
                <a:spcPts val="0"/>
              </a:spcBef>
              <a:spcAft>
                <a:spcPts val="0"/>
              </a:spcAft>
              <a:buSzPts val="1190"/>
              <a:buNone/>
            </a:pPr>
            <a:r>
              <a:rPr lang="tr-TR" dirty="0">
                <a:latin typeface="Consolas" panose="020B0609020204030204" pitchFamily="49" charset="0"/>
              </a:rPr>
              <a:t>    string metin;</a:t>
            </a:r>
          </a:p>
          <a:p>
            <a:pPr marL="0" lvl="0" indent="0" algn="l" rtl="0">
              <a:lnSpc>
                <a:spcPct val="100000"/>
              </a:lnSpc>
              <a:spcBef>
                <a:spcPts val="0"/>
              </a:spcBef>
              <a:spcAft>
                <a:spcPts val="0"/>
              </a:spcAft>
              <a:buSzPts val="1190"/>
              <a:buNone/>
            </a:pPr>
            <a:r>
              <a:rPr lang="tr-TR" dirty="0">
                <a:latin typeface="Consolas" panose="020B0609020204030204" pitchFamily="49" charset="0"/>
              </a:rPr>
              <a:t>    </a:t>
            </a:r>
            <a:r>
              <a:rPr lang="tr-TR" dirty="0" err="1">
                <a:latin typeface="Consolas" panose="020B0609020204030204" pitchFamily="49" charset="0"/>
              </a:rPr>
              <a:t>cout</a:t>
            </a:r>
            <a:r>
              <a:rPr lang="tr-TR" dirty="0">
                <a:latin typeface="Consolas" panose="020B0609020204030204" pitchFamily="49" charset="0"/>
              </a:rPr>
              <a:t> &lt;&lt; "Bir metin Giriniz: ";</a:t>
            </a:r>
          </a:p>
          <a:p>
            <a:pPr marL="0" lvl="0" indent="0" algn="l" rtl="0">
              <a:lnSpc>
                <a:spcPct val="100000"/>
              </a:lnSpc>
              <a:spcBef>
                <a:spcPts val="0"/>
              </a:spcBef>
              <a:spcAft>
                <a:spcPts val="0"/>
              </a:spcAft>
              <a:buSzPts val="1190"/>
              <a:buNone/>
            </a:pPr>
            <a:r>
              <a:rPr lang="tr-TR" dirty="0">
                <a:latin typeface="Consolas" panose="020B0609020204030204" pitchFamily="49" charset="0"/>
              </a:rPr>
              <a:t>    cin &gt;&gt; metin; </a:t>
            </a:r>
            <a:r>
              <a:rPr lang="tr-TR" dirty="0">
                <a:solidFill>
                  <a:schemeClr val="bg1">
                    <a:lumMod val="65000"/>
                  </a:schemeClr>
                </a:solidFill>
                <a:highlight>
                  <a:srgbClr val="FFFF00"/>
                </a:highlight>
                <a:latin typeface="Consolas" panose="020B0609020204030204" pitchFamily="49" charset="0"/>
              </a:rPr>
              <a:t>//Sadece ilk sözcük okunur.</a:t>
            </a:r>
          </a:p>
          <a:p>
            <a:pPr marL="0" lvl="0" indent="0" algn="l" rtl="0">
              <a:lnSpc>
                <a:spcPct val="100000"/>
              </a:lnSpc>
              <a:spcBef>
                <a:spcPts val="0"/>
              </a:spcBef>
              <a:spcAft>
                <a:spcPts val="0"/>
              </a:spcAft>
              <a:buSzPts val="1190"/>
              <a:buNone/>
            </a:pPr>
            <a:r>
              <a:rPr lang="tr-TR" dirty="0">
                <a:latin typeface="Consolas" panose="020B0609020204030204" pitchFamily="49" charset="0"/>
              </a:rPr>
              <a:t>    </a:t>
            </a:r>
            <a:r>
              <a:rPr lang="tr-TR" dirty="0" err="1">
                <a:latin typeface="Consolas" panose="020B0609020204030204" pitchFamily="49" charset="0"/>
              </a:rPr>
              <a:t>cout</a:t>
            </a:r>
            <a:r>
              <a:rPr lang="tr-TR" dirty="0">
                <a:latin typeface="Consolas" panose="020B0609020204030204" pitchFamily="49" charset="0"/>
              </a:rPr>
              <a:t>&lt;&lt; "Girilen Metin: " &lt;&lt; metin &lt;&lt; </a:t>
            </a:r>
            <a:r>
              <a:rPr lang="tr-TR" dirty="0" err="1">
                <a:latin typeface="Consolas" panose="020B0609020204030204" pitchFamily="49" charset="0"/>
              </a:rPr>
              <a:t>endl</a:t>
            </a:r>
            <a:r>
              <a:rPr lang="tr-TR" dirty="0">
                <a:latin typeface="Consolas" panose="020B0609020204030204" pitchFamily="49" charset="0"/>
              </a:rPr>
              <a:t>;</a:t>
            </a:r>
          </a:p>
          <a:p>
            <a:pPr marL="0" lvl="0" indent="0" algn="l" rtl="0">
              <a:lnSpc>
                <a:spcPct val="100000"/>
              </a:lnSpc>
              <a:spcBef>
                <a:spcPts val="0"/>
              </a:spcBef>
              <a:spcAft>
                <a:spcPts val="0"/>
              </a:spcAft>
              <a:buSzPts val="1190"/>
              <a:buNone/>
            </a:pPr>
            <a:endParaRPr lang="tr-TR" dirty="0">
              <a:latin typeface="Consolas" panose="020B0609020204030204" pitchFamily="49" charset="0"/>
            </a:endParaRPr>
          </a:p>
          <a:p>
            <a:pPr marL="0" lvl="0" indent="0" algn="l" rtl="0">
              <a:lnSpc>
                <a:spcPct val="100000"/>
              </a:lnSpc>
              <a:spcBef>
                <a:spcPts val="0"/>
              </a:spcBef>
              <a:spcAft>
                <a:spcPts val="0"/>
              </a:spcAft>
              <a:buSzPts val="1190"/>
              <a:buNone/>
            </a:pPr>
            <a:r>
              <a:rPr lang="en-US" dirty="0">
                <a:latin typeface="Consolas" panose="020B0609020204030204" pitchFamily="49" charset="0"/>
              </a:rPr>
              <a:t> </a:t>
            </a:r>
            <a:r>
              <a:rPr lang="tr-TR" dirty="0">
                <a:latin typeface="Consolas" panose="020B0609020204030204" pitchFamily="49" charset="0"/>
              </a:rPr>
              <a:t>   </a:t>
            </a:r>
            <a:r>
              <a:rPr lang="en-US" dirty="0" err="1">
                <a:latin typeface="Consolas" panose="020B0609020204030204" pitchFamily="49" charset="0"/>
              </a:rPr>
              <a:t>cout</a:t>
            </a:r>
            <a:r>
              <a:rPr lang="en-US" dirty="0">
                <a:latin typeface="Consolas" panose="020B0609020204030204" pitchFamily="49" charset="0"/>
              </a:rPr>
              <a:t> &lt;&lt; "Bir </a:t>
            </a:r>
            <a:r>
              <a:rPr lang="en-US" dirty="0" err="1">
                <a:latin typeface="Consolas" panose="020B0609020204030204" pitchFamily="49" charset="0"/>
              </a:rPr>
              <a:t>metin</a:t>
            </a:r>
            <a:r>
              <a:rPr lang="en-US" dirty="0">
                <a:latin typeface="Consolas" panose="020B0609020204030204" pitchFamily="49" charset="0"/>
              </a:rPr>
              <a:t> </a:t>
            </a:r>
            <a:r>
              <a:rPr lang="en-US" dirty="0" err="1">
                <a:latin typeface="Consolas" panose="020B0609020204030204" pitchFamily="49" charset="0"/>
              </a:rPr>
              <a:t>Giriniz</a:t>
            </a:r>
            <a:r>
              <a:rPr lang="en-US" dirty="0">
                <a:latin typeface="Consolas" panose="020B0609020204030204" pitchFamily="49" charset="0"/>
              </a:rPr>
              <a:t>: ";</a:t>
            </a:r>
          </a:p>
          <a:p>
            <a:pPr marL="0" lvl="0" indent="0" algn="l" rtl="0">
              <a:lnSpc>
                <a:spcPct val="100000"/>
              </a:lnSpc>
              <a:spcBef>
                <a:spcPts val="0"/>
              </a:spcBef>
              <a:spcAft>
                <a:spcPts val="0"/>
              </a:spcAft>
              <a:buSzPts val="1190"/>
              <a:buNone/>
            </a:pPr>
            <a:r>
              <a:rPr lang="en-US" dirty="0">
                <a:latin typeface="Consolas" panose="020B0609020204030204" pitchFamily="49" charset="0"/>
              </a:rPr>
              <a:t>    </a:t>
            </a:r>
            <a:r>
              <a:rPr lang="en-US" dirty="0" err="1">
                <a:highlight>
                  <a:srgbClr val="FFFF00"/>
                </a:highlight>
                <a:latin typeface="Consolas" panose="020B0609020204030204" pitchFamily="49" charset="0"/>
              </a:rPr>
              <a:t>getline</a:t>
            </a:r>
            <a:r>
              <a:rPr lang="en-US" dirty="0">
                <a:latin typeface="Consolas" panose="020B0609020204030204" pitchFamily="49" charset="0"/>
              </a:rPr>
              <a:t>(</a:t>
            </a:r>
            <a:r>
              <a:rPr lang="en-US" dirty="0" err="1">
                <a:latin typeface="Consolas" panose="020B0609020204030204" pitchFamily="49" charset="0"/>
              </a:rPr>
              <a:t>cin</a:t>
            </a:r>
            <a:r>
              <a:rPr lang="en-US" dirty="0">
                <a:latin typeface="Consolas" panose="020B0609020204030204" pitchFamily="49" charset="0"/>
              </a:rPr>
              <a:t>, </a:t>
            </a:r>
            <a:r>
              <a:rPr lang="en-US" dirty="0" err="1">
                <a:latin typeface="Consolas" panose="020B0609020204030204" pitchFamily="49" charset="0"/>
              </a:rPr>
              <a:t>metin</a:t>
            </a:r>
            <a:r>
              <a:rPr lang="en-US" dirty="0">
                <a:latin typeface="Consolas" panose="020B0609020204030204" pitchFamily="49" charset="0"/>
              </a:rPr>
              <a:t>);</a:t>
            </a:r>
          </a:p>
          <a:p>
            <a:pPr marL="0" lvl="0" indent="0" algn="l" rtl="0">
              <a:lnSpc>
                <a:spcPct val="100000"/>
              </a:lnSpc>
              <a:spcBef>
                <a:spcPts val="0"/>
              </a:spcBef>
              <a:spcAft>
                <a:spcPts val="0"/>
              </a:spcAft>
              <a:buSzPts val="1190"/>
              <a:buNone/>
            </a:pPr>
            <a:r>
              <a:rPr lang="en-US" dirty="0">
                <a:latin typeface="Consolas" panose="020B0609020204030204" pitchFamily="49" charset="0"/>
              </a:rPr>
              <a:t>    </a:t>
            </a:r>
            <a:r>
              <a:rPr lang="en-US" dirty="0" err="1">
                <a:latin typeface="Consolas" panose="020B0609020204030204" pitchFamily="49" charset="0"/>
              </a:rPr>
              <a:t>cout</a:t>
            </a:r>
            <a:r>
              <a:rPr lang="en-US" dirty="0">
                <a:latin typeface="Consolas" panose="020B0609020204030204" pitchFamily="49" charset="0"/>
              </a:rPr>
              <a:t>&lt;&lt; "</a:t>
            </a:r>
            <a:r>
              <a:rPr lang="en-US" dirty="0" err="1">
                <a:latin typeface="Consolas" panose="020B0609020204030204" pitchFamily="49" charset="0"/>
              </a:rPr>
              <a:t>Girilen</a:t>
            </a:r>
            <a:r>
              <a:rPr lang="en-US" dirty="0">
                <a:latin typeface="Consolas" panose="020B0609020204030204" pitchFamily="49" charset="0"/>
              </a:rPr>
              <a:t> </a:t>
            </a:r>
            <a:r>
              <a:rPr lang="en-US" dirty="0" err="1">
                <a:latin typeface="Consolas" panose="020B0609020204030204" pitchFamily="49" charset="0"/>
              </a:rPr>
              <a:t>Metin</a:t>
            </a:r>
            <a:r>
              <a:rPr lang="en-US" dirty="0">
                <a:latin typeface="Consolas" panose="020B0609020204030204" pitchFamily="49" charset="0"/>
              </a:rPr>
              <a:t>: " &lt;&lt; </a:t>
            </a:r>
            <a:r>
              <a:rPr lang="en-US" dirty="0" err="1">
                <a:latin typeface="Consolas" panose="020B0609020204030204" pitchFamily="49" charset="0"/>
              </a:rPr>
              <a:t>metin</a:t>
            </a:r>
            <a:r>
              <a:rPr lang="en-US" dirty="0">
                <a:latin typeface="Consolas" panose="020B0609020204030204" pitchFamily="49" charset="0"/>
              </a:rPr>
              <a:t> &lt;&lt; </a:t>
            </a:r>
            <a:r>
              <a:rPr lang="en-US" dirty="0" err="1">
                <a:latin typeface="Consolas" panose="020B0609020204030204" pitchFamily="49" charset="0"/>
              </a:rPr>
              <a:t>endl</a:t>
            </a:r>
            <a:r>
              <a:rPr lang="en-US" dirty="0">
                <a:latin typeface="Consolas" panose="020B0609020204030204" pitchFamily="49" charset="0"/>
              </a:rPr>
              <a:t>;</a:t>
            </a:r>
            <a:endParaRPr lang="tr-TR" dirty="0">
              <a:latin typeface="Consolas" panose="020B0609020204030204" pitchFamily="49" charset="0"/>
            </a:endParaRPr>
          </a:p>
          <a:p>
            <a:pPr marL="0" lvl="0" indent="0" algn="l" rtl="0">
              <a:lnSpc>
                <a:spcPct val="100000"/>
              </a:lnSpc>
              <a:spcBef>
                <a:spcPts val="0"/>
              </a:spcBef>
              <a:spcAft>
                <a:spcPts val="0"/>
              </a:spcAft>
              <a:buSzPts val="1190"/>
              <a:buNone/>
            </a:pPr>
            <a:r>
              <a:rPr lang="tr-TR" dirty="0">
                <a:latin typeface="Consolas" panose="020B0609020204030204" pitchFamily="49" charset="0"/>
              </a:rPr>
              <a:t>}</a:t>
            </a:r>
          </a:p>
        </p:txBody>
      </p:sp>
      <p:sp>
        <p:nvSpPr>
          <p:cNvPr id="148" name="Google Shape;148;p6"/>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360"/>
              <a:buNone/>
            </a:pPr>
            <a:r>
              <a:rPr lang="tr-TR" sz="1800" dirty="0"/>
              <a:t>Bir girdi nesnesinden dizgi okumak için en yaygın yol, C++ dininde akıştan veri çıkarma işleci (</a:t>
            </a:r>
            <a:r>
              <a:rPr lang="tr-TR" sz="1800" dirty="0" err="1"/>
              <a:t>stream</a:t>
            </a:r>
            <a:r>
              <a:rPr lang="tr-TR" sz="1800" dirty="0"/>
              <a:t> </a:t>
            </a:r>
            <a:r>
              <a:rPr lang="tr-TR" sz="1800" dirty="0" err="1"/>
              <a:t>extraction</a:t>
            </a:r>
            <a:r>
              <a:rPr lang="tr-TR" sz="1800" dirty="0"/>
              <a:t> operator) olan (&gt;&gt;) ile std::cin nesnesini kullanmaktır. </a:t>
            </a:r>
          </a:p>
          <a:p>
            <a:pPr marL="0" lvl="0" indent="0" algn="l" rtl="0">
              <a:lnSpc>
                <a:spcPct val="100000"/>
              </a:lnSpc>
              <a:spcBef>
                <a:spcPts val="0"/>
              </a:spcBef>
              <a:spcAft>
                <a:spcPts val="0"/>
              </a:spcAft>
              <a:buSzPts val="1360"/>
              <a:buNone/>
            </a:pPr>
            <a:r>
              <a:rPr lang="tr-TR" sz="1800" dirty="0"/>
              <a:t>Program incelendiğinde girilen ilk sözcük metin değişkenine atanmıştır. Eğer girilen tüm satırı bu metne aktarmak istersek &lt;string&gt; başlık dosyasındaki </a:t>
            </a:r>
            <a:r>
              <a:rPr lang="tr-TR" sz="1800" dirty="0" err="1"/>
              <a:t>getline</a:t>
            </a:r>
            <a:r>
              <a:rPr lang="tr-TR" sz="1800" dirty="0"/>
              <a:t>() metodunu kullanmalıyız</a:t>
            </a:r>
            <a:endParaRPr sz="1800" dirty="0"/>
          </a:p>
        </p:txBody>
      </p:sp>
    </p:spTree>
    <p:extLst>
      <p:ext uri="{BB962C8B-B14F-4D97-AF65-F5344CB8AC3E}">
        <p14:creationId xmlns:p14="http://schemas.microsoft.com/office/powerpoint/2010/main" val="2399851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6"/>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400"/>
              <a:buFont typeface="Cambria"/>
              <a:buNone/>
            </a:pPr>
            <a:r>
              <a:rPr lang="tr-TR" sz="2400" dirty="0"/>
              <a:t>PARAMETRE OLARAK DİZGİLER</a:t>
            </a:r>
            <a:endParaRPr lang="tr-TR" dirty="0"/>
          </a:p>
        </p:txBody>
      </p:sp>
      <p:sp>
        <p:nvSpPr>
          <p:cNvPr id="147" name="Google Shape;147;p6"/>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90"/>
              <a:buNone/>
            </a:pPr>
            <a:r>
              <a:rPr lang="tr-TR" dirty="0">
                <a:latin typeface="Consolas" panose="020B0609020204030204" pitchFamily="49" charset="0"/>
              </a:rPr>
              <a:t>#include &lt;</a:t>
            </a:r>
            <a:r>
              <a:rPr lang="tr-TR" dirty="0" err="1">
                <a:latin typeface="Consolas" panose="020B0609020204030204" pitchFamily="49" charset="0"/>
              </a:rPr>
              <a:t>iostream</a:t>
            </a:r>
            <a:r>
              <a:rPr lang="tr-TR" dirty="0">
                <a:latin typeface="Consolas" panose="020B0609020204030204" pitchFamily="49" charset="0"/>
              </a:rPr>
              <a:t>&gt;</a:t>
            </a:r>
          </a:p>
          <a:p>
            <a:pPr marL="0" lvl="0" indent="0" algn="l" rtl="0">
              <a:lnSpc>
                <a:spcPct val="100000"/>
              </a:lnSpc>
              <a:spcBef>
                <a:spcPts val="0"/>
              </a:spcBef>
              <a:spcAft>
                <a:spcPts val="0"/>
              </a:spcAft>
              <a:buSzPts val="1190"/>
              <a:buNone/>
            </a:pPr>
            <a:r>
              <a:rPr lang="tr-TR" dirty="0" err="1">
                <a:solidFill>
                  <a:srgbClr val="0000CC"/>
                </a:solidFill>
                <a:latin typeface="Consolas" panose="020B0609020204030204" pitchFamily="49" charset="0"/>
              </a:rPr>
              <a:t>using</a:t>
            </a:r>
            <a:r>
              <a:rPr lang="tr-TR" dirty="0">
                <a:latin typeface="Consolas" panose="020B0609020204030204" pitchFamily="49" charset="0"/>
              </a:rPr>
              <a:t> </a:t>
            </a:r>
            <a:r>
              <a:rPr lang="tr-TR" dirty="0">
                <a:solidFill>
                  <a:srgbClr val="0000CC"/>
                </a:solidFill>
                <a:latin typeface="Consolas" panose="020B0609020204030204" pitchFamily="49" charset="0"/>
              </a:rPr>
              <a:t>namespace</a:t>
            </a:r>
            <a:r>
              <a:rPr lang="tr-TR" dirty="0">
                <a:latin typeface="Consolas" panose="020B0609020204030204" pitchFamily="49" charset="0"/>
              </a:rPr>
              <a:t> std;</a:t>
            </a:r>
          </a:p>
          <a:p>
            <a:pPr marL="0" lvl="0" indent="0" algn="l" rtl="0">
              <a:lnSpc>
                <a:spcPct val="100000"/>
              </a:lnSpc>
              <a:spcBef>
                <a:spcPts val="0"/>
              </a:spcBef>
              <a:spcAft>
                <a:spcPts val="0"/>
              </a:spcAft>
              <a:buSzPts val="1190"/>
              <a:buNone/>
            </a:pPr>
            <a:endParaRPr lang="tr-TR" dirty="0">
              <a:latin typeface="Consolas" panose="020B0609020204030204" pitchFamily="49" charset="0"/>
            </a:endParaRPr>
          </a:p>
          <a:p>
            <a:pPr marL="0" lvl="0" indent="0" algn="l" rtl="0">
              <a:lnSpc>
                <a:spcPct val="100000"/>
              </a:lnSpc>
              <a:spcBef>
                <a:spcPts val="0"/>
              </a:spcBef>
              <a:spcAft>
                <a:spcPts val="0"/>
              </a:spcAft>
              <a:buSzPts val="1190"/>
              <a:buNone/>
            </a:pPr>
            <a:r>
              <a:rPr lang="tr-TR" dirty="0" err="1">
                <a:solidFill>
                  <a:srgbClr val="0000CC"/>
                </a:solidFill>
                <a:latin typeface="Consolas" panose="020B0609020204030204" pitchFamily="49" charset="0"/>
              </a:rPr>
              <a:t>void</a:t>
            </a:r>
            <a:r>
              <a:rPr lang="tr-TR" dirty="0">
                <a:latin typeface="Consolas" panose="020B0609020204030204" pitchFamily="49" charset="0"/>
              </a:rPr>
              <a:t> </a:t>
            </a:r>
            <a:r>
              <a:rPr lang="tr-TR" dirty="0" err="1">
                <a:latin typeface="Consolas" panose="020B0609020204030204" pitchFamily="49" charset="0"/>
              </a:rPr>
              <a:t>metniKonsolaYaz</a:t>
            </a:r>
            <a:r>
              <a:rPr lang="tr-TR" dirty="0">
                <a:latin typeface="Consolas" panose="020B0609020204030204" pitchFamily="49" charset="0"/>
              </a:rPr>
              <a:t>(</a:t>
            </a:r>
            <a:r>
              <a:rPr lang="tr-TR" dirty="0">
                <a:solidFill>
                  <a:srgbClr val="0000CC"/>
                </a:solidFill>
                <a:latin typeface="Consolas" panose="020B0609020204030204" pitchFamily="49" charset="0"/>
              </a:rPr>
              <a:t>string</a:t>
            </a:r>
            <a:r>
              <a:rPr lang="tr-TR" dirty="0">
                <a:latin typeface="Consolas" panose="020B0609020204030204" pitchFamily="49" charset="0"/>
              </a:rPr>
              <a:t> </a:t>
            </a:r>
            <a:r>
              <a:rPr lang="tr-TR" dirty="0" err="1">
                <a:latin typeface="Consolas" panose="020B0609020204030204" pitchFamily="49" charset="0"/>
              </a:rPr>
              <a:t>pMetin</a:t>
            </a:r>
            <a:r>
              <a:rPr lang="tr-TR" dirty="0">
                <a:latin typeface="Consolas" panose="020B0609020204030204" pitchFamily="49" charset="0"/>
              </a:rPr>
              <a:t>) {</a:t>
            </a:r>
          </a:p>
          <a:p>
            <a:pPr marL="0" lvl="0" indent="0" algn="l" rtl="0">
              <a:lnSpc>
                <a:spcPct val="100000"/>
              </a:lnSpc>
              <a:spcBef>
                <a:spcPts val="0"/>
              </a:spcBef>
              <a:spcAft>
                <a:spcPts val="0"/>
              </a:spcAft>
              <a:buSzPts val="1190"/>
              <a:buNone/>
            </a:pPr>
            <a:r>
              <a:rPr lang="tr-TR" dirty="0">
                <a:latin typeface="Consolas" panose="020B0609020204030204" pitchFamily="49" charset="0"/>
              </a:rPr>
              <a:t>    </a:t>
            </a:r>
            <a:r>
              <a:rPr lang="tr-TR" dirty="0" err="1">
                <a:latin typeface="Consolas" panose="020B0609020204030204" pitchFamily="49" charset="0"/>
              </a:rPr>
              <a:t>cout</a:t>
            </a:r>
            <a:r>
              <a:rPr lang="tr-TR" dirty="0">
                <a:latin typeface="Consolas" panose="020B0609020204030204" pitchFamily="49" charset="0"/>
              </a:rPr>
              <a:t> &lt;&lt; "Parametre olarak geçirilen metin: " </a:t>
            </a:r>
          </a:p>
          <a:p>
            <a:pPr marL="0" lvl="0" indent="0" algn="l" rtl="0">
              <a:lnSpc>
                <a:spcPct val="100000"/>
              </a:lnSpc>
              <a:spcBef>
                <a:spcPts val="0"/>
              </a:spcBef>
              <a:spcAft>
                <a:spcPts val="0"/>
              </a:spcAft>
              <a:buSzPts val="1190"/>
              <a:buNone/>
            </a:pPr>
            <a:r>
              <a:rPr lang="tr-TR" dirty="0">
                <a:latin typeface="Consolas" panose="020B0609020204030204" pitchFamily="49" charset="0"/>
              </a:rPr>
              <a:t>         &lt;&lt; </a:t>
            </a:r>
            <a:r>
              <a:rPr lang="tr-TR" dirty="0" err="1">
                <a:latin typeface="Consolas" panose="020B0609020204030204" pitchFamily="49" charset="0"/>
              </a:rPr>
              <a:t>pMetin</a:t>
            </a:r>
            <a:r>
              <a:rPr lang="tr-TR" dirty="0">
                <a:latin typeface="Consolas" panose="020B0609020204030204" pitchFamily="49" charset="0"/>
              </a:rPr>
              <a:t> &lt;&lt; </a:t>
            </a:r>
            <a:r>
              <a:rPr lang="tr-TR" dirty="0" err="1">
                <a:latin typeface="Consolas" panose="020B0609020204030204" pitchFamily="49" charset="0"/>
              </a:rPr>
              <a:t>endl</a:t>
            </a:r>
            <a:r>
              <a:rPr lang="tr-TR" dirty="0">
                <a:latin typeface="Consolas" panose="020B0609020204030204" pitchFamily="49" charset="0"/>
              </a:rPr>
              <a:t>;</a:t>
            </a:r>
          </a:p>
          <a:p>
            <a:pPr marL="0" lvl="0" indent="0" algn="l" rtl="0">
              <a:lnSpc>
                <a:spcPct val="100000"/>
              </a:lnSpc>
              <a:spcBef>
                <a:spcPts val="0"/>
              </a:spcBef>
              <a:spcAft>
                <a:spcPts val="0"/>
              </a:spcAft>
              <a:buSzPts val="1190"/>
              <a:buNone/>
            </a:pPr>
            <a:r>
              <a:rPr lang="tr-TR" dirty="0">
                <a:latin typeface="Consolas" panose="020B0609020204030204" pitchFamily="49" charset="0"/>
              </a:rPr>
              <a:t>    </a:t>
            </a:r>
            <a:r>
              <a:rPr lang="tr-TR" dirty="0">
                <a:solidFill>
                  <a:srgbClr val="0000CC"/>
                </a:solidFill>
                <a:latin typeface="Consolas" panose="020B0609020204030204" pitchFamily="49" charset="0"/>
              </a:rPr>
              <a:t>return</a:t>
            </a:r>
            <a:r>
              <a:rPr lang="tr-TR" dirty="0">
                <a:latin typeface="Consolas" panose="020B0609020204030204" pitchFamily="49" charset="0"/>
              </a:rPr>
              <a:t>;</a:t>
            </a:r>
          </a:p>
          <a:p>
            <a:pPr marL="0" lvl="0" indent="0" algn="l" rtl="0">
              <a:lnSpc>
                <a:spcPct val="100000"/>
              </a:lnSpc>
              <a:spcBef>
                <a:spcPts val="0"/>
              </a:spcBef>
              <a:spcAft>
                <a:spcPts val="0"/>
              </a:spcAft>
              <a:buSzPts val="1190"/>
              <a:buNone/>
            </a:pPr>
            <a:r>
              <a:rPr lang="tr-TR" dirty="0">
                <a:latin typeface="Consolas" panose="020B0609020204030204" pitchFamily="49" charset="0"/>
              </a:rPr>
              <a:t>}</a:t>
            </a:r>
          </a:p>
          <a:p>
            <a:pPr marL="0" lvl="0" indent="0" algn="l" rtl="0">
              <a:lnSpc>
                <a:spcPct val="100000"/>
              </a:lnSpc>
              <a:spcBef>
                <a:spcPts val="0"/>
              </a:spcBef>
              <a:spcAft>
                <a:spcPts val="0"/>
              </a:spcAft>
              <a:buSzPts val="1190"/>
              <a:buNone/>
            </a:pPr>
            <a:endParaRPr lang="tr-TR" dirty="0">
              <a:latin typeface="Consolas" panose="020B0609020204030204" pitchFamily="49" charset="0"/>
            </a:endParaRPr>
          </a:p>
          <a:p>
            <a:pPr marL="0" lvl="0" indent="0" algn="l" rtl="0">
              <a:lnSpc>
                <a:spcPct val="100000"/>
              </a:lnSpc>
              <a:spcBef>
                <a:spcPts val="0"/>
              </a:spcBef>
              <a:spcAft>
                <a:spcPts val="0"/>
              </a:spcAft>
              <a:buSzPts val="1190"/>
              <a:buNone/>
            </a:pPr>
            <a:r>
              <a:rPr lang="tr-TR" dirty="0">
                <a:solidFill>
                  <a:srgbClr val="0000CC"/>
                </a:solidFill>
                <a:latin typeface="Consolas" panose="020B0609020204030204" pitchFamily="49" charset="0"/>
              </a:rPr>
              <a:t>int</a:t>
            </a:r>
            <a:r>
              <a:rPr lang="tr-TR" dirty="0">
                <a:latin typeface="Consolas" panose="020B0609020204030204" pitchFamily="49" charset="0"/>
              </a:rPr>
              <a:t> main() {</a:t>
            </a:r>
          </a:p>
          <a:p>
            <a:pPr marL="0" lvl="0" indent="0" algn="l" rtl="0">
              <a:lnSpc>
                <a:spcPct val="100000"/>
              </a:lnSpc>
              <a:spcBef>
                <a:spcPts val="0"/>
              </a:spcBef>
              <a:spcAft>
                <a:spcPts val="0"/>
              </a:spcAft>
              <a:buSzPts val="1190"/>
              <a:buNone/>
            </a:pPr>
            <a:r>
              <a:rPr lang="tr-TR" dirty="0">
                <a:latin typeface="Consolas" panose="020B0609020204030204" pitchFamily="49" charset="0"/>
              </a:rPr>
              <a:t>    </a:t>
            </a:r>
            <a:r>
              <a:rPr lang="tr-TR" dirty="0">
                <a:solidFill>
                  <a:srgbClr val="0000CC"/>
                </a:solidFill>
                <a:latin typeface="Consolas" panose="020B0609020204030204" pitchFamily="49" charset="0"/>
              </a:rPr>
              <a:t>string</a:t>
            </a:r>
            <a:r>
              <a:rPr lang="tr-TR" dirty="0">
                <a:latin typeface="Consolas" panose="020B0609020204030204" pitchFamily="49" charset="0"/>
              </a:rPr>
              <a:t> metin = "Merhaba </a:t>
            </a:r>
            <a:r>
              <a:rPr lang="tr-TR" dirty="0" err="1">
                <a:latin typeface="Consolas" panose="020B0609020204030204" pitchFamily="49" charset="0"/>
              </a:rPr>
              <a:t>Ilhan</a:t>
            </a:r>
            <a:r>
              <a:rPr lang="tr-TR" dirty="0">
                <a:latin typeface="Consolas" panose="020B0609020204030204" pitchFamily="49" charset="0"/>
              </a:rPr>
              <a:t> </a:t>
            </a:r>
            <a:r>
              <a:rPr lang="tr-TR" dirty="0" err="1">
                <a:latin typeface="Consolas" panose="020B0609020204030204" pitchFamily="49" charset="0"/>
              </a:rPr>
              <a:t>Ozkan</a:t>
            </a:r>
            <a:r>
              <a:rPr lang="tr-TR" dirty="0">
                <a:latin typeface="Consolas" panose="020B0609020204030204" pitchFamily="49" charset="0"/>
              </a:rPr>
              <a:t>.";</a:t>
            </a:r>
          </a:p>
          <a:p>
            <a:pPr marL="0" lvl="0" indent="0" algn="l" rtl="0">
              <a:lnSpc>
                <a:spcPct val="100000"/>
              </a:lnSpc>
              <a:spcBef>
                <a:spcPts val="0"/>
              </a:spcBef>
              <a:spcAft>
                <a:spcPts val="0"/>
              </a:spcAft>
              <a:buSzPts val="1190"/>
              <a:buNone/>
            </a:pPr>
            <a:r>
              <a:rPr lang="tr-TR" dirty="0">
                <a:latin typeface="Consolas" panose="020B0609020204030204" pitchFamily="49" charset="0"/>
              </a:rPr>
              <a:t>    </a:t>
            </a:r>
            <a:r>
              <a:rPr lang="tr-TR" dirty="0" err="1">
                <a:latin typeface="Consolas" panose="020B0609020204030204" pitchFamily="49" charset="0"/>
              </a:rPr>
              <a:t>metniKonsolaYaz</a:t>
            </a:r>
            <a:r>
              <a:rPr lang="tr-TR" dirty="0">
                <a:latin typeface="Consolas" panose="020B0609020204030204" pitchFamily="49" charset="0"/>
              </a:rPr>
              <a:t>(metin);</a:t>
            </a:r>
          </a:p>
          <a:p>
            <a:pPr marL="0" lvl="0" indent="0" algn="l" rtl="0">
              <a:lnSpc>
                <a:spcPct val="100000"/>
              </a:lnSpc>
              <a:spcBef>
                <a:spcPts val="0"/>
              </a:spcBef>
              <a:spcAft>
                <a:spcPts val="0"/>
              </a:spcAft>
              <a:buSzPts val="1190"/>
              <a:buNone/>
            </a:pPr>
            <a:r>
              <a:rPr lang="tr-TR" dirty="0">
                <a:latin typeface="Consolas" panose="020B0609020204030204" pitchFamily="49" charset="0"/>
              </a:rPr>
              <a:t>}</a:t>
            </a:r>
          </a:p>
        </p:txBody>
      </p:sp>
      <p:sp>
        <p:nvSpPr>
          <p:cNvPr id="148" name="Google Shape;148;p6"/>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360"/>
              <a:buNone/>
            </a:pPr>
            <a:r>
              <a:rPr lang="tr-TR" sz="1800" dirty="0"/>
              <a:t>Bir diziyi bir fonksiyona geçirdiğimiz gibi, C++ dilinde de dizgiler de karakter dizileri olarak fonksiyonlara geçirilebilir. </a:t>
            </a:r>
            <a:endParaRPr sz="1800" dirty="0"/>
          </a:p>
        </p:txBody>
      </p:sp>
    </p:spTree>
    <p:extLst>
      <p:ext uri="{BB962C8B-B14F-4D97-AF65-F5344CB8AC3E}">
        <p14:creationId xmlns:p14="http://schemas.microsoft.com/office/powerpoint/2010/main" val="1671808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6"/>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400"/>
              <a:buFont typeface="Cambria"/>
              <a:buNone/>
            </a:pPr>
            <a:r>
              <a:rPr lang="tr-TR" sz="2400" dirty="0"/>
              <a:t>KARAKTER GÖSTERİCİLERİ</a:t>
            </a:r>
            <a:endParaRPr lang="tr-TR" dirty="0"/>
          </a:p>
        </p:txBody>
      </p:sp>
      <p:sp>
        <p:nvSpPr>
          <p:cNvPr id="147" name="Google Shape;147;p6"/>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90"/>
              <a:buNone/>
            </a:pPr>
            <a:r>
              <a:rPr lang="tr-TR" dirty="0">
                <a:latin typeface="Consolas" panose="020B0609020204030204" pitchFamily="49" charset="0"/>
              </a:rPr>
              <a:t>#include &lt;</a:t>
            </a:r>
            <a:r>
              <a:rPr lang="tr-TR" dirty="0" err="1">
                <a:latin typeface="Consolas" panose="020B0609020204030204" pitchFamily="49" charset="0"/>
              </a:rPr>
              <a:t>iostream</a:t>
            </a:r>
            <a:r>
              <a:rPr lang="tr-TR" dirty="0">
                <a:latin typeface="Consolas" panose="020B0609020204030204" pitchFamily="49" charset="0"/>
              </a:rPr>
              <a:t>&gt;</a:t>
            </a:r>
          </a:p>
          <a:p>
            <a:pPr marL="0" lvl="0" indent="0" algn="l" rtl="0">
              <a:lnSpc>
                <a:spcPct val="100000"/>
              </a:lnSpc>
              <a:spcBef>
                <a:spcPts val="0"/>
              </a:spcBef>
              <a:spcAft>
                <a:spcPts val="0"/>
              </a:spcAft>
              <a:buSzPts val="1190"/>
              <a:buNone/>
            </a:pPr>
            <a:r>
              <a:rPr lang="tr-TR" dirty="0" err="1">
                <a:solidFill>
                  <a:srgbClr val="0000CC"/>
                </a:solidFill>
                <a:latin typeface="Consolas" panose="020B0609020204030204" pitchFamily="49" charset="0"/>
              </a:rPr>
              <a:t>using</a:t>
            </a:r>
            <a:r>
              <a:rPr lang="tr-TR" dirty="0">
                <a:latin typeface="Consolas" panose="020B0609020204030204" pitchFamily="49" charset="0"/>
              </a:rPr>
              <a:t> </a:t>
            </a:r>
            <a:r>
              <a:rPr lang="tr-TR" dirty="0">
                <a:solidFill>
                  <a:srgbClr val="0000CC"/>
                </a:solidFill>
                <a:latin typeface="Consolas" panose="020B0609020204030204" pitchFamily="49" charset="0"/>
              </a:rPr>
              <a:t>namespace</a:t>
            </a:r>
            <a:r>
              <a:rPr lang="tr-TR" dirty="0">
                <a:latin typeface="Consolas" panose="020B0609020204030204" pitchFamily="49" charset="0"/>
              </a:rPr>
              <a:t> std;</a:t>
            </a:r>
          </a:p>
          <a:p>
            <a:pPr marL="0" lvl="0" indent="0" algn="l" rtl="0">
              <a:lnSpc>
                <a:spcPct val="100000"/>
              </a:lnSpc>
              <a:spcBef>
                <a:spcPts val="0"/>
              </a:spcBef>
              <a:spcAft>
                <a:spcPts val="0"/>
              </a:spcAft>
              <a:buSzPts val="1190"/>
              <a:buNone/>
            </a:pPr>
            <a:endParaRPr lang="tr-TR" dirty="0">
              <a:latin typeface="Consolas" panose="020B0609020204030204" pitchFamily="49" charset="0"/>
            </a:endParaRPr>
          </a:p>
          <a:p>
            <a:pPr marL="0" lvl="0" indent="0" algn="l" rtl="0">
              <a:lnSpc>
                <a:spcPct val="100000"/>
              </a:lnSpc>
              <a:spcBef>
                <a:spcPts val="0"/>
              </a:spcBef>
              <a:spcAft>
                <a:spcPts val="0"/>
              </a:spcAft>
              <a:buSzPts val="1190"/>
              <a:buNone/>
            </a:pPr>
            <a:r>
              <a:rPr lang="tr-TR" dirty="0">
                <a:solidFill>
                  <a:srgbClr val="0000CC"/>
                </a:solidFill>
                <a:latin typeface="Consolas" panose="020B0609020204030204" pitchFamily="49" charset="0"/>
              </a:rPr>
              <a:t>int</a:t>
            </a:r>
            <a:r>
              <a:rPr lang="tr-TR" dirty="0">
                <a:latin typeface="Consolas" panose="020B0609020204030204" pitchFamily="49" charset="0"/>
              </a:rPr>
              <a:t> main() {</a:t>
            </a:r>
          </a:p>
          <a:p>
            <a:pPr marL="0" lvl="0" indent="0" algn="l" rtl="0">
              <a:lnSpc>
                <a:spcPct val="100000"/>
              </a:lnSpc>
              <a:spcBef>
                <a:spcPts val="0"/>
              </a:spcBef>
              <a:spcAft>
                <a:spcPts val="0"/>
              </a:spcAft>
              <a:buSzPts val="1190"/>
              <a:buNone/>
            </a:pPr>
            <a:endParaRPr lang="tr-TR" dirty="0">
              <a:latin typeface="Consolas" panose="020B0609020204030204" pitchFamily="49" charset="0"/>
            </a:endParaRPr>
          </a:p>
          <a:p>
            <a:pPr marL="0" lvl="0" indent="0" algn="l" rtl="0">
              <a:lnSpc>
                <a:spcPct val="100000"/>
              </a:lnSpc>
              <a:spcBef>
                <a:spcPts val="0"/>
              </a:spcBef>
              <a:spcAft>
                <a:spcPts val="0"/>
              </a:spcAft>
              <a:buSzPts val="1190"/>
              <a:buNone/>
            </a:pPr>
            <a:r>
              <a:rPr lang="tr-TR" dirty="0">
                <a:latin typeface="Consolas" panose="020B0609020204030204" pitchFamily="49" charset="0"/>
              </a:rPr>
              <a:t>    </a:t>
            </a:r>
            <a:r>
              <a:rPr lang="tr-TR" dirty="0">
                <a:solidFill>
                  <a:srgbClr val="0000CC"/>
                </a:solidFill>
                <a:latin typeface="Consolas" panose="020B0609020204030204" pitchFamily="49" charset="0"/>
              </a:rPr>
              <a:t>string</a:t>
            </a:r>
            <a:r>
              <a:rPr lang="tr-TR" dirty="0">
                <a:latin typeface="Consolas" panose="020B0609020204030204" pitchFamily="49" charset="0"/>
              </a:rPr>
              <a:t> s = "Merhaba </a:t>
            </a:r>
            <a:r>
              <a:rPr lang="tr-TR" dirty="0" err="1">
                <a:latin typeface="Consolas" panose="020B0609020204030204" pitchFamily="49" charset="0"/>
              </a:rPr>
              <a:t>Ilhan</a:t>
            </a:r>
            <a:r>
              <a:rPr lang="tr-TR" dirty="0">
                <a:latin typeface="Consolas" panose="020B0609020204030204" pitchFamily="49" charset="0"/>
              </a:rPr>
              <a:t>";    </a:t>
            </a:r>
          </a:p>
          <a:p>
            <a:pPr marL="0" lvl="0" indent="0" algn="l" rtl="0">
              <a:lnSpc>
                <a:spcPct val="100000"/>
              </a:lnSpc>
              <a:spcBef>
                <a:spcPts val="0"/>
              </a:spcBef>
              <a:spcAft>
                <a:spcPts val="0"/>
              </a:spcAft>
              <a:buSzPts val="1190"/>
              <a:buNone/>
            </a:pPr>
            <a:r>
              <a:rPr lang="tr-TR" dirty="0">
                <a:latin typeface="Consolas" panose="020B0609020204030204" pitchFamily="49" charset="0"/>
              </a:rPr>
              <a:t>    </a:t>
            </a:r>
            <a:r>
              <a:rPr lang="tr-TR" dirty="0">
                <a:solidFill>
                  <a:srgbClr val="0000CC"/>
                </a:solidFill>
                <a:latin typeface="Consolas" panose="020B0609020204030204" pitchFamily="49" charset="0"/>
              </a:rPr>
              <a:t>char*</a:t>
            </a:r>
            <a:r>
              <a:rPr lang="tr-TR" dirty="0">
                <a:latin typeface="Consolas" panose="020B0609020204030204" pitchFamily="49" charset="0"/>
              </a:rPr>
              <a:t> p = </a:t>
            </a:r>
            <a:r>
              <a:rPr lang="tr-TR" dirty="0">
                <a:highlight>
                  <a:srgbClr val="FFFF00"/>
                </a:highlight>
                <a:latin typeface="Consolas" panose="020B0609020204030204" pitchFamily="49" charset="0"/>
              </a:rPr>
              <a:t>&amp;s[0]</a:t>
            </a:r>
            <a:r>
              <a:rPr lang="tr-TR" dirty="0">
                <a:latin typeface="Consolas" panose="020B0609020204030204" pitchFamily="49" charset="0"/>
              </a:rPr>
              <a:t>;</a:t>
            </a:r>
          </a:p>
          <a:p>
            <a:pPr marL="0" lvl="0" indent="0" algn="l" rtl="0">
              <a:lnSpc>
                <a:spcPct val="100000"/>
              </a:lnSpc>
              <a:spcBef>
                <a:spcPts val="0"/>
              </a:spcBef>
              <a:spcAft>
                <a:spcPts val="0"/>
              </a:spcAft>
              <a:buSzPts val="1190"/>
              <a:buNone/>
            </a:pPr>
            <a:r>
              <a:rPr lang="tr-TR" dirty="0">
                <a:latin typeface="Consolas" panose="020B0609020204030204" pitchFamily="49" charset="0"/>
              </a:rPr>
              <a:t>    </a:t>
            </a:r>
            <a:r>
              <a:rPr lang="tr-TR" dirty="0">
                <a:solidFill>
                  <a:srgbClr val="0000CC"/>
                </a:solidFill>
                <a:latin typeface="Consolas" panose="020B0609020204030204" pitchFamily="49" charset="0"/>
              </a:rPr>
              <a:t>while</a:t>
            </a:r>
            <a:r>
              <a:rPr lang="tr-TR" dirty="0">
                <a:latin typeface="Consolas" panose="020B0609020204030204" pitchFamily="49" charset="0"/>
              </a:rPr>
              <a:t> (*p != '\0') {</a:t>
            </a:r>
          </a:p>
          <a:p>
            <a:pPr marL="0" lvl="0" indent="0" algn="l" rtl="0">
              <a:lnSpc>
                <a:spcPct val="100000"/>
              </a:lnSpc>
              <a:spcBef>
                <a:spcPts val="0"/>
              </a:spcBef>
              <a:spcAft>
                <a:spcPts val="0"/>
              </a:spcAft>
              <a:buSzPts val="1190"/>
              <a:buNone/>
            </a:pPr>
            <a:r>
              <a:rPr lang="tr-TR" dirty="0">
                <a:latin typeface="Consolas" panose="020B0609020204030204" pitchFamily="49" charset="0"/>
              </a:rPr>
              <a:t>        </a:t>
            </a:r>
            <a:r>
              <a:rPr lang="tr-TR" dirty="0" err="1">
                <a:latin typeface="Consolas" panose="020B0609020204030204" pitchFamily="49" charset="0"/>
              </a:rPr>
              <a:t>cout</a:t>
            </a:r>
            <a:r>
              <a:rPr lang="tr-TR" dirty="0">
                <a:latin typeface="Consolas" panose="020B0609020204030204" pitchFamily="49" charset="0"/>
              </a:rPr>
              <a:t> &lt;&lt; *p;</a:t>
            </a:r>
          </a:p>
          <a:p>
            <a:pPr marL="0" lvl="0" indent="0" algn="l" rtl="0">
              <a:lnSpc>
                <a:spcPct val="100000"/>
              </a:lnSpc>
              <a:spcBef>
                <a:spcPts val="0"/>
              </a:spcBef>
              <a:spcAft>
                <a:spcPts val="0"/>
              </a:spcAft>
              <a:buSzPts val="1190"/>
              <a:buNone/>
            </a:pPr>
            <a:r>
              <a:rPr lang="tr-TR" dirty="0">
                <a:latin typeface="Consolas" panose="020B0609020204030204" pitchFamily="49" charset="0"/>
              </a:rPr>
              <a:t>        p++;</a:t>
            </a:r>
          </a:p>
          <a:p>
            <a:pPr marL="0" lvl="0" indent="0" algn="l" rtl="0">
              <a:lnSpc>
                <a:spcPct val="100000"/>
              </a:lnSpc>
              <a:spcBef>
                <a:spcPts val="0"/>
              </a:spcBef>
              <a:spcAft>
                <a:spcPts val="0"/>
              </a:spcAft>
              <a:buSzPts val="1190"/>
              <a:buNone/>
            </a:pPr>
            <a:r>
              <a:rPr lang="tr-TR" dirty="0">
                <a:latin typeface="Consolas" panose="020B0609020204030204" pitchFamily="49" charset="0"/>
              </a:rPr>
              <a:t>    }</a:t>
            </a:r>
          </a:p>
          <a:p>
            <a:pPr marL="0" lvl="0" indent="0" algn="l" rtl="0">
              <a:lnSpc>
                <a:spcPct val="100000"/>
              </a:lnSpc>
              <a:spcBef>
                <a:spcPts val="0"/>
              </a:spcBef>
              <a:spcAft>
                <a:spcPts val="0"/>
              </a:spcAft>
              <a:buSzPts val="1190"/>
              <a:buNone/>
            </a:pPr>
            <a:r>
              <a:rPr lang="tr-TR" dirty="0">
                <a:latin typeface="Consolas" panose="020B0609020204030204" pitchFamily="49" charset="0"/>
              </a:rPr>
              <a:t>    </a:t>
            </a:r>
            <a:r>
              <a:rPr lang="tr-TR" dirty="0" err="1">
                <a:latin typeface="Consolas" panose="020B0609020204030204" pitchFamily="49" charset="0"/>
              </a:rPr>
              <a:t>cout</a:t>
            </a:r>
            <a:r>
              <a:rPr lang="tr-TR" dirty="0">
                <a:latin typeface="Consolas" panose="020B0609020204030204" pitchFamily="49" charset="0"/>
              </a:rPr>
              <a:t> &lt;&lt; </a:t>
            </a:r>
            <a:r>
              <a:rPr lang="tr-TR" dirty="0" err="1">
                <a:latin typeface="Consolas" panose="020B0609020204030204" pitchFamily="49" charset="0"/>
              </a:rPr>
              <a:t>endl</a:t>
            </a:r>
            <a:r>
              <a:rPr lang="tr-TR" dirty="0">
                <a:latin typeface="Consolas" panose="020B0609020204030204" pitchFamily="49" charset="0"/>
              </a:rPr>
              <a:t>;</a:t>
            </a:r>
          </a:p>
          <a:p>
            <a:pPr marL="0" lvl="0" indent="0" algn="l" rtl="0">
              <a:lnSpc>
                <a:spcPct val="100000"/>
              </a:lnSpc>
              <a:spcBef>
                <a:spcPts val="0"/>
              </a:spcBef>
              <a:spcAft>
                <a:spcPts val="0"/>
              </a:spcAft>
              <a:buSzPts val="1190"/>
              <a:buNone/>
            </a:pPr>
            <a:r>
              <a:rPr lang="tr-TR" dirty="0">
                <a:latin typeface="Consolas" panose="020B0609020204030204" pitchFamily="49" charset="0"/>
              </a:rPr>
              <a:t>}</a:t>
            </a:r>
          </a:p>
        </p:txBody>
      </p:sp>
      <p:sp>
        <p:nvSpPr>
          <p:cNvPr id="148" name="Google Shape;148;p6"/>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360"/>
              <a:buNone/>
            </a:pPr>
            <a:r>
              <a:rPr lang="tr-TR" sz="1800" dirty="0"/>
              <a:t>C++ dilinde göstericiler, adreslerin sembolik gösterimleridir. Göstericileri kullanarak dizginin ilk karakterini, aslında karakter dizisi olarak tutulan metnin ilk karakterini başlangıç adresini elde edebiliriz. Aşağıda gösterildiği gibi, verilen dizgiye göstericiler aracılığıyla erişilebilir ve yazdırılabiliriz;</a:t>
            </a:r>
            <a:endParaRPr sz="1800" dirty="0"/>
          </a:p>
        </p:txBody>
      </p:sp>
    </p:spTree>
    <p:extLst>
      <p:ext uri="{BB962C8B-B14F-4D97-AF65-F5344CB8AC3E}">
        <p14:creationId xmlns:p14="http://schemas.microsoft.com/office/powerpoint/2010/main" val="1726795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6"/>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400"/>
              <a:buFont typeface="Cambria"/>
              <a:buNone/>
            </a:pPr>
            <a:r>
              <a:rPr lang="tr-TR" sz="2400" dirty="0"/>
              <a:t>std::string üye fonksiyonları</a:t>
            </a:r>
            <a:endParaRPr lang="tr-TR" dirty="0"/>
          </a:p>
        </p:txBody>
      </p:sp>
      <p:sp>
        <p:nvSpPr>
          <p:cNvPr id="148" name="Google Shape;148;p6"/>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360"/>
              <a:buNone/>
            </a:pPr>
            <a:endParaRPr sz="1800" dirty="0"/>
          </a:p>
        </p:txBody>
      </p:sp>
      <p:graphicFrame>
        <p:nvGraphicFramePr>
          <p:cNvPr id="3" name="Tablo 2">
            <a:extLst>
              <a:ext uri="{FF2B5EF4-FFF2-40B4-BE49-F238E27FC236}">
                <a16:creationId xmlns:a16="http://schemas.microsoft.com/office/drawing/2014/main" id="{E1C894F6-B0E5-4B1F-AB2D-7B786B722D73}"/>
              </a:ext>
            </a:extLst>
          </p:cNvPr>
          <p:cNvGraphicFramePr>
            <a:graphicFrameLocks noGrp="1"/>
          </p:cNvGraphicFramePr>
          <p:nvPr>
            <p:extLst>
              <p:ext uri="{D42A27DB-BD31-4B8C-83A1-F6EECF244321}">
                <p14:modId xmlns:p14="http://schemas.microsoft.com/office/powerpoint/2010/main" val="4237747298"/>
              </p:ext>
            </p:extLst>
          </p:nvPr>
        </p:nvGraphicFramePr>
        <p:xfrm>
          <a:off x="206211" y="188843"/>
          <a:ext cx="7974228" cy="5547360"/>
        </p:xfrm>
        <a:graphic>
          <a:graphicData uri="http://schemas.openxmlformats.org/drawingml/2006/table">
            <a:tbl>
              <a:tblPr firstRow="1" bandRow="1">
                <a:tableStyleId>{D4F15518-E2C0-4A3E-BC54-3E7919F88A09}</a:tableStyleId>
              </a:tblPr>
              <a:tblGrid>
                <a:gridCol w="1489237">
                  <a:extLst>
                    <a:ext uri="{9D8B030D-6E8A-4147-A177-3AD203B41FA5}">
                      <a16:colId xmlns:a16="http://schemas.microsoft.com/office/drawing/2014/main" val="78263085"/>
                    </a:ext>
                  </a:extLst>
                </a:gridCol>
                <a:gridCol w="6484991">
                  <a:extLst>
                    <a:ext uri="{9D8B030D-6E8A-4147-A177-3AD203B41FA5}">
                      <a16:colId xmlns:a16="http://schemas.microsoft.com/office/drawing/2014/main" val="2847044704"/>
                    </a:ext>
                  </a:extLst>
                </a:gridCol>
              </a:tblGrid>
              <a:tr h="0">
                <a:tc>
                  <a:txBody>
                    <a:bodyPr/>
                    <a:lstStyle/>
                    <a:p>
                      <a:pPr algn="just">
                        <a:spcBef>
                          <a:spcPts val="600"/>
                        </a:spcBef>
                        <a:spcAft>
                          <a:spcPts val="600"/>
                        </a:spcAft>
                      </a:pPr>
                      <a:r>
                        <a:rPr lang="tr-TR" sz="1400">
                          <a:effectLst/>
                        </a:rPr>
                        <a:t>Fonksiyon</a:t>
                      </a:r>
                      <a:endParaRPr lang="tr-TR" sz="1800">
                        <a:effectLst/>
                        <a:latin typeface="Quicksand" pitchFamily="2" charset="-94"/>
                        <a:ea typeface="Calibri" panose="020F0502020204030204" pitchFamily="34" charset="0"/>
                        <a:cs typeface="Times New Roman" panose="02020603050405020304" pitchFamily="18" charset="0"/>
                      </a:endParaRPr>
                    </a:p>
                  </a:txBody>
                  <a:tcPr marL="68580" marR="68580" marT="0" marB="0"/>
                </a:tc>
                <a:tc>
                  <a:txBody>
                    <a:bodyPr/>
                    <a:lstStyle/>
                    <a:p>
                      <a:pPr algn="just">
                        <a:spcBef>
                          <a:spcPts val="600"/>
                        </a:spcBef>
                        <a:spcAft>
                          <a:spcPts val="600"/>
                        </a:spcAft>
                      </a:pPr>
                      <a:r>
                        <a:rPr lang="tr-TR" sz="1400">
                          <a:effectLst/>
                        </a:rPr>
                        <a:t>Açıklama</a:t>
                      </a:r>
                      <a:endParaRPr lang="tr-TR" sz="1800">
                        <a:effectLst/>
                        <a:latin typeface="Quicksand" pitchFamily="2" charset="-94"/>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24540219"/>
                  </a:ext>
                </a:extLst>
              </a:tr>
              <a:tr h="0">
                <a:tc>
                  <a:txBody>
                    <a:bodyPr/>
                    <a:lstStyle/>
                    <a:p>
                      <a:pPr algn="r">
                        <a:spcBef>
                          <a:spcPts val="600"/>
                        </a:spcBef>
                        <a:spcAft>
                          <a:spcPts val="600"/>
                        </a:spcAft>
                      </a:pPr>
                      <a:r>
                        <a:rPr lang="tr-TR" sz="1400">
                          <a:effectLst/>
                        </a:rPr>
                        <a:t>length()</a:t>
                      </a:r>
                      <a:endParaRPr lang="tr-TR" sz="1800">
                        <a:effectLst/>
                        <a:latin typeface="Quicksand" pitchFamily="2" charset="-94"/>
                        <a:ea typeface="Calibri" panose="020F0502020204030204" pitchFamily="34" charset="0"/>
                        <a:cs typeface="Times New Roman" panose="02020603050405020304" pitchFamily="18" charset="0"/>
                      </a:endParaRPr>
                    </a:p>
                  </a:txBody>
                  <a:tcPr marL="68580" marR="68580" marT="0" marB="0"/>
                </a:tc>
                <a:tc>
                  <a:txBody>
                    <a:bodyPr/>
                    <a:lstStyle/>
                    <a:p>
                      <a:pPr algn="just">
                        <a:spcBef>
                          <a:spcPts val="600"/>
                        </a:spcBef>
                        <a:spcAft>
                          <a:spcPts val="600"/>
                        </a:spcAft>
                      </a:pPr>
                      <a:r>
                        <a:rPr lang="tr-TR" sz="1400">
                          <a:effectLst/>
                        </a:rPr>
                        <a:t>Metnin karakter uzunluğunu döndürür.</a:t>
                      </a:r>
                      <a:endParaRPr lang="tr-TR" sz="1800">
                        <a:effectLst/>
                        <a:latin typeface="Quicksand" pitchFamily="2" charset="-94"/>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6901364"/>
                  </a:ext>
                </a:extLst>
              </a:tr>
              <a:tr h="0">
                <a:tc>
                  <a:txBody>
                    <a:bodyPr/>
                    <a:lstStyle/>
                    <a:p>
                      <a:pPr algn="r">
                        <a:spcBef>
                          <a:spcPts val="600"/>
                        </a:spcBef>
                        <a:spcAft>
                          <a:spcPts val="600"/>
                        </a:spcAft>
                      </a:pPr>
                      <a:r>
                        <a:rPr lang="tr-TR" sz="1400">
                          <a:effectLst/>
                        </a:rPr>
                        <a:t>swap()</a:t>
                      </a:r>
                      <a:endParaRPr lang="tr-TR" sz="1800">
                        <a:effectLst/>
                        <a:latin typeface="Quicksand" pitchFamily="2" charset="-94"/>
                        <a:ea typeface="Calibri" panose="020F0502020204030204" pitchFamily="34" charset="0"/>
                        <a:cs typeface="Times New Roman" panose="02020603050405020304" pitchFamily="18" charset="0"/>
                      </a:endParaRPr>
                    </a:p>
                  </a:txBody>
                  <a:tcPr marL="68580" marR="68580" marT="0" marB="0"/>
                </a:tc>
                <a:tc>
                  <a:txBody>
                    <a:bodyPr/>
                    <a:lstStyle/>
                    <a:p>
                      <a:pPr algn="just">
                        <a:spcBef>
                          <a:spcPts val="600"/>
                        </a:spcBef>
                        <a:spcAft>
                          <a:spcPts val="600"/>
                        </a:spcAft>
                      </a:pPr>
                      <a:r>
                        <a:rPr lang="tr-TR" sz="1400">
                          <a:effectLst/>
                        </a:rPr>
                        <a:t>İki metni yer değiştirmek için kullanılır.</a:t>
                      </a:r>
                      <a:endParaRPr lang="tr-TR" sz="1800">
                        <a:effectLst/>
                        <a:latin typeface="Quicksand" pitchFamily="2" charset="-94"/>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97332855"/>
                  </a:ext>
                </a:extLst>
              </a:tr>
              <a:tr h="0">
                <a:tc>
                  <a:txBody>
                    <a:bodyPr/>
                    <a:lstStyle/>
                    <a:p>
                      <a:pPr algn="r">
                        <a:spcBef>
                          <a:spcPts val="600"/>
                        </a:spcBef>
                        <a:spcAft>
                          <a:spcPts val="600"/>
                        </a:spcAft>
                      </a:pPr>
                      <a:r>
                        <a:rPr lang="tr-TR" sz="1400">
                          <a:effectLst/>
                        </a:rPr>
                        <a:t>size()</a:t>
                      </a:r>
                      <a:endParaRPr lang="tr-TR" sz="1800">
                        <a:effectLst/>
                        <a:latin typeface="Quicksand" pitchFamily="2" charset="-94"/>
                        <a:ea typeface="Calibri" panose="020F0502020204030204" pitchFamily="34" charset="0"/>
                        <a:cs typeface="Times New Roman" panose="02020603050405020304" pitchFamily="18" charset="0"/>
                      </a:endParaRPr>
                    </a:p>
                  </a:txBody>
                  <a:tcPr marL="68580" marR="68580" marT="0" marB="0"/>
                </a:tc>
                <a:tc>
                  <a:txBody>
                    <a:bodyPr/>
                    <a:lstStyle/>
                    <a:p>
                      <a:pPr algn="just">
                        <a:spcBef>
                          <a:spcPts val="600"/>
                        </a:spcBef>
                        <a:spcAft>
                          <a:spcPts val="600"/>
                        </a:spcAft>
                      </a:pPr>
                      <a:r>
                        <a:rPr lang="tr-TR" sz="1400">
                          <a:effectLst/>
                        </a:rPr>
                        <a:t>Metnin boyutunu bulmak için kullanılır. Metne bellekte kaç karakter yer ayrılmış onu döner.</a:t>
                      </a:r>
                      <a:endParaRPr lang="tr-TR" sz="1800">
                        <a:effectLst/>
                        <a:latin typeface="Quicksand" pitchFamily="2" charset="-94"/>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4136483"/>
                  </a:ext>
                </a:extLst>
              </a:tr>
              <a:tr h="0">
                <a:tc>
                  <a:txBody>
                    <a:bodyPr/>
                    <a:lstStyle/>
                    <a:p>
                      <a:pPr algn="r">
                        <a:spcBef>
                          <a:spcPts val="600"/>
                        </a:spcBef>
                        <a:spcAft>
                          <a:spcPts val="600"/>
                        </a:spcAft>
                      </a:pPr>
                      <a:r>
                        <a:rPr lang="tr-TR" sz="1400">
                          <a:effectLst/>
                        </a:rPr>
                        <a:t>resize()</a:t>
                      </a:r>
                      <a:endParaRPr lang="tr-TR" sz="1800">
                        <a:effectLst/>
                        <a:latin typeface="Quicksand" pitchFamily="2" charset="-94"/>
                        <a:ea typeface="Calibri" panose="020F0502020204030204" pitchFamily="34" charset="0"/>
                        <a:cs typeface="Times New Roman" panose="02020603050405020304" pitchFamily="18" charset="0"/>
                      </a:endParaRPr>
                    </a:p>
                  </a:txBody>
                  <a:tcPr marL="68580" marR="68580" marT="0" marB="0"/>
                </a:tc>
                <a:tc>
                  <a:txBody>
                    <a:bodyPr/>
                    <a:lstStyle/>
                    <a:p>
                      <a:pPr algn="just">
                        <a:spcBef>
                          <a:spcPts val="600"/>
                        </a:spcBef>
                        <a:spcAft>
                          <a:spcPts val="600"/>
                        </a:spcAft>
                      </a:pPr>
                      <a:r>
                        <a:rPr lang="tr-TR" sz="1400">
                          <a:effectLst/>
                        </a:rPr>
                        <a:t>Metnin uzunluğunu belirtilen karakter sayısına kadar yeniden boyutlandırmak için kullanılır.</a:t>
                      </a:r>
                      <a:endParaRPr lang="tr-TR" sz="1800">
                        <a:effectLst/>
                        <a:latin typeface="Quicksand" pitchFamily="2" charset="-94"/>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9833068"/>
                  </a:ext>
                </a:extLst>
              </a:tr>
              <a:tr h="0">
                <a:tc>
                  <a:txBody>
                    <a:bodyPr/>
                    <a:lstStyle/>
                    <a:p>
                      <a:pPr algn="r">
                        <a:spcBef>
                          <a:spcPts val="600"/>
                        </a:spcBef>
                        <a:spcAft>
                          <a:spcPts val="600"/>
                        </a:spcAft>
                      </a:pPr>
                      <a:r>
                        <a:rPr lang="tr-TR" sz="1400">
                          <a:effectLst/>
                        </a:rPr>
                        <a:t>find()</a:t>
                      </a:r>
                      <a:endParaRPr lang="tr-TR" sz="1800">
                        <a:effectLst/>
                        <a:latin typeface="Quicksand" pitchFamily="2" charset="-94"/>
                        <a:ea typeface="Calibri" panose="020F0502020204030204" pitchFamily="34" charset="0"/>
                        <a:cs typeface="Times New Roman" panose="02020603050405020304" pitchFamily="18" charset="0"/>
                      </a:endParaRPr>
                    </a:p>
                  </a:txBody>
                  <a:tcPr marL="68580" marR="68580" marT="0" marB="0"/>
                </a:tc>
                <a:tc>
                  <a:txBody>
                    <a:bodyPr/>
                    <a:lstStyle/>
                    <a:p>
                      <a:pPr algn="just">
                        <a:spcBef>
                          <a:spcPts val="600"/>
                        </a:spcBef>
                        <a:spcAft>
                          <a:spcPts val="600"/>
                        </a:spcAft>
                      </a:pPr>
                      <a:r>
                        <a:rPr lang="tr-TR" sz="1400">
                          <a:effectLst/>
                        </a:rPr>
                        <a:t>Metnin içinde parametre olarak geçirilen bir başka metni arar.</a:t>
                      </a:r>
                      <a:endParaRPr lang="tr-TR" sz="1800">
                        <a:effectLst/>
                        <a:latin typeface="Quicksand" pitchFamily="2" charset="-94"/>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5925472"/>
                  </a:ext>
                </a:extLst>
              </a:tr>
              <a:tr h="0">
                <a:tc>
                  <a:txBody>
                    <a:bodyPr/>
                    <a:lstStyle/>
                    <a:p>
                      <a:pPr algn="r">
                        <a:spcBef>
                          <a:spcPts val="600"/>
                        </a:spcBef>
                        <a:spcAft>
                          <a:spcPts val="600"/>
                        </a:spcAft>
                      </a:pPr>
                      <a:r>
                        <a:rPr lang="tr-TR" sz="1400">
                          <a:effectLst/>
                        </a:rPr>
                        <a:t>push_back()</a:t>
                      </a:r>
                      <a:endParaRPr lang="tr-TR" sz="1800">
                        <a:effectLst/>
                        <a:latin typeface="Quicksand" pitchFamily="2" charset="-94"/>
                        <a:ea typeface="Calibri" panose="020F0502020204030204" pitchFamily="34" charset="0"/>
                        <a:cs typeface="Times New Roman" panose="02020603050405020304" pitchFamily="18" charset="0"/>
                      </a:endParaRPr>
                    </a:p>
                  </a:txBody>
                  <a:tcPr marL="68580" marR="68580" marT="0" marB="0"/>
                </a:tc>
                <a:tc>
                  <a:txBody>
                    <a:bodyPr/>
                    <a:lstStyle/>
                    <a:p>
                      <a:pPr algn="just">
                        <a:spcBef>
                          <a:spcPts val="600"/>
                        </a:spcBef>
                        <a:spcAft>
                          <a:spcPts val="600"/>
                        </a:spcAft>
                      </a:pPr>
                      <a:r>
                        <a:rPr lang="tr-TR" sz="1400">
                          <a:effectLst/>
                        </a:rPr>
                        <a:t>Parametre olarak geçirilen karakteri metnin sonuna eklemek kullanılır.</a:t>
                      </a:r>
                      <a:endParaRPr lang="tr-TR" sz="1800">
                        <a:effectLst/>
                        <a:latin typeface="Quicksand" pitchFamily="2" charset="-94"/>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026291"/>
                  </a:ext>
                </a:extLst>
              </a:tr>
              <a:tr h="0">
                <a:tc>
                  <a:txBody>
                    <a:bodyPr/>
                    <a:lstStyle/>
                    <a:p>
                      <a:pPr algn="r">
                        <a:spcBef>
                          <a:spcPts val="600"/>
                        </a:spcBef>
                        <a:spcAft>
                          <a:spcPts val="600"/>
                        </a:spcAft>
                      </a:pPr>
                      <a:r>
                        <a:rPr lang="tr-TR" sz="1400">
                          <a:effectLst/>
                        </a:rPr>
                        <a:t>pop_back()</a:t>
                      </a:r>
                      <a:endParaRPr lang="tr-TR" sz="1800">
                        <a:effectLst/>
                        <a:latin typeface="Quicksand" pitchFamily="2" charset="-94"/>
                        <a:ea typeface="Calibri" panose="020F0502020204030204" pitchFamily="34" charset="0"/>
                        <a:cs typeface="Times New Roman" panose="02020603050405020304" pitchFamily="18" charset="0"/>
                      </a:endParaRPr>
                    </a:p>
                  </a:txBody>
                  <a:tcPr marL="68580" marR="68580" marT="0" marB="0"/>
                </a:tc>
                <a:tc>
                  <a:txBody>
                    <a:bodyPr/>
                    <a:lstStyle/>
                    <a:p>
                      <a:pPr algn="just">
                        <a:spcBef>
                          <a:spcPts val="600"/>
                        </a:spcBef>
                        <a:spcAft>
                          <a:spcPts val="600"/>
                        </a:spcAft>
                      </a:pPr>
                      <a:r>
                        <a:rPr lang="tr-TR" sz="1400">
                          <a:effectLst/>
                        </a:rPr>
                        <a:t>Metinden son karakteri çıkarmak için kullanılır.</a:t>
                      </a:r>
                      <a:endParaRPr lang="tr-TR" sz="1800">
                        <a:effectLst/>
                        <a:latin typeface="Quicksand" pitchFamily="2" charset="-94"/>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24587471"/>
                  </a:ext>
                </a:extLst>
              </a:tr>
              <a:tr h="0">
                <a:tc>
                  <a:txBody>
                    <a:bodyPr/>
                    <a:lstStyle/>
                    <a:p>
                      <a:pPr algn="r">
                        <a:spcBef>
                          <a:spcPts val="600"/>
                        </a:spcBef>
                        <a:spcAft>
                          <a:spcPts val="600"/>
                        </a:spcAft>
                      </a:pPr>
                      <a:r>
                        <a:rPr lang="tr-TR" sz="1400">
                          <a:effectLst/>
                        </a:rPr>
                        <a:t>clear()</a:t>
                      </a:r>
                      <a:endParaRPr lang="tr-TR" sz="1800">
                        <a:effectLst/>
                        <a:latin typeface="Quicksand" pitchFamily="2" charset="-94"/>
                        <a:ea typeface="Calibri" panose="020F0502020204030204" pitchFamily="34" charset="0"/>
                        <a:cs typeface="Times New Roman" panose="02020603050405020304" pitchFamily="18" charset="0"/>
                      </a:endParaRPr>
                    </a:p>
                  </a:txBody>
                  <a:tcPr marL="68580" marR="68580" marT="0" marB="0"/>
                </a:tc>
                <a:tc>
                  <a:txBody>
                    <a:bodyPr/>
                    <a:lstStyle/>
                    <a:p>
                      <a:pPr algn="just">
                        <a:spcBef>
                          <a:spcPts val="600"/>
                        </a:spcBef>
                        <a:spcAft>
                          <a:spcPts val="600"/>
                        </a:spcAft>
                      </a:pPr>
                      <a:r>
                        <a:rPr lang="tr-TR" sz="1400">
                          <a:effectLst/>
                        </a:rPr>
                        <a:t>Metnin tüm karakterlerini silmek için kullanılır.</a:t>
                      </a:r>
                      <a:endParaRPr lang="tr-TR" sz="1800">
                        <a:effectLst/>
                        <a:latin typeface="Quicksand" pitchFamily="2" charset="-94"/>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3170652"/>
                  </a:ext>
                </a:extLst>
              </a:tr>
              <a:tr h="0">
                <a:tc>
                  <a:txBody>
                    <a:bodyPr/>
                    <a:lstStyle/>
                    <a:p>
                      <a:pPr algn="r">
                        <a:spcBef>
                          <a:spcPts val="600"/>
                        </a:spcBef>
                        <a:spcAft>
                          <a:spcPts val="600"/>
                        </a:spcAft>
                      </a:pPr>
                      <a:r>
                        <a:rPr lang="tr-TR" sz="1400">
                          <a:effectLst/>
                        </a:rPr>
                        <a:t>strncmp()</a:t>
                      </a:r>
                      <a:endParaRPr lang="tr-TR" sz="1800">
                        <a:effectLst/>
                        <a:latin typeface="Quicksand" pitchFamily="2" charset="-94"/>
                        <a:ea typeface="Calibri" panose="020F0502020204030204" pitchFamily="34" charset="0"/>
                        <a:cs typeface="Times New Roman" panose="02020603050405020304" pitchFamily="18" charset="0"/>
                      </a:endParaRPr>
                    </a:p>
                  </a:txBody>
                  <a:tcPr marL="68580" marR="68580" marT="0" marB="0"/>
                </a:tc>
                <a:tc>
                  <a:txBody>
                    <a:bodyPr/>
                    <a:lstStyle/>
                    <a:p>
                      <a:pPr algn="just">
                        <a:spcBef>
                          <a:spcPts val="600"/>
                        </a:spcBef>
                        <a:spcAft>
                          <a:spcPts val="600"/>
                        </a:spcAft>
                      </a:pPr>
                      <a:r>
                        <a:rPr lang="tr-TR" sz="1400">
                          <a:effectLst/>
                        </a:rPr>
                        <a:t>Metin ile parametre olarak geçirilen bir başka metnin en fazla ilk num kadar karakterini karşılaştırır.</a:t>
                      </a:r>
                      <a:endParaRPr lang="tr-TR" sz="1800">
                        <a:effectLst/>
                        <a:latin typeface="Quicksand" pitchFamily="2" charset="-94"/>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26649839"/>
                  </a:ext>
                </a:extLst>
              </a:tr>
              <a:tr h="0">
                <a:tc>
                  <a:txBody>
                    <a:bodyPr/>
                    <a:lstStyle/>
                    <a:p>
                      <a:pPr algn="r">
                        <a:spcBef>
                          <a:spcPts val="600"/>
                        </a:spcBef>
                        <a:spcAft>
                          <a:spcPts val="600"/>
                        </a:spcAft>
                      </a:pPr>
                      <a:r>
                        <a:rPr lang="tr-TR" sz="1400">
                          <a:effectLst/>
                        </a:rPr>
                        <a:t>strncpy()</a:t>
                      </a:r>
                      <a:endParaRPr lang="tr-TR" sz="1800">
                        <a:effectLst/>
                        <a:latin typeface="Quicksand" pitchFamily="2" charset="-94"/>
                        <a:ea typeface="Calibri" panose="020F0502020204030204" pitchFamily="34" charset="0"/>
                        <a:cs typeface="Times New Roman" panose="02020603050405020304" pitchFamily="18" charset="0"/>
                      </a:endParaRPr>
                    </a:p>
                  </a:txBody>
                  <a:tcPr marL="68580" marR="68580" marT="0" marB="0"/>
                </a:tc>
                <a:tc>
                  <a:txBody>
                    <a:bodyPr/>
                    <a:lstStyle/>
                    <a:p>
                      <a:pPr algn="just">
                        <a:spcBef>
                          <a:spcPts val="600"/>
                        </a:spcBef>
                        <a:spcAft>
                          <a:spcPts val="600"/>
                        </a:spcAft>
                      </a:pPr>
                      <a:r>
                        <a:rPr lang="tr-TR" sz="1400">
                          <a:effectLst/>
                        </a:rPr>
                        <a:t>strcpy() fonksiyonuna benzerdir, ancak en fazla n bayt kopyalanır.</a:t>
                      </a:r>
                      <a:endParaRPr lang="tr-TR" sz="1800">
                        <a:effectLst/>
                        <a:latin typeface="Quicksand" pitchFamily="2" charset="-94"/>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0123413"/>
                  </a:ext>
                </a:extLst>
              </a:tr>
              <a:tr h="0">
                <a:tc>
                  <a:txBody>
                    <a:bodyPr/>
                    <a:lstStyle/>
                    <a:p>
                      <a:pPr algn="r">
                        <a:spcBef>
                          <a:spcPts val="600"/>
                        </a:spcBef>
                        <a:spcAft>
                          <a:spcPts val="600"/>
                        </a:spcAft>
                      </a:pPr>
                      <a:r>
                        <a:rPr lang="tr-TR" sz="1400">
                          <a:effectLst/>
                        </a:rPr>
                        <a:t>strrchr()</a:t>
                      </a:r>
                      <a:endParaRPr lang="tr-TR" sz="1800">
                        <a:effectLst/>
                        <a:latin typeface="Quicksand" pitchFamily="2" charset="-94"/>
                        <a:ea typeface="Calibri" panose="020F0502020204030204" pitchFamily="34" charset="0"/>
                        <a:cs typeface="Times New Roman" panose="02020603050405020304" pitchFamily="18" charset="0"/>
                      </a:endParaRPr>
                    </a:p>
                  </a:txBody>
                  <a:tcPr marL="68580" marR="68580" marT="0" marB="0"/>
                </a:tc>
                <a:tc>
                  <a:txBody>
                    <a:bodyPr/>
                    <a:lstStyle/>
                    <a:p>
                      <a:pPr algn="just">
                        <a:spcBef>
                          <a:spcPts val="600"/>
                        </a:spcBef>
                        <a:spcAft>
                          <a:spcPts val="600"/>
                        </a:spcAft>
                      </a:pPr>
                      <a:r>
                        <a:rPr lang="tr-TR" sz="1400">
                          <a:effectLst/>
                        </a:rPr>
                        <a:t>Metindeki bir karakterin son bulunduğu yeri bulur.</a:t>
                      </a:r>
                      <a:endParaRPr lang="tr-TR" sz="1800">
                        <a:effectLst/>
                        <a:latin typeface="Quicksand" pitchFamily="2" charset="-94"/>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3001487"/>
                  </a:ext>
                </a:extLst>
              </a:tr>
              <a:tr h="0">
                <a:tc>
                  <a:txBody>
                    <a:bodyPr/>
                    <a:lstStyle/>
                    <a:p>
                      <a:pPr algn="r">
                        <a:spcBef>
                          <a:spcPts val="600"/>
                        </a:spcBef>
                        <a:spcAft>
                          <a:spcPts val="600"/>
                        </a:spcAft>
                      </a:pPr>
                      <a:r>
                        <a:rPr lang="tr-TR" sz="1400">
                          <a:effectLst/>
                        </a:rPr>
                        <a:t>strcat()</a:t>
                      </a:r>
                      <a:endParaRPr lang="tr-TR" sz="1800">
                        <a:effectLst/>
                        <a:latin typeface="Quicksand" pitchFamily="2" charset="-94"/>
                        <a:ea typeface="Calibri" panose="020F0502020204030204" pitchFamily="34" charset="0"/>
                        <a:cs typeface="Times New Roman" panose="02020603050405020304" pitchFamily="18" charset="0"/>
                      </a:endParaRPr>
                    </a:p>
                  </a:txBody>
                  <a:tcPr marL="68580" marR="68580" marT="0" marB="0"/>
                </a:tc>
                <a:tc>
                  <a:txBody>
                    <a:bodyPr/>
                    <a:lstStyle/>
                    <a:p>
                      <a:pPr algn="just">
                        <a:spcBef>
                          <a:spcPts val="600"/>
                        </a:spcBef>
                        <a:spcAft>
                          <a:spcPts val="600"/>
                        </a:spcAft>
                      </a:pPr>
                      <a:r>
                        <a:rPr lang="tr-TR" sz="1400">
                          <a:effectLst/>
                        </a:rPr>
                        <a:t>Kaynak metnin bir kopyasını hedef metnin sonuna ekler.</a:t>
                      </a:r>
                      <a:endParaRPr lang="tr-TR" sz="1800">
                        <a:effectLst/>
                        <a:latin typeface="Quicksand" pitchFamily="2" charset="-94"/>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0422062"/>
                  </a:ext>
                </a:extLst>
              </a:tr>
              <a:tr h="0">
                <a:tc>
                  <a:txBody>
                    <a:bodyPr/>
                    <a:lstStyle/>
                    <a:p>
                      <a:pPr algn="r">
                        <a:spcBef>
                          <a:spcPts val="600"/>
                        </a:spcBef>
                        <a:spcAft>
                          <a:spcPts val="600"/>
                        </a:spcAft>
                      </a:pPr>
                      <a:r>
                        <a:rPr lang="tr-TR" sz="1400">
                          <a:effectLst/>
                        </a:rPr>
                        <a:t>find()</a:t>
                      </a:r>
                      <a:endParaRPr lang="tr-TR" sz="1800">
                        <a:effectLst/>
                        <a:latin typeface="Quicksand" pitchFamily="2" charset="-94"/>
                        <a:ea typeface="Calibri" panose="020F0502020204030204" pitchFamily="34" charset="0"/>
                        <a:cs typeface="Times New Roman" panose="02020603050405020304" pitchFamily="18" charset="0"/>
                      </a:endParaRPr>
                    </a:p>
                  </a:txBody>
                  <a:tcPr marL="68580" marR="68580" marT="0" marB="0"/>
                </a:tc>
                <a:tc>
                  <a:txBody>
                    <a:bodyPr/>
                    <a:lstStyle/>
                    <a:p>
                      <a:pPr algn="just">
                        <a:spcBef>
                          <a:spcPts val="600"/>
                        </a:spcBef>
                        <a:spcAft>
                          <a:spcPts val="600"/>
                        </a:spcAft>
                      </a:pPr>
                      <a:r>
                        <a:rPr lang="tr-TR" sz="1400">
                          <a:effectLst/>
                        </a:rPr>
                        <a:t>Bir metnin içerisinde belirli bir alt metni aramak için kullanılır ve alt metnin ilk karakterinin konumunu döndürür.</a:t>
                      </a:r>
                      <a:endParaRPr lang="tr-TR" sz="1800">
                        <a:effectLst/>
                        <a:latin typeface="Quicksand" pitchFamily="2" charset="-94"/>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355655"/>
                  </a:ext>
                </a:extLst>
              </a:tr>
              <a:tr h="0">
                <a:tc>
                  <a:txBody>
                    <a:bodyPr/>
                    <a:lstStyle/>
                    <a:p>
                      <a:pPr algn="r">
                        <a:spcBef>
                          <a:spcPts val="600"/>
                        </a:spcBef>
                        <a:spcAft>
                          <a:spcPts val="600"/>
                        </a:spcAft>
                      </a:pPr>
                      <a:r>
                        <a:rPr lang="tr-TR" sz="1400">
                          <a:effectLst/>
                        </a:rPr>
                        <a:t>replace()</a:t>
                      </a:r>
                      <a:endParaRPr lang="tr-TR" sz="1800">
                        <a:effectLst/>
                        <a:latin typeface="Quicksand" pitchFamily="2" charset="-94"/>
                        <a:ea typeface="Calibri" panose="020F0502020204030204" pitchFamily="34" charset="0"/>
                        <a:cs typeface="Times New Roman" panose="02020603050405020304" pitchFamily="18" charset="0"/>
                      </a:endParaRPr>
                    </a:p>
                  </a:txBody>
                  <a:tcPr marL="68580" marR="68580" marT="0" marB="0"/>
                </a:tc>
                <a:tc>
                  <a:txBody>
                    <a:bodyPr/>
                    <a:lstStyle/>
                    <a:p>
                      <a:pPr algn="just">
                        <a:spcBef>
                          <a:spcPts val="600"/>
                        </a:spcBef>
                        <a:spcAft>
                          <a:spcPts val="600"/>
                        </a:spcAft>
                      </a:pPr>
                      <a:r>
                        <a:rPr lang="tr-TR" sz="1400">
                          <a:effectLst/>
                        </a:rPr>
                        <a:t>first-last aralığındaki eski değere eşit olan her bir elemanı yeni değerle değiştirmek için kullanılır</a:t>
                      </a:r>
                      <a:endParaRPr lang="tr-TR" sz="1800">
                        <a:effectLst/>
                        <a:latin typeface="Quicksand" pitchFamily="2" charset="-94"/>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9180717"/>
                  </a:ext>
                </a:extLst>
              </a:tr>
              <a:tr h="0">
                <a:tc>
                  <a:txBody>
                    <a:bodyPr/>
                    <a:lstStyle/>
                    <a:p>
                      <a:pPr algn="r">
                        <a:spcBef>
                          <a:spcPts val="600"/>
                        </a:spcBef>
                        <a:spcAft>
                          <a:spcPts val="600"/>
                        </a:spcAft>
                      </a:pPr>
                      <a:r>
                        <a:rPr lang="tr-TR" sz="1400">
                          <a:effectLst/>
                        </a:rPr>
                        <a:t>substr()</a:t>
                      </a:r>
                      <a:endParaRPr lang="tr-TR" sz="1800">
                        <a:effectLst/>
                        <a:latin typeface="Quicksand" pitchFamily="2" charset="-94"/>
                        <a:ea typeface="Calibri" panose="020F0502020204030204" pitchFamily="34" charset="0"/>
                        <a:cs typeface="Times New Roman" panose="02020603050405020304" pitchFamily="18" charset="0"/>
                      </a:endParaRPr>
                    </a:p>
                  </a:txBody>
                  <a:tcPr marL="68580" marR="68580" marT="0" marB="0"/>
                </a:tc>
                <a:tc>
                  <a:txBody>
                    <a:bodyPr/>
                    <a:lstStyle/>
                    <a:p>
                      <a:pPr algn="just">
                        <a:spcBef>
                          <a:spcPts val="600"/>
                        </a:spcBef>
                        <a:spcAft>
                          <a:spcPts val="600"/>
                        </a:spcAft>
                      </a:pPr>
                      <a:r>
                        <a:rPr lang="tr-TR" sz="1400">
                          <a:effectLst/>
                        </a:rPr>
                        <a:t>Verilen bir metinden bir alt metin oluşturmak için kullanılır.</a:t>
                      </a:r>
                      <a:endParaRPr lang="tr-TR" sz="1800">
                        <a:effectLst/>
                        <a:latin typeface="Quicksand" pitchFamily="2" charset="-94"/>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4413449"/>
                  </a:ext>
                </a:extLst>
              </a:tr>
              <a:tr h="0">
                <a:tc>
                  <a:txBody>
                    <a:bodyPr/>
                    <a:lstStyle/>
                    <a:p>
                      <a:pPr algn="r">
                        <a:spcBef>
                          <a:spcPts val="600"/>
                        </a:spcBef>
                        <a:spcAft>
                          <a:spcPts val="600"/>
                        </a:spcAft>
                      </a:pPr>
                      <a:r>
                        <a:rPr lang="tr-TR" sz="1400">
                          <a:effectLst/>
                        </a:rPr>
                        <a:t>compare()</a:t>
                      </a:r>
                      <a:endParaRPr lang="tr-TR" sz="1800">
                        <a:effectLst/>
                        <a:latin typeface="Quicksand" pitchFamily="2" charset="-94"/>
                        <a:ea typeface="Calibri" panose="020F0502020204030204" pitchFamily="34" charset="0"/>
                        <a:cs typeface="Times New Roman" panose="02020603050405020304" pitchFamily="18" charset="0"/>
                      </a:endParaRPr>
                    </a:p>
                  </a:txBody>
                  <a:tcPr marL="68580" marR="68580" marT="0" marB="0"/>
                </a:tc>
                <a:tc>
                  <a:txBody>
                    <a:bodyPr/>
                    <a:lstStyle/>
                    <a:p>
                      <a:pPr algn="just">
                        <a:spcBef>
                          <a:spcPts val="600"/>
                        </a:spcBef>
                        <a:spcAft>
                          <a:spcPts val="600"/>
                        </a:spcAft>
                      </a:pPr>
                      <a:r>
                        <a:rPr lang="tr-TR" sz="1400">
                          <a:effectLst/>
                        </a:rPr>
                        <a:t>İki metni karşılaştırmak ve sonucu tam sayı biçiminde döndürmek için kullanılır.</a:t>
                      </a:r>
                      <a:endParaRPr lang="tr-TR" sz="1800">
                        <a:effectLst/>
                        <a:latin typeface="Quicksand" pitchFamily="2" charset="-94"/>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63414991"/>
                  </a:ext>
                </a:extLst>
              </a:tr>
              <a:tr h="0">
                <a:tc>
                  <a:txBody>
                    <a:bodyPr/>
                    <a:lstStyle/>
                    <a:p>
                      <a:pPr algn="r">
                        <a:spcBef>
                          <a:spcPts val="600"/>
                        </a:spcBef>
                        <a:spcAft>
                          <a:spcPts val="600"/>
                        </a:spcAft>
                      </a:pPr>
                      <a:r>
                        <a:rPr lang="tr-TR" sz="1400">
                          <a:effectLst/>
                        </a:rPr>
                        <a:t>erase()</a:t>
                      </a:r>
                      <a:endParaRPr lang="tr-TR" sz="1800">
                        <a:effectLst/>
                        <a:latin typeface="Quicksand" pitchFamily="2" charset="-94"/>
                        <a:ea typeface="Calibri" panose="020F0502020204030204" pitchFamily="34" charset="0"/>
                        <a:cs typeface="Times New Roman" panose="02020603050405020304" pitchFamily="18" charset="0"/>
                      </a:endParaRPr>
                    </a:p>
                  </a:txBody>
                  <a:tcPr marL="68580" marR="68580" marT="0" marB="0"/>
                </a:tc>
                <a:tc>
                  <a:txBody>
                    <a:bodyPr/>
                    <a:lstStyle/>
                    <a:p>
                      <a:pPr algn="just">
                        <a:spcBef>
                          <a:spcPts val="600"/>
                        </a:spcBef>
                        <a:spcAft>
                          <a:spcPts val="600"/>
                        </a:spcAft>
                      </a:pPr>
                      <a:r>
                        <a:rPr lang="tr-TR" sz="1400">
                          <a:effectLst/>
                        </a:rPr>
                        <a:t>Bu fonksiyon bir metnin belli bir kısmını silmek için kullanılır.</a:t>
                      </a:r>
                      <a:endParaRPr lang="tr-TR" sz="1800">
                        <a:effectLst/>
                        <a:latin typeface="Quicksand" pitchFamily="2" charset="-94"/>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4333133"/>
                  </a:ext>
                </a:extLst>
              </a:tr>
              <a:tr h="0">
                <a:tc>
                  <a:txBody>
                    <a:bodyPr/>
                    <a:lstStyle/>
                    <a:p>
                      <a:pPr algn="r">
                        <a:spcBef>
                          <a:spcPts val="600"/>
                        </a:spcBef>
                        <a:spcAft>
                          <a:spcPts val="600"/>
                        </a:spcAft>
                      </a:pPr>
                      <a:r>
                        <a:rPr lang="tr-TR" sz="1400">
                          <a:effectLst/>
                        </a:rPr>
                        <a:t>rfind()</a:t>
                      </a:r>
                      <a:endParaRPr lang="tr-TR" sz="1800">
                        <a:effectLst/>
                        <a:latin typeface="Quicksand" pitchFamily="2" charset="-94"/>
                        <a:ea typeface="Calibri" panose="020F0502020204030204" pitchFamily="34" charset="0"/>
                        <a:cs typeface="Times New Roman" panose="02020603050405020304" pitchFamily="18" charset="0"/>
                      </a:endParaRPr>
                    </a:p>
                  </a:txBody>
                  <a:tcPr marL="68580" marR="68580" marT="0" marB="0"/>
                </a:tc>
                <a:tc>
                  <a:txBody>
                    <a:bodyPr/>
                    <a:lstStyle/>
                    <a:p>
                      <a:pPr algn="just">
                        <a:spcBef>
                          <a:spcPts val="600"/>
                        </a:spcBef>
                        <a:spcAft>
                          <a:spcPts val="600"/>
                        </a:spcAft>
                      </a:pPr>
                      <a:r>
                        <a:rPr lang="tr-TR" sz="1400">
                          <a:effectLst/>
                        </a:rPr>
                        <a:t>Metnin son bulunduğu konumu bulmak için kullanılır.</a:t>
                      </a:r>
                      <a:endParaRPr lang="tr-TR" sz="1800">
                        <a:effectLst/>
                        <a:latin typeface="Quicksand" pitchFamily="2" charset="-94"/>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5608327"/>
                  </a:ext>
                </a:extLst>
              </a:tr>
              <a:tr h="0">
                <a:tc>
                  <a:txBody>
                    <a:bodyPr/>
                    <a:lstStyle/>
                    <a:p>
                      <a:pPr algn="r">
                        <a:spcBef>
                          <a:spcPts val="600"/>
                        </a:spcBef>
                        <a:spcAft>
                          <a:spcPts val="600"/>
                        </a:spcAft>
                      </a:pPr>
                      <a:r>
                        <a:rPr lang="tr-TR" sz="1400">
                          <a:effectLst/>
                        </a:rPr>
                        <a:t>capacity()</a:t>
                      </a:r>
                      <a:endParaRPr lang="tr-TR" sz="1800">
                        <a:effectLst/>
                        <a:latin typeface="Quicksand" pitchFamily="2" charset="-94"/>
                        <a:ea typeface="Calibri" panose="020F0502020204030204" pitchFamily="34" charset="0"/>
                        <a:cs typeface="Times New Roman" panose="02020603050405020304" pitchFamily="18" charset="0"/>
                      </a:endParaRPr>
                    </a:p>
                  </a:txBody>
                  <a:tcPr marL="68580" marR="68580" marT="0" marB="0"/>
                </a:tc>
                <a:tc>
                  <a:txBody>
                    <a:bodyPr/>
                    <a:lstStyle/>
                    <a:p>
                      <a:pPr algn="just">
                        <a:spcBef>
                          <a:spcPts val="600"/>
                        </a:spcBef>
                        <a:spcAft>
                          <a:spcPts val="600"/>
                        </a:spcAft>
                      </a:pPr>
                      <a:r>
                        <a:rPr lang="tr-TR" sz="1400">
                          <a:effectLst/>
                        </a:rPr>
                        <a:t>Bu fonksiyon, derleyici tarafından dizgiye tahsis edilen kapasiteyi döndürür.</a:t>
                      </a:r>
                      <a:endParaRPr lang="tr-TR" sz="1800">
                        <a:effectLst/>
                        <a:latin typeface="Quicksand" pitchFamily="2" charset="-94"/>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0003036"/>
                  </a:ext>
                </a:extLst>
              </a:tr>
              <a:tr h="0">
                <a:tc>
                  <a:txBody>
                    <a:bodyPr/>
                    <a:lstStyle/>
                    <a:p>
                      <a:pPr algn="r">
                        <a:spcBef>
                          <a:spcPts val="600"/>
                        </a:spcBef>
                        <a:spcAft>
                          <a:spcPts val="600"/>
                        </a:spcAft>
                      </a:pPr>
                      <a:r>
                        <a:rPr lang="tr-TR" sz="1400">
                          <a:effectLst/>
                        </a:rPr>
                        <a:t>shrink_to_fit()</a:t>
                      </a:r>
                      <a:endParaRPr lang="tr-TR" sz="1800">
                        <a:effectLst/>
                        <a:latin typeface="Quicksand" pitchFamily="2" charset="-94"/>
                        <a:ea typeface="Calibri" panose="020F0502020204030204" pitchFamily="34" charset="0"/>
                        <a:cs typeface="Times New Roman" panose="02020603050405020304" pitchFamily="18" charset="0"/>
                      </a:endParaRPr>
                    </a:p>
                  </a:txBody>
                  <a:tcPr marL="68580" marR="68580" marT="0" marB="0"/>
                </a:tc>
                <a:tc>
                  <a:txBody>
                    <a:bodyPr/>
                    <a:lstStyle/>
                    <a:p>
                      <a:pPr algn="just">
                        <a:spcBef>
                          <a:spcPts val="600"/>
                        </a:spcBef>
                        <a:spcAft>
                          <a:spcPts val="600"/>
                        </a:spcAft>
                      </a:pPr>
                      <a:r>
                        <a:rPr lang="tr-TR" sz="1400" dirty="0">
                          <a:effectLst/>
                        </a:rPr>
                        <a:t>Bu fonksiyon dizginin kapasitesini en az (minimum) olacak şekilde azaltır.</a:t>
                      </a:r>
                      <a:endParaRPr lang="tr-TR" sz="1800" dirty="0">
                        <a:effectLst/>
                        <a:latin typeface="Quicksand" pitchFamily="2" charset="-94"/>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0023417"/>
                  </a:ext>
                </a:extLst>
              </a:tr>
            </a:tbl>
          </a:graphicData>
        </a:graphic>
      </p:graphicFrame>
    </p:spTree>
    <p:extLst>
      <p:ext uri="{BB962C8B-B14F-4D97-AF65-F5344CB8AC3E}">
        <p14:creationId xmlns:p14="http://schemas.microsoft.com/office/powerpoint/2010/main" val="1350880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6"/>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400"/>
              <a:buFont typeface="Cambria"/>
              <a:buNone/>
            </a:pPr>
            <a:r>
              <a:rPr lang="tr-TR" sz="2400" dirty="0"/>
              <a:t>std::string ile kullanılan yineleme şablonları</a:t>
            </a:r>
            <a:endParaRPr lang="tr-TR" dirty="0"/>
          </a:p>
        </p:txBody>
      </p:sp>
      <p:sp>
        <p:nvSpPr>
          <p:cNvPr id="148" name="Google Shape;148;p6"/>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360"/>
              <a:buNone/>
            </a:pPr>
            <a:endParaRPr sz="1800" dirty="0"/>
          </a:p>
        </p:txBody>
      </p:sp>
      <p:graphicFrame>
        <p:nvGraphicFramePr>
          <p:cNvPr id="2" name="Tablo 1">
            <a:extLst>
              <a:ext uri="{FF2B5EF4-FFF2-40B4-BE49-F238E27FC236}">
                <a16:creationId xmlns:a16="http://schemas.microsoft.com/office/drawing/2014/main" id="{341D5CBF-BC1F-4967-AD0B-B26447417650}"/>
              </a:ext>
            </a:extLst>
          </p:cNvPr>
          <p:cNvGraphicFramePr>
            <a:graphicFrameLocks noGrp="1"/>
          </p:cNvGraphicFramePr>
          <p:nvPr>
            <p:extLst>
              <p:ext uri="{D42A27DB-BD31-4B8C-83A1-F6EECF244321}">
                <p14:modId xmlns:p14="http://schemas.microsoft.com/office/powerpoint/2010/main" val="1139731806"/>
              </p:ext>
            </p:extLst>
          </p:nvPr>
        </p:nvGraphicFramePr>
        <p:xfrm>
          <a:off x="206211" y="277781"/>
          <a:ext cx="7984060" cy="5486400"/>
        </p:xfrm>
        <a:graphic>
          <a:graphicData uri="http://schemas.openxmlformats.org/drawingml/2006/table">
            <a:tbl>
              <a:tblPr firstRow="1" bandRow="1">
                <a:tableStyleId>{D4F15518-E2C0-4A3E-BC54-3E7919F88A09}</a:tableStyleId>
              </a:tblPr>
              <a:tblGrid>
                <a:gridCol w="1267651">
                  <a:extLst>
                    <a:ext uri="{9D8B030D-6E8A-4147-A177-3AD203B41FA5}">
                      <a16:colId xmlns:a16="http://schemas.microsoft.com/office/drawing/2014/main" val="3148074688"/>
                    </a:ext>
                  </a:extLst>
                </a:gridCol>
                <a:gridCol w="6716409">
                  <a:extLst>
                    <a:ext uri="{9D8B030D-6E8A-4147-A177-3AD203B41FA5}">
                      <a16:colId xmlns:a16="http://schemas.microsoft.com/office/drawing/2014/main" val="368123607"/>
                    </a:ext>
                  </a:extLst>
                </a:gridCol>
              </a:tblGrid>
              <a:tr h="0">
                <a:tc>
                  <a:txBody>
                    <a:bodyPr/>
                    <a:lstStyle/>
                    <a:p>
                      <a:pPr algn="just">
                        <a:spcBef>
                          <a:spcPts val="600"/>
                        </a:spcBef>
                        <a:spcAft>
                          <a:spcPts val="600"/>
                        </a:spcAft>
                      </a:pPr>
                      <a:r>
                        <a:rPr lang="tr-TR" sz="2000">
                          <a:effectLst/>
                        </a:rPr>
                        <a:t>Fonksiyon</a:t>
                      </a:r>
                      <a:endParaRPr lang="tr-TR" sz="2800">
                        <a:effectLst/>
                        <a:latin typeface="Quicksand" pitchFamily="2" charset="-94"/>
                        <a:ea typeface="Calibri" panose="020F0502020204030204" pitchFamily="34" charset="0"/>
                        <a:cs typeface="Times New Roman" panose="02020603050405020304" pitchFamily="18" charset="0"/>
                      </a:endParaRPr>
                    </a:p>
                  </a:txBody>
                  <a:tcPr marL="68580" marR="68580" marT="0" marB="0"/>
                </a:tc>
                <a:tc>
                  <a:txBody>
                    <a:bodyPr/>
                    <a:lstStyle/>
                    <a:p>
                      <a:pPr algn="just">
                        <a:spcBef>
                          <a:spcPts val="600"/>
                        </a:spcBef>
                        <a:spcAft>
                          <a:spcPts val="600"/>
                        </a:spcAft>
                      </a:pPr>
                      <a:r>
                        <a:rPr lang="tr-TR" sz="2000">
                          <a:effectLst/>
                        </a:rPr>
                        <a:t>Açıklama</a:t>
                      </a:r>
                      <a:endParaRPr lang="tr-TR" sz="2800">
                        <a:effectLst/>
                        <a:latin typeface="Quicksand" pitchFamily="2" charset="-94"/>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2552248"/>
                  </a:ext>
                </a:extLst>
              </a:tr>
              <a:tr h="0">
                <a:tc>
                  <a:txBody>
                    <a:bodyPr/>
                    <a:lstStyle/>
                    <a:p>
                      <a:pPr algn="r">
                        <a:spcBef>
                          <a:spcPts val="600"/>
                        </a:spcBef>
                        <a:spcAft>
                          <a:spcPts val="600"/>
                        </a:spcAft>
                      </a:pPr>
                      <a:r>
                        <a:rPr lang="tr-TR" sz="2000">
                          <a:effectLst/>
                        </a:rPr>
                        <a:t>begin()</a:t>
                      </a:r>
                      <a:endParaRPr lang="tr-TR" sz="2800">
                        <a:effectLst/>
                        <a:latin typeface="Quicksand" pitchFamily="2" charset="-94"/>
                        <a:ea typeface="Calibri" panose="020F0502020204030204" pitchFamily="34" charset="0"/>
                        <a:cs typeface="Times New Roman" panose="02020603050405020304" pitchFamily="18" charset="0"/>
                      </a:endParaRPr>
                    </a:p>
                  </a:txBody>
                  <a:tcPr marL="68580" marR="68580" marT="0" marB="0"/>
                </a:tc>
                <a:tc>
                  <a:txBody>
                    <a:bodyPr/>
                    <a:lstStyle/>
                    <a:p>
                      <a:pPr algn="just">
                        <a:spcBef>
                          <a:spcPts val="600"/>
                        </a:spcBef>
                        <a:spcAft>
                          <a:spcPts val="600"/>
                        </a:spcAft>
                      </a:pPr>
                      <a:r>
                        <a:rPr lang="tr-TR" sz="2000">
                          <a:effectLst/>
                        </a:rPr>
                        <a:t>Bu fonksiyon, dizginin başlangıcına işaret eden bir yineleyici (</a:t>
                      </a:r>
                      <a:r>
                        <a:rPr lang="en-US" sz="2000">
                          <a:effectLst/>
                        </a:rPr>
                        <a:t>iterator</a:t>
                      </a:r>
                      <a:r>
                        <a:rPr lang="tr-TR" sz="2000">
                          <a:effectLst/>
                        </a:rPr>
                        <a:t>) nesne döndürür.</a:t>
                      </a:r>
                      <a:endParaRPr lang="tr-TR" sz="2800">
                        <a:effectLst/>
                        <a:latin typeface="Quicksand" pitchFamily="2" charset="-94"/>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34617"/>
                  </a:ext>
                </a:extLst>
              </a:tr>
              <a:tr h="0">
                <a:tc>
                  <a:txBody>
                    <a:bodyPr/>
                    <a:lstStyle/>
                    <a:p>
                      <a:pPr algn="r">
                        <a:spcBef>
                          <a:spcPts val="600"/>
                        </a:spcBef>
                        <a:spcAft>
                          <a:spcPts val="600"/>
                        </a:spcAft>
                      </a:pPr>
                      <a:r>
                        <a:rPr lang="tr-TR" sz="2000">
                          <a:effectLst/>
                        </a:rPr>
                        <a:t>end()</a:t>
                      </a:r>
                      <a:endParaRPr lang="tr-TR" sz="2800">
                        <a:effectLst/>
                        <a:latin typeface="Quicksand" pitchFamily="2" charset="-94"/>
                        <a:ea typeface="Calibri" panose="020F0502020204030204" pitchFamily="34" charset="0"/>
                        <a:cs typeface="Times New Roman" panose="02020603050405020304" pitchFamily="18" charset="0"/>
                      </a:endParaRPr>
                    </a:p>
                  </a:txBody>
                  <a:tcPr marL="68580" marR="68580" marT="0" marB="0"/>
                </a:tc>
                <a:tc>
                  <a:txBody>
                    <a:bodyPr/>
                    <a:lstStyle/>
                    <a:p>
                      <a:pPr algn="just">
                        <a:spcBef>
                          <a:spcPts val="600"/>
                        </a:spcBef>
                        <a:spcAft>
                          <a:spcPts val="600"/>
                        </a:spcAft>
                      </a:pPr>
                      <a:r>
                        <a:rPr lang="tr-TR" sz="2000">
                          <a:effectLst/>
                        </a:rPr>
                        <a:t>Bu fonksiyon, dizginin sonunu işaret eden bir yineleyici nesne döndürür.</a:t>
                      </a:r>
                      <a:endParaRPr lang="tr-TR" sz="2800">
                        <a:effectLst/>
                        <a:latin typeface="Quicksand" pitchFamily="2" charset="-94"/>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29245994"/>
                  </a:ext>
                </a:extLst>
              </a:tr>
              <a:tr h="0">
                <a:tc>
                  <a:txBody>
                    <a:bodyPr/>
                    <a:lstStyle/>
                    <a:p>
                      <a:pPr algn="r">
                        <a:spcBef>
                          <a:spcPts val="600"/>
                        </a:spcBef>
                        <a:spcAft>
                          <a:spcPts val="600"/>
                        </a:spcAft>
                      </a:pPr>
                      <a:r>
                        <a:rPr lang="tr-TR" sz="2000">
                          <a:effectLst/>
                        </a:rPr>
                        <a:t>rbegin()</a:t>
                      </a:r>
                      <a:endParaRPr lang="tr-TR" sz="2800">
                        <a:effectLst/>
                        <a:latin typeface="Quicksand" pitchFamily="2" charset="-94"/>
                        <a:ea typeface="Calibri" panose="020F0502020204030204" pitchFamily="34" charset="0"/>
                        <a:cs typeface="Times New Roman" panose="02020603050405020304" pitchFamily="18" charset="0"/>
                      </a:endParaRPr>
                    </a:p>
                  </a:txBody>
                  <a:tcPr marL="68580" marR="68580" marT="0" marB="0"/>
                </a:tc>
                <a:tc>
                  <a:txBody>
                    <a:bodyPr/>
                    <a:lstStyle/>
                    <a:p>
                      <a:pPr algn="just">
                        <a:spcBef>
                          <a:spcPts val="600"/>
                        </a:spcBef>
                        <a:spcAft>
                          <a:spcPts val="600"/>
                        </a:spcAft>
                      </a:pPr>
                      <a:r>
                        <a:rPr lang="tr-TR" sz="2000">
                          <a:effectLst/>
                        </a:rPr>
                        <a:t>Bu fonksiyon, dizginin başlangıcına işaret eden ters yineleyici (</a:t>
                      </a:r>
                      <a:r>
                        <a:rPr lang="en-US" sz="2000">
                          <a:effectLst/>
                        </a:rPr>
                        <a:t>reverse_iterator</a:t>
                      </a:r>
                      <a:r>
                        <a:rPr lang="tr-TR" sz="2000">
                          <a:effectLst/>
                        </a:rPr>
                        <a:t>) nesne döndürür.</a:t>
                      </a:r>
                      <a:endParaRPr lang="tr-TR" sz="2800">
                        <a:effectLst/>
                        <a:latin typeface="Quicksand" pitchFamily="2" charset="-94"/>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3130549"/>
                  </a:ext>
                </a:extLst>
              </a:tr>
              <a:tr h="0">
                <a:tc>
                  <a:txBody>
                    <a:bodyPr/>
                    <a:lstStyle/>
                    <a:p>
                      <a:pPr algn="r">
                        <a:spcBef>
                          <a:spcPts val="600"/>
                        </a:spcBef>
                        <a:spcAft>
                          <a:spcPts val="600"/>
                        </a:spcAft>
                      </a:pPr>
                      <a:r>
                        <a:rPr lang="tr-TR" sz="2000">
                          <a:effectLst/>
                        </a:rPr>
                        <a:t>rend ()</a:t>
                      </a:r>
                      <a:endParaRPr lang="tr-TR" sz="2800">
                        <a:effectLst/>
                        <a:latin typeface="Quicksand" pitchFamily="2" charset="-94"/>
                        <a:ea typeface="Calibri" panose="020F0502020204030204" pitchFamily="34" charset="0"/>
                        <a:cs typeface="Times New Roman" panose="02020603050405020304" pitchFamily="18" charset="0"/>
                      </a:endParaRPr>
                    </a:p>
                  </a:txBody>
                  <a:tcPr marL="68580" marR="68580" marT="0" marB="0"/>
                </a:tc>
                <a:tc>
                  <a:txBody>
                    <a:bodyPr/>
                    <a:lstStyle/>
                    <a:p>
                      <a:pPr algn="just">
                        <a:spcBef>
                          <a:spcPts val="600"/>
                        </a:spcBef>
                        <a:spcAft>
                          <a:spcPts val="600"/>
                        </a:spcAft>
                      </a:pPr>
                      <a:r>
                        <a:rPr lang="tr-TR" sz="2000">
                          <a:effectLst/>
                        </a:rPr>
                        <a:t>Bu fonksiyon, dizginin sonunu işaret eden ters yineleyici nesne döndürür.</a:t>
                      </a:r>
                      <a:endParaRPr lang="tr-TR" sz="2800">
                        <a:effectLst/>
                        <a:latin typeface="Quicksand" pitchFamily="2" charset="-94"/>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5208500"/>
                  </a:ext>
                </a:extLst>
              </a:tr>
              <a:tr h="0">
                <a:tc>
                  <a:txBody>
                    <a:bodyPr/>
                    <a:lstStyle/>
                    <a:p>
                      <a:pPr algn="r">
                        <a:spcBef>
                          <a:spcPts val="600"/>
                        </a:spcBef>
                        <a:spcAft>
                          <a:spcPts val="600"/>
                        </a:spcAft>
                      </a:pPr>
                      <a:r>
                        <a:rPr lang="tr-TR" sz="2000">
                          <a:effectLst/>
                        </a:rPr>
                        <a:t>cbegin ()</a:t>
                      </a:r>
                      <a:endParaRPr lang="tr-TR" sz="2800">
                        <a:effectLst/>
                        <a:latin typeface="Quicksand" pitchFamily="2" charset="-94"/>
                        <a:ea typeface="Calibri" panose="020F0502020204030204" pitchFamily="34" charset="0"/>
                        <a:cs typeface="Times New Roman" panose="02020603050405020304" pitchFamily="18" charset="0"/>
                      </a:endParaRPr>
                    </a:p>
                  </a:txBody>
                  <a:tcPr marL="68580" marR="68580" marT="0" marB="0"/>
                </a:tc>
                <a:tc>
                  <a:txBody>
                    <a:bodyPr/>
                    <a:lstStyle/>
                    <a:p>
                      <a:pPr algn="just">
                        <a:spcBef>
                          <a:spcPts val="600"/>
                        </a:spcBef>
                        <a:spcAft>
                          <a:spcPts val="600"/>
                        </a:spcAft>
                      </a:pPr>
                      <a:r>
                        <a:rPr lang="tr-TR" sz="2000">
                          <a:effectLst/>
                        </a:rPr>
                        <a:t>Bu fonksiyon, dizginin başlangıcına işaret eden bir sabit yineleyici (</a:t>
                      </a:r>
                      <a:r>
                        <a:rPr lang="en-US" sz="2000">
                          <a:effectLst/>
                        </a:rPr>
                        <a:t>const_iterator</a:t>
                      </a:r>
                      <a:r>
                        <a:rPr lang="tr-TR" sz="2000">
                          <a:effectLst/>
                        </a:rPr>
                        <a:t>) döndürür.</a:t>
                      </a:r>
                      <a:endParaRPr lang="tr-TR" sz="2800">
                        <a:effectLst/>
                        <a:latin typeface="Quicksand" pitchFamily="2" charset="-94"/>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6619852"/>
                  </a:ext>
                </a:extLst>
              </a:tr>
              <a:tr h="0">
                <a:tc>
                  <a:txBody>
                    <a:bodyPr/>
                    <a:lstStyle/>
                    <a:p>
                      <a:pPr algn="r">
                        <a:spcBef>
                          <a:spcPts val="600"/>
                        </a:spcBef>
                        <a:spcAft>
                          <a:spcPts val="600"/>
                        </a:spcAft>
                      </a:pPr>
                      <a:r>
                        <a:rPr lang="tr-TR" sz="2000">
                          <a:effectLst/>
                        </a:rPr>
                        <a:t>cend()</a:t>
                      </a:r>
                      <a:endParaRPr lang="tr-TR" sz="2800">
                        <a:effectLst/>
                        <a:latin typeface="Quicksand" pitchFamily="2" charset="-94"/>
                        <a:ea typeface="Calibri" panose="020F0502020204030204" pitchFamily="34" charset="0"/>
                        <a:cs typeface="Times New Roman" panose="02020603050405020304" pitchFamily="18" charset="0"/>
                      </a:endParaRPr>
                    </a:p>
                  </a:txBody>
                  <a:tcPr marL="68580" marR="68580" marT="0" marB="0"/>
                </a:tc>
                <a:tc>
                  <a:txBody>
                    <a:bodyPr/>
                    <a:lstStyle/>
                    <a:p>
                      <a:pPr algn="just">
                        <a:spcBef>
                          <a:spcPts val="600"/>
                        </a:spcBef>
                        <a:spcAft>
                          <a:spcPts val="600"/>
                        </a:spcAft>
                      </a:pPr>
                      <a:r>
                        <a:rPr lang="tr-TR" sz="2000">
                          <a:effectLst/>
                        </a:rPr>
                        <a:t>Bu fonksiyon dizginin sonunu işaret eden bir </a:t>
                      </a:r>
                      <a:r>
                        <a:rPr lang="en-US" sz="2000">
                          <a:effectLst/>
                        </a:rPr>
                        <a:t>const_iterator</a:t>
                      </a:r>
                      <a:r>
                        <a:rPr lang="tr-TR" sz="2000">
                          <a:effectLst/>
                        </a:rPr>
                        <a:t> döndürür.</a:t>
                      </a:r>
                      <a:endParaRPr lang="tr-TR" sz="2800">
                        <a:effectLst/>
                        <a:latin typeface="Quicksand" pitchFamily="2" charset="-94"/>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49289249"/>
                  </a:ext>
                </a:extLst>
              </a:tr>
              <a:tr h="0">
                <a:tc>
                  <a:txBody>
                    <a:bodyPr/>
                    <a:lstStyle/>
                    <a:p>
                      <a:pPr algn="r">
                        <a:spcBef>
                          <a:spcPts val="600"/>
                        </a:spcBef>
                        <a:spcAft>
                          <a:spcPts val="600"/>
                        </a:spcAft>
                      </a:pPr>
                      <a:r>
                        <a:rPr lang="tr-TR" sz="2000">
                          <a:effectLst/>
                        </a:rPr>
                        <a:t>crbegin()</a:t>
                      </a:r>
                      <a:endParaRPr lang="tr-TR" sz="2800">
                        <a:effectLst/>
                        <a:latin typeface="Quicksand" pitchFamily="2" charset="-94"/>
                        <a:ea typeface="Calibri" panose="020F0502020204030204" pitchFamily="34" charset="0"/>
                        <a:cs typeface="Times New Roman" panose="02020603050405020304" pitchFamily="18" charset="0"/>
                      </a:endParaRPr>
                    </a:p>
                  </a:txBody>
                  <a:tcPr marL="68580" marR="68580" marT="0" marB="0"/>
                </a:tc>
                <a:tc>
                  <a:txBody>
                    <a:bodyPr/>
                    <a:lstStyle/>
                    <a:p>
                      <a:pPr algn="just">
                        <a:spcBef>
                          <a:spcPts val="600"/>
                        </a:spcBef>
                        <a:spcAft>
                          <a:spcPts val="600"/>
                        </a:spcAft>
                      </a:pPr>
                      <a:r>
                        <a:rPr lang="tr-TR" sz="2000">
                          <a:effectLst/>
                        </a:rPr>
                        <a:t>Bu fonksiyon dizginin sonunu işaret eden bir sabit bir ters yineleyici (</a:t>
                      </a:r>
                      <a:r>
                        <a:rPr lang="en-US" sz="2000">
                          <a:effectLst/>
                        </a:rPr>
                        <a:t>const_reverse_iterator</a:t>
                      </a:r>
                      <a:r>
                        <a:rPr lang="tr-TR" sz="2000">
                          <a:effectLst/>
                        </a:rPr>
                        <a:t>) döndürür.</a:t>
                      </a:r>
                      <a:endParaRPr lang="tr-TR" sz="2800">
                        <a:effectLst/>
                        <a:latin typeface="Quicksand" pitchFamily="2" charset="-94"/>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8221643"/>
                  </a:ext>
                </a:extLst>
              </a:tr>
              <a:tr h="0">
                <a:tc>
                  <a:txBody>
                    <a:bodyPr/>
                    <a:lstStyle/>
                    <a:p>
                      <a:pPr algn="r">
                        <a:spcBef>
                          <a:spcPts val="600"/>
                        </a:spcBef>
                        <a:spcAft>
                          <a:spcPts val="600"/>
                        </a:spcAft>
                      </a:pPr>
                      <a:r>
                        <a:rPr lang="tr-TR" sz="2000">
                          <a:effectLst/>
                        </a:rPr>
                        <a:t>crend()</a:t>
                      </a:r>
                      <a:endParaRPr lang="tr-TR" sz="2800">
                        <a:effectLst/>
                        <a:latin typeface="Quicksand" pitchFamily="2" charset="-94"/>
                        <a:ea typeface="Calibri" panose="020F0502020204030204" pitchFamily="34" charset="0"/>
                        <a:cs typeface="Times New Roman" panose="02020603050405020304" pitchFamily="18" charset="0"/>
                      </a:endParaRPr>
                    </a:p>
                  </a:txBody>
                  <a:tcPr marL="68580" marR="68580" marT="0" marB="0"/>
                </a:tc>
                <a:tc>
                  <a:txBody>
                    <a:bodyPr/>
                    <a:lstStyle/>
                    <a:p>
                      <a:pPr algn="just">
                        <a:spcBef>
                          <a:spcPts val="600"/>
                        </a:spcBef>
                        <a:spcAft>
                          <a:spcPts val="600"/>
                        </a:spcAft>
                      </a:pPr>
                      <a:r>
                        <a:rPr lang="tr-TR" sz="2000" dirty="0">
                          <a:effectLst/>
                        </a:rPr>
                        <a:t>Bu fonksiyon, dizginin başlangıcına işaret eden bir yineleyici (</a:t>
                      </a:r>
                      <a:r>
                        <a:rPr lang="en-US" sz="2000" dirty="0" err="1">
                          <a:effectLst/>
                        </a:rPr>
                        <a:t>const_reverse_iterator</a:t>
                      </a:r>
                      <a:r>
                        <a:rPr lang="tr-TR" sz="2000" dirty="0">
                          <a:effectLst/>
                        </a:rPr>
                        <a:t>) döndürür.</a:t>
                      </a:r>
                      <a:endParaRPr lang="tr-TR" sz="2800" dirty="0">
                        <a:effectLst/>
                        <a:latin typeface="Quicksand" pitchFamily="2" charset="-94"/>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5473142"/>
                  </a:ext>
                </a:extLst>
              </a:tr>
            </a:tbl>
          </a:graphicData>
        </a:graphic>
      </p:graphicFrame>
    </p:spTree>
    <p:extLst>
      <p:ext uri="{BB962C8B-B14F-4D97-AF65-F5344CB8AC3E}">
        <p14:creationId xmlns:p14="http://schemas.microsoft.com/office/powerpoint/2010/main" val="1074391741"/>
      </p:ext>
    </p:extLst>
  </p:cSld>
  <p:clrMapOvr>
    <a:masterClrMapping/>
  </p:clrMapOvr>
</p:sld>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1557</Words>
  <Application>Microsoft Office PowerPoint</Application>
  <PresentationFormat>Geniş ekran</PresentationFormat>
  <Paragraphs>209</Paragraphs>
  <Slides>11</Slides>
  <Notes>10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11</vt:i4>
      </vt:variant>
    </vt:vector>
  </HeadingPairs>
  <TitlesOfParts>
    <vt:vector size="19" baseType="lpstr">
      <vt:lpstr>Arial</vt:lpstr>
      <vt:lpstr>Calibri</vt:lpstr>
      <vt:lpstr>Cambria</vt:lpstr>
      <vt:lpstr>Candara</vt:lpstr>
      <vt:lpstr>Consolas</vt:lpstr>
      <vt:lpstr>Noto Sans Symbols</vt:lpstr>
      <vt:lpstr>Quicksand</vt:lpstr>
      <vt:lpstr>Wood Type</vt:lpstr>
      <vt:lpstr>C++ DİLİ İLE  NESNE YÖNELİMLİ PROGRAMLAMA</vt:lpstr>
      <vt:lpstr>KARAKTER DIZILERI/ DİZGİLER (STRINGS)</vt:lpstr>
      <vt:lpstr>STD::STRING</vt:lpstr>
      <vt:lpstr>std::wstring</vt:lpstr>
      <vt:lpstr>KLAVYEDEN METİN OKUMA</vt:lpstr>
      <vt:lpstr>PARAMETRE OLARAK DİZGİLER</vt:lpstr>
      <vt:lpstr>KARAKTER GÖSTERİCİLERİ</vt:lpstr>
      <vt:lpstr>std::string üye fonksiyonları</vt:lpstr>
      <vt:lpstr>std::string ile kullanılan yineleme şablonları</vt:lpstr>
      <vt:lpstr>KARAKTER GÖSTERİCİLERİ</vt:lpstr>
      <vt:lpstr>DINLEDIĞINIZ IÇIN TEŞEKKÜR EDERIM.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DILI ILE  YAPISAL PROGRAMLAMA</dc:title>
  <dc:creator>İlhan ÖZKAN</dc:creator>
  <cp:lastModifiedBy>İlhan ÖZKAN</cp:lastModifiedBy>
  <cp:revision>8</cp:revision>
  <dcterms:created xsi:type="dcterms:W3CDTF">2020-05-21T06:51:03Z</dcterms:created>
  <dcterms:modified xsi:type="dcterms:W3CDTF">2025-04-22T07:00:45Z</dcterms:modified>
</cp:coreProperties>
</file>