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3" r:id="rId8"/>
    <p:sldId id="264" r:id="rId9"/>
    <p:sldId id="265" r:id="rId10"/>
    <p:sldId id="272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8" r:id="rId22"/>
    <p:sldId id="280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050D080-44D1-48F5-9EB9-257A29394797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5201C73-91DF-4551-BDBB-D0877E5ED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840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D080-44D1-48F5-9EB9-257A29394797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1C73-91DF-4551-BDBB-D0877E5ED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66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D080-44D1-48F5-9EB9-257A29394797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1C73-91DF-4551-BDBB-D0877E5ED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200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D080-44D1-48F5-9EB9-257A29394797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1C73-91DF-4551-BDBB-D0877E5ED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95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D080-44D1-48F5-9EB9-257A29394797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1C73-91DF-4551-BDBB-D0877E5ED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249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D080-44D1-48F5-9EB9-257A29394797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1C73-91DF-4551-BDBB-D0877E5ED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127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D080-44D1-48F5-9EB9-257A29394797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1C73-91DF-4551-BDBB-D0877E5ED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629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D080-44D1-48F5-9EB9-257A29394797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1C73-91DF-4551-BDBB-D0877E5ED8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32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D080-44D1-48F5-9EB9-257A29394797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1C73-91DF-4551-BDBB-D0877E5ED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7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D080-44D1-48F5-9EB9-257A29394797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1C73-91DF-4551-BDBB-D0877E5ED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96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D080-44D1-48F5-9EB9-257A29394797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1C73-91DF-4551-BDBB-D0877E5ED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84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D080-44D1-48F5-9EB9-257A29394797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1C73-91DF-4551-BDBB-D0877E5ED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66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D080-44D1-48F5-9EB9-257A29394797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1C73-91DF-4551-BDBB-D0877E5ED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35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D080-44D1-48F5-9EB9-257A29394797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1C73-91DF-4551-BDBB-D0877E5ED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86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D080-44D1-48F5-9EB9-257A29394797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1C73-91DF-4551-BDBB-D0877E5ED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3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D080-44D1-48F5-9EB9-257A29394797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1C73-91DF-4551-BDBB-D0877E5ED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80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D080-44D1-48F5-9EB9-257A29394797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1C73-91DF-4551-BDBB-D0877E5ED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01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50D080-44D1-48F5-9EB9-257A29394797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201C73-91DF-4551-BDBB-D0877E5ED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81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79E06-1047-4696-94EE-6070FCADF9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여러 화면 간 전환하기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A5DD05-718B-43F1-A6C1-A148457EC7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8/15 </a:t>
            </a:r>
            <a:r>
              <a:rPr lang="ko-KR" altLang="en-US" dirty="0"/>
              <a:t>목요일</a:t>
            </a:r>
          </a:p>
        </p:txBody>
      </p:sp>
    </p:spTree>
    <p:extLst>
      <p:ext uri="{BB962C8B-B14F-4D97-AF65-F5344CB8AC3E}">
        <p14:creationId xmlns:p14="http://schemas.microsoft.com/office/powerpoint/2010/main" val="844660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C102F-AB4D-4164-990B-7DF75449C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469233"/>
            <a:ext cx="10131425" cy="5321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800" dirty="0"/>
              <a:t>Convert View – Linear Layout</a:t>
            </a:r>
          </a:p>
          <a:p>
            <a:pPr marL="0" indent="0">
              <a:buNone/>
            </a:pPr>
            <a:r>
              <a:rPr lang="en-US" altLang="ko-KR" sz="4800" dirty="0"/>
              <a:t>orientation : vertical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81609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67308-7375-422E-853C-1A05ABCF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activity_menu.xml : </a:t>
            </a:r>
            <a:r>
              <a:rPr lang="en-US" altLang="ko-KR" sz="4400" dirty="0" err="1"/>
              <a:t>TextView</a:t>
            </a:r>
            <a:r>
              <a:rPr lang="en-US" altLang="ko-KR" sz="4400" dirty="0"/>
              <a:t> </a:t>
            </a:r>
            <a:r>
              <a:rPr lang="ko-KR" altLang="en-US" sz="4400" dirty="0"/>
              <a:t>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E06506-5185-445F-97FC-DD96583B2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id</a:t>
            </a:r>
            <a:r>
              <a:rPr lang="ko-KR" altLang="en-US" sz="3600" dirty="0"/>
              <a:t> </a:t>
            </a:r>
            <a:r>
              <a:rPr lang="en-US" altLang="ko-KR" sz="3600" dirty="0"/>
              <a:t>:</a:t>
            </a:r>
            <a:r>
              <a:rPr lang="ko-KR" altLang="en-US" sz="3600" dirty="0"/>
              <a:t> </a:t>
            </a:r>
            <a:r>
              <a:rPr lang="en-US" altLang="ko-KR" sz="3600" dirty="0" err="1"/>
              <a:t>textView</a:t>
            </a:r>
            <a:endParaRPr lang="en-US" altLang="ko-KR" sz="3600" dirty="0"/>
          </a:p>
          <a:p>
            <a:r>
              <a:rPr lang="en-US" altLang="ko-KR" sz="3600" dirty="0"/>
              <a:t>layout width : match parent</a:t>
            </a:r>
          </a:p>
          <a:p>
            <a:r>
              <a:rPr lang="en-US" altLang="ko-KR" sz="3600" dirty="0"/>
              <a:t>layout height : wrap content</a:t>
            </a:r>
          </a:p>
          <a:p>
            <a:r>
              <a:rPr lang="en-US" altLang="ko-KR" sz="3600" dirty="0"/>
              <a:t>text : </a:t>
            </a:r>
            <a:r>
              <a:rPr lang="ko-KR" altLang="en-US" sz="3600" dirty="0"/>
              <a:t>버튼을 눌러 부분 화면을 추가하세요</a:t>
            </a:r>
            <a:r>
              <a:rPr lang="en-US" altLang="ko-KR" sz="3600" dirty="0"/>
              <a:t>.</a:t>
            </a:r>
          </a:p>
          <a:p>
            <a:r>
              <a:rPr lang="en-US" altLang="ko-KR" sz="3600" dirty="0" err="1"/>
              <a:t>textSize</a:t>
            </a:r>
            <a:r>
              <a:rPr lang="ko-KR" altLang="en-US" sz="3600" dirty="0"/>
              <a:t> </a:t>
            </a:r>
            <a:r>
              <a:rPr lang="en-US" altLang="ko-KR" sz="3600" dirty="0"/>
              <a:t>: 20sp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78982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FEF5D-5824-4810-96C7-10B1B06B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activity_menu.xml : Button </a:t>
            </a:r>
            <a:r>
              <a:rPr lang="ko-KR" altLang="en-US" sz="4400" dirty="0"/>
              <a:t>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BA0F4-FF94-4FC9-A688-2DA75C05E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id : button</a:t>
            </a:r>
          </a:p>
          <a:p>
            <a:r>
              <a:rPr lang="en-US" altLang="ko-KR" sz="3600" dirty="0"/>
              <a:t>layout width : match parent</a:t>
            </a:r>
          </a:p>
          <a:p>
            <a:r>
              <a:rPr lang="en-US" altLang="ko-KR" sz="3600" dirty="0"/>
              <a:t>layout height : wrap content</a:t>
            </a:r>
          </a:p>
          <a:p>
            <a:r>
              <a:rPr lang="en-US" altLang="ko-KR" sz="3600" dirty="0"/>
              <a:t>text : </a:t>
            </a:r>
            <a:r>
              <a:rPr lang="ko-KR" altLang="en-US" sz="3600" dirty="0"/>
              <a:t>추가하기</a:t>
            </a:r>
          </a:p>
        </p:txBody>
      </p:sp>
    </p:spTree>
    <p:extLst>
      <p:ext uri="{BB962C8B-B14F-4D97-AF65-F5344CB8AC3E}">
        <p14:creationId xmlns:p14="http://schemas.microsoft.com/office/powerpoint/2010/main" val="212053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63107-39E7-4E7C-94D2-1609F0810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414461" cy="1456267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activity_menu.xml : Linear layout </a:t>
            </a:r>
            <a:r>
              <a:rPr lang="ko-KR" altLang="en-US" sz="4400" dirty="0"/>
              <a:t>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025D80-40B5-48ED-8DBF-C175D41B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id : container</a:t>
            </a:r>
          </a:p>
          <a:p>
            <a:r>
              <a:rPr lang="en-US" altLang="ko-KR" sz="3600" dirty="0"/>
              <a:t>layout width : match parent</a:t>
            </a:r>
          </a:p>
          <a:p>
            <a:r>
              <a:rPr lang="en-US" altLang="ko-KR" sz="3600" dirty="0"/>
              <a:t>layout height : match parent</a:t>
            </a:r>
          </a:p>
          <a:p>
            <a:r>
              <a:rPr lang="en-US" altLang="ko-KR" sz="3600" dirty="0"/>
              <a:t>orientation : vertical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99641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89575F1-0BE8-4DEB-9164-AA2CF7584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470" y="322149"/>
            <a:ext cx="3731059" cy="621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53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6C820-650C-468A-9BBB-BF54D8F6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부분 화면 만들기 </a:t>
            </a:r>
            <a:r>
              <a:rPr lang="en-US" altLang="ko-KR" sz="4800" dirty="0"/>
              <a:t>(p 241)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C041B-5C4E-41DC-B952-A5B4BAABC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1008894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/>
              <a:t>app – res – layout </a:t>
            </a:r>
            <a:r>
              <a:rPr lang="ko-KR" altLang="en-US" sz="3600" dirty="0" err="1"/>
              <a:t>우클릭</a:t>
            </a:r>
            <a:r>
              <a:rPr lang="ko-KR" altLang="en-US" sz="3600" dirty="0"/>
              <a:t> </a:t>
            </a:r>
            <a:r>
              <a:rPr lang="en-US" altLang="ko-KR" sz="3600" dirty="0"/>
              <a:t>– New – Layout resource file</a:t>
            </a:r>
          </a:p>
          <a:p>
            <a:pPr marL="0" indent="0">
              <a:buNone/>
            </a:pPr>
            <a:r>
              <a:rPr lang="en-US" altLang="ko-KR" sz="3600" dirty="0"/>
              <a:t>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3600" dirty="0">
                <a:sym typeface="Wingdings" panose="05000000000000000000" pitchFamily="2" charset="2"/>
              </a:rPr>
              <a:t> File name : sub1.xml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3600" dirty="0">
                <a:sym typeface="Wingdings" panose="05000000000000000000" pitchFamily="2" charset="2"/>
              </a:rPr>
              <a:t> Root element : Linear Layout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1677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00475-5FB7-4ABA-8818-CA9E9824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sub1.xml </a:t>
            </a:r>
            <a:r>
              <a:rPr lang="en-US" altLang="ko-KR" sz="4400" dirty="0" err="1"/>
              <a:t>Textview</a:t>
            </a:r>
            <a:r>
              <a:rPr lang="en-US" altLang="ko-KR" sz="4400" dirty="0"/>
              <a:t> </a:t>
            </a:r>
            <a:r>
              <a:rPr lang="ko-KR" altLang="en-US" sz="4400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331DAB-126D-4306-A301-B5293EF5C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id</a:t>
            </a:r>
            <a:r>
              <a:rPr lang="ko-KR" altLang="en-US" sz="3600" dirty="0"/>
              <a:t> </a:t>
            </a:r>
            <a:r>
              <a:rPr lang="en-US" altLang="ko-KR" sz="3600" dirty="0"/>
              <a:t>:</a:t>
            </a:r>
            <a:r>
              <a:rPr lang="ko-KR" altLang="en-US" sz="3600" dirty="0"/>
              <a:t> </a:t>
            </a:r>
            <a:r>
              <a:rPr lang="en-US" altLang="ko-KR" sz="3600" dirty="0" err="1"/>
              <a:t>textView</a:t>
            </a:r>
            <a:endParaRPr lang="en-US" altLang="ko-KR" sz="3600" dirty="0"/>
          </a:p>
          <a:p>
            <a:r>
              <a:rPr lang="en-US" altLang="ko-KR" sz="3600" dirty="0"/>
              <a:t>layout width : match parent</a:t>
            </a:r>
          </a:p>
          <a:p>
            <a:r>
              <a:rPr lang="en-US" altLang="ko-KR" sz="3600" dirty="0"/>
              <a:t>layout height : wrap content</a:t>
            </a:r>
          </a:p>
          <a:p>
            <a:r>
              <a:rPr lang="en-US" altLang="ko-KR" sz="3600" dirty="0"/>
              <a:t>text : </a:t>
            </a:r>
            <a:r>
              <a:rPr lang="ko-KR" altLang="en-US" sz="3600" dirty="0"/>
              <a:t>부분 화면 </a:t>
            </a:r>
            <a:r>
              <a:rPr lang="en-US" altLang="ko-KR" sz="3600" dirty="0"/>
              <a:t>1</a:t>
            </a:r>
          </a:p>
          <a:p>
            <a:r>
              <a:rPr lang="en-US" altLang="ko-KR" sz="3600" dirty="0" err="1"/>
              <a:t>textSize</a:t>
            </a:r>
            <a:r>
              <a:rPr lang="en-US" altLang="ko-KR" sz="3600" dirty="0"/>
              <a:t> : 30sp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12556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7A0EB-422F-46AD-B96C-AA985FB19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sub1.xml </a:t>
            </a:r>
            <a:r>
              <a:rPr lang="en-US" altLang="ko-KR" sz="4400" dirty="0" err="1"/>
              <a:t>CheckBox</a:t>
            </a:r>
            <a:r>
              <a:rPr lang="en-US" altLang="ko-KR" sz="4400" dirty="0"/>
              <a:t> </a:t>
            </a:r>
            <a:r>
              <a:rPr lang="ko-KR" altLang="en-US" sz="4400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5389C4-CBB3-4DC6-BE5F-9529C88BE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id : checkbox</a:t>
            </a:r>
          </a:p>
          <a:p>
            <a:r>
              <a:rPr lang="en-US" altLang="ko-KR" sz="3600" dirty="0"/>
              <a:t>layout width : match parent</a:t>
            </a:r>
          </a:p>
          <a:p>
            <a:r>
              <a:rPr lang="en-US" altLang="ko-KR" sz="3600" dirty="0"/>
              <a:t>layout height : wrap content</a:t>
            </a:r>
          </a:p>
          <a:p>
            <a:r>
              <a:rPr lang="en-US" altLang="ko-KR" sz="3600" dirty="0"/>
              <a:t>text : </a:t>
            </a:r>
            <a:r>
              <a:rPr lang="ko-KR" altLang="en-US" sz="3600" dirty="0"/>
              <a:t>동의합니다</a:t>
            </a:r>
          </a:p>
        </p:txBody>
      </p:sp>
    </p:spTree>
    <p:extLst>
      <p:ext uri="{BB962C8B-B14F-4D97-AF65-F5344CB8AC3E}">
        <p14:creationId xmlns:p14="http://schemas.microsoft.com/office/powerpoint/2010/main" val="1582165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4D381-0CA1-4E9E-A710-4C8951C4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5F21E-555D-472F-A3E5-E0B4441F9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F2DC64-A12F-4DC5-BAE7-87F580166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876" y="239665"/>
            <a:ext cx="3703274" cy="637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98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24146-A2E5-4542-8E4B-BB5DE91A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activity_menu.xml</a:t>
            </a:r>
            <a:r>
              <a:rPr lang="ko-KR" altLang="en-US" dirty="0"/>
              <a:t>의 ＇추가하기</a:t>
            </a:r>
            <a:r>
              <a:rPr lang="en-US" altLang="ko-KR" dirty="0"/>
              <a:t>’ </a:t>
            </a:r>
            <a:r>
              <a:rPr lang="ko-KR" altLang="en-US" dirty="0"/>
              <a:t>버튼 클릭하면</a:t>
            </a:r>
            <a:br>
              <a:rPr lang="en-US" altLang="ko-KR" dirty="0"/>
            </a:br>
            <a:r>
              <a:rPr lang="ko-KR" altLang="en-US" dirty="0"/>
              <a:t>안쪽 리니어 레이아웃에 추가하기 </a:t>
            </a:r>
            <a:r>
              <a:rPr lang="en-US" altLang="ko-KR" dirty="0"/>
              <a:t>(p 243)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C9D3C0D-F2A4-4745-BA53-74B2A672B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6132" y="1619030"/>
            <a:ext cx="2779735" cy="462937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11C1FFA-AD1A-435D-A774-5EB7BF7AA7EE}"/>
              </a:ext>
            </a:extLst>
          </p:cNvPr>
          <p:cNvSpPr/>
          <p:nvPr/>
        </p:nvSpPr>
        <p:spPr>
          <a:xfrm>
            <a:off x="5570621" y="1849299"/>
            <a:ext cx="1058779" cy="3128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8F1400-D5F6-4532-8F16-64A2032ABB73}"/>
              </a:ext>
            </a:extLst>
          </p:cNvPr>
          <p:cNvSpPr/>
          <p:nvPr/>
        </p:nvSpPr>
        <p:spPr>
          <a:xfrm>
            <a:off x="4832684" y="2392389"/>
            <a:ext cx="2542674" cy="37677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00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68139F-87CD-416D-8115-2866FA146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71705"/>
            <a:ext cx="10855035" cy="1363132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앱 </a:t>
            </a:r>
            <a:r>
              <a:rPr lang="en-US" altLang="ko-KR" sz="4000" dirty="0"/>
              <a:t>: XML </a:t>
            </a:r>
            <a:r>
              <a:rPr lang="ko-KR" altLang="en-US" sz="4000" dirty="0"/>
              <a:t>레이아웃 파일 </a:t>
            </a:r>
            <a:r>
              <a:rPr lang="en-US" altLang="ko-KR" sz="4000" dirty="0"/>
              <a:t>+ Java </a:t>
            </a:r>
            <a:r>
              <a:rPr lang="ko-KR" altLang="en-US" sz="4000" dirty="0"/>
              <a:t>소스코드 파일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AAC7BD-3EF1-45C6-957A-C6072DA5C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10" y="2008908"/>
            <a:ext cx="5587953" cy="33666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4BD640-8061-4F17-A577-B269F1845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64" y="1634837"/>
            <a:ext cx="4959126" cy="402474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8836476F-7E3F-45C9-8BFD-AB3475C0AD67}"/>
              </a:ext>
            </a:extLst>
          </p:cNvPr>
          <p:cNvSpPr/>
          <p:nvPr/>
        </p:nvSpPr>
        <p:spPr>
          <a:xfrm>
            <a:off x="1008612" y="1916083"/>
            <a:ext cx="568036" cy="47105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ABA230E-FD44-4DFF-AC29-F71A44EF31E2}"/>
              </a:ext>
            </a:extLst>
          </p:cNvPr>
          <p:cNvSpPr/>
          <p:nvPr/>
        </p:nvSpPr>
        <p:spPr>
          <a:xfrm>
            <a:off x="8221289" y="1586345"/>
            <a:ext cx="568036" cy="47105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66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9E94B52-77FE-48C3-92A4-C57E65FEAB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0"/>
            <a:ext cx="12192000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MenuActivity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AppCompatActivity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Bundle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.onCreate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setContentView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R.layout.</a:t>
            </a:r>
            <a:r>
              <a:rPr kumimoji="0" lang="ko-KR" altLang="ko-KR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activity_menu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ko-KR" altLang="ko-KR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ko-KR" altLang="ko-KR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button.setOnClickListener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LayoutInflater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inflater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LayoutInflater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getSystemService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Context.</a:t>
            </a:r>
            <a:r>
              <a:rPr kumimoji="0" lang="ko-KR" altLang="ko-KR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LAYOUT_INFLATER_SERVICE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inflater.inflate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(R.layout.</a:t>
            </a:r>
            <a:r>
              <a:rPr kumimoji="0" lang="ko-KR" altLang="ko-KR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sub1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.findViewById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ko-KR" altLang="ko-KR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checkBox.setText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로딩되었어요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});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492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10897-D602-45B0-88DB-1C0743591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673" y="609600"/>
            <a:ext cx="11333746" cy="1456267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앱 실행되었을 때 </a:t>
            </a:r>
            <a:r>
              <a:rPr lang="en-US" altLang="ko-KR" sz="4400" dirty="0" err="1"/>
              <a:t>MenuActivity</a:t>
            </a:r>
            <a:r>
              <a:rPr lang="en-US" altLang="ko-KR" sz="4400" dirty="0"/>
              <a:t> </a:t>
            </a:r>
            <a:r>
              <a:rPr lang="ko-KR" altLang="en-US" sz="4400" dirty="0"/>
              <a:t>뜨도록 </a:t>
            </a:r>
            <a:r>
              <a:rPr lang="en-US" altLang="ko-KR" sz="4400" dirty="0"/>
              <a:t>(p 244)</a:t>
            </a:r>
            <a:endParaRPr lang="ko-KR" altLang="en-US" sz="4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5C578-FDB9-4C59-A4B4-83C61AC55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732167" cy="364913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app – manifests – AndroidManifest.xml </a:t>
            </a:r>
            <a:r>
              <a:rPr lang="ko-KR" altLang="en-US" sz="3600" dirty="0"/>
              <a:t>수정 </a:t>
            </a:r>
            <a:r>
              <a:rPr lang="en-US" altLang="ko-KR" sz="3600" dirty="0"/>
              <a:t>– </a:t>
            </a:r>
            <a:r>
              <a:rPr lang="ko-KR" altLang="en-US" sz="3600" dirty="0"/>
              <a:t>앱 실행</a:t>
            </a:r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  <a:p>
            <a:endParaRPr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D8F425-BA70-40D5-82BA-7505E0401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01" y="2935260"/>
            <a:ext cx="11163300" cy="32289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55D2FAC-40CE-4F40-A324-0A2F16DF75FC}"/>
              </a:ext>
            </a:extLst>
          </p:cNvPr>
          <p:cNvSpPr/>
          <p:nvPr/>
        </p:nvSpPr>
        <p:spPr>
          <a:xfrm>
            <a:off x="4415591" y="2937459"/>
            <a:ext cx="806116" cy="38545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6E01D6-E093-4245-9A04-392616F424C3}"/>
              </a:ext>
            </a:extLst>
          </p:cNvPr>
          <p:cNvSpPr/>
          <p:nvPr/>
        </p:nvSpPr>
        <p:spPr>
          <a:xfrm>
            <a:off x="4415590" y="3346979"/>
            <a:ext cx="806116" cy="38545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892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5A4E40-E4E6-405F-923D-7A727E3A9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414" y="0"/>
            <a:ext cx="3361856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6CC2A2-3BC4-45AE-A97A-0A6C51F59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883" y="0"/>
            <a:ext cx="33683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20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E7223-BB99-42BD-BDC4-8318724A1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397835" cy="1456267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04 - 2 </a:t>
            </a:r>
            <a:r>
              <a:rPr lang="ko-KR" altLang="en-US" sz="4400" dirty="0"/>
              <a:t>여러 화면 만들고 화면 간 전환하기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D4489B-3D82-4007-8F12-9D24DB9E5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안드로이드 앱 구성요소 </a:t>
            </a:r>
            <a:r>
              <a:rPr lang="en-US" altLang="ko-KR" sz="3200" dirty="0"/>
              <a:t>: Activity, Service, Broadcast Receiver, Content Provider</a:t>
            </a:r>
          </a:p>
          <a:p>
            <a:endParaRPr lang="en-US" altLang="ko-KR" sz="3200" dirty="0"/>
          </a:p>
          <a:p>
            <a:r>
              <a:rPr lang="en-US" altLang="ko-KR" sz="3200" dirty="0"/>
              <a:t>Activity : </a:t>
            </a:r>
            <a:r>
              <a:rPr lang="ko-KR" altLang="en-US" sz="3200" dirty="0"/>
              <a:t>화면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구성요소 정보들 </a:t>
            </a:r>
            <a:r>
              <a:rPr lang="en-US" altLang="ko-KR" sz="3200" dirty="0">
                <a:sym typeface="Wingdings" panose="05000000000000000000" pitchFamily="2" charset="2"/>
              </a:rPr>
              <a:t> Android-Manifest.xml </a:t>
            </a:r>
            <a:r>
              <a:rPr lang="ko-KR" altLang="en-US" sz="3200" dirty="0">
                <a:sym typeface="Wingdings" panose="05000000000000000000" pitchFamily="2" charset="2"/>
              </a:rPr>
              <a:t>파일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14215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14EA6-8605-4A22-A2E7-BA5E6F3A0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814647"/>
            <a:ext cx="10785763" cy="4976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/>
              <a:t>	</a:t>
            </a:r>
            <a:r>
              <a:rPr lang="en-US" altLang="ko-KR" sz="3200" dirty="0" err="1"/>
              <a:t>startActivity</a:t>
            </a:r>
            <a:r>
              <a:rPr lang="en-US" altLang="ko-KR" sz="3200" dirty="0"/>
              <a:t>()</a:t>
            </a:r>
            <a:r>
              <a:rPr lang="ko-KR" altLang="en-US" sz="3200" dirty="0"/>
              <a:t> </a:t>
            </a:r>
            <a:r>
              <a:rPr lang="en-US" altLang="ko-KR" sz="3200" dirty="0"/>
              <a:t>:</a:t>
            </a:r>
            <a:r>
              <a:rPr lang="ko-KR" altLang="en-US" sz="3200" dirty="0"/>
              <a:t> 단순히 액티비티를 띄워 화면에 보이도록</a:t>
            </a:r>
            <a:endParaRPr lang="en-US" altLang="ko-KR" sz="3200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ko-KR" altLang="en-US" sz="3200" dirty="0">
                <a:sym typeface="Wingdings" panose="05000000000000000000" pitchFamily="2" charset="2"/>
              </a:rPr>
              <a:t> 화면 전환 불가</a:t>
            </a:r>
            <a:r>
              <a:rPr lang="en-US" altLang="ko-KR" sz="3200" dirty="0">
                <a:sym typeface="Wingdings" panose="05000000000000000000" pitchFamily="2" charset="2"/>
              </a:rPr>
              <a:t>, </a:t>
            </a:r>
            <a:r>
              <a:rPr lang="en-US" altLang="ko-KR" sz="3200" dirty="0" err="1">
                <a:sym typeface="Wingdings" panose="05000000000000000000" pitchFamily="2" charset="2"/>
              </a:rPr>
              <a:t>startActivityForResult</a:t>
            </a:r>
            <a:r>
              <a:rPr lang="en-US" altLang="ko-KR" sz="3200" dirty="0">
                <a:sym typeface="Wingdings" panose="05000000000000000000" pitchFamily="2" charset="2"/>
              </a:rPr>
              <a:t>() </a:t>
            </a:r>
            <a:r>
              <a:rPr lang="ko-KR" altLang="en-US" sz="3200" dirty="0">
                <a:sym typeface="Wingdings" panose="05000000000000000000" pitchFamily="2" charset="2"/>
              </a:rPr>
              <a:t>로 해결</a:t>
            </a:r>
            <a:endParaRPr lang="en-US" altLang="ko-KR" sz="32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sz="32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sz="3200" dirty="0" err="1">
                <a:sym typeface="Wingdings" panose="05000000000000000000" pitchFamily="2" charset="2"/>
              </a:rPr>
              <a:t>startActivity</a:t>
            </a:r>
            <a:r>
              <a:rPr lang="en-US" altLang="ko-KR" sz="3200" dirty="0">
                <a:sym typeface="Wingdings" panose="05000000000000000000" pitchFamily="2" charset="2"/>
              </a:rPr>
              <a:t>(Intent </a:t>
            </a:r>
            <a:r>
              <a:rPr lang="en-US" altLang="ko-KR" sz="3200" dirty="0" err="1">
                <a:sym typeface="Wingdings" panose="05000000000000000000" pitchFamily="2" charset="2"/>
              </a:rPr>
              <a:t>intent</a:t>
            </a:r>
            <a:r>
              <a:rPr lang="en-US" altLang="ko-KR" sz="3200" dirty="0">
                <a:sym typeface="Wingdings" panose="05000000000000000000" pitchFamily="2" charset="2"/>
              </a:rPr>
              <a:t>, int </a:t>
            </a:r>
            <a:r>
              <a:rPr lang="en-US" altLang="ko-KR" sz="3200" dirty="0" err="1">
                <a:sym typeface="Wingdings" panose="05000000000000000000" pitchFamily="2" charset="2"/>
              </a:rPr>
              <a:t>requestCode</a:t>
            </a:r>
            <a:r>
              <a:rPr lang="en-US" altLang="ko-KR" sz="3200" dirty="0">
                <a:sym typeface="Wingdings" panose="05000000000000000000" pitchFamily="2" charset="2"/>
              </a:rPr>
              <a:t>) (P 247)</a:t>
            </a:r>
          </a:p>
          <a:p>
            <a:pPr marL="457200" lvl="1" indent="0">
              <a:buNone/>
            </a:pPr>
            <a:endParaRPr lang="en-US" altLang="ko-KR" sz="32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sz="3200" dirty="0">
                <a:sym typeface="Wingdings" panose="05000000000000000000" pitchFamily="2" charset="2"/>
              </a:rPr>
              <a:t>New project : Empty Activity – </a:t>
            </a:r>
            <a:r>
              <a:rPr lang="en-US" altLang="ko-KR" sz="3200" dirty="0" err="1">
                <a:sym typeface="Wingdings" panose="05000000000000000000" pitchFamily="2" charset="2"/>
              </a:rPr>
              <a:t>SampleIntent</a:t>
            </a:r>
            <a:r>
              <a:rPr lang="en-US" altLang="ko-KR" sz="3200" dirty="0">
                <a:sym typeface="Wingdings" panose="05000000000000000000" pitchFamily="2" charset="2"/>
              </a:rPr>
              <a:t>  app </a:t>
            </a:r>
            <a:r>
              <a:rPr lang="ko-KR" altLang="en-US" sz="3200" dirty="0" err="1">
                <a:sym typeface="Wingdings" panose="05000000000000000000" pitchFamily="2" charset="2"/>
              </a:rPr>
              <a:t>우클릭</a:t>
            </a:r>
            <a:r>
              <a:rPr lang="ko-KR" altLang="en-US" sz="3200" dirty="0">
                <a:sym typeface="Wingdings" panose="05000000000000000000" pitchFamily="2" charset="2"/>
              </a:rPr>
              <a:t> </a:t>
            </a:r>
            <a:r>
              <a:rPr lang="en-US" altLang="ko-KR" sz="3200" dirty="0">
                <a:sym typeface="Wingdings" panose="05000000000000000000" pitchFamily="2" charset="2"/>
              </a:rPr>
              <a:t>– New – Activity – Empty Activity - </a:t>
            </a:r>
            <a:r>
              <a:rPr lang="en-US" altLang="ko-KR" sz="3200" dirty="0" err="1">
                <a:sym typeface="Wingdings" panose="05000000000000000000" pitchFamily="2" charset="2"/>
              </a:rPr>
              <a:t>MenuActivity</a:t>
            </a:r>
            <a:endParaRPr lang="en-US" altLang="ko-KR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1888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3D4751-7CB1-4FA3-8E5C-788E34CE6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app – manifests – AndroidManifest.xml</a:t>
            </a:r>
          </a:p>
          <a:p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  <a:p>
            <a:endParaRPr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0C7757-737F-4F61-A087-3CD10A3C5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495" y="1121007"/>
            <a:ext cx="8933009" cy="508517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B9BDEE9-E0B2-4D27-8E4C-0642D4C1B339}"/>
              </a:ext>
            </a:extLst>
          </p:cNvPr>
          <p:cNvSpPr/>
          <p:nvPr/>
        </p:nvSpPr>
        <p:spPr>
          <a:xfrm>
            <a:off x="2132362" y="3319845"/>
            <a:ext cx="6230242" cy="3377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400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B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0011303-8110-4B69-B14F-FF455038E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000" y="0"/>
            <a:ext cx="10620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F049AE9-DBAA-497E-8452-FE74820D7E6B}"/>
              </a:ext>
            </a:extLst>
          </p:cNvPr>
          <p:cNvSpPr/>
          <p:nvPr/>
        </p:nvSpPr>
        <p:spPr>
          <a:xfrm>
            <a:off x="1400841" y="2693620"/>
            <a:ext cx="8934649" cy="11357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074C89-9B24-45CF-9F10-9C2459D431C3}"/>
              </a:ext>
            </a:extLst>
          </p:cNvPr>
          <p:cNvSpPr txBox="1"/>
          <p:nvPr/>
        </p:nvSpPr>
        <p:spPr>
          <a:xfrm>
            <a:off x="8279510" y="2693620"/>
            <a:ext cx="21002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액티비티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ko-KR" altLang="en-US" sz="2400" b="1" dirty="0">
                <a:solidFill>
                  <a:schemeClr val="bg1"/>
                </a:solidFill>
              </a:rPr>
              <a:t>대화상자 형태</a:t>
            </a:r>
          </a:p>
        </p:txBody>
      </p:sp>
    </p:spTree>
    <p:extLst>
      <p:ext uri="{BB962C8B-B14F-4D97-AF65-F5344CB8AC3E}">
        <p14:creationId xmlns:p14="http://schemas.microsoft.com/office/powerpoint/2010/main" val="3745578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B43D2-1160-4297-9FF2-B5890073F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2" y="163638"/>
            <a:ext cx="11328860" cy="364913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activity_menu.xml </a:t>
            </a:r>
            <a:r>
              <a:rPr lang="en-US" altLang="ko-KR" sz="3200" dirty="0">
                <a:sym typeface="Wingdings" panose="05000000000000000000" pitchFamily="2" charset="2"/>
              </a:rPr>
              <a:t> </a:t>
            </a:r>
            <a:r>
              <a:rPr lang="ko-KR" altLang="en-US" sz="3200" dirty="0">
                <a:sym typeface="Wingdings" panose="05000000000000000000" pitchFamily="2" charset="2"/>
              </a:rPr>
              <a:t>버튼 추가</a:t>
            </a:r>
            <a:r>
              <a:rPr lang="en-US" altLang="ko-KR" sz="3200" dirty="0">
                <a:sym typeface="Wingdings" panose="05000000000000000000" pitchFamily="2" charset="2"/>
              </a:rPr>
              <a:t>, text</a:t>
            </a:r>
            <a:r>
              <a:rPr lang="ko-KR" altLang="en-US" sz="3200" dirty="0">
                <a:sym typeface="Wingdings" panose="05000000000000000000" pitchFamily="2" charset="2"/>
              </a:rPr>
              <a:t> </a:t>
            </a:r>
            <a:r>
              <a:rPr lang="en-US" altLang="ko-KR" sz="3200" dirty="0">
                <a:sym typeface="Wingdings" panose="05000000000000000000" pitchFamily="2" charset="2"/>
              </a:rPr>
              <a:t>:</a:t>
            </a:r>
            <a:r>
              <a:rPr lang="ko-KR" altLang="en-US" sz="3200" dirty="0">
                <a:sym typeface="Wingdings" panose="05000000000000000000" pitchFamily="2" charset="2"/>
              </a:rPr>
              <a:t> 돌아가기 </a:t>
            </a:r>
            <a:r>
              <a:rPr lang="en-US" altLang="ko-KR" sz="3200" dirty="0">
                <a:sym typeface="Wingdings" panose="05000000000000000000" pitchFamily="2" charset="2"/>
              </a:rPr>
              <a:t>(</a:t>
            </a:r>
            <a:r>
              <a:rPr lang="ko-KR" altLang="en-US" sz="3200" dirty="0">
                <a:sym typeface="Wingdings" panose="05000000000000000000" pitchFamily="2" charset="2"/>
              </a:rPr>
              <a:t>새 액티비티의 화면</a:t>
            </a:r>
            <a:r>
              <a:rPr lang="en-US" altLang="ko-KR" sz="3200" dirty="0">
                <a:sym typeface="Wingdings" panose="05000000000000000000" pitchFamily="2" charset="2"/>
              </a:rPr>
              <a:t>)   MenuActivity.java (P 249)</a:t>
            </a:r>
          </a:p>
          <a:p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endParaRPr lang="ko-KR" altLang="en-US" sz="32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5705CB3-44CF-4D40-92B7-B2691B277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352" y="1510383"/>
            <a:ext cx="7725296" cy="50629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MenuActivity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ko-KR" altLang="ko-KR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AppCompatActivity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ko-KR" altLang="ko-KR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Bundle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.onCreate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setContentView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R.layout.</a:t>
            </a:r>
            <a:r>
              <a:rPr kumimoji="0" lang="ko-KR" altLang="ko-KR" sz="17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activity_menu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ko-KR" altLang="ko-KR" sz="17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button.setOnClickListener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intent.putExtra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mike</a:t>
            </a:r>
            <a:r>
              <a:rPr kumimoji="0" lang="ko-KR" altLang="ko-KR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setResult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7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RESULT_OK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finish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});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565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860921-E22D-4509-8EBA-B91AC03D7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47" y="884073"/>
            <a:ext cx="10131425" cy="364913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activity_main.xml </a:t>
            </a:r>
            <a:r>
              <a:rPr lang="en-US" altLang="ko-KR" sz="3600" dirty="0">
                <a:sym typeface="Wingdings" panose="05000000000000000000" pitchFamily="2" charset="2"/>
              </a:rPr>
              <a:t> Hello World! </a:t>
            </a:r>
            <a:r>
              <a:rPr lang="ko-KR" altLang="en-US" sz="3600" dirty="0">
                <a:sym typeface="Wingdings" panose="05000000000000000000" pitchFamily="2" charset="2"/>
              </a:rPr>
              <a:t>삭제</a:t>
            </a:r>
            <a:r>
              <a:rPr lang="en-US" altLang="ko-KR" sz="3600" dirty="0">
                <a:sym typeface="Wingdings" panose="05000000000000000000" pitchFamily="2" charset="2"/>
              </a:rPr>
              <a:t> </a:t>
            </a:r>
          </a:p>
          <a:p>
            <a:r>
              <a:rPr lang="en-US" altLang="ko-KR" sz="3600" dirty="0">
                <a:sym typeface="Wingdings" panose="05000000000000000000" pitchFamily="2" charset="2"/>
              </a:rPr>
              <a:t> </a:t>
            </a:r>
            <a:r>
              <a:rPr lang="ko-KR" altLang="en-US" sz="3600" dirty="0">
                <a:sym typeface="Wingdings" panose="05000000000000000000" pitchFamily="2" charset="2"/>
              </a:rPr>
              <a:t>버튼 추가 </a:t>
            </a:r>
            <a:r>
              <a:rPr lang="en-US" altLang="ko-KR" sz="3600" dirty="0">
                <a:sym typeface="Wingdings" panose="05000000000000000000" pitchFamily="2" charset="2"/>
              </a:rPr>
              <a:t>text : </a:t>
            </a:r>
            <a:r>
              <a:rPr lang="ko-KR" altLang="en-US" sz="3600" dirty="0">
                <a:sym typeface="Wingdings" panose="05000000000000000000" pitchFamily="2" charset="2"/>
              </a:rPr>
              <a:t>메뉴 화면 띄우기</a:t>
            </a:r>
            <a:r>
              <a:rPr lang="en-US" altLang="ko-KR" sz="3600" dirty="0">
                <a:sym typeface="Wingdings" panose="05000000000000000000" pitchFamily="2" charset="2"/>
              </a:rPr>
              <a:t>, id : button</a:t>
            </a:r>
          </a:p>
          <a:p>
            <a:endParaRPr lang="en-US" altLang="ko-KR" sz="3600" dirty="0">
              <a:sym typeface="Wingdings" panose="05000000000000000000" pitchFamily="2" charset="2"/>
            </a:endParaRPr>
          </a:p>
          <a:p>
            <a:r>
              <a:rPr lang="en-US" altLang="ko-KR" sz="3600" dirty="0">
                <a:sym typeface="Wingdings" panose="05000000000000000000" pitchFamily="2" charset="2"/>
              </a:rPr>
              <a:t>MainActivity.java (P 250)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35720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BE426-6A2B-46BD-9463-6A5024BC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3814B3-C4EE-4718-81DC-77A5A70DFC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261308"/>
            <a:ext cx="10240144" cy="5940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MainActivity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AppCompatActivity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REQUEST_CODE_MENU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Bundle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.onCreate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setContentView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R.layout.</a:t>
            </a:r>
            <a:r>
              <a:rPr kumimoji="0" lang="ko-KR" altLang="ko-KR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activity_main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ko-KR" altLang="ko-KR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button.setOnClickListener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getApplicationContext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							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MenuActivity.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startActivityForResult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REQUEST_CODE_MENU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});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DE8BC3-82DA-4534-9EA4-65778A444DA9}"/>
              </a:ext>
            </a:extLst>
          </p:cNvPr>
          <p:cNvSpPr/>
          <p:nvPr/>
        </p:nvSpPr>
        <p:spPr>
          <a:xfrm>
            <a:off x="3927910" y="656604"/>
            <a:ext cx="3487043" cy="36309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5C06B9-CF72-46B0-BF1F-5F6723CC201B}"/>
              </a:ext>
            </a:extLst>
          </p:cNvPr>
          <p:cNvSpPr txBox="1"/>
          <p:nvPr/>
        </p:nvSpPr>
        <p:spPr>
          <a:xfrm>
            <a:off x="7499687" y="484206"/>
            <a:ext cx="43781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새 액티비티를 띄울 때 보낼 요청 코드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임의 지정 가능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중복 </a:t>
            </a:r>
            <a:r>
              <a:rPr lang="en-US" altLang="ko-KR" sz="2000" b="1" dirty="0">
                <a:solidFill>
                  <a:schemeClr val="bg1"/>
                </a:solidFill>
              </a:rPr>
              <a:t>X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A08886-D5A7-4510-B6C5-783290A998D9}"/>
              </a:ext>
            </a:extLst>
          </p:cNvPr>
          <p:cNvSpPr/>
          <p:nvPr/>
        </p:nvSpPr>
        <p:spPr>
          <a:xfrm>
            <a:off x="1785998" y="302660"/>
            <a:ext cx="1904853" cy="36309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756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3C62A-8F41-490D-9B1C-4E8ED9651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04-1 </a:t>
            </a:r>
            <a:r>
              <a:rPr lang="ko-KR" altLang="en-US" sz="4000" dirty="0"/>
              <a:t>레이아웃 인플레이션 이해하기 </a:t>
            </a:r>
            <a:r>
              <a:rPr lang="en-US" altLang="ko-KR" sz="4000" dirty="0"/>
              <a:t>(p 235)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6E3CB-6691-4DE4-88E3-26E1D8652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3200" dirty="0"/>
              <a:t>앞에서 </a:t>
            </a:r>
            <a:r>
              <a:rPr lang="en-US" altLang="ko-KR" sz="3200" dirty="0" err="1"/>
              <a:t>setContentView</a:t>
            </a:r>
            <a:r>
              <a:rPr lang="en-US" altLang="ko-KR" sz="3200" dirty="0"/>
              <a:t> </a:t>
            </a:r>
            <a:r>
              <a:rPr lang="ko-KR" altLang="en-US" sz="3200" dirty="0"/>
              <a:t>안에 있는 </a:t>
            </a:r>
            <a:r>
              <a:rPr lang="en-US" altLang="ko-KR" sz="3200" dirty="0"/>
              <a:t>xml </a:t>
            </a:r>
            <a:r>
              <a:rPr lang="ko-KR" altLang="en-US" sz="3200" dirty="0"/>
              <a:t>파일만 실행 </a:t>
            </a:r>
            <a:r>
              <a:rPr lang="ko-KR" altLang="en-US" sz="3200" dirty="0" err="1"/>
              <a:t>됐었음</a:t>
            </a:r>
            <a:r>
              <a:rPr lang="ko-KR" altLang="en-US" sz="3200" dirty="0"/>
              <a:t> </a:t>
            </a:r>
            <a:r>
              <a:rPr lang="en-US" altLang="ko-KR" sz="3200" dirty="0">
                <a:sym typeface="Wingdings" panose="05000000000000000000" pitchFamily="2" charset="2"/>
              </a:rPr>
              <a:t> </a:t>
            </a:r>
            <a:r>
              <a:rPr lang="ko-KR" altLang="en-US" sz="3200" dirty="0">
                <a:sym typeface="Wingdings" panose="05000000000000000000" pitchFamily="2" charset="2"/>
              </a:rPr>
              <a:t>여러 파일을 실행하자</a:t>
            </a:r>
            <a:endParaRPr lang="en-US" altLang="ko-KR" sz="3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3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3200" dirty="0">
                <a:sym typeface="Wingdings" panose="05000000000000000000" pitchFamily="2" charset="2"/>
              </a:rPr>
              <a:t>즉 여러 화면을 전환하게 하자</a:t>
            </a:r>
            <a:r>
              <a:rPr lang="en-US" altLang="ko-KR" sz="3200" dirty="0">
                <a:sym typeface="Wingdings" panose="05000000000000000000" pitchFamily="2" charset="2"/>
              </a:rPr>
              <a:t>!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7DE9B9-9AC9-4D3D-80EA-8AEE48896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74" y="4936115"/>
            <a:ext cx="9802410" cy="77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14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37CAC-B16E-4EC0-A4F1-FCB712F39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/>
              <a:t>MainActivity</a:t>
            </a:r>
            <a:r>
              <a:rPr lang="en-US" altLang="ko-KR" sz="2800" dirty="0"/>
              <a:t> </a:t>
            </a:r>
            <a:r>
              <a:rPr lang="ko-KR" altLang="en-US" sz="2800" dirty="0"/>
              <a:t>클래스 </a:t>
            </a:r>
            <a:r>
              <a:rPr lang="ko-KR" altLang="en-US" sz="2800" dirty="0" err="1"/>
              <a:t>우클릭</a:t>
            </a:r>
            <a:r>
              <a:rPr lang="ko-KR" altLang="en-US" sz="2800" dirty="0"/>
              <a:t> </a:t>
            </a:r>
            <a:r>
              <a:rPr lang="en-US" altLang="ko-KR" sz="2800" dirty="0"/>
              <a:t>– Generate – Override Methods – </a:t>
            </a:r>
            <a:r>
              <a:rPr lang="en-US" altLang="ko-KR" sz="2800" dirty="0" err="1"/>
              <a:t>androids.fragment.app.FragmentActivity</a:t>
            </a:r>
            <a:r>
              <a:rPr lang="en-US" altLang="ko-KR" sz="2800" dirty="0"/>
              <a:t> – </a:t>
            </a:r>
            <a:r>
              <a:rPr lang="en-US" altLang="ko-KR" sz="2800" dirty="0" err="1"/>
              <a:t>onActivityResult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7A6224-D2C2-4800-B5A2-0AD60F59D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580" y="1218210"/>
            <a:ext cx="8608695" cy="549684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42F037B-3F6A-4DBB-9602-A29DC7C85D77}"/>
              </a:ext>
            </a:extLst>
          </p:cNvPr>
          <p:cNvSpPr/>
          <p:nvPr/>
        </p:nvSpPr>
        <p:spPr>
          <a:xfrm>
            <a:off x="1805394" y="2095104"/>
            <a:ext cx="8302881" cy="9362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3B03B-3169-4FEE-A838-AFEC8ADD8C9A}"/>
              </a:ext>
            </a:extLst>
          </p:cNvPr>
          <p:cNvSpPr txBox="1"/>
          <p:nvPr/>
        </p:nvSpPr>
        <p:spPr>
          <a:xfrm>
            <a:off x="6210028" y="1649347"/>
            <a:ext cx="3898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solidFill>
                  <a:schemeClr val="bg1"/>
                </a:solidFill>
              </a:rPr>
              <a:t>onActivityResult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메서드 자동 추가</a:t>
            </a:r>
          </a:p>
        </p:txBody>
      </p:sp>
    </p:spTree>
    <p:extLst>
      <p:ext uri="{BB962C8B-B14F-4D97-AF65-F5344CB8AC3E}">
        <p14:creationId xmlns:p14="http://schemas.microsoft.com/office/powerpoint/2010/main" val="140442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3D44A-105A-4378-833E-9D97D592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42" y="113608"/>
            <a:ext cx="10185459" cy="1151467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P</a:t>
            </a:r>
            <a:r>
              <a:rPr lang="ko-KR" altLang="en-US" sz="4400" dirty="0"/>
              <a:t> </a:t>
            </a:r>
            <a:r>
              <a:rPr lang="en-US" altLang="ko-KR" sz="4400" dirty="0"/>
              <a:t>252</a:t>
            </a:r>
            <a:endParaRPr lang="ko-KR" altLang="en-US" sz="4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B3B010-CD5B-43CC-A222-445647033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47114"/>
            <a:ext cx="10131425" cy="3649133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4DA106-A325-41F5-B679-1F3E81BA2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03" y="1135812"/>
            <a:ext cx="11421394" cy="56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96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8EDEA-5A41-4FA5-9FB6-1AF733DD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DAEB3-E405-4767-816B-477D4A62C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379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B0F71-0023-45C7-BFAA-4A036326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6FBBF-02C4-4A51-8137-DA25E42AB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600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92F4C-A8F2-421F-9652-2A6F6A10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D9867-4953-4E6E-93AC-1B2A2C4DC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27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9F630-D92B-43C5-A431-F9088E064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32" y="1233131"/>
            <a:ext cx="11134897" cy="4391737"/>
          </a:xfrm>
        </p:spPr>
        <p:txBody>
          <a:bodyPr>
            <a:normAutofit/>
          </a:bodyPr>
          <a:lstStyle/>
          <a:p>
            <a:r>
              <a:rPr lang="en-US" altLang="ko-KR" sz="4800" dirty="0" err="1"/>
              <a:t>SetContentView</a:t>
            </a:r>
            <a:r>
              <a:rPr lang="en-US" altLang="ko-KR" sz="4800" dirty="0"/>
              <a:t>(</a:t>
            </a:r>
            <a:r>
              <a:rPr lang="en-US" altLang="ko-KR" sz="4800" dirty="0" err="1"/>
              <a:t>R.layout.activity_main</a:t>
            </a:r>
            <a:r>
              <a:rPr lang="en-US" altLang="ko-KR" sz="4800" dirty="0"/>
              <a:t>)</a:t>
            </a:r>
          </a:p>
          <a:p>
            <a:endParaRPr lang="en-US" altLang="ko-KR" sz="4800" dirty="0"/>
          </a:p>
          <a:p>
            <a:r>
              <a:rPr lang="en-US" altLang="ko-KR" sz="4400" dirty="0"/>
              <a:t>R : project - app - res </a:t>
            </a:r>
            <a:r>
              <a:rPr lang="ko-KR" altLang="en-US" sz="4400" dirty="0"/>
              <a:t>폴더</a:t>
            </a:r>
            <a:endParaRPr lang="en-US" altLang="ko-KR" sz="4400" dirty="0"/>
          </a:p>
          <a:p>
            <a:r>
              <a:rPr lang="en-US" altLang="ko-KR" sz="4400" dirty="0"/>
              <a:t>layout : res - layout </a:t>
            </a:r>
            <a:r>
              <a:rPr lang="ko-KR" altLang="en-US" sz="4400" dirty="0"/>
              <a:t>폴더</a:t>
            </a:r>
            <a:endParaRPr lang="en-US" altLang="ko-KR" sz="4400" dirty="0"/>
          </a:p>
          <a:p>
            <a:r>
              <a:rPr lang="en-US" altLang="ko-KR" sz="4400" dirty="0"/>
              <a:t>R.layout.xml </a:t>
            </a:r>
            <a:r>
              <a:rPr lang="ko-KR" altLang="en-US" sz="4400" dirty="0"/>
              <a:t>파일명</a:t>
            </a:r>
            <a:endParaRPr lang="en-US" altLang="ko-KR" sz="4400" dirty="0"/>
          </a:p>
          <a:p>
            <a:endParaRPr lang="ko-KR" altLang="en-US" sz="44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EE7C3D4-AE64-4128-8B8A-885882CE94A1}"/>
              </a:ext>
            </a:extLst>
          </p:cNvPr>
          <p:cNvSpPr/>
          <p:nvPr/>
        </p:nvSpPr>
        <p:spPr>
          <a:xfrm>
            <a:off x="4992282" y="1145921"/>
            <a:ext cx="627120" cy="62712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4D1698B-3D2A-4EDD-B861-A254B00E416C}"/>
              </a:ext>
            </a:extLst>
          </p:cNvPr>
          <p:cNvSpPr/>
          <p:nvPr/>
        </p:nvSpPr>
        <p:spPr>
          <a:xfrm>
            <a:off x="5499055" y="1145921"/>
            <a:ext cx="1794366" cy="62712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B53D409-8E42-425F-915C-1CBC8FF22C44}"/>
              </a:ext>
            </a:extLst>
          </p:cNvPr>
          <p:cNvSpPr/>
          <p:nvPr/>
        </p:nvSpPr>
        <p:spPr>
          <a:xfrm>
            <a:off x="7293421" y="1145921"/>
            <a:ext cx="3601792" cy="62712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25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7FA1D-5765-4AF6-A27B-48E90371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인플레이션</a:t>
            </a:r>
            <a:r>
              <a:rPr lang="en-US" altLang="ko-KR" sz="4400" dirty="0"/>
              <a:t>(Inflation)</a:t>
            </a:r>
            <a:endParaRPr lang="ko-KR" altLang="en-US" sz="4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5223FB-911A-4FB8-8B10-AB1952F56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dirty="0"/>
              <a:t>앱 실행 과정 </a:t>
            </a:r>
            <a:r>
              <a:rPr lang="en-US" altLang="ko-KR" sz="3600" dirty="0"/>
              <a:t>:</a:t>
            </a:r>
          </a:p>
          <a:p>
            <a:pPr marL="0" indent="0">
              <a:buNone/>
            </a:pPr>
            <a:r>
              <a:rPr lang="en-US" altLang="ko-KR" sz="3600" dirty="0"/>
              <a:t> </a:t>
            </a:r>
            <a:r>
              <a:rPr lang="en-US" altLang="ko-KR" sz="3200" dirty="0"/>
              <a:t>XML </a:t>
            </a:r>
            <a:r>
              <a:rPr lang="ko-KR" altLang="en-US" sz="3200" dirty="0"/>
              <a:t>레이아웃 내용 </a:t>
            </a:r>
            <a:r>
              <a:rPr lang="en-US" altLang="ko-KR" sz="3200" dirty="0">
                <a:sym typeface="Wingdings" panose="05000000000000000000" pitchFamily="2" charset="2"/>
              </a:rPr>
              <a:t> </a:t>
            </a:r>
            <a:r>
              <a:rPr lang="ko-KR" altLang="en-US" sz="3200" dirty="0">
                <a:sym typeface="Wingdings" panose="05000000000000000000" pitchFamily="2" charset="2"/>
              </a:rPr>
              <a:t>메모리에 객체화 </a:t>
            </a:r>
            <a:endParaRPr lang="en-US" altLang="ko-KR" sz="32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sz="3200" dirty="0" err="1">
                <a:sym typeface="Wingdings" panose="05000000000000000000" pitchFamily="2" charset="2"/>
              </a:rPr>
              <a:t>객체화된</a:t>
            </a:r>
            <a:r>
              <a:rPr lang="ko-KR" altLang="en-US" sz="3200" dirty="0">
                <a:sym typeface="Wingdings" panose="05000000000000000000" pitchFamily="2" charset="2"/>
              </a:rPr>
              <a:t> </a:t>
            </a:r>
            <a:r>
              <a:rPr lang="en-US" altLang="ko-KR" sz="3200" dirty="0">
                <a:sym typeface="Wingdings" panose="05000000000000000000" pitchFamily="2" charset="2"/>
              </a:rPr>
              <a:t>XML </a:t>
            </a:r>
            <a:r>
              <a:rPr lang="ko-KR" altLang="en-US" sz="3200" dirty="0">
                <a:sym typeface="Wingdings" panose="05000000000000000000" pitchFamily="2" charset="2"/>
              </a:rPr>
              <a:t>레이아웃을 </a:t>
            </a:r>
            <a:r>
              <a:rPr lang="en-US" altLang="ko-KR" sz="3200" dirty="0">
                <a:sym typeface="Wingdings" panose="05000000000000000000" pitchFamily="2" charset="2"/>
              </a:rPr>
              <a:t>Java </a:t>
            </a:r>
            <a:r>
              <a:rPr lang="ko-KR" altLang="en-US" sz="3200" dirty="0">
                <a:sym typeface="Wingdings" panose="05000000000000000000" pitchFamily="2" charset="2"/>
              </a:rPr>
              <a:t>소스파일에서 사용</a:t>
            </a:r>
            <a:endParaRPr lang="en-US" altLang="ko-KR" sz="32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altLang="ko-KR" sz="3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3200" dirty="0"/>
              <a:t>위의 앱 실행 과정 </a:t>
            </a:r>
            <a:r>
              <a:rPr lang="en-US" altLang="ko-KR" sz="3200" dirty="0"/>
              <a:t>= </a:t>
            </a:r>
            <a:r>
              <a:rPr lang="ko-KR" altLang="en-US" sz="3200" dirty="0"/>
              <a:t>인플레이션</a:t>
            </a:r>
          </a:p>
        </p:txBody>
      </p:sp>
    </p:spTree>
    <p:extLst>
      <p:ext uri="{BB962C8B-B14F-4D97-AF65-F5344CB8AC3E}">
        <p14:creationId xmlns:p14="http://schemas.microsoft.com/office/powerpoint/2010/main" val="422757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39E80C-6D6C-4170-8893-A376CB9FC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465513"/>
            <a:ext cx="10802388" cy="5325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/>
              <a:t>XML </a:t>
            </a:r>
            <a:r>
              <a:rPr lang="ko-KR" altLang="en-US" sz="3600" dirty="0"/>
              <a:t>레이아웃의 메모리 객체화 시점 </a:t>
            </a:r>
            <a:r>
              <a:rPr lang="en-US" altLang="ko-KR" sz="3600" dirty="0"/>
              <a:t>: </a:t>
            </a:r>
            <a:r>
              <a:rPr lang="ko-KR" altLang="en-US" sz="3600" dirty="0"/>
              <a:t>앱 실행 시점</a:t>
            </a:r>
            <a:endParaRPr lang="en-US" altLang="ko-KR" sz="3600" dirty="0"/>
          </a:p>
          <a:p>
            <a:pPr marL="0" indent="0">
              <a:buNone/>
            </a:pP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XML </a:t>
            </a:r>
            <a:r>
              <a:rPr lang="ko-KR" altLang="en-US" sz="3600" dirty="0"/>
              <a:t>레이아웃에 </a:t>
            </a:r>
            <a:r>
              <a:rPr lang="en-US" altLang="ko-KR" sz="3600" dirty="0"/>
              <a:t>&lt;Button&gt; </a:t>
            </a:r>
            <a:r>
              <a:rPr lang="ko-KR" altLang="en-US" sz="3600" dirty="0"/>
              <a:t>정의해도 앱 실행 전 버튼 있는 것을 알까</a:t>
            </a:r>
            <a:r>
              <a:rPr lang="en-US" altLang="ko-KR" sz="3600" dirty="0"/>
              <a:t>? (P 237)</a:t>
            </a:r>
          </a:p>
          <a:p>
            <a:pPr marL="0" indent="0">
              <a:buNone/>
            </a:pPr>
            <a:endParaRPr lang="en-US" altLang="ko-KR" sz="3600" dirty="0"/>
          </a:p>
          <a:p>
            <a:r>
              <a:rPr lang="en-US" altLang="ko-KR" sz="3600" dirty="0">
                <a:sym typeface="Wingdings" panose="05000000000000000000" pitchFamily="2" charset="2"/>
              </a:rPr>
              <a:t> New Project</a:t>
            </a:r>
            <a:r>
              <a:rPr lang="ko-KR" altLang="en-US" sz="3600" dirty="0">
                <a:sym typeface="Wingdings" panose="05000000000000000000" pitchFamily="2" charset="2"/>
              </a:rPr>
              <a:t> </a:t>
            </a:r>
            <a:r>
              <a:rPr lang="en-US" altLang="ko-KR" sz="3600" dirty="0">
                <a:sym typeface="Wingdings" panose="05000000000000000000" pitchFamily="2" charset="2"/>
              </a:rPr>
              <a:t>:</a:t>
            </a:r>
            <a:r>
              <a:rPr lang="ko-KR" altLang="en-US" sz="3600" dirty="0">
                <a:sym typeface="Wingdings" panose="05000000000000000000" pitchFamily="2" charset="2"/>
              </a:rPr>
              <a:t> </a:t>
            </a:r>
            <a:r>
              <a:rPr lang="en-US" altLang="ko-KR" sz="3600" dirty="0">
                <a:sym typeface="Wingdings" panose="05000000000000000000" pitchFamily="2" charset="2"/>
              </a:rPr>
              <a:t>Empty Activity - </a:t>
            </a:r>
            <a:r>
              <a:rPr lang="en-US" altLang="ko-KR" sz="3600" dirty="0" err="1">
                <a:sym typeface="Wingdings" panose="05000000000000000000" pitchFamily="2" charset="2"/>
              </a:rPr>
              <a:t>SampleLayoutInflater</a:t>
            </a:r>
            <a:r>
              <a:rPr lang="en-US" altLang="ko-KR" sz="3600" dirty="0">
                <a:sym typeface="Wingdings" panose="05000000000000000000" pitchFamily="2" charset="2"/>
              </a:rPr>
              <a:t>  activity_main.xml - Hello</a:t>
            </a:r>
            <a:r>
              <a:rPr lang="ko-KR" altLang="en-US" sz="3600" dirty="0">
                <a:sym typeface="Wingdings" panose="05000000000000000000" pitchFamily="2" charset="2"/>
              </a:rPr>
              <a:t> </a:t>
            </a:r>
            <a:r>
              <a:rPr lang="en-US" altLang="ko-KR" sz="3600" dirty="0">
                <a:sym typeface="Wingdings" panose="05000000000000000000" pitchFamily="2" charset="2"/>
              </a:rPr>
              <a:t>World!</a:t>
            </a:r>
            <a:r>
              <a:rPr lang="ko-KR" altLang="en-US" sz="3600" dirty="0">
                <a:sym typeface="Wingdings" panose="05000000000000000000" pitchFamily="2" charset="2"/>
              </a:rPr>
              <a:t> 삭제 </a:t>
            </a:r>
            <a:r>
              <a:rPr lang="en-US" altLang="ko-KR" sz="3600" dirty="0">
                <a:sym typeface="Wingdings" panose="05000000000000000000" pitchFamily="2" charset="2"/>
              </a:rPr>
              <a:t> </a:t>
            </a:r>
            <a:r>
              <a:rPr lang="ko-KR" altLang="en-US" sz="3600" dirty="0">
                <a:sym typeface="Wingdings" panose="05000000000000000000" pitchFamily="2" charset="2"/>
              </a:rPr>
              <a:t>버튼 추가 </a:t>
            </a:r>
            <a:r>
              <a:rPr lang="en-US" altLang="ko-KR" sz="3600" dirty="0">
                <a:sym typeface="Wingdings" panose="05000000000000000000" pitchFamily="2" charset="2"/>
              </a:rPr>
              <a:t> MainActivity.java</a:t>
            </a:r>
          </a:p>
        </p:txBody>
      </p:sp>
    </p:spTree>
    <p:extLst>
      <p:ext uri="{BB962C8B-B14F-4D97-AF65-F5344CB8AC3E}">
        <p14:creationId xmlns:p14="http://schemas.microsoft.com/office/powerpoint/2010/main" val="125273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931DA36-EF75-428A-B80D-EFAE2882D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033164" cy="68172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com.example.a190814_samplelayoutinflater;</a:t>
            </a:r>
            <a:b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…</a:t>
            </a:r>
            <a:b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MainActivity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ko-KR" altLang="ko-KR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AppCompatActivity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ko-KR" altLang="ko-KR" sz="1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ko-KR" altLang="ko-KR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Bundle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ko-KR" altLang="ko-KR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.onCreate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b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ko-KR" altLang="ko-KR" sz="1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button.setOnClickListener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ko-KR" altLang="ko-KR" sz="1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ko-KR" altLang="ko-KR" sz="19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getApplicationContext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ko-KR" altLang="ko-KR" sz="1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버튼이 눌렸어요</a:t>
            </a:r>
            <a:r>
              <a:rPr kumimoji="0" lang="ko-KR" altLang="ko-KR" sz="1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		</a:t>
            </a:r>
            <a:r>
              <a:rPr kumimoji="0" lang="ko-KR" altLang="ko-KR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ko-KR" altLang="ko-KR" sz="1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LENGTH_LONG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ko-KR" altLang="ko-KR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});</a:t>
            </a:r>
            <a:b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b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setContentView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R.layout.</a:t>
            </a:r>
            <a:r>
              <a:rPr kumimoji="0" lang="ko-KR" altLang="ko-KR" sz="1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activity_main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70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7308F6-625C-4027-9797-83100061A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9546" y="1442413"/>
            <a:ext cx="7197436" cy="364913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튕김 </a:t>
            </a:r>
            <a:r>
              <a:rPr lang="en-US" altLang="ko-KR" sz="3600" dirty="0"/>
              <a:t>: </a:t>
            </a:r>
            <a:r>
              <a:rPr lang="ko-KR" altLang="en-US" sz="3600" dirty="0"/>
              <a:t>메모리에 </a:t>
            </a:r>
            <a:r>
              <a:rPr lang="ko-KR" altLang="en-US" sz="3600" dirty="0" err="1"/>
              <a:t>객체화되지</a:t>
            </a:r>
            <a:r>
              <a:rPr lang="ko-KR" altLang="en-US" sz="3600" dirty="0"/>
              <a:t> 않은 버튼 객체 참조하려 했기 때문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1E4F3B-420B-41DD-9A23-48A6F3FF6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92" y="0"/>
            <a:ext cx="33252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6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8FB310-6ADD-410E-B5E3-DB30E65C9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04800"/>
            <a:ext cx="10131425" cy="5486400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부분 화면 만들기 </a:t>
            </a:r>
            <a:r>
              <a:rPr lang="en-US" altLang="ko-KR" sz="4000" dirty="0"/>
              <a:t>(New project X) (P 239)</a:t>
            </a:r>
          </a:p>
          <a:p>
            <a:endParaRPr lang="en-US" altLang="ko-KR" sz="4000" dirty="0">
              <a:sym typeface="Wingdings" panose="05000000000000000000" pitchFamily="2" charset="2"/>
            </a:endParaRPr>
          </a:p>
          <a:p>
            <a:r>
              <a:rPr lang="en-US" altLang="ko-KR" sz="4000" dirty="0">
                <a:sym typeface="Wingdings" panose="05000000000000000000" pitchFamily="2" charset="2"/>
              </a:rPr>
              <a:t>app</a:t>
            </a:r>
            <a:r>
              <a:rPr lang="ko-KR" altLang="en-US" sz="4000" dirty="0">
                <a:sym typeface="Wingdings" panose="05000000000000000000" pitchFamily="2" charset="2"/>
              </a:rPr>
              <a:t>폴더 </a:t>
            </a:r>
            <a:r>
              <a:rPr lang="ko-KR" altLang="en-US" sz="4000" dirty="0" err="1">
                <a:sym typeface="Wingdings" panose="05000000000000000000" pitchFamily="2" charset="2"/>
              </a:rPr>
              <a:t>우클릭</a:t>
            </a:r>
            <a:r>
              <a:rPr lang="ko-KR" altLang="en-US" sz="4000" dirty="0">
                <a:sym typeface="Wingdings" panose="05000000000000000000" pitchFamily="2" charset="2"/>
              </a:rPr>
              <a:t> </a:t>
            </a:r>
            <a:r>
              <a:rPr lang="en-US" altLang="ko-KR" sz="4000" dirty="0">
                <a:sym typeface="Wingdings" panose="05000000000000000000" pitchFamily="2" charset="2"/>
              </a:rPr>
              <a:t> New – Activity – Empty Activity  </a:t>
            </a:r>
            <a:r>
              <a:rPr lang="en-US" altLang="ko-KR" sz="4000" dirty="0" err="1">
                <a:sym typeface="Wingdings" panose="05000000000000000000" pitchFamily="2" charset="2"/>
              </a:rPr>
              <a:t>MenuActivity</a:t>
            </a:r>
            <a:endParaRPr lang="en-US" altLang="ko-KR" sz="4000" dirty="0">
              <a:sym typeface="Wingdings" panose="05000000000000000000" pitchFamily="2" charset="2"/>
            </a:endParaRPr>
          </a:p>
          <a:p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CB4A7C-EDE2-4B4F-B895-10D8070F34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1047" b="13891"/>
          <a:stretch/>
        </p:blipFill>
        <p:spPr>
          <a:xfrm>
            <a:off x="589945" y="4372495"/>
            <a:ext cx="10754158" cy="61514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3A01A32-D1EB-40BA-9388-484F86855B8C}"/>
              </a:ext>
            </a:extLst>
          </p:cNvPr>
          <p:cNvSpPr/>
          <p:nvPr/>
        </p:nvSpPr>
        <p:spPr>
          <a:xfrm>
            <a:off x="537557" y="4372495"/>
            <a:ext cx="5264728" cy="6151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0E79B1-4025-45CC-B2D1-71C6248892E6}"/>
              </a:ext>
            </a:extLst>
          </p:cNvPr>
          <p:cNvSpPr/>
          <p:nvPr/>
        </p:nvSpPr>
        <p:spPr>
          <a:xfrm>
            <a:off x="5950529" y="4372495"/>
            <a:ext cx="5349238" cy="6151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E58567-A9E7-40D6-A4B6-EC8ABC046D36}"/>
              </a:ext>
            </a:extLst>
          </p:cNvPr>
          <p:cNvSpPr txBox="1"/>
          <p:nvPr/>
        </p:nvSpPr>
        <p:spPr>
          <a:xfrm>
            <a:off x="3891869" y="5083314"/>
            <a:ext cx="37192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XML : Java = 1 : 1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42482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천체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천체</Template>
  <TotalTime>308</TotalTime>
  <Words>554</Words>
  <Application>Microsoft Office PowerPoint</Application>
  <PresentationFormat>와이드스크린</PresentationFormat>
  <Paragraphs>118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굴림체</vt:lpstr>
      <vt:lpstr>Arial</vt:lpstr>
      <vt:lpstr>Calibri</vt:lpstr>
      <vt:lpstr>Calibri Light</vt:lpstr>
      <vt:lpstr>Consolas</vt:lpstr>
      <vt:lpstr>Wingdings</vt:lpstr>
      <vt:lpstr>천체</vt:lpstr>
      <vt:lpstr>04 여러 화면 간 전환하기</vt:lpstr>
      <vt:lpstr>PowerPoint 프레젠테이션</vt:lpstr>
      <vt:lpstr>04-1 레이아웃 인플레이션 이해하기 (p 235)</vt:lpstr>
      <vt:lpstr>PowerPoint 프레젠테이션</vt:lpstr>
      <vt:lpstr>인플레이션(Inflation)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activity_menu.xml : TextView 추가</vt:lpstr>
      <vt:lpstr>activity_menu.xml : Button 추가</vt:lpstr>
      <vt:lpstr>activity_menu.xml : Linear layout 추가</vt:lpstr>
      <vt:lpstr>PowerPoint 프레젠테이션</vt:lpstr>
      <vt:lpstr>부분 화면 만들기 (p 241)</vt:lpstr>
      <vt:lpstr>sub1.xml Textview 만들기</vt:lpstr>
      <vt:lpstr>sub1.xml CheckBox 만들기</vt:lpstr>
      <vt:lpstr>PowerPoint 프레젠테이션</vt:lpstr>
      <vt:lpstr>activity_menu.xml의 ＇추가하기’ 버튼 클릭하면 안쪽 리니어 레이아웃에 추가하기 (p 243) </vt:lpstr>
      <vt:lpstr>PowerPoint 프레젠테이션</vt:lpstr>
      <vt:lpstr>앱 실행되었을 때 MenuActivity 뜨도록 (p 244)</vt:lpstr>
      <vt:lpstr>PowerPoint 프레젠테이션</vt:lpstr>
      <vt:lpstr>04 - 2 여러 화면 만들고 화면 간 전환하기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 252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 여러 화면 간 전환하기</dc:title>
  <dc:creator>Hoyeon Yu</dc:creator>
  <cp:lastModifiedBy>Hoyeon Yu</cp:lastModifiedBy>
  <cp:revision>21</cp:revision>
  <dcterms:created xsi:type="dcterms:W3CDTF">2019-08-13T17:49:27Z</dcterms:created>
  <dcterms:modified xsi:type="dcterms:W3CDTF">2019-08-14T19:14:15Z</dcterms:modified>
</cp:coreProperties>
</file>