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9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B6EAE-0E7B-4957-AC76-3349F3663C65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E8A0A-D590-40A8-B3F0-F12F5062A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25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Here are the details of the whole process:</a:t>
            </a:r>
          </a:p>
          <a:p>
            <a:r>
              <a:rPr lang="en-US" altLang="ko-KR" dirty="0"/>
              <a:t>Let me explain these things slowly.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EFD24-20FD-492C-A640-AFF75D32C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738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Here are the details of the whole process:</a:t>
            </a:r>
          </a:p>
          <a:p>
            <a:r>
              <a:rPr lang="en-US" altLang="ko-KR" dirty="0"/>
              <a:t>Let me explain these things slowly.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4EFD24-20FD-492C-A640-AFF75D32C07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258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Bundle Adjustment calculates the reprojection error with the matching 2d pixel after projecting all 3d points observed by the camera.</a:t>
            </a:r>
          </a:p>
          <a:p>
            <a:r>
              <a:rPr lang="en-US" altLang="ko-KR" dirty="0"/>
              <a:t>After that, the pose and 3d points are optimized by calculating the gradient in a way that minimizes it.</a:t>
            </a:r>
          </a:p>
          <a:p>
            <a:r>
              <a:rPr lang="en-US" altLang="ko-KR" dirty="0"/>
              <a:t>Repeat this several times until convergence.</a:t>
            </a:r>
          </a:p>
          <a:p>
            <a:endParaRPr lang="en-US" altLang="ko-KR" dirty="0"/>
          </a:p>
          <a:p>
            <a:r>
              <a:rPr lang="en-US" altLang="ko-KR" dirty="0"/>
              <a:t>Bundle Adjustment</a:t>
            </a:r>
            <a:r>
              <a:rPr lang="ko-KR" altLang="en-US" dirty="0"/>
              <a:t>는 카메라에서 관측된 모든 </a:t>
            </a:r>
            <a:r>
              <a:rPr lang="en-US" altLang="ko-KR" dirty="0"/>
              <a:t>3d points</a:t>
            </a:r>
            <a:r>
              <a:rPr lang="ko-KR" altLang="en-US" dirty="0"/>
              <a:t>들을 </a:t>
            </a:r>
            <a:r>
              <a:rPr lang="ko-KR" altLang="en-US" dirty="0" err="1"/>
              <a:t>사영</a:t>
            </a:r>
            <a:r>
              <a:rPr lang="ko-KR" altLang="en-US" dirty="0"/>
              <a:t> </a:t>
            </a:r>
            <a:r>
              <a:rPr lang="ko-KR" altLang="en-US" dirty="0" err="1"/>
              <a:t>시킨뒤</a:t>
            </a:r>
            <a:r>
              <a:rPr lang="en-US" altLang="ko-KR" dirty="0"/>
              <a:t>, </a:t>
            </a:r>
            <a:r>
              <a:rPr lang="ko-KR" altLang="en-US" dirty="0"/>
              <a:t>이에 매칭된 </a:t>
            </a:r>
            <a:r>
              <a:rPr lang="en-US" altLang="ko-KR" dirty="0"/>
              <a:t>2d pixel</a:t>
            </a:r>
            <a:r>
              <a:rPr lang="ko-KR" altLang="en-US" dirty="0"/>
              <a:t>과의 </a:t>
            </a:r>
            <a:r>
              <a:rPr lang="en-US" altLang="ko-KR" dirty="0"/>
              <a:t>reprojection error</a:t>
            </a:r>
            <a:r>
              <a:rPr lang="ko-KR" altLang="en-US" dirty="0"/>
              <a:t>를 계산합니다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이를 최소화 하는 방식으로 </a:t>
            </a:r>
            <a:r>
              <a:rPr lang="en-US" altLang="ko-KR" dirty="0"/>
              <a:t>gradient</a:t>
            </a:r>
            <a:r>
              <a:rPr lang="ko-KR" altLang="en-US" dirty="0"/>
              <a:t>를 계산하여 </a:t>
            </a:r>
            <a:r>
              <a:rPr lang="en-US" altLang="ko-KR" dirty="0"/>
              <a:t>pose</a:t>
            </a:r>
            <a:r>
              <a:rPr lang="ko-KR" altLang="en-US" dirty="0"/>
              <a:t>와 </a:t>
            </a:r>
            <a:r>
              <a:rPr lang="en-US" altLang="ko-KR" dirty="0"/>
              <a:t>3d points</a:t>
            </a:r>
            <a:r>
              <a:rPr lang="ko-KR" altLang="en-US" dirty="0"/>
              <a:t>를 최적화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</a:t>
            </a:r>
            <a:r>
              <a:rPr lang="ko-KR" altLang="en-US" dirty="0" err="1"/>
              <a:t>수렴할때까지</a:t>
            </a:r>
            <a:r>
              <a:rPr lang="ko-KR" altLang="en-US" dirty="0"/>
              <a:t> </a:t>
            </a:r>
            <a:r>
              <a:rPr lang="ko-KR" altLang="en-US" dirty="0" err="1"/>
              <a:t>여러번</a:t>
            </a:r>
            <a:r>
              <a:rPr lang="ko-KR" altLang="en-US" dirty="0"/>
              <a:t> 반복합니다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EFD24-20FD-492C-A640-AFF75D32C0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08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Bundle Adjustment calculates the reprojection error with the matching 2d pixel after projecting all 3d points observed by the camera.</a:t>
            </a:r>
          </a:p>
          <a:p>
            <a:r>
              <a:rPr lang="en-US" altLang="ko-KR" dirty="0"/>
              <a:t>After that, the pose and 3d points are optimized by calculating the gradient in a way that minimizes it.</a:t>
            </a:r>
          </a:p>
          <a:p>
            <a:r>
              <a:rPr lang="en-US" altLang="ko-KR" dirty="0"/>
              <a:t>Repeat this several times until convergence.</a:t>
            </a:r>
          </a:p>
          <a:p>
            <a:endParaRPr lang="en-US" altLang="ko-KR" dirty="0"/>
          </a:p>
          <a:p>
            <a:r>
              <a:rPr lang="en-US" altLang="ko-KR" dirty="0"/>
              <a:t>Bundle Adjustment</a:t>
            </a:r>
            <a:r>
              <a:rPr lang="ko-KR" altLang="en-US" dirty="0"/>
              <a:t>는 카메라에서 관측된 모든 </a:t>
            </a:r>
            <a:r>
              <a:rPr lang="en-US" altLang="ko-KR" dirty="0"/>
              <a:t>3d points</a:t>
            </a:r>
            <a:r>
              <a:rPr lang="ko-KR" altLang="en-US" dirty="0"/>
              <a:t>들을 </a:t>
            </a:r>
            <a:r>
              <a:rPr lang="ko-KR" altLang="en-US" dirty="0" err="1"/>
              <a:t>사영</a:t>
            </a:r>
            <a:r>
              <a:rPr lang="ko-KR" altLang="en-US" dirty="0"/>
              <a:t> </a:t>
            </a:r>
            <a:r>
              <a:rPr lang="ko-KR" altLang="en-US" dirty="0" err="1"/>
              <a:t>시킨뒤</a:t>
            </a:r>
            <a:r>
              <a:rPr lang="en-US" altLang="ko-KR" dirty="0"/>
              <a:t>, </a:t>
            </a:r>
            <a:r>
              <a:rPr lang="ko-KR" altLang="en-US" dirty="0"/>
              <a:t>이에 매칭된 </a:t>
            </a:r>
            <a:r>
              <a:rPr lang="en-US" altLang="ko-KR" dirty="0"/>
              <a:t>2d pixel</a:t>
            </a:r>
            <a:r>
              <a:rPr lang="ko-KR" altLang="en-US" dirty="0"/>
              <a:t>과의 </a:t>
            </a:r>
            <a:r>
              <a:rPr lang="en-US" altLang="ko-KR" dirty="0"/>
              <a:t>reprojection error</a:t>
            </a:r>
            <a:r>
              <a:rPr lang="ko-KR" altLang="en-US" dirty="0"/>
              <a:t>를 계산합니다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이를 최소화 하는 방식으로 </a:t>
            </a:r>
            <a:r>
              <a:rPr lang="en-US" altLang="ko-KR" dirty="0"/>
              <a:t>gradient</a:t>
            </a:r>
            <a:r>
              <a:rPr lang="ko-KR" altLang="en-US" dirty="0"/>
              <a:t>를 계산하여 </a:t>
            </a:r>
            <a:r>
              <a:rPr lang="en-US" altLang="ko-KR" dirty="0"/>
              <a:t>pose</a:t>
            </a:r>
            <a:r>
              <a:rPr lang="ko-KR" altLang="en-US" dirty="0"/>
              <a:t>와 </a:t>
            </a:r>
            <a:r>
              <a:rPr lang="en-US" altLang="ko-KR" dirty="0"/>
              <a:t>3d points</a:t>
            </a:r>
            <a:r>
              <a:rPr lang="ko-KR" altLang="en-US" dirty="0"/>
              <a:t>를 최적화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</a:t>
            </a:r>
            <a:r>
              <a:rPr lang="ko-KR" altLang="en-US" dirty="0" err="1"/>
              <a:t>수렴할때까지</a:t>
            </a:r>
            <a:r>
              <a:rPr lang="ko-KR" altLang="en-US" dirty="0"/>
              <a:t> </a:t>
            </a:r>
            <a:r>
              <a:rPr lang="ko-KR" altLang="en-US" dirty="0" err="1"/>
              <a:t>여러번</a:t>
            </a:r>
            <a:r>
              <a:rPr lang="ko-KR" altLang="en-US" dirty="0"/>
              <a:t> 반복합니다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EFD24-20FD-492C-A640-AFF75D32C0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11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Bundle Adjustment calculates the reprojection error with the matching 2d pixel after projecting all 3d points observed by the camera.</a:t>
            </a:r>
          </a:p>
          <a:p>
            <a:r>
              <a:rPr lang="en-US" altLang="ko-KR" dirty="0"/>
              <a:t>After that, the pose and 3d points are optimized by calculating the gradient in a way that minimizes it.</a:t>
            </a:r>
          </a:p>
          <a:p>
            <a:r>
              <a:rPr lang="en-US" altLang="ko-KR" dirty="0"/>
              <a:t>Repeat this several times until convergence.</a:t>
            </a:r>
          </a:p>
          <a:p>
            <a:endParaRPr lang="en-US" altLang="ko-KR" dirty="0"/>
          </a:p>
          <a:p>
            <a:r>
              <a:rPr lang="en-US" altLang="ko-KR" dirty="0"/>
              <a:t>Bundle Adjustment</a:t>
            </a:r>
            <a:r>
              <a:rPr lang="ko-KR" altLang="en-US" dirty="0"/>
              <a:t>는 카메라에서 관측된 모든 </a:t>
            </a:r>
            <a:r>
              <a:rPr lang="en-US" altLang="ko-KR" dirty="0"/>
              <a:t>3d points</a:t>
            </a:r>
            <a:r>
              <a:rPr lang="ko-KR" altLang="en-US" dirty="0"/>
              <a:t>들을 </a:t>
            </a:r>
            <a:r>
              <a:rPr lang="ko-KR" altLang="en-US" dirty="0" err="1"/>
              <a:t>사영</a:t>
            </a:r>
            <a:r>
              <a:rPr lang="ko-KR" altLang="en-US" dirty="0"/>
              <a:t> </a:t>
            </a:r>
            <a:r>
              <a:rPr lang="ko-KR" altLang="en-US" dirty="0" err="1"/>
              <a:t>시킨뒤</a:t>
            </a:r>
            <a:r>
              <a:rPr lang="en-US" altLang="ko-KR" dirty="0"/>
              <a:t>, </a:t>
            </a:r>
            <a:r>
              <a:rPr lang="ko-KR" altLang="en-US" dirty="0"/>
              <a:t>이에 매칭된 </a:t>
            </a:r>
            <a:r>
              <a:rPr lang="en-US" altLang="ko-KR" dirty="0"/>
              <a:t>2d pixel</a:t>
            </a:r>
            <a:r>
              <a:rPr lang="ko-KR" altLang="en-US" dirty="0"/>
              <a:t>과의 </a:t>
            </a:r>
            <a:r>
              <a:rPr lang="en-US" altLang="ko-KR" dirty="0"/>
              <a:t>reprojection error</a:t>
            </a:r>
            <a:r>
              <a:rPr lang="ko-KR" altLang="en-US" dirty="0"/>
              <a:t>를 계산합니다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이를 최소화 하는 방식으로 </a:t>
            </a:r>
            <a:r>
              <a:rPr lang="en-US" altLang="ko-KR" dirty="0"/>
              <a:t>gradient</a:t>
            </a:r>
            <a:r>
              <a:rPr lang="ko-KR" altLang="en-US" dirty="0"/>
              <a:t>를 계산하여 </a:t>
            </a:r>
            <a:r>
              <a:rPr lang="en-US" altLang="ko-KR" dirty="0"/>
              <a:t>pose</a:t>
            </a:r>
            <a:r>
              <a:rPr lang="ko-KR" altLang="en-US" dirty="0"/>
              <a:t>와 </a:t>
            </a:r>
            <a:r>
              <a:rPr lang="en-US" altLang="ko-KR" dirty="0"/>
              <a:t>3d points</a:t>
            </a:r>
            <a:r>
              <a:rPr lang="ko-KR" altLang="en-US" dirty="0"/>
              <a:t>를 최적화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</a:t>
            </a:r>
            <a:r>
              <a:rPr lang="ko-KR" altLang="en-US" dirty="0" err="1"/>
              <a:t>수렴할때까지</a:t>
            </a:r>
            <a:r>
              <a:rPr lang="ko-KR" altLang="en-US" dirty="0"/>
              <a:t> </a:t>
            </a:r>
            <a:r>
              <a:rPr lang="ko-KR" altLang="en-US" dirty="0" err="1"/>
              <a:t>여러번</a:t>
            </a:r>
            <a:r>
              <a:rPr lang="ko-KR" altLang="en-US" dirty="0"/>
              <a:t> 반복합니다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EFD24-20FD-492C-A640-AFF75D32C07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148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Bundle Adjustment calculates the reprojection error with the matching 2d pixel after projecting all 3d points observed by the camera.</a:t>
            </a:r>
          </a:p>
          <a:p>
            <a:r>
              <a:rPr lang="en-US" altLang="ko-KR" dirty="0"/>
              <a:t>After that, the pose and 3d points are optimized by calculating the gradient in a way that minimizes it.</a:t>
            </a:r>
          </a:p>
          <a:p>
            <a:r>
              <a:rPr lang="en-US" altLang="ko-KR" dirty="0"/>
              <a:t>Repeat this several times until convergence.</a:t>
            </a:r>
          </a:p>
          <a:p>
            <a:endParaRPr lang="en-US" altLang="ko-KR" dirty="0"/>
          </a:p>
          <a:p>
            <a:r>
              <a:rPr lang="en-US" altLang="ko-KR" dirty="0"/>
              <a:t>Bundle Adjustment</a:t>
            </a:r>
            <a:r>
              <a:rPr lang="ko-KR" altLang="en-US" dirty="0"/>
              <a:t>는 카메라에서 관측된 모든 </a:t>
            </a:r>
            <a:r>
              <a:rPr lang="en-US" altLang="ko-KR" dirty="0"/>
              <a:t>3d points</a:t>
            </a:r>
            <a:r>
              <a:rPr lang="ko-KR" altLang="en-US" dirty="0"/>
              <a:t>들을 </a:t>
            </a:r>
            <a:r>
              <a:rPr lang="ko-KR" altLang="en-US" dirty="0" err="1"/>
              <a:t>사영</a:t>
            </a:r>
            <a:r>
              <a:rPr lang="ko-KR" altLang="en-US" dirty="0"/>
              <a:t> </a:t>
            </a:r>
            <a:r>
              <a:rPr lang="ko-KR" altLang="en-US" dirty="0" err="1"/>
              <a:t>시킨뒤</a:t>
            </a:r>
            <a:r>
              <a:rPr lang="en-US" altLang="ko-KR" dirty="0"/>
              <a:t>, </a:t>
            </a:r>
            <a:r>
              <a:rPr lang="ko-KR" altLang="en-US" dirty="0"/>
              <a:t>이에 매칭된 </a:t>
            </a:r>
            <a:r>
              <a:rPr lang="en-US" altLang="ko-KR" dirty="0"/>
              <a:t>2d pixel</a:t>
            </a:r>
            <a:r>
              <a:rPr lang="ko-KR" altLang="en-US" dirty="0"/>
              <a:t>과의 </a:t>
            </a:r>
            <a:r>
              <a:rPr lang="en-US" altLang="ko-KR" dirty="0"/>
              <a:t>reprojection error</a:t>
            </a:r>
            <a:r>
              <a:rPr lang="ko-KR" altLang="en-US" dirty="0"/>
              <a:t>를 계산합니다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이를 최소화 하는 방식으로 </a:t>
            </a:r>
            <a:r>
              <a:rPr lang="en-US" altLang="ko-KR" dirty="0"/>
              <a:t>gradient</a:t>
            </a:r>
            <a:r>
              <a:rPr lang="ko-KR" altLang="en-US" dirty="0"/>
              <a:t>를 계산하여 </a:t>
            </a:r>
            <a:r>
              <a:rPr lang="en-US" altLang="ko-KR" dirty="0"/>
              <a:t>pose</a:t>
            </a:r>
            <a:r>
              <a:rPr lang="ko-KR" altLang="en-US" dirty="0"/>
              <a:t>와 </a:t>
            </a:r>
            <a:r>
              <a:rPr lang="en-US" altLang="ko-KR" dirty="0"/>
              <a:t>3d points</a:t>
            </a:r>
            <a:r>
              <a:rPr lang="ko-KR" altLang="en-US" dirty="0"/>
              <a:t>를 최적화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</a:t>
            </a:r>
            <a:r>
              <a:rPr lang="ko-KR" altLang="en-US" dirty="0" err="1"/>
              <a:t>수렴할때까지</a:t>
            </a:r>
            <a:r>
              <a:rPr lang="ko-KR" altLang="en-US" dirty="0"/>
              <a:t> </a:t>
            </a:r>
            <a:r>
              <a:rPr lang="ko-KR" altLang="en-US" dirty="0" err="1"/>
              <a:t>여러번</a:t>
            </a:r>
            <a:r>
              <a:rPr lang="ko-KR" altLang="en-US" dirty="0"/>
              <a:t> 반복합니다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4EFD24-20FD-492C-A640-AFF75D32C07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04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atinLnBrk="1"/>
            <a:fld id="{4E1F675B-CE60-433D-B4E9-86CE681871AA}" type="datetime1">
              <a:rPr lang="ko-KR" altLang="en-US" smtClean="0">
                <a:solidFill>
                  <a:prstClr val="white"/>
                </a:solidFill>
              </a:rPr>
              <a:pPr latinLnBrk="1"/>
              <a:t>2023-11-03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latin typeface="Calibri" panose="020F0502020204030204" pitchFamily="34" charset="0"/>
              </a:defRPr>
            </a:lvl1pPr>
          </a:lstStyle>
          <a:p>
            <a:pPr latinLnBrk="1"/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 latinLnBrk="1"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DF5B1D-08CC-4528-8822-14A9954A2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349" y="3926160"/>
            <a:ext cx="10921064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>
                <a:solidFill>
                  <a:schemeClr val="tx1"/>
                </a:solidFill>
                <a:latin typeface="+mn-lt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1C93E6F-7927-485B-86EA-AD9098EA8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349" y="4671896"/>
            <a:ext cx="10921064" cy="49244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  <a:latin typeface="+mn-lt"/>
                <a:cs typeface="Tahoma" panose="020B0604030504040204" pitchFamily="34" charset="0"/>
              </a:defRPr>
            </a:lvl1pPr>
            <a:lvl2pPr marL="725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0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6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1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6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2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77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3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29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atinLnBrk="1">
              <a:defRPr/>
            </a:pPr>
            <a:fld id="{D80B4DD2-6187-4EDC-B201-8DB1FFA9FF67}" type="datetimeFigureOut">
              <a:rPr lang="en-US" smtClean="0">
                <a:solidFill>
                  <a:prstClr val="white"/>
                </a:solidFill>
              </a:rPr>
              <a:pPr latinLnBrk="1">
                <a:defRPr/>
              </a:pPr>
              <a:t>11/3/2023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atinLnBrk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atinLnBrk="1">
              <a:defRPr/>
            </a:pPr>
            <a:fld id="{21BC9CF2-0C21-47CB-B71C-9F6A2C494923}" type="slidenum">
              <a:rPr lang="en-US" smtClean="0">
                <a:solidFill>
                  <a:prstClr val="white"/>
                </a:solidFill>
              </a:rPr>
              <a:pPr latinLnBrk="1"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74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AF6058-0986-47E8-937B-7A8093E2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atinLnBrk="1"/>
            <a:endParaRPr lang="en-US" altLang="ko-KR">
              <a:solidFill>
                <a:prstClr val="white"/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50E261-B7D1-4384-AE52-51D6F94C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atinLnBrk="1"/>
            <a:endParaRPr lang="en-US" altLang="ko-KR">
              <a:solidFill>
                <a:prstClr val="white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263896-14B1-4DC5-80CF-FE916965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atinLnBrk="1"/>
            <a:fld id="{2A9D6D68-B701-4A21-8845-1EF4445A4C54}" type="slidenum">
              <a:rPr lang="en-US" altLang="ko-KR" smtClean="0">
                <a:solidFill>
                  <a:prstClr val="white"/>
                </a:solidFill>
              </a:rPr>
              <a:pPr latinLnBrk="1"/>
              <a:t>‹#›</a:t>
            </a:fld>
            <a:endParaRPr lang="en-US" altLang="ko-K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008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326354" y="444005"/>
            <a:ext cx="11519015" cy="468000"/>
          </a:xfrm>
        </p:spPr>
        <p:txBody>
          <a:bodyPr/>
          <a:lstStyle>
            <a:lvl1pPr algn="l"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164240" y="6272047"/>
            <a:ext cx="2844800" cy="365125"/>
          </a:xfrm>
          <a:prstGeom prst="rect">
            <a:avLst/>
          </a:prstGeom>
        </p:spPr>
        <p:txBody>
          <a:bodyPr anchor="ctr"/>
          <a:lstStyle>
            <a:lvl1pPr algn="r">
              <a:defRPr lang="ko-KR" altLang="en-US" sz="1050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atinLnBrk="1"/>
            <a:fld id="{FDD39262-B491-4869-BA95-D6A6C727505B}" type="slidenum">
              <a:rPr lang="en-US" altLang="ko-KR" smtClean="0"/>
              <a:pPr latinLnBrk="1"/>
              <a:t>‹#›</a:t>
            </a:fld>
            <a:endParaRPr lang="en-US" altLang="ko-KR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326349" y="1219202"/>
            <a:ext cx="11530291" cy="4906967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8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  <a:lvl2pPr>
              <a:defRPr sz="15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2pPr>
            <a:lvl3pPr>
              <a:defRPr sz="135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3pPr>
            <a:lvl4pPr>
              <a:defRPr sz="12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4pPr>
            <a:lvl5pPr>
              <a:defRPr sz="1200">
                <a:latin typeface="Tahoma" panose="020B0604030504040204" pitchFamily="34" charset="0"/>
                <a:ea typeface="나눔고딕" panose="020D0604000000000000" pitchFamily="50" charset="-127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25283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914400" y="1738546"/>
            <a:ext cx="10363200" cy="1470025"/>
          </a:xfrm>
        </p:spPr>
        <p:txBody>
          <a:bodyPr/>
          <a:lstStyle>
            <a:lvl1pPr>
              <a:defRPr sz="2700"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45771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_n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326354" y="408324"/>
            <a:ext cx="11519015" cy="468000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제목 1"/>
          <p:cNvSpPr txBox="1">
            <a:spLocks/>
          </p:cNvSpPr>
          <p:nvPr userDrawn="1"/>
        </p:nvSpPr>
        <p:spPr>
          <a:xfrm>
            <a:off x="2861341" y="-1374906"/>
            <a:ext cx="6667547" cy="274620"/>
          </a:xfrm>
          <a:prstGeom prst="rect">
            <a:avLst/>
          </a:prstGeom>
          <a:effectLst/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609600" y="1052513"/>
            <a:ext cx="10972800" cy="507365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슬라이드 번호 개체 틀 4"/>
          <p:cNvSpPr txBox="1">
            <a:spLocks/>
          </p:cNvSpPr>
          <p:nvPr userDrawn="1"/>
        </p:nvSpPr>
        <p:spPr>
          <a:xfrm>
            <a:off x="9011840" y="6272047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lang="ko-KR" altLang="en-US" sz="1800" kern="1200" smtClean="0">
                <a:solidFill>
                  <a:prstClr val="black">
                    <a:tint val="75000"/>
                  </a:prstClr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D39262-B491-4869-BA95-D6A6C727505B}" type="slidenum">
              <a:rPr kumimoji="0" lang="en-US" altLang="ko-KR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ahoma" panose="020B0604030504040204" pitchFamily="34" charset="0"/>
                <a:ea typeface="맑은 고딕"/>
                <a:cs typeface="Tahoma" panose="020B0604030504040204" pitchFamily="34" charset="0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135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ahoma" panose="020B0604030504040204" pitchFamily="34" charset="0"/>
              <a:ea typeface="맑은 고딕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282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914400"/>
            <a:ext cx="508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914400"/>
            <a:ext cx="508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619500"/>
            <a:ext cx="508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atinLnBrk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atinLnBrk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atinLnBrk="1">
              <a:defRPr/>
            </a:pPr>
            <a:fld id="{F8C743BD-8627-4DEF-90A1-6BA9CA064FAE}" type="slidenum">
              <a:rPr lang="en-US" smtClean="0">
                <a:solidFill>
                  <a:prstClr val="white"/>
                </a:solidFill>
              </a:rPr>
              <a:pPr latinLnBrk="1"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161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atinLnBrk="1">
              <a:defRPr/>
            </a:pPr>
            <a:fld id="{844F7049-3052-4F98-A826-E52FCA6BE5EC}" type="datetimeFigureOut">
              <a:rPr lang="en-US" smtClean="0">
                <a:solidFill>
                  <a:prstClr val="white"/>
                </a:solidFill>
              </a:rPr>
              <a:pPr latinLnBrk="1">
                <a:defRPr/>
              </a:pPr>
              <a:t>11/3/2023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atinLnBrk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atinLnBrk="1">
              <a:defRPr/>
            </a:pPr>
            <a:fld id="{0BFD1CB1-E26E-4654-ABFA-559CFF471CE5}" type="slidenum">
              <a:rPr lang="en-US" smtClean="0">
                <a:solidFill>
                  <a:prstClr val="white"/>
                </a:solidFill>
              </a:rPr>
              <a:pPr latinLnBrk="1"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699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371121"/>
            <a:ext cx="12192000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3422388"/>
            <a:ext cx="12192000" cy="4571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pic>
        <p:nvPicPr>
          <p:cNvPr id="7" name="Picture 3" descr="C:\Users\User\Desktop\imgres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83" y="1548112"/>
            <a:ext cx="1178004" cy="73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985" y="1548112"/>
            <a:ext cx="2039251" cy="737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텍스트 개체 틀 9"/>
          <p:cNvSpPr>
            <a:spLocks noGrp="1"/>
          </p:cNvSpPr>
          <p:nvPr>
            <p:ph type="body" sz="quarter" idx="10"/>
          </p:nvPr>
        </p:nvSpPr>
        <p:spPr>
          <a:xfrm>
            <a:off x="336551" y="2416834"/>
            <a:ext cx="11506200" cy="1005552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latinLnBrk="1" hangingPunct="1">
              <a:spcBef>
                <a:spcPct val="0"/>
              </a:spcBef>
              <a:buNone/>
              <a:defRPr kumimoji="0" lang="ko-KR" altLang="en-US" sz="2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375C"/>
                </a:solidFill>
                <a:effectLst/>
                <a:uLnTx/>
                <a:uFillTx/>
                <a:latin typeface="Tahoma" panose="020B0604030504040204" pitchFamily="34" charset="0"/>
                <a:ea typeface="나눔고딕 ExtraBold" panose="020D0904000000000000" pitchFamily="50" charset="-127"/>
                <a:cs typeface="Tahoma" panose="020B060403050404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7737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DC7481B-F577-444B-AEE8-860BAAB6D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88001" y="6583349"/>
            <a:ext cx="1016000" cy="168275"/>
          </a:xfrm>
          <a:prstGeom prst="rect">
            <a:avLst/>
          </a:prstGeom>
        </p:spPr>
        <p:txBody>
          <a:bodyPr vert="horz" lIns="145102" tIns="72550" rIns="145102" bIns="72550" rtlCol="0" anchor="ctr"/>
          <a:lstStyle>
            <a:lvl1pPr algn="ctr">
              <a:defRPr sz="825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atinLnBrk="1"/>
            <a:fld id="{6A475891-58FB-42F6-BAA8-6CD9C2656383}" type="datetime1">
              <a:rPr lang="ko-KR" altLang="en-US" smtClean="0">
                <a:solidFill>
                  <a:prstClr val="white"/>
                </a:solidFill>
              </a:rPr>
              <a:pPr latinLnBrk="1"/>
              <a:t>2023-11-03</a:t>
            </a:fld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27EE0B1-11DC-4F64-921F-A3C31E0A2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1559" y="6555663"/>
            <a:ext cx="5204885" cy="168275"/>
          </a:xfrm>
          <a:prstGeom prst="rect">
            <a:avLst/>
          </a:prstGeom>
        </p:spPr>
        <p:txBody>
          <a:bodyPr vert="horz" lIns="0" tIns="72550" rIns="145102" bIns="72550" rtlCol="0" anchor="ctr"/>
          <a:lstStyle>
            <a:lvl1pPr algn="l">
              <a:defRPr sz="825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atinLnBrk="1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1938E8F-66C5-4F02-84C2-5E4DE0D28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0827" y="6544033"/>
            <a:ext cx="677968" cy="246937"/>
          </a:xfrm>
          <a:prstGeom prst="rect">
            <a:avLst/>
          </a:prstGeom>
        </p:spPr>
        <p:txBody>
          <a:bodyPr vert="horz" lIns="145102" tIns="72550" rIns="145102" bIns="72550" rtlCol="0" anchor="ctr"/>
          <a:lstStyle>
            <a:lvl1pPr algn="ctr">
              <a:defRPr sz="12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atinLnBrk="1"/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 latinLnBrk="1"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86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atinLnBrk="1"/>
            <a:fld id="{778E2807-C68F-46BE-AF72-666FEA0F2265}" type="datetime1">
              <a:rPr lang="ko-KR" altLang="en-US" smtClean="0">
                <a:solidFill>
                  <a:prstClr val="white"/>
                </a:solidFill>
              </a:rPr>
              <a:pPr latinLnBrk="1"/>
              <a:t>2023-11-03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58870" y="6487263"/>
            <a:ext cx="4434581" cy="16827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atinLnBrk="1"/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 latinLnBrk="1"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99270" y="115144"/>
            <a:ext cx="125261" cy="53955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8247E8E3-8810-4FB4-8ED5-B600B9DD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3" y="184151"/>
            <a:ext cx="11582400" cy="411163"/>
          </a:xfrm>
          <a:prstGeom prst="rect">
            <a:avLst/>
          </a:prstGeom>
        </p:spPr>
        <p:txBody>
          <a:bodyPr vert="horz" lIns="145102" tIns="72550" rIns="145102" bIns="72550" rtlCol="0" anchor="ctr">
            <a:no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2A41A0D-104B-4D7B-8CAF-2279C77A2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3" y="990600"/>
            <a:ext cx="11582400" cy="5181600"/>
          </a:xfrm>
          <a:prstGeom prst="rect">
            <a:avLst/>
          </a:prstGeom>
        </p:spPr>
        <p:txBody>
          <a:bodyPr vert="horz" lIns="145102" tIns="72550" rIns="145102" bIns="72550" rtlCol="0">
            <a:normAutofit/>
          </a:bodyPr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9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atinLnBrk="1"/>
            <a:fld id="{832780D7-58DC-42EC-A275-C882F1EBE533}" type="datetime1">
              <a:rPr lang="ko-KR" altLang="en-US" smtClean="0">
                <a:solidFill>
                  <a:prstClr val="white"/>
                </a:solidFill>
              </a:rPr>
              <a:pPr latinLnBrk="1"/>
              <a:t>2023-11-03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atinLnBrk="1"/>
            <a:fld id="{7F95F651-C070-4BB6-8C73-3270935F4630}" type="slidenum">
              <a:rPr lang="ko-KR" altLang="en-US" smtClean="0">
                <a:solidFill>
                  <a:prstClr val="white"/>
                </a:solidFill>
              </a:rPr>
              <a:pPr latinLnBrk="1"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809DBC3-4D70-4172-A756-9598DE6BA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349" y="1613010"/>
            <a:ext cx="1092106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4800">
                <a:solidFill>
                  <a:schemeClr val="tx1"/>
                </a:solidFill>
                <a:latin typeface="+mj-lt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6900410-C2BC-4569-B5C8-42976917D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349" y="2951839"/>
            <a:ext cx="10921064" cy="553998"/>
          </a:xfr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  <a:latin typeface="+mj-lt"/>
                <a:cs typeface="Tahoma" panose="020B0604030504040204" pitchFamily="34" charset="0"/>
              </a:defRPr>
            </a:lvl1pPr>
            <a:lvl2pPr marL="725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50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76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01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26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52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777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03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75C039C-92A7-4AA2-B6C0-C4133938926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4400" y="4110635"/>
            <a:ext cx="10363200" cy="1417592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  <a:cs typeface="Tahoma" panose="020B0604030504040204" pitchFamily="34" charset="0"/>
              </a:defRPr>
            </a:lvl1pPr>
            <a:lvl2pPr marL="60946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2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8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1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77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6284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atinLnBrk="1"/>
            <a:fld id="{4ECC80F0-00F6-475A-B784-AF7FCA9D27B1}" type="datetime1">
              <a:rPr lang="ko-KR" altLang="en-US" smtClean="0">
                <a:solidFill>
                  <a:prstClr val="white"/>
                </a:solidFill>
              </a:rPr>
              <a:pPr latinLnBrk="1"/>
              <a:t>2023-11-03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atinLnBrk="1"/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 latinLnBrk="1"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99270" y="115144"/>
            <a:ext cx="125261" cy="53955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92D2E975-8982-4EFB-90EE-F3251591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3" y="184151"/>
            <a:ext cx="11582400" cy="411163"/>
          </a:xfrm>
          <a:prstGeom prst="rect">
            <a:avLst/>
          </a:prstGeom>
        </p:spPr>
        <p:txBody>
          <a:bodyPr vert="horz" lIns="145102" tIns="72550" rIns="145102" bIns="7255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9E9EBFF-E1B7-4A25-A21A-671A1FEED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3" y="990600"/>
            <a:ext cx="11582400" cy="5181600"/>
          </a:xfrm>
          <a:prstGeom prst="rect">
            <a:avLst/>
          </a:prstGeom>
        </p:spPr>
        <p:txBody>
          <a:bodyPr vert="horz" lIns="145102" tIns="72550" rIns="145102" bIns="7255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25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atinLnBrk="1"/>
            <a:fld id="{C012C54B-78F3-481E-8344-39A7863715F0}" type="datetime1">
              <a:rPr lang="ko-KR" altLang="en-US" smtClean="0">
                <a:solidFill>
                  <a:prstClr val="white"/>
                </a:solidFill>
              </a:rPr>
              <a:pPr latinLnBrk="1"/>
              <a:t>2023-11-03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atinLnBrk="1"/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 latinLnBrk="1"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99270" y="115144"/>
            <a:ext cx="125261" cy="5395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2757122-9927-41E7-AE41-6AB0469A1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3" y="184151"/>
            <a:ext cx="11582400" cy="411163"/>
          </a:xfrm>
          <a:prstGeom prst="rect">
            <a:avLst/>
          </a:prstGeom>
        </p:spPr>
        <p:txBody>
          <a:bodyPr vert="horz" lIns="145102" tIns="72550" rIns="145102" bIns="7255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CA7E1E7-9D23-43BC-9152-F6BDD2D72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3" y="990600"/>
            <a:ext cx="11582400" cy="5181600"/>
          </a:xfrm>
          <a:prstGeom prst="rect">
            <a:avLst/>
          </a:prstGeom>
        </p:spPr>
        <p:txBody>
          <a:bodyPr vert="horz" lIns="145102" tIns="72550" rIns="145102" bIns="7255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30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atinLnBrk="1"/>
            <a:fld id="{8F0C6371-02E8-42A6-864C-55ADE927CCF2}" type="datetime1">
              <a:rPr lang="ko-KR" altLang="en-US" smtClean="0">
                <a:solidFill>
                  <a:prstClr val="white"/>
                </a:solidFill>
              </a:rPr>
              <a:pPr latinLnBrk="1"/>
              <a:t>2023-11-03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atinLnBrk="1"/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 latinLnBrk="1"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99270" y="115144"/>
            <a:ext cx="125261" cy="5395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121889" tIns="60944" rIns="121889" bIns="60944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F21677F9-ACA5-48A5-A266-1E8A47BA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3" y="184151"/>
            <a:ext cx="11582400" cy="411163"/>
          </a:xfrm>
          <a:prstGeom prst="rect">
            <a:avLst/>
          </a:prstGeom>
        </p:spPr>
        <p:txBody>
          <a:bodyPr vert="horz" lIns="145102" tIns="72550" rIns="145102" bIns="7255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38CE922-5E5A-4E8B-80F9-8FB91499F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3" y="990600"/>
            <a:ext cx="11582400" cy="5181600"/>
          </a:xfrm>
          <a:prstGeom prst="rect">
            <a:avLst/>
          </a:prstGeom>
        </p:spPr>
        <p:txBody>
          <a:bodyPr vert="horz" lIns="145102" tIns="72550" rIns="145102" bIns="7255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7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atinLnBrk="1"/>
            <a:fld id="{2D74F6A3-9846-4098-8A63-CE38A871C9BC}" type="datetime1">
              <a:rPr lang="ko-KR" altLang="en-US" smtClean="0">
                <a:solidFill>
                  <a:prstClr val="white"/>
                </a:solidFill>
              </a:rPr>
              <a:pPr latinLnBrk="1"/>
              <a:t>2023-11-03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atinLnBrk="1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latinLnBrk="1"/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 latinLnBrk="1"/>
              <a:t>‹#›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BFD0ECA-7478-4108-AA5A-0059D883B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3" y="184151"/>
            <a:ext cx="11582400" cy="411163"/>
          </a:xfrm>
          <a:prstGeom prst="rect">
            <a:avLst/>
          </a:prstGeom>
        </p:spPr>
        <p:txBody>
          <a:bodyPr vert="horz" lIns="145102" tIns="72550" rIns="145102" bIns="7255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6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8249" y="170340"/>
            <a:ext cx="1121549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2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1">
                <a:solidFill>
                  <a:srgbClr val="A6A6A6"/>
                </a:solidFill>
                <a:latin typeface="Trebuchet MS"/>
                <a:cs typeface="Trebuchet MS"/>
              </a:defRPr>
            </a:lvl1pPr>
          </a:lstStyle>
          <a:p>
            <a:pPr marL="12700" latinLnBrk="1">
              <a:spcBef>
                <a:spcPts val="30"/>
              </a:spcBef>
            </a:pPr>
            <a:r>
              <a:rPr lang="en-US" spc="-60" smtClean="0"/>
              <a:t>CS576: </a:t>
            </a:r>
            <a:r>
              <a:rPr lang="en-US" spc="-80" smtClean="0"/>
              <a:t>Computer</a:t>
            </a:r>
            <a:r>
              <a:rPr lang="en-US" spc="-225" smtClean="0"/>
              <a:t> </a:t>
            </a:r>
            <a:r>
              <a:rPr lang="en-US" spc="-60" smtClean="0"/>
              <a:t>Vision</a:t>
            </a:r>
            <a:endParaRPr lang="en-US" spc="-6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A6A6A6"/>
                </a:solidFill>
                <a:latin typeface="Trebuchet MS"/>
                <a:cs typeface="Trebuchet MS"/>
              </a:defRPr>
            </a:lvl1pPr>
          </a:lstStyle>
          <a:p>
            <a:pPr marL="12700" latinLnBrk="1">
              <a:spcBef>
                <a:spcPts val="45"/>
              </a:spcBef>
            </a:pPr>
            <a:r>
              <a:rPr lang="en-US" spc="-70" smtClean="0"/>
              <a:t>Lecturer: </a:t>
            </a:r>
            <a:r>
              <a:rPr lang="en-US" spc="20" smtClean="0"/>
              <a:t>Min </a:t>
            </a:r>
            <a:r>
              <a:rPr lang="en-US" spc="-85" smtClean="0"/>
              <a:t>H. </a:t>
            </a:r>
            <a:r>
              <a:rPr lang="en-US" spc="-55" smtClean="0"/>
              <a:t>Kim</a:t>
            </a:r>
            <a:r>
              <a:rPr lang="en-US" spc="-240" smtClean="0"/>
              <a:t> </a:t>
            </a:r>
            <a:r>
              <a:rPr lang="en-US" spc="-55" smtClean="0"/>
              <a:t>(KAIST)</a:t>
            </a:r>
            <a:endParaRPr lang="en-US" spc="-5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Trebuchet MS"/>
                <a:cs typeface="Trebuchet MS"/>
              </a:defRPr>
            </a:lvl1pPr>
          </a:lstStyle>
          <a:p>
            <a:pPr marL="25400" latinLnBrk="1">
              <a:spcBef>
                <a:spcPts val="40"/>
              </a:spcBef>
            </a:pPr>
            <a:fld id="{81D60167-4931-47E6-BA6A-407CBD079E47}" type="slidenum">
              <a:rPr lang="en-US" altLang="ko-KR" spc="-25" smtClean="0"/>
              <a:pPr marL="25400" latinLnBrk="1">
                <a:spcBef>
                  <a:spcPts val="40"/>
                </a:spcBef>
              </a:pPr>
              <a:t>‹#›</a:t>
            </a:fld>
            <a:endParaRPr lang="en-US" altLang="ko-KR" spc="-25" dirty="0"/>
          </a:p>
        </p:txBody>
      </p:sp>
    </p:spTree>
    <p:extLst>
      <p:ext uri="{BB962C8B-B14F-4D97-AF65-F5344CB8AC3E}">
        <p14:creationId xmlns:p14="http://schemas.microsoft.com/office/powerpoint/2010/main" val="263230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14400"/>
            <a:ext cx="50800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914400"/>
            <a:ext cx="508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619500"/>
            <a:ext cx="50800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latinLnBrk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latinLnBrk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atinLnBrk="1">
              <a:defRPr/>
            </a:pPr>
            <a:fld id="{C7F2F79C-4F4E-46B8-B10B-944B55A82C54}" type="slidenum">
              <a:rPr lang="en-US" smtClean="0">
                <a:solidFill>
                  <a:prstClr val="white"/>
                </a:solidFill>
              </a:rPr>
              <a:pPr latinLnBrk="1"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61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23" y="6442084"/>
            <a:ext cx="12192000" cy="415926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068" tIns="72533" rIns="145068" bIns="72533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pitchFamily="-111" charset="-128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" y="32"/>
            <a:ext cx="12192000" cy="779463"/>
          </a:xfrm>
          <a:prstGeom prst="rect">
            <a:avLst/>
          </a:prstGeom>
          <a:solidFill>
            <a:srgbClr val="3232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5068" tIns="72533" rIns="145068" bIns="72533"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pitchFamily="-111" charset="-128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3" y="184151"/>
            <a:ext cx="11582400" cy="411163"/>
          </a:xfrm>
          <a:prstGeom prst="rect">
            <a:avLst/>
          </a:prstGeom>
        </p:spPr>
        <p:txBody>
          <a:bodyPr vert="horz" lIns="145102" tIns="72550" rIns="145102" bIns="7255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3" y="990600"/>
            <a:ext cx="11582400" cy="5181600"/>
          </a:xfrm>
          <a:prstGeom prst="rect">
            <a:avLst/>
          </a:prstGeom>
        </p:spPr>
        <p:txBody>
          <a:bodyPr vert="horz" lIns="145102" tIns="72550" rIns="145102" bIns="7255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8003" y="6629422"/>
            <a:ext cx="1016000" cy="168275"/>
          </a:xfrm>
          <a:prstGeom prst="rect">
            <a:avLst/>
          </a:prstGeom>
        </p:spPr>
        <p:txBody>
          <a:bodyPr vert="horz" lIns="145102" tIns="72550" rIns="145102" bIns="72550" rtlCol="0" anchor="ctr"/>
          <a:lstStyle>
            <a:lvl1pPr algn="ctr">
              <a:defRPr sz="1100">
                <a:solidFill>
                  <a:schemeClr val="bg1"/>
                </a:solidFill>
                <a:latin typeface="+mj-lt"/>
              </a:defRPr>
            </a:lvl1pPr>
          </a:lstStyle>
          <a:p>
            <a:pPr latinLnBrk="1"/>
            <a:fld id="{6A475891-58FB-42F6-BAA8-6CD9C2656383}" type="datetime1">
              <a:rPr lang="ko-KR" altLang="en-US" smtClean="0">
                <a:solidFill>
                  <a:prstClr val="white"/>
                </a:solidFill>
              </a:rPr>
              <a:pPr latinLnBrk="1"/>
              <a:t>2023-11-03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58869" y="6487263"/>
            <a:ext cx="5204887" cy="168275"/>
          </a:xfrm>
          <a:prstGeom prst="rect">
            <a:avLst/>
          </a:prstGeom>
        </p:spPr>
        <p:txBody>
          <a:bodyPr vert="horz" lIns="0" tIns="72550" rIns="145102" bIns="72550" rtlCol="0" anchor="ctr"/>
          <a:lstStyle>
            <a:lvl1pPr algn="l">
              <a:defRPr sz="1100">
                <a:solidFill>
                  <a:schemeClr val="bg1"/>
                </a:solidFill>
                <a:latin typeface="+mj-lt"/>
              </a:defRPr>
            </a:lvl1pPr>
          </a:lstStyle>
          <a:p>
            <a:pPr latinLnBrk="1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88003" y="6477002"/>
            <a:ext cx="1016000" cy="246937"/>
          </a:xfrm>
          <a:prstGeom prst="rect">
            <a:avLst/>
          </a:prstGeom>
        </p:spPr>
        <p:txBody>
          <a:bodyPr vert="horz" lIns="145102" tIns="72550" rIns="145102" bIns="72550" rtlCol="0" anchor="ctr"/>
          <a:lstStyle>
            <a:lvl1pPr algn="ctr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pPr latinLnBrk="1"/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 latinLnBrk="1"/>
              <a:t>‹#›</a:t>
            </a:fld>
            <a:endParaRPr lang="ko-KR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40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ftr="0" dt="0"/>
  <p:txStyles>
    <p:titleStyle>
      <a:lvl1pPr algn="l" defTabSz="1450776" rtl="0" eaLnBrk="1" latinLnBrk="1" hangingPunct="1">
        <a:spcBef>
          <a:spcPct val="0"/>
        </a:spcBef>
        <a:buNone/>
        <a:defRPr sz="3200" kern="1200" spc="-100" baseline="0">
          <a:solidFill>
            <a:schemeClr val="bg2"/>
          </a:solidFill>
          <a:latin typeface="+mj-lt"/>
          <a:ea typeface="+mj-ea"/>
          <a:cs typeface="Tahoma" panose="020B0604030504040204" pitchFamily="34" charset="0"/>
        </a:defRPr>
      </a:lvl1pPr>
    </p:titleStyle>
    <p:bodyStyle>
      <a:lvl1pPr marL="367730" indent="-367730" algn="l" defTabSz="1450776" rtl="0" eaLnBrk="1" latinLnBrk="1" hangingPunct="1">
        <a:spcBef>
          <a:spcPts val="952"/>
        </a:spcBef>
        <a:buClr>
          <a:schemeClr val="tx1"/>
        </a:buClr>
        <a:buSzPct val="70000"/>
        <a:buFont typeface="Wingdings" pitchFamily="2" charset="2"/>
        <a:buChar char="§"/>
        <a:defRPr sz="2800" kern="1200" spc="-100" baseline="0">
          <a:solidFill>
            <a:schemeClr val="tx1"/>
          </a:solidFill>
          <a:latin typeface="+mj-lt"/>
          <a:ea typeface="+mn-ea"/>
          <a:cs typeface="+mn-cs"/>
        </a:defRPr>
      </a:lvl1pPr>
      <a:lvl2pPr marL="735464" indent="-367730" algn="l" defTabSz="1450776" rtl="0" eaLnBrk="1" latinLnBrk="1" hangingPunct="1">
        <a:spcBef>
          <a:spcPts val="952"/>
        </a:spcBef>
        <a:buClr>
          <a:schemeClr val="tx1"/>
        </a:buClr>
        <a:buSzPct val="70000"/>
        <a:buFont typeface="Wingdings" pitchFamily="2" charset="2"/>
        <a:buChar char="§"/>
        <a:defRPr sz="2400" kern="1200" spc="-100" baseline="0">
          <a:solidFill>
            <a:schemeClr val="tx1"/>
          </a:solidFill>
          <a:latin typeface="+mj-lt"/>
          <a:ea typeface="+mn-ea"/>
          <a:cs typeface="+mn-cs"/>
        </a:defRPr>
      </a:lvl2pPr>
      <a:lvl3pPr marL="1002446" indent="-266983" algn="l" defTabSz="1450776" rtl="0" eaLnBrk="1" latinLnBrk="1" hangingPunct="1">
        <a:spcBef>
          <a:spcPts val="952"/>
        </a:spcBef>
        <a:buClr>
          <a:schemeClr val="tx1"/>
        </a:buClr>
        <a:buSzPct val="70000"/>
        <a:buFont typeface="Wingdings" pitchFamily="2" charset="2"/>
        <a:buChar char="§"/>
        <a:defRPr sz="2000" kern="1200" spc="-100" baseline="0">
          <a:solidFill>
            <a:schemeClr val="tx1"/>
          </a:solidFill>
          <a:latin typeface="+mj-lt"/>
          <a:ea typeface="+mn-ea"/>
          <a:cs typeface="+mn-cs"/>
        </a:defRPr>
      </a:lvl3pPr>
      <a:lvl4pPr marL="1266913" indent="-264464" algn="l" defTabSz="1450776" rtl="0" eaLnBrk="1" latinLnBrk="1" hangingPunct="1">
        <a:spcBef>
          <a:spcPts val="952"/>
        </a:spcBef>
        <a:buClr>
          <a:schemeClr val="tx1"/>
        </a:buClr>
        <a:buSzPct val="70000"/>
        <a:buFont typeface="Wingdings" pitchFamily="2" charset="2"/>
        <a:buChar char="§"/>
        <a:defRPr sz="2000" kern="1200" spc="-100" baseline="0">
          <a:solidFill>
            <a:schemeClr val="tx1"/>
          </a:solidFill>
          <a:latin typeface="+mj-lt"/>
          <a:ea typeface="+mn-ea"/>
          <a:cs typeface="+mn-cs"/>
        </a:defRPr>
      </a:lvl4pPr>
      <a:lvl5pPr marL="1450776" indent="-183866" algn="l" defTabSz="1450776" rtl="0" eaLnBrk="1" latinLnBrk="1" hangingPunct="1">
        <a:spcBef>
          <a:spcPts val="952"/>
        </a:spcBef>
        <a:buClr>
          <a:schemeClr val="tx1"/>
        </a:buClr>
        <a:buSzPct val="70000"/>
        <a:buFont typeface="Wingdings" pitchFamily="2" charset="2"/>
        <a:buChar char="§"/>
        <a:defRPr sz="1800" kern="1200" spc="-100" baseline="0">
          <a:solidFill>
            <a:schemeClr val="tx1"/>
          </a:solidFill>
          <a:latin typeface="+mj-lt"/>
          <a:ea typeface="+mn-ea"/>
          <a:cs typeface="+mn-cs"/>
        </a:defRPr>
      </a:lvl5pPr>
      <a:lvl6pPr marL="3989633" indent="-362693" algn="l" defTabSz="1450776" rtl="0" eaLnBrk="1" latinLnBrk="1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6pPr>
      <a:lvl7pPr marL="4715020" indent="-362693" algn="l" defTabSz="1450776" rtl="0" eaLnBrk="1" latinLnBrk="1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7pPr>
      <a:lvl8pPr marL="5440409" indent="-362693" algn="l" defTabSz="1450776" rtl="0" eaLnBrk="1" latinLnBrk="1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8pPr>
      <a:lvl9pPr marL="6165795" indent="-362693" algn="l" defTabSz="1450776" rtl="0" eaLnBrk="1" latinLnBrk="1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725389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2pPr>
      <a:lvl3pPr marL="1450776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3pPr>
      <a:lvl4pPr marL="2176163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4pPr>
      <a:lvl5pPr marL="2901551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5pPr>
      <a:lvl6pPr marL="3626939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6pPr>
      <a:lvl7pPr marL="4352327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7pPr>
      <a:lvl8pPr marL="5077717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8pPr>
      <a:lvl9pPr marL="5803102" algn="l" defTabSz="1450776" rtl="0" eaLnBrk="1" latinLnBrk="1" hangingPunct="1">
        <a:defRPr sz="2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hyperlink" Target="https://johnwlambert.github.io/sfm/#triangulation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5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19" Type="http://schemas.openxmlformats.org/officeDocument/2006/relationships/image" Target="../media/image7.png"/><Relationship Id="rId4" Type="http://schemas.openxmlformats.org/officeDocument/2006/relationships/image" Target="../media/image4.jpe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fld id="{FDD39262-B491-4869-BA95-D6A6C727505B}" type="slidenum">
              <a:rPr lang="ko-KR" altLang="en-US">
                <a:solidFill>
                  <a:prstClr val="black">
                    <a:tint val="75000"/>
                  </a:prstClr>
                </a:solidFill>
                <a:ea typeface="맑은 고딕"/>
              </a:rPr>
              <a:pPr latinLnBrk="1"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  <a:ea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Strategy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1-3. reconstruct 3D points from keypoints from the selected image using triangulation</a:t>
            </a:r>
          </a:p>
          <a:p>
            <a:pPr lvl="1"/>
            <a:r>
              <a:rPr lang="en-US" altLang="ko-KR" sz="1800" dirty="0"/>
              <a:t>Reconstruct 3d points of matched keypoints using two camera poses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7289410" y="2305319"/>
            <a:ext cx="3014337" cy="2214630"/>
            <a:chOff x="4944011" y="1639095"/>
            <a:chExt cx="4019116" cy="2952839"/>
          </a:xfrm>
        </p:grpSpPr>
        <p:grpSp>
          <p:nvGrpSpPr>
            <p:cNvPr id="13" name="그룹 12"/>
            <p:cNvGrpSpPr/>
            <p:nvPr/>
          </p:nvGrpSpPr>
          <p:grpSpPr>
            <a:xfrm>
              <a:off x="5116876" y="1820247"/>
              <a:ext cx="3235187" cy="2755418"/>
              <a:chOff x="3563888" y="2996952"/>
              <a:chExt cx="3898347" cy="4113913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3563888" y="5264201"/>
                <a:ext cx="2004786" cy="1079881"/>
                <a:chOff x="4561861" y="3558584"/>
                <a:chExt cx="1080000" cy="720000"/>
              </a:xfrm>
            </p:grpSpPr>
            <p:pic>
              <p:nvPicPr>
                <p:cNvPr id="51" name="그림 5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61861" y="3558584"/>
                  <a:ext cx="1080000" cy="720000"/>
                </a:xfrm>
                <a:prstGeom prst="rect">
                  <a:avLst/>
                </a:prstGeom>
              </p:spPr>
            </p:pic>
            <p:sp>
              <p:nvSpPr>
                <p:cNvPr id="52" name="타원 51"/>
                <p:cNvSpPr/>
                <p:nvPr/>
              </p:nvSpPr>
              <p:spPr>
                <a:xfrm>
                  <a:off x="4985362" y="3872905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1"/>
                  <a:endParaRPr lang="ko-KR" altLang="en-US" sz="1350" b="1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latin typeface="Calibri"/>
                    <a:ea typeface="맑은 고딕"/>
                  </a:endParaRPr>
                </a:p>
              </p:txBody>
            </p:sp>
            <p:sp>
              <p:nvSpPr>
                <p:cNvPr id="53" name="타원 52"/>
                <p:cNvSpPr/>
                <p:nvPr/>
              </p:nvSpPr>
              <p:spPr>
                <a:xfrm>
                  <a:off x="5170334" y="4088929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1"/>
                  <a:endParaRPr lang="ko-KR" altLang="en-US" sz="1350" b="1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latin typeface="Calibri"/>
                    <a:ea typeface="맑은 고딕"/>
                  </a:endParaRPr>
                </a:p>
              </p:txBody>
            </p:sp>
            <p:sp>
              <p:nvSpPr>
                <p:cNvPr id="54" name="타원 53"/>
                <p:cNvSpPr/>
                <p:nvPr/>
              </p:nvSpPr>
              <p:spPr>
                <a:xfrm>
                  <a:off x="4959073" y="4025305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1"/>
                  <a:endParaRPr lang="ko-KR" altLang="en-US" sz="1350" b="1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latin typeface="Calibri"/>
                    <a:ea typeface="맑은 고딕"/>
                  </a:endParaRPr>
                </a:p>
              </p:txBody>
            </p:sp>
            <p:sp>
              <p:nvSpPr>
                <p:cNvPr id="55" name="타원 54"/>
                <p:cNvSpPr/>
                <p:nvPr/>
              </p:nvSpPr>
              <p:spPr>
                <a:xfrm>
                  <a:off x="5103089" y="3885283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1"/>
                  <a:endParaRPr lang="ko-KR" altLang="en-US" sz="1350" b="1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latin typeface="Calibri"/>
                    <a:ea typeface="맑은 고딕"/>
                  </a:endParaRPr>
                </a:p>
              </p:txBody>
            </p:sp>
            <p:sp>
              <p:nvSpPr>
                <p:cNvPr id="56" name="타원 55"/>
                <p:cNvSpPr/>
                <p:nvPr/>
              </p:nvSpPr>
              <p:spPr>
                <a:xfrm>
                  <a:off x="4944784" y="4098455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1"/>
                  <a:endParaRPr lang="ko-KR" altLang="en-US" sz="1350" b="1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latin typeface="Calibri"/>
                    <a:ea typeface="맑은 고딕"/>
                  </a:endParaRPr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5395861" y="4719876"/>
                <a:ext cx="2004786" cy="1336524"/>
                <a:chOff x="5652240" y="3558584"/>
                <a:chExt cx="1080000" cy="720000"/>
              </a:xfrm>
              <a:scene3d>
                <a:camera prst="isometricRightUp"/>
                <a:lightRig rig="threePt" dir="t"/>
              </a:scene3d>
            </p:grpSpPr>
            <p:pic>
              <p:nvPicPr>
                <p:cNvPr id="45" name="그림 44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52240" y="3558584"/>
                  <a:ext cx="1080000" cy="720000"/>
                </a:xfrm>
                <a:prstGeom prst="rect">
                  <a:avLst/>
                </a:prstGeom>
              </p:spPr>
            </p:pic>
            <p:sp>
              <p:nvSpPr>
                <p:cNvPr id="46" name="타원 45"/>
                <p:cNvSpPr/>
                <p:nvPr/>
              </p:nvSpPr>
              <p:spPr>
                <a:xfrm>
                  <a:off x="6082625" y="3875193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1"/>
                  <a:endParaRPr lang="ko-KR" altLang="en-US" sz="1350" b="1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latin typeface="Calibri"/>
                    <a:ea typeface="맑은 고딕"/>
                  </a:endParaRPr>
                </a:p>
              </p:txBody>
            </p:sp>
            <p:sp>
              <p:nvSpPr>
                <p:cNvPr id="47" name="타원 46"/>
                <p:cNvSpPr/>
                <p:nvPr/>
              </p:nvSpPr>
              <p:spPr>
                <a:xfrm>
                  <a:off x="6135016" y="4019210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1"/>
                  <a:endParaRPr lang="ko-KR" altLang="en-US" sz="1350" b="1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latin typeface="Calibri"/>
                    <a:ea typeface="맑은 고딕"/>
                  </a:endParaRPr>
                </a:p>
              </p:txBody>
            </p:sp>
            <p:sp>
              <p:nvSpPr>
                <p:cNvPr id="48" name="타원 47"/>
                <p:cNvSpPr/>
                <p:nvPr/>
              </p:nvSpPr>
              <p:spPr>
                <a:xfrm>
                  <a:off x="6329135" y="4065115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1"/>
                  <a:endParaRPr lang="ko-KR" altLang="en-US" sz="1350" b="1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latin typeface="Calibri"/>
                    <a:ea typeface="맑은 고딕"/>
                  </a:endParaRPr>
                </a:p>
              </p:txBody>
            </p:sp>
            <p:sp>
              <p:nvSpPr>
                <p:cNvPr id="49" name="타원 48"/>
                <p:cNvSpPr/>
                <p:nvPr/>
              </p:nvSpPr>
              <p:spPr>
                <a:xfrm>
                  <a:off x="6238455" y="3878046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1"/>
                  <a:endParaRPr lang="ko-KR" altLang="en-US" sz="1350" b="1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latin typeface="Calibri"/>
                    <a:ea typeface="맑은 고딕"/>
                  </a:endParaRPr>
                </a:p>
              </p:txBody>
            </p:sp>
            <p:sp>
              <p:nvSpPr>
                <p:cNvPr id="50" name="타원 49"/>
                <p:cNvSpPr/>
                <p:nvPr/>
              </p:nvSpPr>
              <p:spPr>
                <a:xfrm>
                  <a:off x="6158824" y="4103796"/>
                  <a:ext cx="45719" cy="45719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1"/>
                  <a:endParaRPr lang="ko-KR" altLang="en-US" sz="1350" b="1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latin typeface="Calibri"/>
                    <a:ea typeface="맑은 고딕"/>
                  </a:endParaRPr>
                </a:p>
              </p:txBody>
            </p:sp>
          </p:grpSp>
          <p:cxnSp>
            <p:nvCxnSpPr>
              <p:cNvPr id="27" name="직선 연결선 26"/>
              <p:cNvCxnSpPr>
                <a:endCxn id="34" idx="4"/>
              </p:cNvCxnSpPr>
              <p:nvPr/>
            </p:nvCxnSpPr>
            <p:spPr>
              <a:xfrm flipH="1" flipV="1">
                <a:off x="3913404" y="3526146"/>
                <a:ext cx="680232" cy="309186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>
                <a:endCxn id="34" idx="1"/>
              </p:cNvCxnSpPr>
              <p:nvPr/>
            </p:nvCxnSpPr>
            <p:spPr>
              <a:xfrm flipH="1" flipV="1">
                <a:off x="3883398" y="3467617"/>
                <a:ext cx="3328820" cy="2739819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>
              <a:xfrm flipV="1">
                <a:off x="4587741" y="2996952"/>
                <a:ext cx="128275" cy="3621056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5364088" y="4149080"/>
                <a:ext cx="1870474" cy="207658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4593635" y="4149080"/>
                <a:ext cx="770453" cy="2468927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4716016" y="3068960"/>
                <a:ext cx="2512203" cy="317483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타원 32"/>
              <p:cNvSpPr/>
              <p:nvPr/>
            </p:nvSpPr>
            <p:spPr>
              <a:xfrm>
                <a:off x="4552379" y="6570857"/>
                <a:ext cx="84867" cy="68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1"/>
                <a:endParaRPr lang="ko-KR" altLang="en-US" sz="1350" b="1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latin typeface="Calibri"/>
                  <a:ea typeface="맑은 고딕"/>
                </a:endParaRP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3870970" y="3457575"/>
                <a:ext cx="84867" cy="68571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1"/>
                <a:endParaRPr lang="ko-KR" altLang="en-US" sz="1350" b="1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latin typeface="Calibri"/>
                  <a:ea typeface="맑은 고딕"/>
                </a:endParaRPr>
              </a:p>
            </p:txBody>
          </p:sp>
          <p:sp>
            <p:nvSpPr>
              <p:cNvPr id="35" name="타원 34"/>
              <p:cNvSpPr/>
              <p:nvPr/>
            </p:nvSpPr>
            <p:spPr>
              <a:xfrm>
                <a:off x="4677916" y="3022476"/>
                <a:ext cx="84867" cy="68571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1"/>
                <a:endParaRPr lang="ko-KR" altLang="en-US" sz="1350" b="1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latin typeface="Calibri"/>
                  <a:ea typeface="맑은 고딕"/>
                </a:endParaRPr>
              </a:p>
            </p:txBody>
          </p:sp>
          <p:sp>
            <p:nvSpPr>
              <p:cNvPr id="36" name="타원 35"/>
              <p:cNvSpPr/>
              <p:nvPr/>
            </p:nvSpPr>
            <p:spPr>
              <a:xfrm>
                <a:off x="5311130" y="4130030"/>
                <a:ext cx="84867" cy="68571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1"/>
                <a:endParaRPr lang="ko-KR" altLang="en-US" sz="1350" b="1">
                  <a:ln w="22225">
                    <a:solidFill>
                      <a:srgbClr val="ED7D31"/>
                    </a:solidFill>
                    <a:prstDash val="solid"/>
                  </a:ln>
                  <a:solidFill>
                    <a:srgbClr val="ED7D31">
                      <a:lumMod val="40000"/>
                      <a:lumOff val="60000"/>
                    </a:srgbClr>
                  </a:solidFill>
                  <a:latin typeface="Calibri"/>
                  <a:ea typeface="맑은 고딕"/>
                </a:endParaRPr>
              </a:p>
            </p:txBody>
          </p:sp>
          <p:cxnSp>
            <p:nvCxnSpPr>
              <p:cNvPr id="37" name="직선 화살표 연결선 36"/>
              <p:cNvCxnSpPr/>
              <p:nvPr/>
            </p:nvCxnSpPr>
            <p:spPr>
              <a:xfrm flipV="1">
                <a:off x="4599234" y="6618007"/>
                <a:ext cx="529070" cy="37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화살표 연결선 37"/>
              <p:cNvCxnSpPr/>
              <p:nvPr/>
            </p:nvCxnSpPr>
            <p:spPr>
              <a:xfrm>
                <a:off x="4593635" y="6628204"/>
                <a:ext cx="0" cy="4826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직선 화살표 연결선 38"/>
              <p:cNvCxnSpPr>
                <a:endCxn id="51" idx="2"/>
              </p:cNvCxnSpPr>
              <p:nvPr/>
            </p:nvCxnSpPr>
            <p:spPr>
              <a:xfrm flipH="1" flipV="1">
                <a:off x="4566281" y="6344083"/>
                <a:ext cx="22934" cy="2731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그룹 39"/>
              <p:cNvGrpSpPr/>
              <p:nvPr/>
            </p:nvGrpSpPr>
            <p:grpSpPr>
              <a:xfrm>
                <a:off x="6660232" y="5805264"/>
                <a:ext cx="802003" cy="893859"/>
                <a:chOff x="7400647" y="6083338"/>
                <a:chExt cx="802003" cy="893859"/>
              </a:xfrm>
            </p:grpSpPr>
            <p:sp>
              <p:nvSpPr>
                <p:cNvPr id="41" name="타원 40"/>
                <p:cNvSpPr/>
                <p:nvPr/>
              </p:nvSpPr>
              <p:spPr>
                <a:xfrm>
                  <a:off x="7904373" y="6453397"/>
                  <a:ext cx="84867" cy="6857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latinLnBrk="1"/>
                  <a:endParaRPr lang="ko-KR" altLang="en-US" sz="1350" b="1">
                    <a:ln w="22225">
                      <a:solidFill>
                        <a:srgbClr val="ED7D31"/>
                      </a:solidFill>
                      <a:prstDash val="solid"/>
                    </a:ln>
                    <a:solidFill>
                      <a:srgbClr val="ED7D31">
                        <a:lumMod val="40000"/>
                        <a:lumOff val="60000"/>
                      </a:srgbClr>
                    </a:solidFill>
                    <a:latin typeface="Calibri"/>
                    <a:ea typeface="맑은 고딕"/>
                  </a:endParaRPr>
                </a:p>
              </p:txBody>
            </p:sp>
            <p:cxnSp>
              <p:nvCxnSpPr>
                <p:cNvPr id="42" name="직선 화살표 연결선 41"/>
                <p:cNvCxnSpPr/>
                <p:nvPr/>
              </p:nvCxnSpPr>
              <p:spPr>
                <a:xfrm flipV="1">
                  <a:off x="7935316" y="6083338"/>
                  <a:ext cx="267334" cy="4047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화살표 연결선 42"/>
                <p:cNvCxnSpPr/>
                <p:nvPr/>
              </p:nvCxnSpPr>
              <p:spPr>
                <a:xfrm>
                  <a:off x="7929717" y="6494536"/>
                  <a:ext cx="0" cy="4826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직선 화살표 연결선 43"/>
                <p:cNvCxnSpPr/>
                <p:nvPr/>
              </p:nvCxnSpPr>
              <p:spPr>
                <a:xfrm flipH="1" flipV="1">
                  <a:off x="7400647" y="6350673"/>
                  <a:ext cx="524652" cy="13291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4944011" y="1919582"/>
                  <a:ext cx="559727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ko-KR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>
                    <a:solidFill>
                      <a:prstClr val="black"/>
                    </a:solidFill>
                    <a:latin typeface="Calibri"/>
                    <a:ea typeface="맑은 고딕"/>
                  </a:endParaRPr>
                </a:p>
              </p:txBody>
            </p:sp>
          </mc:Choice>
          <mc:Fallback xmlns="">
            <p:sp>
              <p:nvSpPr>
                <p:cNvPr id="30" name="직사각형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4011" y="1919582"/>
                  <a:ext cx="559727" cy="40010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/>
                <p:cNvSpPr/>
                <p:nvPr/>
              </p:nvSpPr>
              <p:spPr>
                <a:xfrm>
                  <a:off x="5595992" y="1639095"/>
                  <a:ext cx="559727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ko-KR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>
                    <a:solidFill>
                      <a:prstClr val="black"/>
                    </a:solidFill>
                    <a:latin typeface="Calibri"/>
                    <a:ea typeface="맑은 고딕"/>
                  </a:endParaRPr>
                </a:p>
              </p:txBody>
            </p:sp>
          </mc:Choice>
          <mc:Fallback xmlns="">
            <p:sp>
              <p:nvSpPr>
                <p:cNvPr id="31" name="직사각형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992" y="1639095"/>
                  <a:ext cx="559727" cy="40010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/>
                <p:cNvSpPr/>
                <p:nvPr/>
              </p:nvSpPr>
              <p:spPr>
                <a:xfrm>
                  <a:off x="6124662" y="2271679"/>
                  <a:ext cx="559727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ko-KR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>
                    <a:solidFill>
                      <a:prstClr val="black"/>
                    </a:solidFill>
                    <a:latin typeface="Calibri"/>
                    <a:ea typeface="맑은 고딕"/>
                  </a:endParaRPr>
                </a:p>
              </p:txBody>
            </p:sp>
          </mc:Choice>
          <mc:Fallback xmlns="">
            <p:sp>
              <p:nvSpPr>
                <p:cNvPr id="32" name="직사각형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662" y="2271679"/>
                  <a:ext cx="559727" cy="40010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직사각형 16"/>
            <p:cNvSpPr/>
            <p:nvPr/>
          </p:nvSpPr>
          <p:spPr>
            <a:xfrm>
              <a:off x="5268388" y="4191825"/>
              <a:ext cx="782693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1"/>
              <a:r>
                <a:rPr lang="en-US" altLang="ko-KR" sz="1350" dirty="0">
                  <a:solidFill>
                    <a:prstClr val="black"/>
                  </a:solidFill>
                  <a:latin typeface="Calibri"/>
                  <a:ea typeface="맑은 고딕"/>
                </a:rPr>
                <a:t>Cam1</a:t>
              </a:r>
              <a:endParaRPr lang="ko-KR" altLang="en-US" sz="1350" dirty="0">
                <a:solidFill>
                  <a:prstClr val="black"/>
                </a:solidFill>
                <a:latin typeface="Calibri"/>
                <a:ea typeface="맑은 고딕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8180434" y="3877820"/>
              <a:ext cx="782693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atinLnBrk="1"/>
              <a:r>
                <a:rPr lang="en-US" altLang="ko-KR" sz="1350" dirty="0">
                  <a:solidFill>
                    <a:prstClr val="black"/>
                  </a:solidFill>
                  <a:latin typeface="Calibri"/>
                  <a:ea typeface="맑은 고딕"/>
                </a:rPr>
                <a:t>Cam2</a:t>
              </a:r>
              <a:endParaRPr lang="ko-KR" altLang="en-US" sz="1350" dirty="0">
                <a:solidFill>
                  <a:prstClr val="black"/>
                </a:solidFill>
                <a:latin typeface="Calibri"/>
                <a:ea typeface="맑은 고딕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/>
                <p:cNvSpPr/>
                <p:nvPr/>
              </p:nvSpPr>
              <p:spPr>
                <a:xfrm>
                  <a:off x="5332330" y="3370453"/>
                  <a:ext cx="536728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>
                    <a:solidFill>
                      <a:prstClr val="black"/>
                    </a:solidFill>
                    <a:latin typeface="Calibri"/>
                    <a:ea typeface="맑은 고딕"/>
                  </a:endParaRPr>
                </a:p>
              </p:txBody>
            </p:sp>
          </mc:Choice>
          <mc:Fallback xmlns="">
            <p:sp>
              <p:nvSpPr>
                <p:cNvPr id="35" name="직사각형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330" y="3370453"/>
                  <a:ext cx="536728" cy="40010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/>
                <p:cNvSpPr/>
                <p:nvPr/>
              </p:nvSpPr>
              <p:spPr>
                <a:xfrm>
                  <a:off x="5885531" y="3293622"/>
                  <a:ext cx="536728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>
                    <a:solidFill>
                      <a:prstClr val="black"/>
                    </a:solidFill>
                    <a:latin typeface="Calibri"/>
                    <a:ea typeface="맑은 고딕"/>
                  </a:endParaRPr>
                </a:p>
              </p:txBody>
            </p:sp>
          </mc:Choice>
          <mc:Fallback xmlns="">
            <p:sp>
              <p:nvSpPr>
                <p:cNvPr id="36" name="직사각형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5531" y="3293622"/>
                  <a:ext cx="536728" cy="40010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/>
                <p:cNvSpPr/>
                <p:nvPr/>
              </p:nvSpPr>
              <p:spPr>
                <a:xfrm>
                  <a:off x="6064508" y="3661090"/>
                  <a:ext cx="536728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>
                    <a:solidFill>
                      <a:prstClr val="black"/>
                    </a:solidFill>
                    <a:latin typeface="Calibri"/>
                    <a:ea typeface="맑은 고딕"/>
                  </a:endParaRPr>
                </a:p>
              </p:txBody>
            </p:sp>
          </mc:Choice>
          <mc:Fallback xmlns="">
            <p:sp>
              <p:nvSpPr>
                <p:cNvPr id="37" name="직사각형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4508" y="3661090"/>
                  <a:ext cx="536728" cy="40010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/>
                <p:cNvSpPr/>
                <p:nvPr/>
              </p:nvSpPr>
              <p:spPr>
                <a:xfrm>
                  <a:off x="6884835" y="3299534"/>
                  <a:ext cx="589221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ko-KR" sz="135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>
                    <a:solidFill>
                      <a:prstClr val="black"/>
                    </a:solidFill>
                    <a:latin typeface="Calibri"/>
                    <a:ea typeface="맑은 고딕"/>
                  </a:endParaRPr>
                </a:p>
              </p:txBody>
            </p:sp>
          </mc:Choice>
          <mc:Fallback xmlns="">
            <p:sp>
              <p:nvSpPr>
                <p:cNvPr id="38" name="직사각형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4835" y="3299534"/>
                  <a:ext cx="589221" cy="40010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/>
                <p:cNvSpPr/>
                <p:nvPr/>
              </p:nvSpPr>
              <p:spPr>
                <a:xfrm>
                  <a:off x="7348847" y="2898708"/>
                  <a:ext cx="589221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ko-KR" sz="135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>
                    <a:solidFill>
                      <a:prstClr val="black"/>
                    </a:solidFill>
                    <a:latin typeface="Calibri"/>
                    <a:ea typeface="맑은 고딕"/>
                  </a:endParaRPr>
                </a:p>
              </p:txBody>
            </p:sp>
          </mc:Choice>
          <mc:Fallback xmlns="">
            <p:sp>
              <p:nvSpPr>
                <p:cNvPr id="39" name="직사각형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8847" y="2898708"/>
                  <a:ext cx="589221" cy="40010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직사각형 23"/>
                <p:cNvSpPr/>
                <p:nvPr/>
              </p:nvSpPr>
              <p:spPr>
                <a:xfrm>
                  <a:off x="7584258" y="3224721"/>
                  <a:ext cx="589221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atinLnBrk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ko-KR" sz="1350" b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>
                    <a:solidFill>
                      <a:prstClr val="black"/>
                    </a:solidFill>
                    <a:latin typeface="Calibri"/>
                    <a:ea typeface="맑은 고딕"/>
                  </a:endParaRPr>
                </a:p>
              </p:txBody>
            </p:sp>
          </mc:Choice>
          <mc:Fallback xmlns="">
            <p:sp>
              <p:nvSpPr>
                <p:cNvPr id="40" name="직사각형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258" y="3224721"/>
                  <a:ext cx="589221" cy="40010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7" name="그림 6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43578" y="2482418"/>
            <a:ext cx="1552792" cy="1495634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15402" y="4191175"/>
            <a:ext cx="4158820" cy="1670346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684024" y="6012445"/>
            <a:ext cx="3983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1"/>
            <a:r>
              <a:rPr lang="en-US" altLang="ko-KR" sz="2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See this </a:t>
            </a:r>
            <a:r>
              <a:rPr lang="en-US" altLang="ko-KR" sz="2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18"/>
              </a:rPr>
              <a:t>link</a:t>
            </a:r>
            <a:r>
              <a:rPr lang="en-US" altLang="ko-KR" sz="2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more explanation</a:t>
            </a:r>
            <a:endParaRPr lang="ko-KR" altLang="en-US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902748" y="2825782"/>
            <a:ext cx="3325234" cy="82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3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VI. Optimization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x_BA</a:t>
            </a:r>
            <a:r>
              <a:rPr lang="en-US" altLang="ko-KR" dirty="0" smtClean="0"/>
              <a:t>] = </a:t>
            </a:r>
            <a:r>
              <a:rPr lang="en-US" altLang="ko-KR" dirty="0" smtClean="0"/>
              <a:t>LM2_iter_dof(x,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) (LM2_iter_dof.m)</a:t>
            </a:r>
          </a:p>
          <a:p>
            <a:pPr lvl="1"/>
            <a:r>
              <a:rPr lang="en-US" altLang="ko-KR" dirty="0" err="1" smtClean="0"/>
              <a:t>Param</a:t>
            </a:r>
            <a:r>
              <a:rPr lang="en-US" altLang="ko-KR" dirty="0" smtClean="0"/>
              <a:t> is a dictionary that contains keypoints, indices,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for optimization.</a:t>
            </a:r>
          </a:p>
          <a:p>
            <a:pPr lvl="1"/>
            <a:r>
              <a:rPr lang="en-US" altLang="ko-KR" dirty="0" smtClean="0"/>
              <a:t>Here are keys and values that should be included</a:t>
            </a:r>
          </a:p>
          <a:p>
            <a:pPr lvl="2"/>
            <a:r>
              <a:rPr lang="en-US" altLang="ko-KR" dirty="0" err="1" smtClean="0"/>
              <a:t>nX</a:t>
            </a:r>
            <a:r>
              <a:rPr lang="en-US" altLang="ko-KR" dirty="0" smtClean="0"/>
              <a:t>: the number of 3D points that are reconstructed</a:t>
            </a:r>
          </a:p>
          <a:p>
            <a:pPr lvl="2"/>
            <a:r>
              <a:rPr lang="en-US" altLang="ko-KR" dirty="0" smtClean="0"/>
              <a:t>key1 and key2: indices of images that are reconstructed for the first time; in this case key1 is 4 and key2 is 5</a:t>
            </a:r>
          </a:p>
          <a:p>
            <a:pPr marL="735463" lvl="2" indent="0">
              <a:buNone/>
            </a:pPr>
            <a:r>
              <a:rPr lang="en-US" altLang="ko-KR" dirty="0" smtClean="0"/>
              <a:t>      (</a:t>
            </a:r>
            <a:r>
              <a:rPr lang="en-US" altLang="ko-KR" dirty="0" err="1" smtClean="0"/>
              <a:t>matlab</a:t>
            </a:r>
            <a:r>
              <a:rPr lang="en-US" altLang="ko-KR" dirty="0" smtClean="0"/>
              <a:t> index start at 1)</a:t>
            </a:r>
          </a:p>
          <a:p>
            <a:pPr lvl="2"/>
            <a:r>
              <a:rPr lang="en-US" altLang="ko-KR" dirty="0" smtClean="0"/>
              <a:t>Optimization: 1</a:t>
            </a:r>
          </a:p>
          <a:p>
            <a:pPr lvl="2"/>
            <a:r>
              <a:rPr lang="en-US" altLang="ko-KR" dirty="0" err="1" smtClean="0"/>
              <a:t>Dof_remove</a:t>
            </a:r>
            <a:r>
              <a:rPr lang="en-US" altLang="ko-KR" dirty="0" smtClean="0"/>
              <a:t>: 0 </a:t>
            </a:r>
          </a:p>
        </p:txBody>
      </p:sp>
    </p:spTree>
    <p:extLst>
      <p:ext uri="{BB962C8B-B14F-4D97-AF65-F5344CB8AC3E}">
        <p14:creationId xmlns:p14="http://schemas.microsoft.com/office/powerpoint/2010/main" val="96474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fld id="{FDD39262-B491-4869-BA95-D6A6C727505B}" type="slidenum">
              <a:rPr lang="ko-KR" altLang="en-US">
                <a:solidFill>
                  <a:prstClr val="black">
                    <a:tint val="75000"/>
                  </a:prstClr>
                </a:solidFill>
                <a:ea typeface="맑은 고딕"/>
              </a:rPr>
              <a:pPr latinLnBrk="1"/>
              <a:t>2</a:t>
            </a:fld>
            <a:endParaRPr lang="ko-KR" altLang="en-US">
              <a:solidFill>
                <a:prstClr val="black">
                  <a:tint val="75000"/>
                </a:prstClr>
              </a:solidFill>
              <a:ea typeface="맑은 고딕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Strategy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1-3. </a:t>
            </a:r>
            <a:r>
              <a:rPr lang="en-US" altLang="ko-KR" sz="2400" b="1" dirty="0" smtClean="0"/>
              <a:t>Detail description about 3D reconstruction using triangulation</a:t>
            </a:r>
          </a:p>
          <a:p>
            <a:pPr marL="710634" lvl="1" indent="-342900">
              <a:buFont typeface="+mj-lt"/>
              <a:buAutoNum type="arabicPeriod"/>
            </a:pPr>
            <a:r>
              <a:rPr lang="en-US" altLang="ko-KR" sz="1800" dirty="0" smtClean="0"/>
              <a:t>You need to </a:t>
            </a:r>
            <a:r>
              <a:rPr lang="en-US" altLang="ko-KR" sz="1800" b="1" dirty="0" smtClean="0"/>
              <a:t>create and add</a:t>
            </a:r>
            <a:r>
              <a:rPr lang="en-US" altLang="ko-KR" sz="1800" dirty="0" smtClean="0"/>
              <a:t> 3D points using the new camera pose calculated by 3 points RANSAC</a:t>
            </a:r>
          </a:p>
          <a:p>
            <a:pPr marL="710634" lvl="1" indent="-342900">
              <a:buFont typeface="+mj-lt"/>
              <a:buAutoNum type="arabicPeriod"/>
            </a:pPr>
            <a:r>
              <a:rPr lang="en-US" altLang="ko-KR" sz="1800" dirty="0" smtClean="0"/>
              <a:t>Perform keypoints matching again with the </a:t>
            </a:r>
            <a:r>
              <a:rPr lang="en-US" altLang="ko-KR" sz="1800" b="1" dirty="0" smtClean="0"/>
              <a:t>selected image</a:t>
            </a:r>
            <a:r>
              <a:rPr lang="en-US" altLang="ko-KR" sz="1800" dirty="0" smtClean="0"/>
              <a:t> and </a:t>
            </a:r>
            <a:r>
              <a:rPr lang="en-US" altLang="ko-KR" sz="1800" b="1" dirty="0" smtClean="0"/>
              <a:t>one of existing </a:t>
            </a:r>
            <a:r>
              <a:rPr lang="en-US" altLang="ko-KR" sz="1800" b="1" dirty="0" smtClean="0"/>
              <a:t>images</a:t>
            </a:r>
          </a:p>
          <a:p>
            <a:pPr marL="977616" lvl="2" indent="-342900">
              <a:buFont typeface="+mj-lt"/>
              <a:buAutoNum type="arabicPeriod"/>
            </a:pPr>
            <a:r>
              <a:rPr lang="en-US" altLang="ko-KR" sz="1400" dirty="0" smtClean="0"/>
              <a:t>One of existing image that has </a:t>
            </a:r>
            <a:r>
              <a:rPr lang="en-US" altLang="ko-KR" sz="1400" b="1" dirty="0" smtClean="0"/>
              <a:t>a most number of matches </a:t>
            </a:r>
            <a:r>
              <a:rPr lang="en-US" altLang="ko-KR" sz="1400" dirty="0" smtClean="0"/>
              <a:t>with the selected image is recommended</a:t>
            </a:r>
            <a:endParaRPr lang="en-US" altLang="ko-KR" sz="1400" dirty="0" smtClean="0"/>
          </a:p>
          <a:p>
            <a:pPr marL="710634" lvl="1" indent="-342900">
              <a:buFont typeface="+mj-lt"/>
              <a:buAutoNum type="arabicPeriod"/>
            </a:pPr>
            <a:r>
              <a:rPr lang="en-US" altLang="ko-KR" sz="1800" dirty="0" smtClean="0"/>
              <a:t>Now you can </a:t>
            </a:r>
            <a:r>
              <a:rPr lang="en-US" altLang="ko-KR" sz="1800" b="1" dirty="0" smtClean="0"/>
              <a:t>reconstruct 3D points</a:t>
            </a:r>
            <a:r>
              <a:rPr lang="en-US" altLang="ko-KR" sz="1800" dirty="0" smtClean="0"/>
              <a:t> from 2D keypoints in the selected image using triangulation with the existing one</a:t>
            </a:r>
          </a:p>
          <a:p>
            <a:pPr marL="710634" lvl="1" indent="-342900">
              <a:buFont typeface="+mj-lt"/>
              <a:buAutoNum type="arabicPeriod"/>
            </a:pPr>
            <a:r>
              <a:rPr lang="en-US" altLang="ko-KR" sz="1800" dirty="0" smtClean="0"/>
              <a:t>You should choose </a:t>
            </a:r>
            <a:r>
              <a:rPr lang="en-US" altLang="ko-KR" sz="1800" b="1" dirty="0" smtClean="0"/>
              <a:t>good </a:t>
            </a:r>
            <a:r>
              <a:rPr lang="en-US" altLang="ko-KR" sz="1800" dirty="0" smtClean="0"/>
              <a:t>3D points using </a:t>
            </a:r>
            <a:r>
              <a:rPr lang="en-US" altLang="ko-KR" sz="1800" dirty="0" err="1" smtClean="0"/>
              <a:t>thresholding</a:t>
            </a:r>
            <a:r>
              <a:rPr lang="en-US" altLang="ko-KR" sz="1800" dirty="0" smtClean="0"/>
              <a:t> on re-projection error or distance in 3D space</a:t>
            </a:r>
          </a:p>
          <a:p>
            <a:pPr marL="977616" lvl="2" indent="-342900">
              <a:buFont typeface="+mj-lt"/>
              <a:buAutoNum type="arabicPeriod"/>
            </a:pPr>
            <a:r>
              <a:rPr lang="en-US" altLang="ko-KR" sz="1400" dirty="0" smtClean="0"/>
              <a:t>If matched keypoint already has a corresponding 3D point =&gt; </a:t>
            </a:r>
            <a:r>
              <a:rPr lang="en-US" altLang="ko-KR" sz="1400" dirty="0" err="1" smtClean="0"/>
              <a:t>thresholding</a:t>
            </a:r>
            <a:r>
              <a:rPr lang="en-US" altLang="ko-KR" sz="1400" dirty="0" smtClean="0"/>
              <a:t> on distance in 3D </a:t>
            </a:r>
            <a:r>
              <a:rPr lang="en-US" altLang="ko-KR" sz="1400" dirty="0" smtClean="0"/>
              <a:t>space (threshold = 5e-4)</a:t>
            </a:r>
            <a:endParaRPr lang="en-US" altLang="ko-KR" sz="1400" dirty="0" smtClean="0"/>
          </a:p>
          <a:p>
            <a:pPr marL="977616" lvl="2" indent="-342900">
              <a:buFont typeface="+mj-lt"/>
              <a:buAutoNum type="arabicPeriod"/>
            </a:pPr>
            <a:r>
              <a:rPr lang="en-US" altLang="ko-KR" sz="1400" dirty="0" smtClean="0"/>
              <a:t>If matched keypoint doesn’t have corresponding 3D point =&gt; </a:t>
            </a:r>
            <a:r>
              <a:rPr lang="en-US" altLang="ko-KR" sz="1400" dirty="0" err="1" smtClean="0"/>
              <a:t>reproject</a:t>
            </a:r>
            <a:r>
              <a:rPr lang="en-US" altLang="ko-KR" sz="1400" dirty="0" smtClean="0"/>
              <a:t> that 3D point onto the existing one and threshold it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266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 latinLnBrk="1"/>
              <a:t>3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Strategy</a:t>
            </a:r>
            <a:endParaRPr lang="en-US" dirty="0"/>
          </a:p>
        </p:txBody>
      </p:sp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4191002" y="6477001"/>
            <a:ext cx="762000" cy="246937"/>
          </a:xfrm>
          <a:prstGeom prst="rect">
            <a:avLst/>
          </a:prstGeom>
        </p:spPr>
        <p:txBody>
          <a:bodyPr vert="horz" lIns="145102" tIns="72550" rIns="145102" bIns="7255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6" name="그룹 65"/>
          <p:cNvGrpSpPr/>
          <p:nvPr/>
        </p:nvGrpSpPr>
        <p:grpSpPr>
          <a:xfrm>
            <a:off x="2477653" y="2251981"/>
            <a:ext cx="7236695" cy="3413326"/>
            <a:chOff x="765807" y="2709181"/>
            <a:chExt cx="7236695" cy="3413326"/>
          </a:xfrm>
        </p:grpSpPr>
        <p:grpSp>
          <p:nvGrpSpPr>
            <p:cNvPr id="6" name="그룹 5"/>
            <p:cNvGrpSpPr/>
            <p:nvPr/>
          </p:nvGrpSpPr>
          <p:grpSpPr>
            <a:xfrm>
              <a:off x="3730333" y="4673957"/>
              <a:ext cx="1847982" cy="836077"/>
              <a:chOff x="4561861" y="3558584"/>
              <a:chExt cx="1080000" cy="72000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61861" y="3558584"/>
                <a:ext cx="1080000" cy="720000"/>
              </a:xfrm>
              <a:prstGeom prst="rect">
                <a:avLst/>
              </a:prstGeom>
            </p:spPr>
          </p:pic>
          <p:sp>
            <p:nvSpPr>
              <p:cNvPr id="8" name="타원 7"/>
              <p:cNvSpPr/>
              <p:nvPr/>
            </p:nvSpPr>
            <p:spPr>
              <a:xfrm>
                <a:off x="4985362" y="387290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5170334" y="4088929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4959073" y="402530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5103089" y="388528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4944784" y="409845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5419018" y="4252524"/>
              <a:ext cx="1847982" cy="1034778"/>
              <a:chOff x="5652240" y="3558584"/>
              <a:chExt cx="1080000" cy="720000"/>
            </a:xfrm>
            <a:scene3d>
              <a:camera prst="isometricRightUp"/>
              <a:lightRig rig="threePt" dir="t"/>
            </a:scene3d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52240" y="3558584"/>
                <a:ext cx="1080000" cy="720000"/>
              </a:xfrm>
              <a:prstGeom prst="rect">
                <a:avLst/>
              </a:prstGeom>
            </p:spPr>
          </p:pic>
          <p:sp>
            <p:nvSpPr>
              <p:cNvPr id="15" name="타원 14"/>
              <p:cNvSpPr/>
              <p:nvPr/>
            </p:nvSpPr>
            <p:spPr>
              <a:xfrm>
                <a:off x="6082625" y="387519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6135016" y="4019210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6329135" y="4065115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8" name="타원 17"/>
              <p:cNvSpPr/>
              <p:nvPr/>
            </p:nvSpPr>
            <p:spPr>
              <a:xfrm>
                <a:off x="6238455" y="387804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6158824" y="4103796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cxnSp>
          <p:nvCxnSpPr>
            <p:cNvPr id="20" name="직선 연결선 19"/>
            <p:cNvCxnSpPr>
              <a:endCxn id="27" idx="4"/>
            </p:cNvCxnSpPr>
            <p:nvPr/>
          </p:nvCxnSpPr>
          <p:spPr>
            <a:xfrm flipH="1" flipV="1">
              <a:off x="4052512" y="3328301"/>
              <a:ext cx="627028" cy="2393815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endCxn id="27" idx="1"/>
            </p:cNvCxnSpPr>
            <p:nvPr/>
          </p:nvCxnSpPr>
          <p:spPr>
            <a:xfrm flipH="1" flipV="1">
              <a:off x="4024853" y="3282986"/>
              <a:ext cx="3068457" cy="212125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V="1">
              <a:off x="4674105" y="2918583"/>
              <a:ext cx="118242" cy="280353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>
            <a:xfrm>
              <a:off x="5389730" y="3810596"/>
              <a:ext cx="1724175" cy="1607754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V="1">
              <a:off x="4679538" y="3810596"/>
              <a:ext cx="710192" cy="191151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>
            <a:xfrm>
              <a:off x="4792347" y="2974334"/>
              <a:ext cx="2315711" cy="24580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4641509" y="5685610"/>
              <a:ext cx="78229" cy="530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4013397" y="3275211"/>
              <a:ext cx="78229" cy="5309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8" name="타원 27"/>
            <p:cNvSpPr/>
            <p:nvPr/>
          </p:nvSpPr>
          <p:spPr>
            <a:xfrm>
              <a:off x="4757227" y="2938344"/>
              <a:ext cx="78229" cy="5309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5340915" y="3795847"/>
              <a:ext cx="78229" cy="5309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30" name="직선 화살표 연결선 29"/>
            <p:cNvCxnSpPr/>
            <p:nvPr/>
          </p:nvCxnSpPr>
          <p:spPr>
            <a:xfrm flipV="1">
              <a:off x="4684699" y="5722115"/>
              <a:ext cx="487689" cy="28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4679538" y="5730010"/>
              <a:ext cx="0" cy="373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endCxn id="7" idx="2"/>
            </p:cNvCxnSpPr>
            <p:nvPr/>
          </p:nvCxnSpPr>
          <p:spPr>
            <a:xfrm flipH="1" flipV="1">
              <a:off x="4654324" y="5510035"/>
              <a:ext cx="21140" cy="211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/>
            <p:cNvGrpSpPr/>
            <p:nvPr/>
          </p:nvGrpSpPr>
          <p:grpSpPr>
            <a:xfrm>
              <a:off x="6584497" y="5092865"/>
              <a:ext cx="739274" cy="692053"/>
              <a:chOff x="7400647" y="6083338"/>
              <a:chExt cx="802003" cy="893859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7904373" y="6453397"/>
                <a:ext cx="84867" cy="6857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350" b="1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  <p:cxnSp>
            <p:nvCxnSpPr>
              <p:cNvPr id="35" name="직선 화살표 연결선 34"/>
              <p:cNvCxnSpPr/>
              <p:nvPr/>
            </p:nvCxnSpPr>
            <p:spPr>
              <a:xfrm flipV="1">
                <a:off x="7935316" y="6083338"/>
                <a:ext cx="267334" cy="4047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/>
              <p:cNvCxnSpPr/>
              <p:nvPr/>
            </p:nvCxnSpPr>
            <p:spPr>
              <a:xfrm>
                <a:off x="7929717" y="6494536"/>
                <a:ext cx="0" cy="4826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/>
              <p:cNvCxnSpPr/>
              <p:nvPr/>
            </p:nvCxnSpPr>
            <p:spPr>
              <a:xfrm flipH="1" flipV="1">
                <a:off x="7400647" y="6350673"/>
                <a:ext cx="524652" cy="13291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직사각형 37"/>
                <p:cNvSpPr/>
                <p:nvPr/>
              </p:nvSpPr>
              <p:spPr>
                <a:xfrm>
                  <a:off x="3538326" y="3033409"/>
                  <a:ext cx="621709" cy="462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38" name="직사각형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8326" y="3033409"/>
                  <a:ext cx="621709" cy="46250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직사각형 38"/>
                <p:cNvSpPr/>
                <p:nvPr/>
              </p:nvSpPr>
              <p:spPr>
                <a:xfrm>
                  <a:off x="4262505" y="2709181"/>
                  <a:ext cx="621709" cy="462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39" name="직사각형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505" y="2709181"/>
                  <a:ext cx="621709" cy="4625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직사각형 39"/>
                <p:cNvSpPr/>
                <p:nvPr/>
              </p:nvSpPr>
              <p:spPr>
                <a:xfrm>
                  <a:off x="4849717" y="3440415"/>
                  <a:ext cx="621709" cy="462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40" name="직사각형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717" y="3440415"/>
                  <a:ext cx="621709" cy="4625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직사각형 40"/>
            <p:cNvSpPr/>
            <p:nvPr/>
          </p:nvSpPr>
          <p:spPr>
            <a:xfrm>
              <a:off x="3898623" y="5660002"/>
              <a:ext cx="869365" cy="4625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 dirty="0"/>
                <a:t>Cam1</a:t>
              </a:r>
              <a:endParaRPr lang="ko-KR" altLang="en-US" sz="1350" dirty="0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133137" y="5297029"/>
              <a:ext cx="869365" cy="46250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 dirty="0"/>
                <a:t>Cam2</a:t>
              </a:r>
              <a:endParaRPr lang="ko-KR" altLang="en-US" sz="13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3969646" y="4710539"/>
                  <a:ext cx="596163" cy="462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9646" y="4710539"/>
                  <a:ext cx="596163" cy="46250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직사각형 43"/>
                <p:cNvSpPr/>
                <p:nvPr/>
              </p:nvSpPr>
              <p:spPr>
                <a:xfrm>
                  <a:off x="4584106" y="4621727"/>
                  <a:ext cx="596163" cy="462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44" name="직사각형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106" y="4621727"/>
                  <a:ext cx="596163" cy="4625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직사각형 44"/>
                <p:cNvSpPr/>
                <p:nvPr/>
              </p:nvSpPr>
              <p:spPr>
                <a:xfrm>
                  <a:off x="4782902" y="5046500"/>
                  <a:ext cx="596163" cy="462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45" name="직사각형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2902" y="5046500"/>
                  <a:ext cx="596163" cy="4625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직사각형 45"/>
                <p:cNvSpPr/>
                <p:nvPr/>
              </p:nvSpPr>
              <p:spPr>
                <a:xfrm>
                  <a:off x="5694069" y="4628561"/>
                  <a:ext cx="654469" cy="462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46" name="직사각형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4069" y="4628561"/>
                  <a:ext cx="654469" cy="46250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직사각형 46"/>
                <p:cNvSpPr/>
                <p:nvPr/>
              </p:nvSpPr>
              <p:spPr>
                <a:xfrm>
                  <a:off x="6209463" y="4165227"/>
                  <a:ext cx="654469" cy="462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47" name="직사각형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9463" y="4165227"/>
                  <a:ext cx="654469" cy="46250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직사각형 47"/>
                <p:cNvSpPr/>
                <p:nvPr/>
              </p:nvSpPr>
              <p:spPr>
                <a:xfrm>
                  <a:off x="6470943" y="4542081"/>
                  <a:ext cx="654469" cy="462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ko-KR" sz="1350" b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ko-KR" sz="135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1350" dirty="0"/>
                </a:p>
              </p:txBody>
            </p:sp>
          </mc:Choice>
          <mc:Fallback xmlns="">
            <p:sp>
              <p:nvSpPr>
                <p:cNvPr id="48" name="직사각형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0943" y="4542081"/>
                  <a:ext cx="654469" cy="46250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808" y="4198328"/>
              <a:ext cx="1847982" cy="1034778"/>
            </a:xfrm>
            <a:prstGeom prst="rect">
              <a:avLst/>
            </a:prstGeom>
            <a:scene3d>
              <a:camera prst="isometricRightUp">
                <a:rot lat="19500000" lon="18900000" rev="0"/>
              </a:camera>
              <a:lightRig rig="threePt" dir="t"/>
            </a:scene3d>
          </p:spPr>
        </p:pic>
        <p:sp>
          <p:nvSpPr>
            <p:cNvPr id="50" name="TextBox 49"/>
            <p:cNvSpPr txBox="1"/>
            <p:nvPr/>
          </p:nvSpPr>
          <p:spPr>
            <a:xfrm>
              <a:off x="765807" y="4155876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New_image</a:t>
              </a:r>
              <a:endParaRPr lang="ko-KR" altLang="en-US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2682482" y="462273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/>
            <p:cNvSpPr/>
            <p:nvPr/>
          </p:nvSpPr>
          <p:spPr>
            <a:xfrm>
              <a:off x="2779222" y="467176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2883915" y="494343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4" name="직선 연결선 53"/>
            <p:cNvCxnSpPr>
              <a:stCxn id="51" idx="7"/>
              <a:endCxn id="27" idx="3"/>
            </p:cNvCxnSpPr>
            <p:nvPr/>
          </p:nvCxnSpPr>
          <p:spPr>
            <a:xfrm flipV="1">
              <a:off x="2743938" y="3320526"/>
              <a:ext cx="1280915" cy="13127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/>
            <p:cNvCxnSpPr>
              <a:stCxn id="52" idx="7"/>
              <a:endCxn id="28" idx="3"/>
            </p:cNvCxnSpPr>
            <p:nvPr/>
          </p:nvCxnSpPr>
          <p:spPr>
            <a:xfrm flipV="1">
              <a:off x="2840678" y="2983659"/>
              <a:ext cx="1928005" cy="169865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53" idx="7"/>
              <a:endCxn id="29" idx="3"/>
            </p:cNvCxnSpPr>
            <p:nvPr/>
          </p:nvCxnSpPr>
          <p:spPr>
            <a:xfrm flipV="1">
              <a:off x="2945371" y="3841162"/>
              <a:ext cx="2407000" cy="111281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stCxn id="53" idx="6"/>
              <a:endCxn id="9" idx="2"/>
            </p:cNvCxnSpPr>
            <p:nvPr/>
          </p:nvCxnSpPr>
          <p:spPr>
            <a:xfrm>
              <a:off x="2955915" y="4979434"/>
              <a:ext cx="1815573" cy="33691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>
              <a:stCxn id="52" idx="6"/>
              <a:endCxn id="11" idx="2"/>
            </p:cNvCxnSpPr>
            <p:nvPr/>
          </p:nvCxnSpPr>
          <p:spPr>
            <a:xfrm>
              <a:off x="2851222" y="4707766"/>
              <a:ext cx="1805203" cy="37210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51" idx="6"/>
              <a:endCxn id="8" idx="2"/>
            </p:cNvCxnSpPr>
            <p:nvPr/>
          </p:nvCxnSpPr>
          <p:spPr>
            <a:xfrm>
              <a:off x="2754482" y="4658732"/>
              <a:ext cx="1700501" cy="40676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60" name="타원 59"/>
            <p:cNvSpPr/>
            <p:nvPr/>
          </p:nvSpPr>
          <p:spPr>
            <a:xfrm>
              <a:off x="1768068" y="5366382"/>
              <a:ext cx="78229" cy="530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61" name="직선 화살표 연결선 60"/>
            <p:cNvCxnSpPr/>
            <p:nvPr/>
          </p:nvCxnSpPr>
          <p:spPr>
            <a:xfrm flipV="1">
              <a:off x="1796591" y="5173044"/>
              <a:ext cx="402478" cy="220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/>
            <p:cNvCxnSpPr/>
            <p:nvPr/>
          </p:nvCxnSpPr>
          <p:spPr>
            <a:xfrm>
              <a:off x="1791430" y="5398233"/>
              <a:ext cx="0" cy="373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/>
            <p:cNvCxnSpPr/>
            <p:nvPr/>
          </p:nvCxnSpPr>
          <p:spPr>
            <a:xfrm>
              <a:off x="1787357" y="5389754"/>
              <a:ext cx="488731" cy="270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직사각형 63"/>
            <p:cNvSpPr/>
            <p:nvPr/>
          </p:nvSpPr>
          <p:spPr>
            <a:xfrm>
              <a:off x="1195390" y="5297029"/>
              <a:ext cx="587020" cy="3000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350" dirty="0" smtClean="0"/>
                <a:t>Cam3</a:t>
              </a:r>
              <a:endParaRPr lang="ko-KR" altLang="en-US" sz="1350" dirty="0"/>
            </a:p>
          </p:txBody>
        </p:sp>
      </p:grpSp>
      <p:sp>
        <p:nvSpPr>
          <p:cNvPr id="65" name="내용 개체 틀 3"/>
          <p:cNvSpPr>
            <a:spLocks noGrp="1"/>
          </p:cNvSpPr>
          <p:nvPr>
            <p:ph idx="1"/>
          </p:nvPr>
        </p:nvSpPr>
        <p:spPr>
          <a:xfrm>
            <a:off x="304803" y="990600"/>
            <a:ext cx="11582400" cy="518160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1-3. </a:t>
            </a:r>
            <a:r>
              <a:rPr lang="en-US" altLang="ko-KR" sz="2400" b="1" dirty="0" smtClean="0"/>
              <a:t>Detail description about 3D reconstruction using triangulation</a:t>
            </a:r>
          </a:p>
          <a:p>
            <a:pPr marL="710634" lvl="1" indent="-342900">
              <a:buFont typeface="+mj-lt"/>
              <a:buAutoNum type="arabicPeriod"/>
            </a:pPr>
            <a:r>
              <a:rPr lang="en-US" altLang="ko-KR" sz="1800" dirty="0" smtClean="0"/>
              <a:t>You need to </a:t>
            </a:r>
            <a:r>
              <a:rPr lang="en-US" altLang="ko-KR" sz="1800" b="1" dirty="0" smtClean="0"/>
              <a:t>create and add</a:t>
            </a:r>
            <a:r>
              <a:rPr lang="en-US" altLang="ko-KR" sz="1800" dirty="0" smtClean="0"/>
              <a:t> 3D points using the new camera pose calculated by 3 points RANSAC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85484" y="4558739"/>
            <a:ext cx="1337683" cy="86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Calculated by RANSAC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직선 화살표 연결선 68"/>
          <p:cNvCxnSpPr>
            <a:stCxn id="67" idx="3"/>
            <a:endCxn id="64" idx="1"/>
          </p:cNvCxnSpPr>
          <p:nvPr/>
        </p:nvCxnSpPr>
        <p:spPr>
          <a:xfrm>
            <a:off x="2023167" y="4989870"/>
            <a:ext cx="8840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40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 latinLnBrk="1"/>
              <a:t>4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Strategy</a:t>
            </a:r>
            <a:endParaRPr lang="en-US" dirty="0"/>
          </a:p>
        </p:txBody>
      </p:sp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4191002" y="6477001"/>
            <a:ext cx="762000" cy="246937"/>
          </a:xfrm>
          <a:prstGeom prst="rect">
            <a:avLst/>
          </a:prstGeom>
        </p:spPr>
        <p:txBody>
          <a:bodyPr vert="horz" lIns="145102" tIns="72550" rIns="145102" bIns="7255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42179" y="4216757"/>
            <a:ext cx="1847982" cy="836077"/>
            <a:chOff x="4561861" y="3558584"/>
            <a:chExt cx="1080000" cy="7200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861" y="3558584"/>
              <a:ext cx="1080000" cy="720000"/>
            </a:xfrm>
            <a:prstGeom prst="rect">
              <a:avLst/>
            </a:prstGeom>
          </p:spPr>
        </p:pic>
        <p:sp>
          <p:nvSpPr>
            <p:cNvPr id="8" name="타원 7"/>
            <p:cNvSpPr/>
            <p:nvPr/>
          </p:nvSpPr>
          <p:spPr>
            <a:xfrm>
              <a:off x="4985362" y="387290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170334" y="408892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959073" y="402530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103089" y="388528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944784" y="409845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cxnSp>
        <p:nvCxnSpPr>
          <p:cNvPr id="20" name="직선 연결선 19"/>
          <p:cNvCxnSpPr>
            <a:endCxn id="27" idx="4"/>
          </p:cNvCxnSpPr>
          <p:nvPr/>
        </p:nvCxnSpPr>
        <p:spPr>
          <a:xfrm flipH="1" flipV="1">
            <a:off x="5764358" y="2871101"/>
            <a:ext cx="627028" cy="23938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6385951" y="2461383"/>
            <a:ext cx="118242" cy="28035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6391384" y="3353396"/>
            <a:ext cx="710192" cy="19115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353355" y="5228410"/>
            <a:ext cx="78229" cy="53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25243" y="2818011"/>
            <a:ext cx="78229" cy="530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469073" y="2481144"/>
            <a:ext cx="78229" cy="530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052761" y="3338647"/>
            <a:ext cx="78229" cy="530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6396545" y="5264915"/>
            <a:ext cx="487689" cy="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391384" y="5272810"/>
            <a:ext cx="0" cy="37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7" idx="2"/>
          </p:cNvCxnSpPr>
          <p:nvPr/>
        </p:nvCxnSpPr>
        <p:spPr>
          <a:xfrm flipH="1" flipV="1">
            <a:off x="6366170" y="5052835"/>
            <a:ext cx="21140" cy="21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5250172" y="2576209"/>
                <a:ext cx="621709" cy="46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172" y="2576209"/>
                <a:ext cx="621709" cy="462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5974351" y="2251981"/>
                <a:ext cx="621709" cy="46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51" y="2251981"/>
                <a:ext cx="621709" cy="462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6561563" y="2983215"/>
                <a:ext cx="621709" cy="46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563" y="2983215"/>
                <a:ext cx="621709" cy="462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/>
          <p:cNvSpPr/>
          <p:nvPr/>
        </p:nvSpPr>
        <p:spPr>
          <a:xfrm>
            <a:off x="5610469" y="5202802"/>
            <a:ext cx="869365" cy="462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dirty="0"/>
              <a:t>Cam1</a:t>
            </a:r>
            <a:endParaRPr lang="ko-KR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5681492" y="4253339"/>
                <a:ext cx="596163" cy="46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492" y="4253339"/>
                <a:ext cx="596163" cy="4625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6295952" y="4164527"/>
                <a:ext cx="596163" cy="46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952" y="4164527"/>
                <a:ext cx="596163" cy="462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6494748" y="4589300"/>
                <a:ext cx="596163" cy="46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8" y="4589300"/>
                <a:ext cx="596163" cy="462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그림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654" y="3741128"/>
            <a:ext cx="1847982" cy="1034778"/>
          </a:xfrm>
          <a:prstGeom prst="rect">
            <a:avLst/>
          </a:prstGeom>
          <a:scene3d>
            <a:camera prst="isometricRightUp">
              <a:rot lat="19500000" lon="18900000" rev="0"/>
            </a:camera>
            <a:lightRig rig="threePt" dir="t"/>
          </a:scene3d>
        </p:spPr>
      </p:pic>
      <p:sp>
        <p:nvSpPr>
          <p:cNvPr id="50" name="TextBox 49"/>
          <p:cNvSpPr txBox="1"/>
          <p:nvPr/>
        </p:nvSpPr>
        <p:spPr>
          <a:xfrm>
            <a:off x="2477653" y="369867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New_image</a:t>
            </a:r>
            <a:endParaRPr lang="ko-KR" altLang="en-US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394328" y="4165532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491068" y="4214566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595761" y="4486234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3" idx="6"/>
            <a:endCxn id="9" idx="2"/>
          </p:cNvCxnSpPr>
          <p:nvPr/>
        </p:nvCxnSpPr>
        <p:spPr>
          <a:xfrm>
            <a:off x="4667761" y="4522234"/>
            <a:ext cx="1815573" cy="336914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2" idx="6"/>
            <a:endCxn id="11" idx="2"/>
          </p:cNvCxnSpPr>
          <p:nvPr/>
        </p:nvCxnSpPr>
        <p:spPr>
          <a:xfrm>
            <a:off x="4563068" y="4250566"/>
            <a:ext cx="1805203" cy="37210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1" idx="6"/>
            <a:endCxn id="8" idx="2"/>
          </p:cNvCxnSpPr>
          <p:nvPr/>
        </p:nvCxnSpPr>
        <p:spPr>
          <a:xfrm>
            <a:off x="4466328" y="4201532"/>
            <a:ext cx="1700501" cy="40676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3479914" y="4909182"/>
            <a:ext cx="78229" cy="53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3508437" y="4715844"/>
            <a:ext cx="402478" cy="22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503276" y="4941033"/>
            <a:ext cx="0" cy="37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3499203" y="4932554"/>
            <a:ext cx="488731" cy="27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907236" y="4839829"/>
            <a:ext cx="58702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dirty="0" smtClean="0"/>
              <a:t>Cam3</a:t>
            </a:r>
            <a:endParaRPr lang="ko-KR" altLang="en-US" sz="1350" dirty="0"/>
          </a:p>
        </p:txBody>
      </p:sp>
      <p:sp>
        <p:nvSpPr>
          <p:cNvPr id="65" name="내용 개체 틀 3"/>
          <p:cNvSpPr>
            <a:spLocks noGrp="1"/>
          </p:cNvSpPr>
          <p:nvPr>
            <p:ph idx="1"/>
          </p:nvPr>
        </p:nvSpPr>
        <p:spPr>
          <a:xfrm>
            <a:off x="304803" y="990600"/>
            <a:ext cx="11582400" cy="518160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1-3. </a:t>
            </a:r>
            <a:r>
              <a:rPr lang="en-US" altLang="ko-KR" sz="2400" b="1" dirty="0" smtClean="0"/>
              <a:t>Detail description about 3D reconstruction using triangulation</a:t>
            </a:r>
          </a:p>
          <a:p>
            <a:pPr marL="710634" lvl="1" indent="-342900">
              <a:buFont typeface="+mj-lt"/>
              <a:buAutoNum type="arabicPeriod" startAt="2"/>
            </a:pPr>
            <a:r>
              <a:rPr lang="en-US" altLang="ko-KR" sz="1800" dirty="0" smtClean="0"/>
              <a:t>Perform </a:t>
            </a:r>
            <a:r>
              <a:rPr lang="en-US" altLang="ko-KR" sz="1800" dirty="0"/>
              <a:t>keypoints matching </a:t>
            </a:r>
            <a:r>
              <a:rPr lang="en-US" altLang="ko-KR" sz="1800" b="1" dirty="0"/>
              <a:t>again</a:t>
            </a:r>
            <a:r>
              <a:rPr lang="en-US" altLang="ko-KR" sz="1800" dirty="0"/>
              <a:t> with the </a:t>
            </a:r>
            <a:r>
              <a:rPr lang="en-US" altLang="ko-KR" sz="1800" b="1" dirty="0"/>
              <a:t>selected image</a:t>
            </a:r>
            <a:r>
              <a:rPr lang="en-US" altLang="ko-KR" sz="1800" dirty="0"/>
              <a:t> and </a:t>
            </a:r>
            <a:r>
              <a:rPr lang="en-US" altLang="ko-KR" sz="1800" b="1" dirty="0"/>
              <a:t>one of existing images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85484" y="4558739"/>
            <a:ext cx="1337683" cy="86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Calculated by RANSAC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직선 화살표 연결선 68"/>
          <p:cNvCxnSpPr>
            <a:stCxn id="67" idx="3"/>
            <a:endCxn id="64" idx="1"/>
          </p:cNvCxnSpPr>
          <p:nvPr/>
        </p:nvCxnSpPr>
        <p:spPr>
          <a:xfrm>
            <a:off x="2023167" y="4989870"/>
            <a:ext cx="8840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394328" y="4395216"/>
            <a:ext cx="1959027" cy="320628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346448" y="4068008"/>
            <a:ext cx="1775398" cy="454226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595761" y="4608297"/>
            <a:ext cx="1757594" cy="30088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346448" y="4286566"/>
            <a:ext cx="1775398" cy="429278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4491068" y="4164527"/>
            <a:ext cx="1875102" cy="357707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350533" y="5607935"/>
            <a:ext cx="2494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Newly matched keypoints</a:t>
            </a:r>
            <a:endParaRPr lang="ko-KR" altLang="en-US" sz="16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4" name="직선 화살표 연결선 83"/>
          <p:cNvCxnSpPr>
            <a:stCxn id="83" idx="0"/>
          </p:cNvCxnSpPr>
          <p:nvPr/>
        </p:nvCxnSpPr>
        <p:spPr>
          <a:xfrm flipV="1">
            <a:off x="4597734" y="4765169"/>
            <a:ext cx="685666" cy="842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27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 latinLnBrk="1"/>
              <a:t>5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Strategy</a:t>
            </a:r>
            <a:endParaRPr lang="en-US" dirty="0"/>
          </a:p>
        </p:txBody>
      </p:sp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4191002" y="6477001"/>
            <a:ext cx="762000" cy="246937"/>
          </a:xfrm>
          <a:prstGeom prst="rect">
            <a:avLst/>
          </a:prstGeom>
        </p:spPr>
        <p:txBody>
          <a:bodyPr vert="horz" lIns="145102" tIns="72550" rIns="145102" bIns="7255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42179" y="4216757"/>
            <a:ext cx="1847982" cy="836077"/>
            <a:chOff x="4561861" y="3558584"/>
            <a:chExt cx="1080000" cy="7200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861" y="3558584"/>
              <a:ext cx="1080000" cy="720000"/>
            </a:xfrm>
            <a:prstGeom prst="rect">
              <a:avLst/>
            </a:prstGeom>
          </p:spPr>
        </p:pic>
        <p:sp>
          <p:nvSpPr>
            <p:cNvPr id="8" name="타원 7"/>
            <p:cNvSpPr/>
            <p:nvPr/>
          </p:nvSpPr>
          <p:spPr>
            <a:xfrm>
              <a:off x="4985362" y="387290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170334" y="408892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959073" y="402530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103089" y="388528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944784" y="409845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cxnSp>
        <p:nvCxnSpPr>
          <p:cNvPr id="20" name="직선 연결선 19"/>
          <p:cNvCxnSpPr>
            <a:endCxn id="27" idx="4"/>
          </p:cNvCxnSpPr>
          <p:nvPr/>
        </p:nvCxnSpPr>
        <p:spPr>
          <a:xfrm flipH="1" flipV="1">
            <a:off x="5764358" y="2871101"/>
            <a:ext cx="627028" cy="23938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6385951" y="2461383"/>
            <a:ext cx="118242" cy="28035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6391384" y="3353396"/>
            <a:ext cx="710192" cy="19115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353355" y="5228410"/>
            <a:ext cx="78229" cy="53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25243" y="2818011"/>
            <a:ext cx="78229" cy="530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469073" y="2481144"/>
            <a:ext cx="78229" cy="530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052761" y="3338647"/>
            <a:ext cx="78229" cy="530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6396545" y="5264915"/>
            <a:ext cx="487689" cy="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391384" y="5272810"/>
            <a:ext cx="0" cy="37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7" idx="2"/>
          </p:cNvCxnSpPr>
          <p:nvPr/>
        </p:nvCxnSpPr>
        <p:spPr>
          <a:xfrm flipH="1" flipV="1">
            <a:off x="6366170" y="5052835"/>
            <a:ext cx="21140" cy="21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5250172" y="2576209"/>
                <a:ext cx="621709" cy="46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172" y="2576209"/>
                <a:ext cx="621709" cy="462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5974351" y="2251981"/>
                <a:ext cx="621709" cy="46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51" y="2251981"/>
                <a:ext cx="621709" cy="462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6561563" y="2983215"/>
                <a:ext cx="621709" cy="46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563" y="2983215"/>
                <a:ext cx="621709" cy="462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/>
          <p:cNvSpPr/>
          <p:nvPr/>
        </p:nvSpPr>
        <p:spPr>
          <a:xfrm>
            <a:off x="5610469" y="5202802"/>
            <a:ext cx="869365" cy="462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dirty="0"/>
              <a:t>Cam1</a:t>
            </a:r>
            <a:endParaRPr lang="ko-KR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5681492" y="4253339"/>
                <a:ext cx="596163" cy="46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492" y="4253339"/>
                <a:ext cx="596163" cy="4625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6295952" y="4164527"/>
                <a:ext cx="596163" cy="46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952" y="4164527"/>
                <a:ext cx="596163" cy="462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6494748" y="4589300"/>
                <a:ext cx="596163" cy="46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8" y="4589300"/>
                <a:ext cx="596163" cy="4625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그림 4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654" y="3741128"/>
            <a:ext cx="1847982" cy="1034778"/>
          </a:xfrm>
          <a:prstGeom prst="rect">
            <a:avLst/>
          </a:prstGeom>
          <a:scene3d>
            <a:camera prst="isometricRightUp">
              <a:rot lat="19500000" lon="18900000" rev="0"/>
            </a:camera>
            <a:lightRig rig="threePt" dir="t"/>
          </a:scene3d>
        </p:spPr>
      </p:pic>
      <p:sp>
        <p:nvSpPr>
          <p:cNvPr id="50" name="TextBox 49"/>
          <p:cNvSpPr txBox="1"/>
          <p:nvPr/>
        </p:nvSpPr>
        <p:spPr>
          <a:xfrm>
            <a:off x="2477653" y="369867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New_image</a:t>
            </a:r>
            <a:endParaRPr lang="ko-KR" altLang="en-US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394328" y="4165532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491068" y="4214566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595761" y="4486234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3" idx="6"/>
            <a:endCxn id="9" idx="2"/>
          </p:cNvCxnSpPr>
          <p:nvPr/>
        </p:nvCxnSpPr>
        <p:spPr>
          <a:xfrm>
            <a:off x="4667761" y="4522234"/>
            <a:ext cx="1815573" cy="336914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2" idx="6"/>
            <a:endCxn id="11" idx="2"/>
          </p:cNvCxnSpPr>
          <p:nvPr/>
        </p:nvCxnSpPr>
        <p:spPr>
          <a:xfrm>
            <a:off x="4563068" y="4250566"/>
            <a:ext cx="1805203" cy="37210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1" idx="6"/>
            <a:endCxn id="8" idx="2"/>
          </p:cNvCxnSpPr>
          <p:nvPr/>
        </p:nvCxnSpPr>
        <p:spPr>
          <a:xfrm>
            <a:off x="4466328" y="4201532"/>
            <a:ext cx="1700501" cy="40676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3479914" y="4909182"/>
            <a:ext cx="78229" cy="53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3508437" y="4715844"/>
            <a:ext cx="402478" cy="22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503276" y="4941033"/>
            <a:ext cx="0" cy="37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3499203" y="4932554"/>
            <a:ext cx="488731" cy="27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907236" y="4839829"/>
            <a:ext cx="58702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dirty="0" smtClean="0"/>
              <a:t>Cam3</a:t>
            </a:r>
            <a:endParaRPr lang="ko-KR" altLang="en-US" sz="1350" dirty="0"/>
          </a:p>
        </p:txBody>
      </p:sp>
      <p:sp>
        <p:nvSpPr>
          <p:cNvPr id="65" name="내용 개체 틀 3"/>
          <p:cNvSpPr>
            <a:spLocks noGrp="1"/>
          </p:cNvSpPr>
          <p:nvPr>
            <p:ph idx="1"/>
          </p:nvPr>
        </p:nvSpPr>
        <p:spPr>
          <a:xfrm>
            <a:off x="304803" y="990600"/>
            <a:ext cx="11582400" cy="518160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1-3. </a:t>
            </a:r>
            <a:r>
              <a:rPr lang="en-US" altLang="ko-KR" sz="2400" b="1" dirty="0" smtClean="0"/>
              <a:t>Detail description about 3D reconstruction using triangulation</a:t>
            </a:r>
          </a:p>
          <a:p>
            <a:pPr marL="710634" lvl="1" indent="-342900">
              <a:buFont typeface="+mj-lt"/>
              <a:buAutoNum type="arabicPeriod" startAt="3"/>
            </a:pPr>
            <a:r>
              <a:rPr lang="en-US" altLang="ko-KR" sz="1800" dirty="0"/>
              <a:t>Now you can </a:t>
            </a:r>
            <a:r>
              <a:rPr lang="en-US" altLang="ko-KR" sz="1800" b="1" dirty="0"/>
              <a:t>reconstruct 3D points</a:t>
            </a:r>
            <a:r>
              <a:rPr lang="en-US" altLang="ko-KR" sz="1800" dirty="0"/>
              <a:t> from 2D keypoints in the selected image using triangulation with the existing one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85484" y="4558739"/>
            <a:ext cx="1337683" cy="86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Calculated by RANSAC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직선 화살표 연결선 68"/>
          <p:cNvCxnSpPr>
            <a:stCxn id="67" idx="3"/>
            <a:endCxn id="64" idx="1"/>
          </p:cNvCxnSpPr>
          <p:nvPr/>
        </p:nvCxnSpPr>
        <p:spPr>
          <a:xfrm>
            <a:off x="2023167" y="4989870"/>
            <a:ext cx="8840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394328" y="4395216"/>
            <a:ext cx="1959027" cy="320628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346448" y="4068008"/>
            <a:ext cx="1775398" cy="454226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595761" y="4608297"/>
            <a:ext cx="1757594" cy="30088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346448" y="4286566"/>
            <a:ext cx="1775398" cy="429278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4491068" y="4164527"/>
            <a:ext cx="1875102" cy="357707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350533" y="5607935"/>
            <a:ext cx="2494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Newly matched keypoints</a:t>
            </a:r>
            <a:endParaRPr lang="ko-KR" altLang="en-US" sz="16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4" name="직선 화살표 연결선 83"/>
          <p:cNvCxnSpPr>
            <a:stCxn id="83" idx="0"/>
          </p:cNvCxnSpPr>
          <p:nvPr/>
        </p:nvCxnSpPr>
        <p:spPr>
          <a:xfrm flipV="1">
            <a:off x="4597734" y="4765169"/>
            <a:ext cx="685666" cy="842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4595761" y="3249168"/>
            <a:ext cx="992242" cy="5974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31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내용 개체 틀 3"/>
          <p:cNvSpPr>
            <a:spLocks noGrp="1"/>
          </p:cNvSpPr>
          <p:nvPr>
            <p:ph idx="1"/>
          </p:nvPr>
        </p:nvSpPr>
        <p:spPr>
          <a:xfrm>
            <a:off x="304803" y="990600"/>
            <a:ext cx="11582400" cy="5181600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1-3. </a:t>
            </a:r>
            <a:r>
              <a:rPr lang="en-US" altLang="ko-KR" sz="2400" b="1" dirty="0" smtClean="0"/>
              <a:t>Detail description about 3D reconstruction using triangulation</a:t>
            </a:r>
          </a:p>
          <a:p>
            <a:pPr marL="710634" lvl="1" indent="-342900">
              <a:buFont typeface="+mj-lt"/>
              <a:buAutoNum type="arabicPeriod" startAt="4"/>
            </a:pPr>
            <a:r>
              <a:rPr lang="en-US" altLang="ko-KR" sz="1800" dirty="0"/>
              <a:t>You should choose </a:t>
            </a:r>
            <a:r>
              <a:rPr lang="en-US" altLang="ko-KR" sz="1800" b="1" dirty="0"/>
              <a:t>good </a:t>
            </a:r>
            <a:r>
              <a:rPr lang="en-US" altLang="ko-KR" sz="1800" dirty="0"/>
              <a:t>3D points using </a:t>
            </a:r>
            <a:r>
              <a:rPr lang="en-US" altLang="ko-KR" sz="1800" dirty="0" err="1"/>
              <a:t>thresholding</a:t>
            </a:r>
            <a:r>
              <a:rPr lang="en-US" altLang="ko-KR" sz="1800" dirty="0"/>
              <a:t> on re-projection error or distance in 3D </a:t>
            </a:r>
            <a:r>
              <a:rPr lang="en-US" altLang="ko-KR" sz="1800" dirty="0" smtClean="0"/>
              <a:t>space</a:t>
            </a:r>
          </a:p>
          <a:p>
            <a:pPr marL="977616" lvl="2" indent="-342900">
              <a:buFont typeface="+mj-lt"/>
              <a:buAutoNum type="arabicPeriod"/>
            </a:pPr>
            <a:r>
              <a:rPr lang="en-US" altLang="ko-KR" sz="1400" dirty="0"/>
              <a:t>If matched keypoint already has a corresponding 3D point =&gt; </a:t>
            </a:r>
            <a:r>
              <a:rPr lang="en-US" altLang="ko-KR" sz="1400" dirty="0" err="1"/>
              <a:t>thresholding</a:t>
            </a:r>
            <a:r>
              <a:rPr lang="en-US" altLang="ko-KR" sz="1400" dirty="0"/>
              <a:t> on distance in 3D space</a:t>
            </a:r>
          </a:p>
          <a:p>
            <a:pPr marL="977616" lvl="2" indent="-342900">
              <a:buFont typeface="+mj-lt"/>
              <a:buAutoNum type="arabicPeriod"/>
            </a:pPr>
            <a:r>
              <a:rPr lang="en-US" altLang="ko-KR" sz="1400" dirty="0"/>
              <a:t>If matched keypoint doesn’t have corresponding 3D point =&gt; </a:t>
            </a:r>
            <a:r>
              <a:rPr lang="en-US" altLang="ko-KR" sz="1400" dirty="0" err="1"/>
              <a:t>reproject</a:t>
            </a:r>
            <a:r>
              <a:rPr lang="en-US" altLang="ko-KR" sz="1400" dirty="0"/>
              <a:t> that 3D point onto the existing one and threshold it.</a:t>
            </a:r>
          </a:p>
          <a:p>
            <a:pPr marL="977616" lvl="2" indent="-342900">
              <a:buFont typeface="+mj-lt"/>
              <a:buAutoNum type="arabicPeriod" startAt="4"/>
            </a:pPr>
            <a:endParaRPr lang="en-US" altLang="ko-KR" sz="14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atinLnBrk="1"/>
            <a:fld id="{744E1330-F117-49F3-99FE-C7C68CB76D67}" type="slidenum">
              <a:rPr lang="ko-KR" altLang="en-US" smtClean="0">
                <a:solidFill>
                  <a:prstClr val="white"/>
                </a:solidFill>
              </a:rPr>
              <a:pPr latinLnBrk="1"/>
              <a:t>6</a:t>
            </a:fld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Overall Strategy</a:t>
            </a:r>
            <a:endParaRPr lang="en-US" dirty="0"/>
          </a:p>
        </p:txBody>
      </p:sp>
      <p:sp>
        <p:nvSpPr>
          <p:cNvPr id="5" name="슬라이드 번호 개체 틀 1"/>
          <p:cNvSpPr txBox="1">
            <a:spLocks/>
          </p:cNvSpPr>
          <p:nvPr/>
        </p:nvSpPr>
        <p:spPr>
          <a:xfrm>
            <a:off x="4191002" y="6477001"/>
            <a:ext cx="762000" cy="246937"/>
          </a:xfrm>
          <a:prstGeom prst="rect">
            <a:avLst/>
          </a:prstGeom>
        </p:spPr>
        <p:txBody>
          <a:bodyPr vert="horz" lIns="145102" tIns="72550" rIns="145102" bIns="7255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60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442179" y="4216757"/>
            <a:ext cx="1847982" cy="836077"/>
            <a:chOff x="4561861" y="3558584"/>
            <a:chExt cx="1080000" cy="720000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1861" y="3558584"/>
              <a:ext cx="1080000" cy="720000"/>
            </a:xfrm>
            <a:prstGeom prst="rect">
              <a:avLst/>
            </a:prstGeom>
          </p:spPr>
        </p:pic>
        <p:sp>
          <p:nvSpPr>
            <p:cNvPr id="8" name="타원 7"/>
            <p:cNvSpPr/>
            <p:nvPr/>
          </p:nvSpPr>
          <p:spPr>
            <a:xfrm>
              <a:off x="4985362" y="387290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170334" y="408892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959073" y="402530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5103089" y="388528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4944784" y="4098455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  <p:cxnSp>
        <p:nvCxnSpPr>
          <p:cNvPr id="20" name="직선 연결선 19"/>
          <p:cNvCxnSpPr>
            <a:endCxn id="27" idx="4"/>
          </p:cNvCxnSpPr>
          <p:nvPr/>
        </p:nvCxnSpPr>
        <p:spPr>
          <a:xfrm flipH="1" flipV="1">
            <a:off x="5764358" y="2871101"/>
            <a:ext cx="627028" cy="239381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V="1">
            <a:off x="6385951" y="2461383"/>
            <a:ext cx="118242" cy="28035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6391384" y="3353396"/>
            <a:ext cx="710192" cy="191151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6353355" y="5228410"/>
            <a:ext cx="78229" cy="53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25243" y="2818011"/>
            <a:ext cx="78229" cy="530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469073" y="2481144"/>
            <a:ext cx="78229" cy="530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7052761" y="3338647"/>
            <a:ext cx="78229" cy="5309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6396545" y="5264915"/>
            <a:ext cx="487689" cy="2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6391384" y="5272810"/>
            <a:ext cx="0" cy="37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endCxn id="7" idx="2"/>
          </p:cNvCxnSpPr>
          <p:nvPr/>
        </p:nvCxnSpPr>
        <p:spPr>
          <a:xfrm flipH="1" flipV="1">
            <a:off x="6366170" y="5052835"/>
            <a:ext cx="21140" cy="211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5250172" y="2576209"/>
                <a:ext cx="621709" cy="46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172" y="2576209"/>
                <a:ext cx="621709" cy="462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/>
              <p:cNvSpPr/>
              <p:nvPr/>
            </p:nvSpPr>
            <p:spPr>
              <a:xfrm>
                <a:off x="6561563" y="2983215"/>
                <a:ext cx="621709" cy="46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40" name="직사각형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563" y="2983215"/>
                <a:ext cx="621709" cy="462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/>
          <p:cNvSpPr/>
          <p:nvPr/>
        </p:nvSpPr>
        <p:spPr>
          <a:xfrm>
            <a:off x="5610469" y="5202802"/>
            <a:ext cx="869365" cy="4625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dirty="0"/>
              <a:t>Cam1</a:t>
            </a:r>
            <a:endParaRPr lang="ko-KR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/>
              <p:cNvSpPr/>
              <p:nvPr/>
            </p:nvSpPr>
            <p:spPr>
              <a:xfrm>
                <a:off x="5681492" y="4253339"/>
                <a:ext cx="596163" cy="46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43" name="직사각형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492" y="4253339"/>
                <a:ext cx="596163" cy="462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6295952" y="4164527"/>
                <a:ext cx="596163" cy="46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5952" y="4164527"/>
                <a:ext cx="596163" cy="4625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/>
              <p:cNvSpPr/>
              <p:nvPr/>
            </p:nvSpPr>
            <p:spPr>
              <a:xfrm>
                <a:off x="6494748" y="4589300"/>
                <a:ext cx="596163" cy="462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5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5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altLang="ko-KR" sz="135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45" name="직사각형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4748" y="4589300"/>
                <a:ext cx="596163" cy="462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그림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654" y="3741128"/>
            <a:ext cx="1847982" cy="1034778"/>
          </a:xfrm>
          <a:prstGeom prst="rect">
            <a:avLst/>
          </a:prstGeom>
          <a:scene3d>
            <a:camera prst="isometricRightUp">
              <a:rot lat="19500000" lon="18900000" rev="0"/>
            </a:camera>
            <a:lightRig rig="threePt" dir="t"/>
          </a:scene3d>
        </p:spPr>
      </p:pic>
      <p:sp>
        <p:nvSpPr>
          <p:cNvPr id="50" name="TextBox 49"/>
          <p:cNvSpPr txBox="1"/>
          <p:nvPr/>
        </p:nvSpPr>
        <p:spPr>
          <a:xfrm>
            <a:off x="2477653" y="3698676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New_image</a:t>
            </a:r>
            <a:endParaRPr lang="ko-KR" altLang="en-US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394328" y="4165532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4491068" y="4214566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595761" y="4486234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stCxn id="53" idx="6"/>
            <a:endCxn id="9" idx="2"/>
          </p:cNvCxnSpPr>
          <p:nvPr/>
        </p:nvCxnSpPr>
        <p:spPr>
          <a:xfrm>
            <a:off x="4667761" y="4522234"/>
            <a:ext cx="1815573" cy="336914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52" idx="6"/>
            <a:endCxn id="11" idx="2"/>
          </p:cNvCxnSpPr>
          <p:nvPr/>
        </p:nvCxnSpPr>
        <p:spPr>
          <a:xfrm>
            <a:off x="4563068" y="4250566"/>
            <a:ext cx="1805203" cy="37210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51" idx="6"/>
            <a:endCxn id="8" idx="2"/>
          </p:cNvCxnSpPr>
          <p:nvPr/>
        </p:nvCxnSpPr>
        <p:spPr>
          <a:xfrm>
            <a:off x="4466328" y="4201532"/>
            <a:ext cx="1700501" cy="40676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3479914" y="4909182"/>
            <a:ext cx="78229" cy="530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1" name="직선 화살표 연결선 60"/>
          <p:cNvCxnSpPr/>
          <p:nvPr/>
        </p:nvCxnSpPr>
        <p:spPr>
          <a:xfrm flipV="1">
            <a:off x="3508437" y="4715844"/>
            <a:ext cx="402478" cy="22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/>
          <p:nvPr/>
        </p:nvCxnSpPr>
        <p:spPr>
          <a:xfrm>
            <a:off x="3503276" y="4941033"/>
            <a:ext cx="0" cy="373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3499203" y="4932554"/>
            <a:ext cx="488731" cy="27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907236" y="4839829"/>
            <a:ext cx="58702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dirty="0" smtClean="0"/>
              <a:t>Cam3</a:t>
            </a:r>
            <a:endParaRPr lang="ko-KR" altLang="en-US" sz="1350" dirty="0"/>
          </a:p>
        </p:txBody>
      </p:sp>
      <p:sp>
        <p:nvSpPr>
          <p:cNvPr id="67" name="직사각형 66"/>
          <p:cNvSpPr/>
          <p:nvPr/>
        </p:nvSpPr>
        <p:spPr>
          <a:xfrm>
            <a:off x="685484" y="4558739"/>
            <a:ext cx="1337683" cy="862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Calculated by RANSAC</a:t>
            </a: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직선 화살표 연결선 68"/>
          <p:cNvCxnSpPr>
            <a:stCxn id="67" idx="3"/>
            <a:endCxn id="64" idx="1"/>
          </p:cNvCxnSpPr>
          <p:nvPr/>
        </p:nvCxnSpPr>
        <p:spPr>
          <a:xfrm>
            <a:off x="2023167" y="4989870"/>
            <a:ext cx="8840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4394328" y="4395216"/>
            <a:ext cx="1959027" cy="320628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>
            <a:off x="4346448" y="4068008"/>
            <a:ext cx="1775398" cy="454226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4595761" y="4608297"/>
            <a:ext cx="1757594" cy="30088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4346448" y="4286566"/>
            <a:ext cx="1775398" cy="429278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4491068" y="4164527"/>
            <a:ext cx="1875102" cy="357707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350533" y="5607935"/>
            <a:ext cx="2494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Newly matched keypoints</a:t>
            </a:r>
            <a:endParaRPr lang="ko-KR" altLang="en-US" sz="1600" dirty="0" smtClean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4" name="직선 화살표 연결선 83"/>
          <p:cNvCxnSpPr>
            <a:stCxn id="83" idx="0"/>
          </p:cNvCxnSpPr>
          <p:nvPr/>
        </p:nvCxnSpPr>
        <p:spPr>
          <a:xfrm flipV="1">
            <a:off x="4597734" y="4765169"/>
            <a:ext cx="685666" cy="842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V="1">
            <a:off x="4595761" y="3249168"/>
            <a:ext cx="992242" cy="5974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60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VI. Optimization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Preparing Data structure for bundle optimization</a:t>
            </a:r>
          </a:p>
          <a:p>
            <a:pPr lvl="1"/>
            <a:r>
              <a:rPr lang="en-US" altLang="ko-KR" dirty="0" smtClean="0"/>
              <a:t>Provided bundle optimization codes(LM2_iter_dof.m, </a:t>
            </a:r>
            <a:r>
              <a:rPr lang="en-US" altLang="ko-KR" dirty="0" err="1" smtClean="0"/>
              <a:t>JacobiancostE.m</a:t>
            </a:r>
            <a:r>
              <a:rPr lang="en-US" altLang="ko-KR" dirty="0" smtClean="0"/>
              <a:t>) enforces some types of data structure.</a:t>
            </a:r>
          </a:p>
          <a:p>
            <a:pPr lvl="1"/>
            <a:r>
              <a:rPr lang="en-US" altLang="ko-KR" dirty="0" smtClean="0"/>
              <a:t>In order to use the provided code smoothly, you should keep the data structure during growing step that will be specified in following slides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29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VI. Optimization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x_BA</a:t>
            </a:r>
            <a:r>
              <a:rPr lang="en-US" altLang="ko-KR" dirty="0" smtClean="0"/>
              <a:t>] = </a:t>
            </a:r>
            <a:r>
              <a:rPr lang="en-US" altLang="ko-KR" dirty="0" smtClean="0"/>
              <a:t>LM2_iter_dof(x,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) (LM2_iter_dof.m)</a:t>
            </a:r>
          </a:p>
          <a:p>
            <a:pPr lvl="1"/>
            <a:r>
              <a:rPr lang="en-US" altLang="ko-KR" dirty="0" smtClean="0"/>
              <a:t>Takes 2 arguments; x, </a:t>
            </a:r>
            <a:r>
              <a:rPr lang="en-US" altLang="ko-KR" dirty="0" err="1" smtClean="0"/>
              <a:t>param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x is a serialized variable of rotation vector, translation vector and 3D points.</a:t>
            </a:r>
          </a:p>
          <a:p>
            <a:pPr lvl="2"/>
            <a:r>
              <a:rPr lang="en-US" altLang="ko-KR" dirty="0" smtClean="0"/>
              <a:t>Not rotation </a:t>
            </a:r>
            <a:r>
              <a:rPr lang="en-US" altLang="ko-KR" b="1" dirty="0" smtClean="0"/>
              <a:t>matrix</a:t>
            </a:r>
            <a:r>
              <a:rPr lang="en-US" altLang="ko-KR" dirty="0" smtClean="0"/>
              <a:t>, rotation </a:t>
            </a:r>
            <a:r>
              <a:rPr lang="en-US" altLang="ko-KR" b="1" dirty="0" smtClean="0"/>
              <a:t>vector</a:t>
            </a:r>
          </a:p>
          <a:p>
            <a:pPr lvl="1"/>
            <a:r>
              <a:rPr lang="en-US" altLang="ko-KR" dirty="0" smtClean="0"/>
              <a:t>Shape of x should (n, 1) with elements….</a:t>
            </a:r>
          </a:p>
          <a:p>
            <a:pPr lvl="2"/>
            <a:r>
              <a:rPr lang="en-US" altLang="ko-KR" dirty="0" smtClean="0"/>
              <a:t>[(sfm00’s rotation vector),(sfm00’s translation vector) …(sfm14’s rotation vector), </a:t>
            </a:r>
          </a:p>
          <a:p>
            <a:pPr marL="735463" lvl="2" indent="0">
              <a:buNone/>
            </a:pPr>
            <a:r>
              <a:rPr lang="en-US" altLang="ko-KR" dirty="0" smtClean="0"/>
              <a:t>       (sfm14’s translation vector), (flattened 3D points)]</a:t>
            </a:r>
          </a:p>
          <a:p>
            <a:pPr lvl="1"/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0491216" y="2999232"/>
            <a:ext cx="920496" cy="2993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795812" y="2599122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endParaRPr lang="en-US" sz="20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10491216" y="3928872"/>
            <a:ext cx="9204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왼쪽 중괄호 9"/>
          <p:cNvSpPr/>
          <p:nvPr/>
        </p:nvSpPr>
        <p:spPr>
          <a:xfrm>
            <a:off x="10131552" y="3014472"/>
            <a:ext cx="359664" cy="9144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92522" y="3333172"/>
            <a:ext cx="1139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Camera poses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왼쪽 중괄호 11"/>
          <p:cNvSpPr/>
          <p:nvPr/>
        </p:nvSpPr>
        <p:spPr>
          <a:xfrm>
            <a:off x="10131552" y="3938016"/>
            <a:ext cx="359664" cy="205435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240722" y="4826692"/>
            <a:ext cx="830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3D points</a:t>
            </a:r>
            <a:endParaRPr lang="en-US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294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9262-B491-4869-BA95-D6A6C727505B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Step VI. Optimization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en-US" altLang="ko-KR" dirty="0" err="1" smtClean="0"/>
              <a:t>x_BA</a:t>
            </a:r>
            <a:r>
              <a:rPr lang="en-US" altLang="ko-KR" dirty="0" smtClean="0"/>
              <a:t>] = </a:t>
            </a:r>
            <a:r>
              <a:rPr lang="en-US" altLang="ko-KR" dirty="0" smtClean="0"/>
              <a:t>LM2_iter_dof(x, 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) (LM2_iter_dof.m)</a:t>
            </a:r>
          </a:p>
          <a:p>
            <a:pPr lvl="1"/>
            <a:r>
              <a:rPr lang="en-US" altLang="ko-KR" dirty="0" err="1" smtClean="0"/>
              <a:t>Param</a:t>
            </a:r>
            <a:r>
              <a:rPr lang="en-US" altLang="ko-KR" dirty="0" smtClean="0"/>
              <a:t> is a dictionary that contains keypoints, indices, </a:t>
            </a:r>
            <a:r>
              <a:rPr lang="en-US" altLang="ko-KR" dirty="0" err="1" smtClean="0"/>
              <a:t>etc</a:t>
            </a:r>
            <a:r>
              <a:rPr lang="en-US" altLang="ko-KR" dirty="0" smtClean="0"/>
              <a:t> for optimization.</a:t>
            </a:r>
          </a:p>
          <a:p>
            <a:pPr lvl="1"/>
            <a:r>
              <a:rPr lang="en-US" altLang="ko-KR" dirty="0" smtClean="0"/>
              <a:t>Here are keys and values that should be included</a:t>
            </a:r>
          </a:p>
          <a:p>
            <a:pPr lvl="2"/>
            <a:r>
              <a:rPr lang="en-US" altLang="ko-KR" dirty="0" smtClean="0"/>
              <a:t>K: intrinsic matrix</a:t>
            </a:r>
          </a:p>
          <a:p>
            <a:pPr lvl="2"/>
            <a:r>
              <a:rPr lang="en-US" altLang="ko-KR" dirty="0" err="1" smtClean="0"/>
              <a:t>uv</a:t>
            </a:r>
            <a:r>
              <a:rPr lang="en-US" altLang="ko-KR" dirty="0" smtClean="0"/>
              <a:t>: a “</a:t>
            </a:r>
            <a:r>
              <a:rPr lang="en-US" altLang="ko-KR" b="1" dirty="0" smtClean="0"/>
              <a:t>list</a:t>
            </a:r>
            <a:r>
              <a:rPr lang="en-US" altLang="ko-KR" dirty="0" smtClean="0"/>
              <a:t>” that contains numpy arrays.</a:t>
            </a:r>
          </a:p>
          <a:p>
            <a:pPr lvl="3"/>
            <a:r>
              <a:rPr lang="en-US" altLang="ko-KR" dirty="0" smtClean="0"/>
              <a:t>each numpy array has shape of (4, N) where N can be vary.</a:t>
            </a:r>
          </a:p>
          <a:p>
            <a:pPr lvl="3"/>
            <a:r>
              <a:rPr lang="en-US" altLang="ko-KR" dirty="0" smtClean="0"/>
              <a:t>Each column of numpy array is [</a:t>
            </a:r>
            <a:r>
              <a:rPr lang="en-US" altLang="ko-KR" dirty="0" err="1" smtClean="0"/>
              <a:t>keypoints_coordinates</a:t>
            </a:r>
            <a:r>
              <a:rPr lang="en-US" altLang="ko-KR" dirty="0" smtClean="0"/>
              <a:t>, 1, corresponding 3D point index] =&gt; total 4 elements</a:t>
            </a:r>
          </a:p>
          <a:p>
            <a:pPr lvl="4"/>
            <a:r>
              <a:rPr lang="en-US" altLang="ko-KR" dirty="0"/>
              <a:t>The </a:t>
            </a:r>
            <a:r>
              <a:rPr lang="en-US" altLang="ko-KR" dirty="0" smtClean="0"/>
              <a:t>“</a:t>
            </a:r>
            <a:r>
              <a:rPr lang="en-US" altLang="ko-KR" b="1" dirty="0" smtClean="0"/>
              <a:t>corresponding </a:t>
            </a:r>
            <a:r>
              <a:rPr lang="en-US" altLang="ko-KR" b="1" dirty="0"/>
              <a:t>3D points </a:t>
            </a:r>
            <a:r>
              <a:rPr lang="en-US" altLang="ko-KR" b="1" dirty="0" smtClean="0"/>
              <a:t>index</a:t>
            </a:r>
            <a:r>
              <a:rPr lang="en-US" altLang="ko-KR" dirty="0" smtClean="0"/>
              <a:t>” </a:t>
            </a:r>
            <a:r>
              <a:rPr lang="en-US" altLang="ko-KR" dirty="0"/>
              <a:t>is a value that tells which 3D point the </a:t>
            </a:r>
            <a:r>
              <a:rPr lang="en-US" altLang="ko-KR" dirty="0" smtClean="0"/>
              <a:t>keypoint </a:t>
            </a:r>
            <a:r>
              <a:rPr lang="en-US" altLang="ko-KR" dirty="0"/>
              <a:t>corresponds to. For example, if it is 1200, it means that the 3D point corresponding to this </a:t>
            </a:r>
            <a:r>
              <a:rPr lang="en-US" altLang="ko-KR" dirty="0" smtClean="0"/>
              <a:t>keypoint </a:t>
            </a:r>
            <a:r>
              <a:rPr lang="en-US" altLang="ko-KR" dirty="0"/>
              <a:t>is the 1200th </a:t>
            </a:r>
            <a:r>
              <a:rPr lang="en-US" altLang="ko-KR" dirty="0" smtClean="0"/>
              <a:t>one in </a:t>
            </a:r>
            <a:r>
              <a:rPr lang="en-US" altLang="ko-KR" dirty="0"/>
              <a:t>the 3D point array</a:t>
            </a:r>
            <a:r>
              <a:rPr lang="en-US" altLang="ko-KR" dirty="0" smtClean="0"/>
              <a:t>.</a:t>
            </a:r>
          </a:p>
          <a:p>
            <a:pPr lvl="4"/>
            <a:r>
              <a:rPr lang="en-US" altLang="ko-KR" dirty="0"/>
              <a:t>So you need to keep track of which 3D point the keypoint matches during the growing step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909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dobe Master Widescreen 201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H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트렉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1147</Words>
  <Application>Microsoft Office PowerPoint</Application>
  <PresentationFormat>와이드스크린</PresentationFormat>
  <Paragraphs>170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MS PGothic</vt:lpstr>
      <vt:lpstr>나눔고딕</vt:lpstr>
      <vt:lpstr>나눔고딕 ExtraBold</vt:lpstr>
      <vt:lpstr>맑은 고딕</vt:lpstr>
      <vt:lpstr>Arial</vt:lpstr>
      <vt:lpstr>Calibri</vt:lpstr>
      <vt:lpstr>Cambria Math</vt:lpstr>
      <vt:lpstr>Tahoma</vt:lpstr>
      <vt:lpstr>Trebuchet MS</vt:lpstr>
      <vt:lpstr>Wingdings</vt:lpstr>
      <vt:lpstr>1_Adobe Master Widescreen 2014</vt:lpstr>
      <vt:lpstr>Overall Strategy</vt:lpstr>
      <vt:lpstr>Overall Strategy</vt:lpstr>
      <vt:lpstr>Overall Strategy</vt:lpstr>
      <vt:lpstr>Overall Strategy</vt:lpstr>
      <vt:lpstr>Overall Strategy</vt:lpstr>
      <vt:lpstr>Overall Strategy</vt:lpstr>
      <vt:lpstr>Step VI. Optimization</vt:lpstr>
      <vt:lpstr>Step VI. Optimization</vt:lpstr>
      <vt:lpstr>Step VI. Optimization</vt:lpstr>
      <vt:lpstr>Step VI.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sungmin</dc:creator>
  <cp:lastModifiedBy>sungmin</cp:lastModifiedBy>
  <cp:revision>23</cp:revision>
  <dcterms:created xsi:type="dcterms:W3CDTF">2023-11-02T13:57:06Z</dcterms:created>
  <dcterms:modified xsi:type="dcterms:W3CDTF">2023-11-03T12:01:40Z</dcterms:modified>
</cp:coreProperties>
</file>