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5" r:id="rId20"/>
    <p:sldId id="277" r:id="rId21"/>
    <p:sldId id="276" r:id="rId22"/>
    <p:sldId id="27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30D8"/>
    <a:srgbClr val="0C0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7B297-8F78-20B3-97F7-8CD173DD6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1467D3-280D-68FB-B0FA-BDDEAF22F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E15D6-93EA-2AB5-8C7A-56BF1F2A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8182-C5C0-4440-B8C1-3B45DBD8F15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2AA0C-4D08-CEDB-F110-E10E7E50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56994-AB73-BAED-1680-B3AADEEA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F015-AAD8-4EFE-AB2F-1180B0153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2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61BE9-22C2-3FBE-E713-3B7423BF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8ED948-4040-94D4-D6DD-5D006612C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CB9DB-7EB7-8CEA-4A82-A4502D64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8182-C5C0-4440-B8C1-3B45DBD8F15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467C3-CAE3-1A0C-28FF-FCB42D45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B9140-EC44-B772-7AA0-AD36BE10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F015-AAD8-4EFE-AB2F-1180B0153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3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97C77F-0969-3A87-648C-5504FF6D4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9F7BAB-18C6-E8EE-41EC-05A2CFC78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7E5A8-5AF4-D8F7-CF11-6D2A9E5D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8182-C5C0-4440-B8C1-3B45DBD8F15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9A7B7-992E-3B87-2184-BA557A89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1B2BC-A372-09E7-9AFD-EEC3AB1F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F015-AAD8-4EFE-AB2F-1180B0153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8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634D9-21AF-51E0-09BB-5315B25A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A3C7E-064B-6D3B-7965-2F3DD5869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88EB2-481B-248D-1157-5D7EF5E0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8182-C5C0-4440-B8C1-3B45DBD8F15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047A2-6F88-3058-2F09-42AA4A9C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A81B5-81D8-51DD-0C37-C66D876A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F015-AAD8-4EFE-AB2F-1180B0153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0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1DD2F-1FA5-F118-D995-4630369E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9246E-5953-3CE0-2258-A1E36DEE4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C64D7-C3F5-39FB-D569-B70EA3AC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8182-C5C0-4440-B8C1-3B45DBD8F15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F11FC-55A0-3F00-EA78-6618DA8C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2FDA7-3F4B-BC91-F3CC-7125193A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F015-AAD8-4EFE-AB2F-1180B0153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7323F-76E3-71E5-5F72-DDAEEB2C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FD3AC-DE2B-A117-135B-D03BB5D56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E78440-DF80-CD24-8638-EEAB32662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4D5267-B3C1-C6F6-30E6-83AF1B68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8182-C5C0-4440-B8C1-3B45DBD8F15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A2976-0141-B0E9-F601-EAE16FFC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AB2714-298F-E58D-4821-EDE7E575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F015-AAD8-4EFE-AB2F-1180B0153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16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D82F6-A4F9-FA35-FFAB-285CF893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FCF85-E0CC-F395-BCCF-FD98AE238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9CC7C-125F-4FE8-DCC0-F6C254477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CD1ED6-270E-F59D-020F-1E042CF5A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182CFB-F611-6F6F-20C8-64BBE2383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E71BBB-6498-F1B0-2E3C-41A854D8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8182-C5C0-4440-B8C1-3B45DBD8F15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FCE241-A281-69D2-D27D-2D0F4967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545093-CCFE-5D2E-9069-C7E04DB4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F015-AAD8-4EFE-AB2F-1180B0153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5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25827-849D-27BD-4E52-C8DF030A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EA97F7-66C4-209D-314C-96F24C4F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8182-C5C0-4440-B8C1-3B45DBD8F15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37FA03-0F1A-DB78-9279-FAFFB400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9D950A-84B8-9F68-0C43-5B5945B6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F015-AAD8-4EFE-AB2F-1180B0153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E2A285-362B-A4F4-0ED5-CD31B6D6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8182-C5C0-4440-B8C1-3B45DBD8F15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3152C7-D9C2-A60A-7686-A8A8CD7D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D0A28D-E024-CB28-6408-08CA35AD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F015-AAD8-4EFE-AB2F-1180B0153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6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7B0F3-73C4-0774-831B-671631D4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C7E83-3EDB-951C-F5BE-50DB3381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079EE7-457A-8207-E8A7-140FEDD2C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45153-C70E-05CC-C9C1-DEFDEFFB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8182-C5C0-4440-B8C1-3B45DBD8F15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AD0C29-5A35-3566-40FB-58AB53DA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5EB89-A4B3-F137-86CB-C96D8FF6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F015-AAD8-4EFE-AB2F-1180B0153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42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0BA00-A531-C05D-2006-9DC1F368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25CC13-3A92-434E-C092-3E6717EF8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4B4665-53BD-7F7E-450A-94DDA9392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F95440-E389-632E-3FCD-19C7D047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8182-C5C0-4440-B8C1-3B45DBD8F15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2D857B-483A-A01B-E4D9-26A30CA3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DE967F-B2B1-8A48-5FC5-1AD37189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F015-AAD8-4EFE-AB2F-1180B0153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80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3B40CD-792D-2039-FC9F-E9A257A3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4A0262-8379-3FA5-8833-06544F46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95464-6635-6423-9C6C-D7CBCBE2C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8182-C5C0-4440-B8C1-3B45DBD8F15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B9D51-FCDA-52F3-518A-E85A96864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84ADD-3D35-EECA-56F3-CCF9B4C72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DF015-AAD8-4EFE-AB2F-1180B0153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8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0020" TargetMode="External"/><Relationship Id="rId2" Type="http://schemas.openxmlformats.org/officeDocument/2006/relationships/hyperlink" Target="https://arxiv.org/abs/2102.0333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201.12086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12713-22AC-3CB6-63DB-5DA41037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8" y="1991558"/>
            <a:ext cx="11108961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Bachelor Thesis: </a:t>
            </a:r>
            <a:b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Visual Question Answering based on VisProg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2FA16D-6F4F-7250-AEB0-18D6BC1656E6}"/>
              </a:ext>
            </a:extLst>
          </p:cNvPr>
          <p:cNvSpPr txBox="1"/>
          <p:nvPr/>
        </p:nvSpPr>
        <p:spPr>
          <a:xfrm>
            <a:off x="6595672" y="3695075"/>
            <a:ext cx="57562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Presenter: Hao Xu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Major: Computer Science and Technology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CA0510-0E27-0418-EEA3-9783615A214C}"/>
              </a:ext>
            </a:extLst>
          </p:cNvPr>
          <p:cNvSpPr txBox="1"/>
          <p:nvPr/>
        </p:nvSpPr>
        <p:spPr>
          <a:xfrm>
            <a:off x="2031166" y="3695075"/>
            <a:ext cx="3492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Keze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Wang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E654FA-232E-7D31-6F5E-63A4D4B08CA3}"/>
              </a:ext>
            </a:extLst>
          </p:cNvPr>
          <p:cNvSpPr txBox="1"/>
          <p:nvPr/>
        </p:nvSpPr>
        <p:spPr>
          <a:xfrm>
            <a:off x="8866682" y="4502321"/>
            <a:ext cx="21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2024/05/08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39447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874318D-5A6A-5C8E-0B8A-C2AE58D67F3F}"/>
              </a:ext>
            </a:extLst>
          </p:cNvPr>
          <p:cNvSpPr txBox="1">
            <a:spLocks/>
          </p:cNvSpPr>
          <p:nvPr/>
        </p:nvSpPr>
        <p:spPr>
          <a:xfrm>
            <a:off x="1614324" y="-173369"/>
            <a:ext cx="8474440" cy="7891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543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2.Methods: Overview Example</a:t>
            </a:r>
            <a:endParaRPr lang="zh-CN" altLang="en-US" sz="2800" dirty="0">
              <a:solidFill>
                <a:srgbClr val="543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47E7D6C-D1E1-9136-1DB1-80CCAB6C7AA1}"/>
              </a:ext>
            </a:extLst>
          </p:cNvPr>
          <p:cNvCxnSpPr/>
          <p:nvPr/>
        </p:nvCxnSpPr>
        <p:spPr>
          <a:xfrm>
            <a:off x="3461258" y="615749"/>
            <a:ext cx="4512040" cy="0"/>
          </a:xfrm>
          <a:prstGeom prst="line">
            <a:avLst/>
          </a:prstGeom>
          <a:ln w="38100">
            <a:solidFill>
              <a:srgbClr val="543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661AF12-9382-9DD6-D69A-28B427553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478"/>
            <a:ext cx="11937740" cy="35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9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AA3AE41-7A40-FEC8-B4E4-3FD810DF3C46}"/>
              </a:ext>
            </a:extLst>
          </p:cNvPr>
          <p:cNvSpPr txBox="1">
            <a:spLocks/>
          </p:cNvSpPr>
          <p:nvPr/>
        </p:nvSpPr>
        <p:spPr>
          <a:xfrm>
            <a:off x="1614324" y="-173369"/>
            <a:ext cx="8474440" cy="7891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543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3.Implements: My Implementations</a:t>
            </a:r>
            <a:endParaRPr lang="zh-CN" altLang="en-US" sz="2800" dirty="0">
              <a:solidFill>
                <a:srgbClr val="543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647230-3E24-6757-6263-50A5FEC3B4BB}"/>
              </a:ext>
            </a:extLst>
          </p:cNvPr>
          <p:cNvSpPr txBox="1"/>
          <p:nvPr/>
        </p:nvSpPr>
        <p:spPr>
          <a:xfrm>
            <a:off x="564775" y="1075765"/>
            <a:ext cx="874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Loc Module: Locate certain object with a bounding box. Adopted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OwlViT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[1]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9DF7EB-9006-9113-1E75-005E50726CB1}"/>
              </a:ext>
            </a:extLst>
          </p:cNvPr>
          <p:cNvSpPr txBox="1"/>
          <p:nvPr/>
        </p:nvSpPr>
        <p:spPr>
          <a:xfrm>
            <a:off x="99935" y="5790104"/>
            <a:ext cx="12172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[1] HEIGOLD G, MINDERER M, GRITSENKO A, et al. Video owl-vit: Temporally-consistent open-world localization in video[A]. 2023.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: 2308.11093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[2] KIM W, SON B, KIM I.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Vilt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: Vision-and-language transformer without convolution or region supervision[A]. 2021.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: 2102.03334.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[3] NORCLIFFE-BROWN W, VAFEIAS E, PARISOT S. Learning conditioned graph structures for interpretable visual question answering[A]. 2018.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: 1806.07243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Junnan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Li and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Dongxu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Li and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Caiming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Xiong and Steven Hoi: BLIP: Bootstrapping Language-Image Pre-training for Unified Vision-Language Understanding and Generation 2022.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: 2201.12086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57914C6-78FE-BDF8-6E34-7055E79D4CE1}"/>
              </a:ext>
            </a:extLst>
          </p:cNvPr>
          <p:cNvCxnSpPr/>
          <p:nvPr/>
        </p:nvCxnSpPr>
        <p:spPr>
          <a:xfrm>
            <a:off x="261299" y="5790104"/>
            <a:ext cx="110377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2221A12-3718-CB91-02BB-CACEBCEC5AB0}"/>
              </a:ext>
            </a:extLst>
          </p:cNvPr>
          <p:cNvSpPr txBox="1"/>
          <p:nvPr/>
        </p:nvSpPr>
        <p:spPr>
          <a:xfrm>
            <a:off x="564775" y="1819837"/>
            <a:ext cx="874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Count Module: Count how many certain objects are in the image. Just: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(boxes).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805AAA-98D7-52F1-7862-AD9111BCF283}"/>
              </a:ext>
            </a:extLst>
          </p:cNvPr>
          <p:cNvSpPr txBox="1"/>
          <p:nvPr/>
        </p:nvSpPr>
        <p:spPr>
          <a:xfrm>
            <a:off x="636495" y="2662518"/>
            <a:ext cx="874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Crop Module: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img.crop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 from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D88505-3BBF-74D2-4D75-29228B6104AB}"/>
              </a:ext>
            </a:extLst>
          </p:cNvPr>
          <p:cNvSpPr txBox="1"/>
          <p:nvPr/>
        </p:nvSpPr>
        <p:spPr>
          <a:xfrm>
            <a:off x="636495" y="3505199"/>
            <a:ext cx="559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Eval Module: Simple logic computations. 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1065A7-A268-B7AF-8748-A167AD37D025}"/>
              </a:ext>
            </a:extLst>
          </p:cNvPr>
          <p:cNvSpPr txBox="1"/>
          <p:nvPr/>
        </p:nvSpPr>
        <p:spPr>
          <a:xfrm>
            <a:off x="645459" y="4401672"/>
            <a:ext cx="9045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5. VQA Module: Key part in charge of answering meta –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uestion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Implemented: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ViLT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CLIP-ViLT, BLIP-VQA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ViLT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CLIP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[3],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BLIP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CCCBF97-1E95-6BC6-169B-511AE31CDDB5}"/>
              </a:ext>
            </a:extLst>
          </p:cNvPr>
          <p:cNvCxnSpPr/>
          <p:nvPr/>
        </p:nvCxnSpPr>
        <p:spPr>
          <a:xfrm>
            <a:off x="3461258" y="615749"/>
            <a:ext cx="4512040" cy="0"/>
          </a:xfrm>
          <a:prstGeom prst="line">
            <a:avLst/>
          </a:prstGeom>
          <a:ln w="38100">
            <a:solidFill>
              <a:srgbClr val="543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66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E72A37B-A656-2C5E-1004-7D0870A5B431}"/>
              </a:ext>
            </a:extLst>
          </p:cNvPr>
          <p:cNvSpPr txBox="1">
            <a:spLocks/>
          </p:cNvSpPr>
          <p:nvPr/>
        </p:nvSpPr>
        <p:spPr>
          <a:xfrm>
            <a:off x="1614324" y="-173369"/>
            <a:ext cx="8474440" cy="7891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543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3.Implements: My Implementations</a:t>
            </a:r>
            <a:endParaRPr lang="zh-CN" altLang="en-US" sz="2800" dirty="0">
              <a:solidFill>
                <a:srgbClr val="543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E3361B2-CF5C-BD3E-4840-6ABF45330E1E}"/>
              </a:ext>
            </a:extLst>
          </p:cNvPr>
          <p:cNvCxnSpPr/>
          <p:nvPr/>
        </p:nvCxnSpPr>
        <p:spPr>
          <a:xfrm>
            <a:off x="3461258" y="615749"/>
            <a:ext cx="4512040" cy="0"/>
          </a:xfrm>
          <a:prstGeom prst="line">
            <a:avLst/>
          </a:prstGeom>
          <a:ln w="38100">
            <a:solidFill>
              <a:srgbClr val="543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9B8E587-BEB6-171F-DA19-9A2835CA4482}"/>
              </a:ext>
            </a:extLst>
          </p:cNvPr>
          <p:cNvSpPr txBox="1"/>
          <p:nvPr/>
        </p:nvSpPr>
        <p:spPr>
          <a:xfrm>
            <a:off x="3461258" y="1035535"/>
            <a:ext cx="610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Simplest Words to say what they are...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FA7EAD-12A9-933F-0C8C-92FBA423D53F}"/>
              </a:ext>
            </a:extLst>
          </p:cNvPr>
          <p:cNvSpPr txBox="1"/>
          <p:nvPr/>
        </p:nvSpPr>
        <p:spPr>
          <a:xfrm>
            <a:off x="1480387" y="5135774"/>
            <a:ext cx="655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ViLT: Simplest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Vision-Language Transformer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Benchmark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EAD2348-1302-3BD1-26AA-CEECCF1B3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24" y="1497445"/>
            <a:ext cx="8361724" cy="336108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6B68EBA-7590-739C-970F-10139973F581}"/>
              </a:ext>
            </a:extLst>
          </p:cNvPr>
          <p:cNvSpPr txBox="1"/>
          <p:nvPr/>
        </p:nvSpPr>
        <p:spPr>
          <a:xfrm>
            <a:off x="8146896" y="481689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Simplest, quickest VLP benchmark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convolution-free, linear patch instead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focuses on modality interaction. 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748B15-14DF-83B7-9C09-D901D0277183}"/>
              </a:ext>
            </a:extLst>
          </p:cNvPr>
          <p:cNvSpPr txBox="1"/>
          <p:nvPr/>
        </p:nvSpPr>
        <p:spPr>
          <a:xfrm>
            <a:off x="1614324" y="5872919"/>
            <a:ext cx="933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Transformer is a tool you use to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 information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between different forms of information.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Chinese-English, Text-Image, image-3D, etc...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643EC7-B445-93CE-58C3-243D0FCB1EAB}"/>
              </a:ext>
            </a:extLst>
          </p:cNvPr>
          <p:cNvSpPr txBox="1"/>
          <p:nvPr/>
        </p:nvSpPr>
        <p:spPr>
          <a:xfrm>
            <a:off x="7530706" y="5093894"/>
            <a:ext cx="1371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69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E72A37B-A656-2C5E-1004-7D0870A5B431}"/>
              </a:ext>
            </a:extLst>
          </p:cNvPr>
          <p:cNvSpPr txBox="1">
            <a:spLocks/>
          </p:cNvSpPr>
          <p:nvPr/>
        </p:nvSpPr>
        <p:spPr>
          <a:xfrm>
            <a:off x="1614324" y="-173369"/>
            <a:ext cx="8474440" cy="7891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543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3.Implements: My Implementations</a:t>
            </a:r>
            <a:endParaRPr lang="zh-CN" altLang="en-US" sz="2800" dirty="0">
              <a:solidFill>
                <a:srgbClr val="543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E3361B2-CF5C-BD3E-4840-6ABF45330E1E}"/>
              </a:ext>
            </a:extLst>
          </p:cNvPr>
          <p:cNvCxnSpPr/>
          <p:nvPr/>
        </p:nvCxnSpPr>
        <p:spPr>
          <a:xfrm>
            <a:off x="3461258" y="615749"/>
            <a:ext cx="4512040" cy="0"/>
          </a:xfrm>
          <a:prstGeom prst="line">
            <a:avLst/>
          </a:prstGeom>
          <a:ln w="38100">
            <a:solidFill>
              <a:srgbClr val="543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9B8E587-BEB6-171F-DA19-9A2835CA4482}"/>
              </a:ext>
            </a:extLst>
          </p:cNvPr>
          <p:cNvSpPr txBox="1"/>
          <p:nvPr/>
        </p:nvSpPr>
        <p:spPr>
          <a:xfrm>
            <a:off x="3461258" y="1035535"/>
            <a:ext cx="610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Simplest Words to say what they are...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FA7EAD-12A9-933F-0C8C-92FBA423D53F}"/>
              </a:ext>
            </a:extLst>
          </p:cNvPr>
          <p:cNvSpPr txBox="1"/>
          <p:nvPr/>
        </p:nvSpPr>
        <p:spPr>
          <a:xfrm>
            <a:off x="1261194" y="4907547"/>
            <a:ext cx="882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CLIP: Contrastive Language-Image Pre-training.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Used for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Alignment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between modalities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748B15-14DF-83B7-9C09-D901D0277183}"/>
              </a:ext>
            </a:extLst>
          </p:cNvPr>
          <p:cNvSpPr txBox="1"/>
          <p:nvPr/>
        </p:nvSpPr>
        <p:spPr>
          <a:xfrm>
            <a:off x="4494956" y="4639645"/>
            <a:ext cx="933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ViT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Vision Transformer is a kind of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encoder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643EC7-B445-93CE-58C3-243D0FCB1EAB}"/>
              </a:ext>
            </a:extLst>
          </p:cNvPr>
          <p:cNvSpPr txBox="1"/>
          <p:nvPr/>
        </p:nvSpPr>
        <p:spPr>
          <a:xfrm>
            <a:off x="5156491" y="5868655"/>
            <a:ext cx="7395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Pros: Better performance.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4EE488-8978-7589-93C4-B95F8278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65" y="1464017"/>
            <a:ext cx="4506922" cy="29420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DEE175B-C9CC-5413-C719-7DE88573115D}"/>
              </a:ext>
            </a:extLst>
          </p:cNvPr>
          <p:cNvSpPr txBox="1"/>
          <p:nvPr/>
        </p:nvSpPr>
        <p:spPr>
          <a:xfrm>
            <a:off x="1153617" y="5868655"/>
            <a:ext cx="5679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CLIP-ViLT: Instead of Linear Patching. Use CLIP pretrained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ViT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as image encoder.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9327327-0786-5371-C0E3-3C25BF968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67" y="1781579"/>
            <a:ext cx="5054309" cy="265237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6F2CB2D-6936-68B2-15B5-F866D1840E55}"/>
              </a:ext>
            </a:extLst>
          </p:cNvPr>
          <p:cNvSpPr txBox="1"/>
          <p:nvPr/>
        </p:nvSpPr>
        <p:spPr>
          <a:xfrm>
            <a:off x="1819835" y="4433953"/>
            <a:ext cx="325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 : CLIP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386AFD-934F-6FE5-4998-B921B696B1A9}"/>
              </a:ext>
            </a:extLst>
          </p:cNvPr>
          <p:cNvSpPr txBox="1"/>
          <p:nvPr/>
        </p:nvSpPr>
        <p:spPr>
          <a:xfrm>
            <a:off x="5410201" y="4270313"/>
            <a:ext cx="674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 :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ViT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8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B6BBBEE-11EE-2217-F17E-8637FF0B1B42}"/>
              </a:ext>
            </a:extLst>
          </p:cNvPr>
          <p:cNvSpPr txBox="1">
            <a:spLocks/>
          </p:cNvSpPr>
          <p:nvPr/>
        </p:nvSpPr>
        <p:spPr>
          <a:xfrm>
            <a:off x="1614324" y="-173369"/>
            <a:ext cx="8474440" cy="7891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543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3.Implements: My Implementations</a:t>
            </a:r>
            <a:endParaRPr lang="zh-CN" altLang="en-US" sz="2800" dirty="0">
              <a:solidFill>
                <a:srgbClr val="543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BFF30A1-972C-CA2E-875F-6B94D09C393A}"/>
              </a:ext>
            </a:extLst>
          </p:cNvPr>
          <p:cNvCxnSpPr/>
          <p:nvPr/>
        </p:nvCxnSpPr>
        <p:spPr>
          <a:xfrm>
            <a:off x="3461258" y="615749"/>
            <a:ext cx="4512040" cy="0"/>
          </a:xfrm>
          <a:prstGeom prst="line">
            <a:avLst/>
          </a:prstGeom>
          <a:ln w="38100">
            <a:solidFill>
              <a:srgbClr val="543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2093917D-BD25-15E9-E21F-597609B95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24" y="1156548"/>
            <a:ext cx="8679248" cy="37538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1AE4FF6-3A9C-50AC-0E56-66445F732DBE}"/>
              </a:ext>
            </a:extLst>
          </p:cNvPr>
          <p:cNvSpPr txBox="1"/>
          <p:nvPr/>
        </p:nvSpPr>
        <p:spPr>
          <a:xfrm>
            <a:off x="3740728" y="4987636"/>
            <a:ext cx="329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BLIP for Pretraining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E82611-2ADA-7C20-9986-B1E1FBFDCA79}"/>
              </a:ext>
            </a:extLst>
          </p:cNvPr>
          <p:cNvSpPr txBox="1"/>
          <p:nvPr/>
        </p:nvSpPr>
        <p:spPr>
          <a:xfrm>
            <a:off x="3976253" y="824333"/>
            <a:ext cx="416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BLIP is a little bit more complicated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B4A315-327B-8FFB-4DF1-BE1BD753668C}"/>
              </a:ext>
            </a:extLst>
          </p:cNvPr>
          <p:cNvSpPr txBox="1"/>
          <p:nvPr/>
        </p:nvSpPr>
        <p:spPr>
          <a:xfrm>
            <a:off x="2639291" y="5673743"/>
            <a:ext cx="795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Pros: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SOTA model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 current both research/industry in multi-modal tasks.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96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B6BBBEE-11EE-2217-F17E-8637FF0B1B42}"/>
              </a:ext>
            </a:extLst>
          </p:cNvPr>
          <p:cNvSpPr txBox="1">
            <a:spLocks/>
          </p:cNvSpPr>
          <p:nvPr/>
        </p:nvSpPr>
        <p:spPr>
          <a:xfrm>
            <a:off x="1614324" y="-173369"/>
            <a:ext cx="8474440" cy="7891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543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3.Implements: My Implementations</a:t>
            </a:r>
            <a:endParaRPr lang="zh-CN" altLang="en-US" sz="2800" dirty="0">
              <a:solidFill>
                <a:srgbClr val="543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BFF30A1-972C-CA2E-875F-6B94D09C393A}"/>
              </a:ext>
            </a:extLst>
          </p:cNvPr>
          <p:cNvCxnSpPr/>
          <p:nvPr/>
        </p:nvCxnSpPr>
        <p:spPr>
          <a:xfrm>
            <a:off x="3461258" y="615749"/>
            <a:ext cx="4512040" cy="0"/>
          </a:xfrm>
          <a:prstGeom prst="line">
            <a:avLst/>
          </a:prstGeom>
          <a:ln w="38100">
            <a:solidFill>
              <a:srgbClr val="543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1AE4FF6-3A9C-50AC-0E56-66445F732DBE}"/>
              </a:ext>
            </a:extLst>
          </p:cNvPr>
          <p:cNvSpPr txBox="1"/>
          <p:nvPr/>
        </p:nvSpPr>
        <p:spPr>
          <a:xfrm>
            <a:off x="3118244" y="5717312"/>
            <a:ext cx="494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BLIP-VQA: No need for Separate Text Encoder, but image-grounded-text encoder/decoder.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E82611-2ADA-7C20-9986-B1E1FBFDCA79}"/>
              </a:ext>
            </a:extLst>
          </p:cNvPr>
          <p:cNvSpPr txBox="1"/>
          <p:nvPr/>
        </p:nvSpPr>
        <p:spPr>
          <a:xfrm>
            <a:off x="3976253" y="824333"/>
            <a:ext cx="416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BLIP is a little bit more complicated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89289E-E4F6-8FA3-432D-94FD3D95A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22" y="1166497"/>
            <a:ext cx="9859751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74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DA4572F1-DFB3-EB56-46AD-8AF8C328B53B}"/>
              </a:ext>
            </a:extLst>
          </p:cNvPr>
          <p:cNvSpPr txBox="1">
            <a:spLocks/>
          </p:cNvSpPr>
          <p:nvPr/>
        </p:nvSpPr>
        <p:spPr>
          <a:xfrm>
            <a:off x="1614324" y="-173369"/>
            <a:ext cx="8474440" cy="7891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543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4.Experiments:Prompt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E76DE23-1541-A9EF-012D-1AB3122D1713}"/>
              </a:ext>
            </a:extLst>
          </p:cNvPr>
          <p:cNvCxnSpPr/>
          <p:nvPr/>
        </p:nvCxnSpPr>
        <p:spPr>
          <a:xfrm>
            <a:off x="3461258" y="615749"/>
            <a:ext cx="4512040" cy="0"/>
          </a:xfrm>
          <a:prstGeom prst="line">
            <a:avLst/>
          </a:prstGeom>
          <a:ln w="38100">
            <a:solidFill>
              <a:srgbClr val="543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755C8F1-50BE-BCAB-BA9E-84687C9FE95F}"/>
              </a:ext>
            </a:extLst>
          </p:cNvPr>
          <p:cNvSpPr txBox="1"/>
          <p:nvPr/>
        </p:nvSpPr>
        <p:spPr>
          <a:xfrm>
            <a:off x="277906" y="1001730"/>
            <a:ext cx="9215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 does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Prompts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influence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performance of VISPROG 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VQA task?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A36A331-B77D-A442-2B9E-E510BE633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0" y="1862153"/>
            <a:ext cx="4556925" cy="4457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953727C-01ED-D027-92FB-EC7AFA337BC9}"/>
                  </a:ext>
                </a:extLst>
              </p:cNvPr>
              <p:cNvSpPr txBox="1"/>
              <p:nvPr/>
            </p:nvSpPr>
            <p:spPr>
              <a:xfrm>
                <a:off x="4778190" y="2462497"/>
                <a:ext cx="1032923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Giv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𝑀𝑎𝑝𝑝𝑖𝑛𝑔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953727C-01ED-D027-92FB-EC7AFA337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190" y="2462497"/>
                <a:ext cx="1032923" cy="916982"/>
              </a:xfrm>
              <a:prstGeom prst="rect">
                <a:avLst/>
              </a:prstGeom>
              <a:blipFill>
                <a:blip r:embed="rId3"/>
                <a:stretch>
                  <a:fillRect r="-69822" b="-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F070B53-2199-6061-C8D2-030F490F24F4}"/>
                  </a:ext>
                </a:extLst>
              </p:cNvPr>
              <p:cNvSpPr txBox="1"/>
              <p:nvPr/>
            </p:nvSpPr>
            <p:spPr>
              <a:xfrm>
                <a:off x="4778190" y="4258021"/>
                <a:ext cx="17946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𝑛𝑝𝑢𝑡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Prompt Question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F070B53-2199-6061-C8D2-030F490F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190" y="4258021"/>
                <a:ext cx="1794632" cy="646331"/>
              </a:xfrm>
              <a:prstGeom prst="rect">
                <a:avLst/>
              </a:prstGeom>
              <a:blipFill>
                <a:blip r:embed="rId4"/>
                <a:stretch>
                  <a:fillRect l="-3061" t="-5607" r="-5102" b="-13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41ECE38-2D5C-769F-F7D8-1E2A504CE58C}"/>
                  </a:ext>
                </a:extLst>
              </p:cNvPr>
              <p:cNvSpPr txBox="1"/>
              <p:nvPr/>
            </p:nvSpPr>
            <p:spPr>
              <a:xfrm>
                <a:off x="4727255" y="5589329"/>
                <a:ext cx="34175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𝑢𝑡𝑝𝑢𝑡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 Corresponding subtasks/programs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41ECE38-2D5C-769F-F7D8-1E2A504CE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255" y="5589329"/>
                <a:ext cx="3417567" cy="646331"/>
              </a:xfrm>
              <a:prstGeom prst="rect">
                <a:avLst/>
              </a:prstGeom>
              <a:blipFill>
                <a:blip r:embed="rId5"/>
                <a:stretch>
                  <a:fillRect l="-1426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172B6EB0-D37B-3E94-8303-3DCADBE3A028}"/>
              </a:ext>
            </a:extLst>
          </p:cNvPr>
          <p:cNvSpPr txBox="1"/>
          <p:nvPr/>
        </p:nvSpPr>
        <p:spPr>
          <a:xfrm>
            <a:off x="7324165" y="2202247"/>
            <a:ext cx="4069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Hypothesis: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Prompts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will influence the </a:t>
            </a:r>
          </a:p>
          <a:p>
            <a:pPr algn="ctr"/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of generated programs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thus influence quality of the VQA task performance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7184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6C573BC-F734-6D59-82FA-7B7D0A4D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4" y="1478952"/>
            <a:ext cx="4865304" cy="4026459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23089F0-DA18-4D5A-A75C-8E7657C9C0EE}"/>
              </a:ext>
            </a:extLst>
          </p:cNvPr>
          <p:cNvSpPr txBox="1">
            <a:spLocks/>
          </p:cNvSpPr>
          <p:nvPr/>
        </p:nvSpPr>
        <p:spPr>
          <a:xfrm>
            <a:off x="1614324" y="-173369"/>
            <a:ext cx="8474440" cy="7891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543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4.Experiments:Prompt Generator</a:t>
            </a:r>
            <a:endParaRPr lang="zh-CN" altLang="en-US" sz="2800" dirty="0">
              <a:solidFill>
                <a:srgbClr val="543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AE8EFA8-9594-309D-0C99-FF6609035AE3}"/>
              </a:ext>
            </a:extLst>
          </p:cNvPr>
          <p:cNvCxnSpPr/>
          <p:nvPr/>
        </p:nvCxnSpPr>
        <p:spPr>
          <a:xfrm>
            <a:off x="3461258" y="615749"/>
            <a:ext cx="4512040" cy="0"/>
          </a:xfrm>
          <a:prstGeom prst="line">
            <a:avLst/>
          </a:prstGeom>
          <a:ln w="38100">
            <a:solidFill>
              <a:srgbClr val="543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A16BF863-3DF1-4DB7-A598-782ECB3DD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303" y="911335"/>
            <a:ext cx="5972698" cy="18220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DEB7ED-71A3-B2C5-BFBD-F215A7A4F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328" y="4241068"/>
            <a:ext cx="6440873" cy="170559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50312A2-A02E-AC16-24A0-A7FC89B6D7AD}"/>
              </a:ext>
            </a:extLst>
          </p:cNvPr>
          <p:cNvSpPr txBox="1"/>
          <p:nvPr/>
        </p:nvSpPr>
        <p:spPr>
          <a:xfrm>
            <a:off x="3711387" y="5827059"/>
            <a:ext cx="671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Jump to the conclusion: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of prompts enhance model performance,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voting tricks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reliability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5B9D7D-ECB5-666B-A8AC-E6C2CF0C4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908" y="2870695"/>
            <a:ext cx="5774093" cy="115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9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23089F0-DA18-4D5A-A75C-8E7657C9C0EE}"/>
              </a:ext>
            </a:extLst>
          </p:cNvPr>
          <p:cNvSpPr txBox="1">
            <a:spLocks/>
          </p:cNvSpPr>
          <p:nvPr/>
        </p:nvSpPr>
        <p:spPr>
          <a:xfrm>
            <a:off x="1614324" y="-173369"/>
            <a:ext cx="8474440" cy="7891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543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4.Experiments:Prompt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Interpreter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AE8EFA8-9594-309D-0C99-FF6609035AE3}"/>
              </a:ext>
            </a:extLst>
          </p:cNvPr>
          <p:cNvCxnSpPr/>
          <p:nvPr/>
        </p:nvCxnSpPr>
        <p:spPr>
          <a:xfrm>
            <a:off x="3461258" y="615749"/>
            <a:ext cx="4512040" cy="0"/>
          </a:xfrm>
          <a:prstGeom prst="line">
            <a:avLst/>
          </a:prstGeom>
          <a:ln w="38100">
            <a:solidFill>
              <a:srgbClr val="543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50312A2-A02E-AC16-24A0-A7FC89B6D7AD}"/>
              </a:ext>
            </a:extLst>
          </p:cNvPr>
          <p:cNvSpPr txBox="1"/>
          <p:nvPr/>
        </p:nvSpPr>
        <p:spPr>
          <a:xfrm>
            <a:off x="7542849" y="1482930"/>
            <a:ext cx="4171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Jump to the conclusion: </a:t>
            </a: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VisProg does increase accuracy &amp; Consensus a little by 3%-5%</a:t>
            </a:r>
          </a:p>
          <a:p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CLIP-ViLT perform better than demo ViLT</a:t>
            </a:r>
          </a:p>
          <a:p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BLIP-VQA as the SOTA model, stands out among all the VQA modules.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5ED614-D064-4793-2273-783B6DA8CF61}"/>
              </a:ext>
            </a:extLst>
          </p:cNvPr>
          <p:cNvSpPr txBox="1"/>
          <p:nvPr/>
        </p:nvSpPr>
        <p:spPr>
          <a:xfrm>
            <a:off x="277906" y="849285"/>
            <a:ext cx="9215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1.How do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VQA modules’ performance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vary from each other?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4BBC86-F5CF-4DCC-315D-BE6451FC9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78" y="1635333"/>
            <a:ext cx="6579340" cy="41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23089F0-DA18-4D5A-A75C-8E7657C9C0EE}"/>
              </a:ext>
            </a:extLst>
          </p:cNvPr>
          <p:cNvSpPr txBox="1">
            <a:spLocks/>
          </p:cNvSpPr>
          <p:nvPr/>
        </p:nvSpPr>
        <p:spPr>
          <a:xfrm>
            <a:off x="1614324" y="-173369"/>
            <a:ext cx="8474440" cy="7891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543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4.Experiments:Prompt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Interpreter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AE8EFA8-9594-309D-0C99-FF6609035AE3}"/>
              </a:ext>
            </a:extLst>
          </p:cNvPr>
          <p:cNvCxnSpPr/>
          <p:nvPr/>
        </p:nvCxnSpPr>
        <p:spPr>
          <a:xfrm>
            <a:off x="3461258" y="615749"/>
            <a:ext cx="4512040" cy="0"/>
          </a:xfrm>
          <a:prstGeom prst="line">
            <a:avLst/>
          </a:prstGeom>
          <a:ln w="38100">
            <a:solidFill>
              <a:srgbClr val="543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50312A2-A02E-AC16-24A0-A7FC89B6D7AD}"/>
              </a:ext>
            </a:extLst>
          </p:cNvPr>
          <p:cNvSpPr txBox="1"/>
          <p:nvPr/>
        </p:nvSpPr>
        <p:spPr>
          <a:xfrm>
            <a:off x="7078722" y="1988621"/>
            <a:ext cx="4171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Jump to the conclusion: </a:t>
            </a: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 BLIP-VQA is good, but it’s too slow.</a:t>
            </a:r>
          </a:p>
          <a:p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ViLT and CLIP-ViLT may fit in more time-limited occasions.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5ED614-D064-4793-2273-783B6DA8CF61}"/>
              </a:ext>
            </a:extLst>
          </p:cNvPr>
          <p:cNvSpPr txBox="1"/>
          <p:nvPr/>
        </p:nvSpPr>
        <p:spPr>
          <a:xfrm>
            <a:off x="277906" y="849285"/>
            <a:ext cx="9215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2.How do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VQA modules’ respond speed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vary from each other?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BCE15F-FC00-153C-9710-5FED7B277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93" y="1555331"/>
            <a:ext cx="5836690" cy="290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8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E0186-B77E-97E4-7A08-E22D61B1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32" y="391408"/>
            <a:ext cx="9453944" cy="789118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dirty="0">
                <a:solidFill>
                  <a:srgbClr val="543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1.Intro: What is Visual Question Answering(VQA) all about?</a:t>
            </a:r>
            <a:endParaRPr lang="zh-CN" altLang="en-US" sz="2800" dirty="0">
              <a:solidFill>
                <a:srgbClr val="543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BD0910-CC59-1B8D-31A0-A47EDAE8A4D3}"/>
              </a:ext>
            </a:extLst>
          </p:cNvPr>
          <p:cNvCxnSpPr/>
          <p:nvPr/>
        </p:nvCxnSpPr>
        <p:spPr>
          <a:xfrm>
            <a:off x="3470223" y="1180526"/>
            <a:ext cx="4512040" cy="0"/>
          </a:xfrm>
          <a:prstGeom prst="line">
            <a:avLst/>
          </a:prstGeom>
          <a:ln w="38100">
            <a:solidFill>
              <a:srgbClr val="543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93314C01-EC9B-D1E8-537A-4AE90D883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E626B80-F034-B242-2637-37736329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6EAA3D3-824C-541B-A034-8A4E0DDDB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28"/>
          <a:stretch/>
        </p:blipFill>
        <p:spPr>
          <a:xfrm>
            <a:off x="312292" y="391408"/>
            <a:ext cx="1586434" cy="566628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2187AF2-161D-DD5C-5148-9772CEE87401}"/>
              </a:ext>
            </a:extLst>
          </p:cNvPr>
          <p:cNvSpPr txBox="1"/>
          <p:nvPr/>
        </p:nvSpPr>
        <p:spPr>
          <a:xfrm>
            <a:off x="2129852" y="4571735"/>
            <a:ext cx="214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seeing, observing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1BCA23-7955-52BA-39FB-72DFCFCF50ED}"/>
              </a:ext>
            </a:extLst>
          </p:cNvPr>
          <p:cNvSpPr txBox="1"/>
          <p:nvPr/>
        </p:nvSpPr>
        <p:spPr>
          <a:xfrm>
            <a:off x="2129852" y="3193251"/>
            <a:ext cx="244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Intervention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Inferring, Intervening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5F8089-16EE-2749-8CE6-0004C35C33CF}"/>
              </a:ext>
            </a:extLst>
          </p:cNvPr>
          <p:cNvSpPr txBox="1"/>
          <p:nvPr/>
        </p:nvSpPr>
        <p:spPr>
          <a:xfrm>
            <a:off x="2129852" y="1814767"/>
            <a:ext cx="305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Counterfactuals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Imagining, Understanding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F0BCB6-77E6-C56B-EED4-6B91D5FA5116}"/>
              </a:ext>
            </a:extLst>
          </p:cNvPr>
          <p:cNvSpPr txBox="1"/>
          <p:nvPr/>
        </p:nvSpPr>
        <p:spPr>
          <a:xfrm>
            <a:off x="1819262" y="5717041"/>
            <a:ext cx="1826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Fig: The ladder of 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casual inference [1]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372118B-FACC-FA77-FE38-69D16B6335E0}"/>
              </a:ext>
            </a:extLst>
          </p:cNvPr>
          <p:cNvCxnSpPr/>
          <p:nvPr/>
        </p:nvCxnSpPr>
        <p:spPr>
          <a:xfrm>
            <a:off x="99935" y="6415789"/>
            <a:ext cx="110377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F0CE17A-0F2D-2DE5-C736-F6A08740FE54}"/>
              </a:ext>
            </a:extLst>
          </p:cNvPr>
          <p:cNvSpPr txBox="1"/>
          <p:nvPr/>
        </p:nvSpPr>
        <p:spPr>
          <a:xfrm>
            <a:off x="99935" y="6490741"/>
            <a:ext cx="6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[1] From “</a:t>
            </a:r>
            <a:r>
              <a:rPr lang="en-US" altLang="zh-CN" sz="1200" i="1" dirty="0">
                <a:latin typeface="Arial" panose="020B0604020202020204" pitchFamily="34" charset="0"/>
                <a:cs typeface="Arial" panose="020B0604020202020204" pitchFamily="34" charset="0"/>
              </a:rPr>
              <a:t>The Book of Why”(2019. May. 12)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by Judea Pearl</a:t>
            </a:r>
          </a:p>
          <a:p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9131824-67A8-7776-1066-662DBAF8EC7E}"/>
              </a:ext>
            </a:extLst>
          </p:cNvPr>
          <p:cNvSpPr txBox="1"/>
          <p:nvPr/>
        </p:nvSpPr>
        <p:spPr>
          <a:xfrm>
            <a:off x="5618812" y="4765885"/>
            <a:ext cx="444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Image Classification, Object Detection….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45D8EC-2C4C-0ABB-D92A-50FCBC26E359}"/>
              </a:ext>
            </a:extLst>
          </p:cNvPr>
          <p:cNvSpPr txBox="1"/>
          <p:nvPr/>
        </p:nvSpPr>
        <p:spPr>
          <a:xfrm>
            <a:off x="5618812" y="3289489"/>
            <a:ext cx="530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Question Answering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Image Editing…..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D2C62BE-FE5E-D262-76A2-8F83E59AD418}"/>
              </a:ext>
            </a:extLst>
          </p:cNvPr>
          <p:cNvSpPr txBox="1"/>
          <p:nvPr/>
        </p:nvSpPr>
        <p:spPr>
          <a:xfrm>
            <a:off x="5871147" y="1992736"/>
            <a:ext cx="352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Image Creation, Story Telling…..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A56730F-EEB2-1562-9096-52B3129DE736}"/>
              </a:ext>
            </a:extLst>
          </p:cNvPr>
          <p:cNvSpPr txBox="1"/>
          <p:nvPr/>
        </p:nvSpPr>
        <p:spPr>
          <a:xfrm>
            <a:off x="5447678" y="1444354"/>
            <a:ext cx="444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ever evolving Computer Vision tasks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1AFC17C-10C8-1906-21D9-6AAA38D191A0}"/>
              </a:ext>
            </a:extLst>
          </p:cNvPr>
          <p:cNvCxnSpPr/>
          <p:nvPr/>
        </p:nvCxnSpPr>
        <p:spPr>
          <a:xfrm>
            <a:off x="4766872" y="2068643"/>
            <a:ext cx="110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C60F85A-0D7D-1CC5-BB4F-24D1327364E9}"/>
              </a:ext>
            </a:extLst>
          </p:cNvPr>
          <p:cNvCxnSpPr/>
          <p:nvPr/>
        </p:nvCxnSpPr>
        <p:spPr>
          <a:xfrm>
            <a:off x="4454581" y="3487705"/>
            <a:ext cx="110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6B584E7-1594-2CF7-4B9B-AE4B82E25646}"/>
              </a:ext>
            </a:extLst>
          </p:cNvPr>
          <p:cNvCxnSpPr/>
          <p:nvPr/>
        </p:nvCxnSpPr>
        <p:spPr>
          <a:xfrm>
            <a:off x="4382130" y="4936747"/>
            <a:ext cx="110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4D18999-33FC-44DF-B9A0-79B31F354371}"/>
              </a:ext>
            </a:extLst>
          </p:cNvPr>
          <p:cNvCxnSpPr>
            <a:cxnSpLocks/>
          </p:cNvCxnSpPr>
          <p:nvPr/>
        </p:nvCxnSpPr>
        <p:spPr>
          <a:xfrm flipH="1" flipV="1">
            <a:off x="7643047" y="3789112"/>
            <a:ext cx="10913" cy="878392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67A4FAA-6E12-C56F-4B56-F7829DA91418}"/>
              </a:ext>
            </a:extLst>
          </p:cNvPr>
          <p:cNvCxnSpPr>
            <a:cxnSpLocks/>
          </p:cNvCxnSpPr>
          <p:nvPr/>
        </p:nvCxnSpPr>
        <p:spPr>
          <a:xfrm flipH="1" flipV="1">
            <a:off x="7648503" y="2423452"/>
            <a:ext cx="10913" cy="878392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9710FFF-7E84-DD71-0674-5F2C2D0A15A5}"/>
              </a:ext>
            </a:extLst>
          </p:cNvPr>
          <p:cNvSpPr txBox="1"/>
          <p:nvPr/>
        </p:nvSpPr>
        <p:spPr>
          <a:xfrm>
            <a:off x="2490457" y="5195185"/>
            <a:ext cx="109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A?B?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BD815D8-CA51-9896-8D6C-D1869E4E61E6}"/>
              </a:ext>
            </a:extLst>
          </p:cNvPr>
          <p:cNvSpPr txBox="1"/>
          <p:nvPr/>
        </p:nvSpPr>
        <p:spPr>
          <a:xfrm>
            <a:off x="2463563" y="3805653"/>
            <a:ext cx="109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P(B | A)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D0C4475-7B9D-76F0-7FFE-6B95929655E3}"/>
              </a:ext>
            </a:extLst>
          </p:cNvPr>
          <p:cNvSpPr txBox="1"/>
          <p:nvPr/>
        </p:nvSpPr>
        <p:spPr>
          <a:xfrm>
            <a:off x="2436668" y="2407156"/>
            <a:ext cx="136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P(B | do(A))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19138F8-664C-7E64-D78B-8ECB87674C8E}"/>
              </a:ext>
            </a:extLst>
          </p:cNvPr>
          <p:cNvSpPr txBox="1">
            <a:spLocks/>
          </p:cNvSpPr>
          <p:nvPr/>
        </p:nvSpPr>
        <p:spPr>
          <a:xfrm>
            <a:off x="1614324" y="-173369"/>
            <a:ext cx="8474440" cy="7891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543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5.Limitations of VisProg &amp; Current VQA models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2DFD210-6422-E81B-3CE0-2C6AFD08BCC4}"/>
              </a:ext>
            </a:extLst>
          </p:cNvPr>
          <p:cNvCxnSpPr/>
          <p:nvPr/>
        </p:nvCxnSpPr>
        <p:spPr>
          <a:xfrm>
            <a:off x="3461258" y="615749"/>
            <a:ext cx="4512040" cy="0"/>
          </a:xfrm>
          <a:prstGeom prst="line">
            <a:avLst/>
          </a:prstGeom>
          <a:ln w="38100">
            <a:solidFill>
              <a:srgbClr val="543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C299C24-C867-B718-09F1-8B99856568E7}"/>
              </a:ext>
            </a:extLst>
          </p:cNvPr>
          <p:cNvSpPr txBox="1"/>
          <p:nvPr/>
        </p:nvSpPr>
        <p:spPr>
          <a:xfrm>
            <a:off x="1791323" y="1693888"/>
            <a:ext cx="8724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Large scale training, testing, applying are limited </a:t>
            </a:r>
            <a:r>
              <a:rPr lang="en-US" altLang="zh-CN" sz="2400" dirty="0">
                <a:solidFill>
                  <a:srgbClr val="FF0000"/>
                </a:solidFill>
              </a:rPr>
              <a:t>due to dependence of OpenAI LLM </a:t>
            </a:r>
            <a:r>
              <a:rPr lang="en-US" altLang="zh-CN" sz="2400" dirty="0" err="1">
                <a:solidFill>
                  <a:srgbClr val="FF0000"/>
                </a:solidFill>
              </a:rPr>
              <a:t>api</a:t>
            </a:r>
            <a:r>
              <a:rPr lang="en-US" altLang="zh-CN" sz="2400" dirty="0">
                <a:solidFill>
                  <a:srgbClr val="FF0000"/>
                </a:solidFill>
              </a:rPr>
              <a:t>. 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5FB383-F770-9915-AFA1-D92316774ED4}"/>
              </a:ext>
            </a:extLst>
          </p:cNvPr>
          <p:cNvSpPr txBox="1"/>
          <p:nvPr/>
        </p:nvSpPr>
        <p:spPr>
          <a:xfrm>
            <a:off x="1716374" y="3244334"/>
            <a:ext cx="8589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Current VQA modules are </a:t>
            </a:r>
            <a:r>
              <a:rPr lang="en-US" altLang="zh-CN" sz="2400" dirty="0">
                <a:solidFill>
                  <a:srgbClr val="FF0000"/>
                </a:solidFill>
              </a:rPr>
              <a:t>still not good at imagination and creative thinking</a:t>
            </a:r>
            <a:r>
              <a:rPr lang="en-US" altLang="zh-CN" sz="24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4060490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28B108E8-477E-9BC6-52EE-26E583E42C5E}"/>
              </a:ext>
            </a:extLst>
          </p:cNvPr>
          <p:cNvSpPr txBox="1"/>
          <p:nvPr/>
        </p:nvSpPr>
        <p:spPr>
          <a:xfrm>
            <a:off x="236564" y="6041282"/>
            <a:ext cx="6236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teach</a:t>
            </a:r>
            <a:r>
              <a:rPr lang="zh-CN" altLang="en-US" sz="2000" dirty="0"/>
              <a:t> </a:t>
            </a:r>
            <a:r>
              <a:rPr lang="en-US" altLang="zh-CN" sz="2000" dirty="0"/>
              <a:t>computers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imagine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and creative thinking in Computer Vision </a:t>
            </a:r>
            <a:r>
              <a:rPr lang="en-US" altLang="zh-CN" sz="2000" dirty="0"/>
              <a:t>remains a challenge!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CD1B89-DE2B-5CC3-2B4E-078681BBCE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28"/>
          <a:stretch/>
        </p:blipFill>
        <p:spPr>
          <a:xfrm>
            <a:off x="312292" y="391408"/>
            <a:ext cx="1586434" cy="56662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4536B7-3180-981A-2E39-40099DFA99DD}"/>
              </a:ext>
            </a:extLst>
          </p:cNvPr>
          <p:cNvSpPr txBox="1"/>
          <p:nvPr/>
        </p:nvSpPr>
        <p:spPr>
          <a:xfrm>
            <a:off x="2129852" y="4571735"/>
            <a:ext cx="214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seeing, observing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6CD698-301F-9FFF-7490-E1436A6D8C78}"/>
              </a:ext>
            </a:extLst>
          </p:cNvPr>
          <p:cNvSpPr txBox="1"/>
          <p:nvPr/>
        </p:nvSpPr>
        <p:spPr>
          <a:xfrm>
            <a:off x="2129852" y="3193251"/>
            <a:ext cx="244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Intervention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Inferring, Intervening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401E27-B3BB-15D1-2CE9-1438C080FF94}"/>
              </a:ext>
            </a:extLst>
          </p:cNvPr>
          <p:cNvSpPr txBox="1"/>
          <p:nvPr/>
        </p:nvSpPr>
        <p:spPr>
          <a:xfrm>
            <a:off x="2129852" y="1814767"/>
            <a:ext cx="305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Counterfactuals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Imagining, Understanding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F32305-FB64-D5B1-6647-79162385EAF6}"/>
              </a:ext>
            </a:extLst>
          </p:cNvPr>
          <p:cNvSpPr txBox="1"/>
          <p:nvPr/>
        </p:nvSpPr>
        <p:spPr>
          <a:xfrm>
            <a:off x="2490457" y="5195185"/>
            <a:ext cx="109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A?B?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3B8D91-B25C-98BC-228F-511AB40F9C61}"/>
              </a:ext>
            </a:extLst>
          </p:cNvPr>
          <p:cNvSpPr txBox="1"/>
          <p:nvPr/>
        </p:nvSpPr>
        <p:spPr>
          <a:xfrm>
            <a:off x="2463563" y="3805653"/>
            <a:ext cx="109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P(B | A)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D7A38E-0BF2-F44D-E11B-0D780B7BA748}"/>
              </a:ext>
            </a:extLst>
          </p:cNvPr>
          <p:cNvSpPr txBox="1"/>
          <p:nvPr/>
        </p:nvSpPr>
        <p:spPr>
          <a:xfrm>
            <a:off x="2436668" y="2407156"/>
            <a:ext cx="136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P(B | do(A))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CF6EE6A-F90E-3AE9-9E0C-5B1E8685B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41" y="59607"/>
            <a:ext cx="3938116" cy="5724006"/>
          </a:xfrm>
          <a:prstGeom prst="rect">
            <a:avLst/>
          </a:prstGeom>
        </p:spPr>
      </p:pic>
      <p:sp>
        <p:nvSpPr>
          <p:cNvPr id="17" name="标题 1">
            <a:extLst>
              <a:ext uri="{FF2B5EF4-FFF2-40B4-BE49-F238E27FC236}">
                <a16:creationId xmlns:a16="http://schemas.microsoft.com/office/drawing/2014/main" id="{A580A658-B578-4B37-1B01-C8CAE537F5E2}"/>
              </a:ext>
            </a:extLst>
          </p:cNvPr>
          <p:cNvSpPr txBox="1">
            <a:spLocks/>
          </p:cNvSpPr>
          <p:nvPr/>
        </p:nvSpPr>
        <p:spPr>
          <a:xfrm>
            <a:off x="-499278" y="-308279"/>
            <a:ext cx="8474440" cy="7891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543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5.Limitations of VisProg &amp; Current VQA models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D8978DA-A081-CFAA-B2FD-021444D8E230}"/>
              </a:ext>
            </a:extLst>
          </p:cNvPr>
          <p:cNvCxnSpPr/>
          <p:nvPr/>
        </p:nvCxnSpPr>
        <p:spPr>
          <a:xfrm>
            <a:off x="1542518" y="465848"/>
            <a:ext cx="4512040" cy="0"/>
          </a:xfrm>
          <a:prstGeom prst="line">
            <a:avLst/>
          </a:prstGeom>
          <a:ln w="38100">
            <a:solidFill>
              <a:srgbClr val="543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94D1F96C-07BA-3102-06F2-C5E803F78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60" y="5480884"/>
            <a:ext cx="4072505" cy="14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9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E3E431D-92B5-C997-D115-3A22457E8AB2}"/>
              </a:ext>
            </a:extLst>
          </p:cNvPr>
          <p:cNvSpPr txBox="1">
            <a:spLocks/>
          </p:cNvSpPr>
          <p:nvPr/>
        </p:nvSpPr>
        <p:spPr>
          <a:xfrm>
            <a:off x="1614323" y="-173369"/>
            <a:ext cx="9753331" cy="7891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543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6.Conclusion: Visual Question Answering based on VisProg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23CEE6-6ED4-5430-9509-E8C31C2E7534}"/>
              </a:ext>
            </a:extLst>
          </p:cNvPr>
          <p:cNvSpPr txBox="1"/>
          <p:nvPr/>
        </p:nvSpPr>
        <p:spPr>
          <a:xfrm>
            <a:off x="352637" y="2604829"/>
            <a:ext cx="1847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In-context 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instruction-program 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pairs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A69F44-97CD-80D1-5579-52329CA8D282}"/>
              </a:ext>
            </a:extLst>
          </p:cNvPr>
          <p:cNvSpPr txBox="1"/>
          <p:nvPr/>
        </p:nvSpPr>
        <p:spPr>
          <a:xfrm>
            <a:off x="1367173" y="4105212"/>
            <a:ext cx="208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Natural Language Instruction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B13463-2844-8DF4-81B3-5265E1C962CB}"/>
              </a:ext>
            </a:extLst>
          </p:cNvPr>
          <p:cNvSpPr txBox="1"/>
          <p:nvPr/>
        </p:nvSpPr>
        <p:spPr>
          <a:xfrm>
            <a:off x="5952597" y="4155313"/>
            <a:ext cx="142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Inputs</a:t>
            </a:r>
          </a:p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 Image(s)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E85CEEE-39D0-B532-6DB6-C48468B29C74}"/>
              </a:ext>
            </a:extLst>
          </p:cNvPr>
          <p:cNvSpPr/>
          <p:nvPr/>
        </p:nvSpPr>
        <p:spPr>
          <a:xfrm>
            <a:off x="6945296" y="2153291"/>
            <a:ext cx="2198639" cy="1638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ACB871-A1E5-5120-6421-BA04F11C791F}"/>
              </a:ext>
            </a:extLst>
          </p:cNvPr>
          <p:cNvSpPr txBox="1"/>
          <p:nvPr/>
        </p:nvSpPr>
        <p:spPr>
          <a:xfrm>
            <a:off x="7097215" y="2691462"/>
            <a:ext cx="1894800" cy="61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Program Interpreter</a:t>
            </a:r>
            <a:endParaRPr lang="zh-CN" altLang="en-US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D00CB60-F6A3-6E1C-9004-4048224ABFC9}"/>
              </a:ext>
            </a:extLst>
          </p:cNvPr>
          <p:cNvSpPr/>
          <p:nvPr/>
        </p:nvSpPr>
        <p:spPr>
          <a:xfrm>
            <a:off x="2537465" y="2153291"/>
            <a:ext cx="2198639" cy="1638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53077B-4713-7E44-A513-4FAC8A27A1D2}"/>
              </a:ext>
            </a:extLst>
          </p:cNvPr>
          <p:cNvSpPr txBox="1"/>
          <p:nvPr/>
        </p:nvSpPr>
        <p:spPr>
          <a:xfrm>
            <a:off x="2676115" y="2700449"/>
            <a:ext cx="1894800" cy="61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Program Generator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DAA79A-34DE-2901-0817-0F668211B994}"/>
              </a:ext>
            </a:extLst>
          </p:cNvPr>
          <p:cNvSpPr txBox="1"/>
          <p:nvPr/>
        </p:nvSpPr>
        <p:spPr>
          <a:xfrm>
            <a:off x="10076620" y="2210403"/>
            <a:ext cx="140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Prediction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BD71DD-467B-F750-8CC8-733C85AEFD08}"/>
              </a:ext>
            </a:extLst>
          </p:cNvPr>
          <p:cNvSpPr txBox="1"/>
          <p:nvPr/>
        </p:nvSpPr>
        <p:spPr>
          <a:xfrm>
            <a:off x="10070810" y="3487706"/>
            <a:ext cx="189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Visual Rationale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ECF80CE-2EF7-D34E-F23C-3BCB6E9713BB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200105" y="2972467"/>
            <a:ext cx="337360" cy="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DC8C1EE-CB83-FC24-15A0-2115799B03BE}"/>
              </a:ext>
            </a:extLst>
          </p:cNvPr>
          <p:cNvCxnSpPr>
            <a:cxnSpLocks/>
          </p:cNvCxnSpPr>
          <p:nvPr/>
        </p:nvCxnSpPr>
        <p:spPr>
          <a:xfrm flipV="1">
            <a:off x="2367831" y="2978022"/>
            <a:ext cx="0" cy="114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0217ED0-0E64-CC78-C3FA-15645EF095D6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4736104" y="2972466"/>
            <a:ext cx="33715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C533E7F-0698-8542-B3EE-A93B4F0A2CE4}"/>
              </a:ext>
            </a:extLst>
          </p:cNvPr>
          <p:cNvSpPr/>
          <p:nvPr/>
        </p:nvSpPr>
        <p:spPr>
          <a:xfrm>
            <a:off x="5073259" y="2608793"/>
            <a:ext cx="1304775" cy="72734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C04223-0132-75D6-0DD5-317245692D7E}"/>
              </a:ext>
            </a:extLst>
          </p:cNvPr>
          <p:cNvSpPr txBox="1"/>
          <p:nvPr/>
        </p:nvSpPr>
        <p:spPr>
          <a:xfrm>
            <a:off x="5147610" y="2716876"/>
            <a:ext cx="1157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High- Level Program </a:t>
            </a:r>
            <a:endParaRPr lang="zh-CN" altLang="en-US" sz="14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CF13030-7E44-035C-E654-D078EFAA9389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6378034" y="2972466"/>
            <a:ext cx="5672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71317E6-8E40-6CF6-5396-2136ED0384B0}"/>
              </a:ext>
            </a:extLst>
          </p:cNvPr>
          <p:cNvCxnSpPr>
            <a:cxnSpLocks/>
          </p:cNvCxnSpPr>
          <p:nvPr/>
        </p:nvCxnSpPr>
        <p:spPr>
          <a:xfrm flipV="1">
            <a:off x="6652605" y="2978022"/>
            <a:ext cx="0" cy="114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521D247-79D0-6206-4641-92A8E4126667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9143935" y="2410458"/>
            <a:ext cx="932685" cy="5620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C8801DCB-1000-3B30-FA87-7284DED4B1A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141207" y="2973961"/>
            <a:ext cx="929603" cy="6984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028100F-C66F-B61C-9608-635771F67305}"/>
              </a:ext>
            </a:extLst>
          </p:cNvPr>
          <p:cNvSpPr txBox="1"/>
          <p:nvPr/>
        </p:nvSpPr>
        <p:spPr>
          <a:xfrm>
            <a:off x="2200105" y="917728"/>
            <a:ext cx="7526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adopt VisProg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on VQA Task, Implemented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demo ViLT module and 2 extra 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vqa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Conducted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performance experiments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6D5BBC2-A73A-AD0F-E455-C61B8A364A6E}"/>
              </a:ext>
            </a:extLst>
          </p:cNvPr>
          <p:cNvSpPr txBox="1"/>
          <p:nvPr/>
        </p:nvSpPr>
        <p:spPr>
          <a:xfrm>
            <a:off x="4067617" y="5165315"/>
            <a:ext cx="4620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pursuit of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analyzing prompt questions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increasing interpretability.</a:t>
            </a:r>
            <a:endParaRPr lang="zh-CN" altLang="en-US" dirty="0">
              <a:solidFill>
                <a:srgbClr val="FF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97C170E-A281-9C03-CA06-7C728EA0C5CC}"/>
              </a:ext>
            </a:extLst>
          </p:cNvPr>
          <p:cNvCxnSpPr/>
          <p:nvPr/>
        </p:nvCxnSpPr>
        <p:spPr>
          <a:xfrm>
            <a:off x="3461258" y="615749"/>
            <a:ext cx="4512040" cy="0"/>
          </a:xfrm>
          <a:prstGeom prst="line">
            <a:avLst/>
          </a:prstGeom>
          <a:ln w="38100">
            <a:solidFill>
              <a:srgbClr val="543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3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11EF1EB-84BB-53A5-A864-387DB62E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289" y="391408"/>
            <a:ext cx="8474440" cy="789118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dirty="0">
                <a:solidFill>
                  <a:srgbClr val="543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1.Intro: Milestones in VQA</a:t>
            </a:r>
            <a:endParaRPr lang="zh-CN" altLang="en-US" sz="2800" dirty="0">
              <a:solidFill>
                <a:srgbClr val="543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673699B-1162-2419-E985-A221B8B7F7DD}"/>
              </a:ext>
            </a:extLst>
          </p:cNvPr>
          <p:cNvCxnSpPr/>
          <p:nvPr/>
        </p:nvCxnSpPr>
        <p:spPr>
          <a:xfrm>
            <a:off x="3470223" y="1180526"/>
            <a:ext cx="4512040" cy="0"/>
          </a:xfrm>
          <a:prstGeom prst="line">
            <a:avLst/>
          </a:prstGeom>
          <a:ln w="38100">
            <a:solidFill>
              <a:srgbClr val="543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B5B0434-A25B-2A47-EC0F-4AD570DC4F4E}"/>
              </a:ext>
            </a:extLst>
          </p:cNvPr>
          <p:cNvSpPr txBox="1"/>
          <p:nvPr/>
        </p:nvSpPr>
        <p:spPr>
          <a:xfrm>
            <a:off x="3818964" y="1397779"/>
            <a:ext cx="910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Joint embedding approaches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4847870-A7C3-F013-D4A2-6FE0490F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80" y="1900501"/>
            <a:ext cx="8525725" cy="2162578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DB17CBD-3BD4-BD42-B7EA-E01F464A43F4}"/>
              </a:ext>
            </a:extLst>
          </p:cNvPr>
          <p:cNvCxnSpPr/>
          <p:nvPr/>
        </p:nvCxnSpPr>
        <p:spPr>
          <a:xfrm>
            <a:off x="99935" y="6218568"/>
            <a:ext cx="110377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C09068C-7ACD-D1A3-CC30-7D0D6C3DF49C}"/>
              </a:ext>
            </a:extLst>
          </p:cNvPr>
          <p:cNvSpPr txBox="1"/>
          <p:nvPr/>
        </p:nvSpPr>
        <p:spPr>
          <a:xfrm>
            <a:off x="99935" y="6293520"/>
            <a:ext cx="1217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altLang="zh-CN" sz="12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M. Malinowski, M. Rohrbach, and M. Fritz. Ask Your Neurons: A Neural-based Approach to Answering Questions about Images. In Proc.</a:t>
            </a:r>
            <a:br>
              <a:rPr lang="en-US" altLang="zh-CN" sz="1200" dirty="0"/>
            </a:br>
            <a:r>
              <a:rPr lang="en-US" altLang="zh-CN" sz="12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Int. Conf. Comp. Vis., 2015.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3B096A-24ED-80F2-1297-1A2B583FC919}"/>
              </a:ext>
            </a:extLst>
          </p:cNvPr>
          <p:cNvSpPr txBox="1"/>
          <p:nvPr/>
        </p:nvSpPr>
        <p:spPr>
          <a:xfrm>
            <a:off x="2848718" y="4272314"/>
            <a:ext cx="545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FF"/>
                </a:highlight>
                <a:latin typeface="Arial" panose="020B0604020202020204" pitchFamily="34" charset="0"/>
              </a:rPr>
              <a:t>Fig: First Example of a Joint embedding approach[1]</a:t>
            </a:r>
            <a:endParaRPr lang="zh-CN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4761C1-642C-D890-47C2-5F187337367B}"/>
              </a:ext>
            </a:extLst>
          </p:cNvPr>
          <p:cNvSpPr txBox="1"/>
          <p:nvPr/>
        </p:nvSpPr>
        <p:spPr>
          <a:xfrm>
            <a:off x="1996720" y="5004283"/>
            <a:ext cx="937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FF"/>
                </a:highlight>
                <a:latin typeface="Arial" panose="020B0604020202020204" pitchFamily="34" charset="0"/>
              </a:rPr>
              <a:t>Cons: 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Black Box, low interpretability, low controllability, answer limited</a:t>
            </a:r>
            <a:endParaRPr lang="zh-CN" altLang="en-US" dirty="0">
              <a:solidFill>
                <a:srgbClr val="FF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7AC0750-6333-CFEB-57C9-62161E99A8F2}"/>
              </a:ext>
            </a:extLst>
          </p:cNvPr>
          <p:cNvSpPr txBox="1"/>
          <p:nvPr/>
        </p:nvSpPr>
        <p:spPr>
          <a:xfrm>
            <a:off x="2357718" y="52264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10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11EF1EB-84BB-53A5-A864-387DB62E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289" y="391408"/>
            <a:ext cx="8474440" cy="789118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dirty="0">
                <a:solidFill>
                  <a:srgbClr val="543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1.Intro: Milestones in VQA</a:t>
            </a:r>
            <a:endParaRPr lang="zh-CN" altLang="en-US" sz="2800" dirty="0">
              <a:solidFill>
                <a:srgbClr val="543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673699B-1162-2419-E985-A221B8B7F7DD}"/>
              </a:ext>
            </a:extLst>
          </p:cNvPr>
          <p:cNvCxnSpPr/>
          <p:nvPr/>
        </p:nvCxnSpPr>
        <p:spPr>
          <a:xfrm>
            <a:off x="3470223" y="1180526"/>
            <a:ext cx="4512040" cy="0"/>
          </a:xfrm>
          <a:prstGeom prst="line">
            <a:avLst/>
          </a:prstGeom>
          <a:ln w="38100">
            <a:solidFill>
              <a:srgbClr val="543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B5B0434-A25B-2A47-EC0F-4AD570DC4F4E}"/>
              </a:ext>
            </a:extLst>
          </p:cNvPr>
          <p:cNvSpPr txBox="1"/>
          <p:nvPr/>
        </p:nvSpPr>
        <p:spPr>
          <a:xfrm>
            <a:off x="1632237" y="1547085"/>
            <a:ext cx="910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Compositional approaches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BB5EB5D-67FD-7BC4-FDA7-2808A4D53D6D}"/>
              </a:ext>
            </a:extLst>
          </p:cNvPr>
          <p:cNvCxnSpPr/>
          <p:nvPr/>
        </p:nvCxnSpPr>
        <p:spPr>
          <a:xfrm>
            <a:off x="99935" y="6444528"/>
            <a:ext cx="110377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DDD4BCE-0EE2-22F8-6DFD-E1298E9D18D4}"/>
              </a:ext>
            </a:extLst>
          </p:cNvPr>
          <p:cNvSpPr txBox="1"/>
          <p:nvPr/>
        </p:nvSpPr>
        <p:spPr>
          <a:xfrm>
            <a:off x="99935" y="6444528"/>
            <a:ext cx="12172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altLang="zh-CN" sz="12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J. Andreas, M. Rohrbach, T. Darrell, and D. Klein. Neural Module Networks. In Proc. IEEE Conf. Comp. Vis. </a:t>
            </a:r>
            <a:r>
              <a:rPr lang="en-US" altLang="zh-CN" sz="12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Patt</a:t>
            </a:r>
            <a:r>
              <a:rPr lang="en-US" altLang="zh-CN" sz="12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en-US" altLang="zh-CN" sz="12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Recogn</a:t>
            </a:r>
            <a:r>
              <a:rPr lang="en-US" altLang="zh-CN" sz="12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., 2016.</a:t>
            </a:r>
            <a:endParaRPr lang="zh-CN" altLang="en-US" sz="1200" dirty="0"/>
          </a:p>
          <a:p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4C3F47-EE83-78AB-27A1-59B64E85C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09" y="1916418"/>
            <a:ext cx="5404291" cy="31045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458719-633C-B7B2-237B-3D7E4C8F2793}"/>
              </a:ext>
            </a:extLst>
          </p:cNvPr>
          <p:cNvSpPr txBox="1"/>
          <p:nvPr/>
        </p:nvSpPr>
        <p:spPr>
          <a:xfrm>
            <a:off x="1201983" y="5179547"/>
            <a:ext cx="545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FF"/>
                </a:highlight>
                <a:latin typeface="Arial" panose="020B0604020202020204" pitchFamily="34" charset="0"/>
              </a:rPr>
              <a:t>Fig: First example of a compositional approach[1]</a:t>
            </a:r>
            <a:endParaRPr lang="zh-CN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DEE454-5639-AA47-B016-32A6472E33E9}"/>
              </a:ext>
            </a:extLst>
          </p:cNvPr>
          <p:cNvSpPr txBox="1"/>
          <p:nvPr/>
        </p:nvSpPr>
        <p:spPr>
          <a:xfrm>
            <a:off x="6741459" y="2393576"/>
            <a:ext cx="484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FF"/>
                </a:highlight>
                <a:latin typeface="Arial" panose="020B0604020202020204" pitchFamily="34" charset="0"/>
              </a:rPr>
              <a:t>Pros: Learn to 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parse complex question</a:t>
            </a:r>
            <a:endParaRPr lang="zh-CN" altLang="en-US" dirty="0">
              <a:solidFill>
                <a:srgbClr val="FF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FE7C84-4386-19C8-C6AD-C8E6897517F4}"/>
              </a:ext>
            </a:extLst>
          </p:cNvPr>
          <p:cNvSpPr txBox="1"/>
          <p:nvPr/>
        </p:nvSpPr>
        <p:spPr>
          <a:xfrm>
            <a:off x="6647329" y="3540094"/>
            <a:ext cx="5038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FF"/>
                </a:highlight>
                <a:latin typeface="Arial" panose="020B0604020202020204" pitchFamily="34" charset="0"/>
              </a:rPr>
              <a:t>Cons: 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bottleneck</a:t>
            </a:r>
            <a:r>
              <a:rPr lang="en-US" altLang="zh-CN" dirty="0">
                <a:highlight>
                  <a:srgbClr val="FFFFFF"/>
                </a:highlight>
                <a:latin typeface="Arial" panose="020B0604020202020204" pitchFamily="34" charset="0"/>
              </a:rPr>
              <a:t> formed during the parsing of the question, 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over simplified questions</a:t>
            </a:r>
            <a:endParaRPr lang="zh-CN" altLang="en-US" dirty="0">
              <a:solidFill>
                <a:srgbClr val="FF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62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915B88-977D-9F19-FF9E-218F64B0A24C}"/>
              </a:ext>
            </a:extLst>
          </p:cNvPr>
          <p:cNvSpPr txBox="1"/>
          <p:nvPr/>
        </p:nvSpPr>
        <p:spPr>
          <a:xfrm>
            <a:off x="352637" y="2604829"/>
            <a:ext cx="1847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In-context 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instruction-program 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pairs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023497-F276-C4BE-4131-9C1AB462D925}"/>
              </a:ext>
            </a:extLst>
          </p:cNvPr>
          <p:cNvSpPr txBox="1"/>
          <p:nvPr/>
        </p:nvSpPr>
        <p:spPr>
          <a:xfrm>
            <a:off x="1367173" y="4105212"/>
            <a:ext cx="208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Natural Language Instruction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E7B2EC-B3D8-FBC4-EFAE-D2B59350C192}"/>
              </a:ext>
            </a:extLst>
          </p:cNvPr>
          <p:cNvSpPr txBox="1"/>
          <p:nvPr/>
        </p:nvSpPr>
        <p:spPr>
          <a:xfrm>
            <a:off x="5952597" y="4155313"/>
            <a:ext cx="142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Inputs</a:t>
            </a:r>
          </a:p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 Image(s)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F00235E-8833-56BB-22AF-A9D945F3B894}"/>
              </a:ext>
            </a:extLst>
          </p:cNvPr>
          <p:cNvSpPr/>
          <p:nvPr/>
        </p:nvSpPr>
        <p:spPr>
          <a:xfrm>
            <a:off x="6945296" y="2153291"/>
            <a:ext cx="2198639" cy="1638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62B923-8A39-0C70-CE3E-B5B7EDF9DE27}"/>
              </a:ext>
            </a:extLst>
          </p:cNvPr>
          <p:cNvSpPr txBox="1"/>
          <p:nvPr/>
        </p:nvSpPr>
        <p:spPr>
          <a:xfrm>
            <a:off x="7097215" y="2691462"/>
            <a:ext cx="1894800" cy="61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Program Interpreter</a:t>
            </a:r>
            <a:endParaRPr lang="zh-CN" altLang="en-US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15263DB-72B8-73E0-EFEE-06D4A60714E9}"/>
              </a:ext>
            </a:extLst>
          </p:cNvPr>
          <p:cNvSpPr/>
          <p:nvPr/>
        </p:nvSpPr>
        <p:spPr>
          <a:xfrm>
            <a:off x="2537465" y="2153291"/>
            <a:ext cx="2198639" cy="1638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FBA92F-B42B-3BD1-6CA9-7D3010ABA949}"/>
              </a:ext>
            </a:extLst>
          </p:cNvPr>
          <p:cNvSpPr txBox="1"/>
          <p:nvPr/>
        </p:nvSpPr>
        <p:spPr>
          <a:xfrm>
            <a:off x="2676115" y="2700449"/>
            <a:ext cx="1894800" cy="61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Program Generator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26B950-BCFB-FABE-67A8-20F6D8A52C4A}"/>
              </a:ext>
            </a:extLst>
          </p:cNvPr>
          <p:cNvSpPr txBox="1"/>
          <p:nvPr/>
        </p:nvSpPr>
        <p:spPr>
          <a:xfrm>
            <a:off x="10076620" y="2210403"/>
            <a:ext cx="140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Prediction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6C99184-3870-0B3B-1DEB-941CB4397C58}"/>
              </a:ext>
            </a:extLst>
          </p:cNvPr>
          <p:cNvSpPr txBox="1"/>
          <p:nvPr/>
        </p:nvSpPr>
        <p:spPr>
          <a:xfrm>
            <a:off x="10070810" y="3487706"/>
            <a:ext cx="189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Visual Rationale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40337BE-40CD-A078-8A05-4FB12D016739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200105" y="2972467"/>
            <a:ext cx="337360" cy="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9DDA65B-35BE-8A72-BDA8-CFAA1BCBA0D4}"/>
              </a:ext>
            </a:extLst>
          </p:cNvPr>
          <p:cNvCxnSpPr>
            <a:cxnSpLocks/>
          </p:cNvCxnSpPr>
          <p:nvPr/>
        </p:nvCxnSpPr>
        <p:spPr>
          <a:xfrm flipV="1">
            <a:off x="2367831" y="2978022"/>
            <a:ext cx="0" cy="114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E8F38BA-D20D-A635-5CE2-DD545B33AE07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 flipV="1">
            <a:off x="4736104" y="2972466"/>
            <a:ext cx="33715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1DCB93F8-B6E9-2AE8-F048-B97CE979E0A7}"/>
              </a:ext>
            </a:extLst>
          </p:cNvPr>
          <p:cNvSpPr/>
          <p:nvPr/>
        </p:nvSpPr>
        <p:spPr>
          <a:xfrm>
            <a:off x="5073259" y="2608793"/>
            <a:ext cx="1304775" cy="72734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2D2666C-B7DA-87B6-AA9E-06365EE6AB33}"/>
              </a:ext>
            </a:extLst>
          </p:cNvPr>
          <p:cNvSpPr txBox="1"/>
          <p:nvPr/>
        </p:nvSpPr>
        <p:spPr>
          <a:xfrm>
            <a:off x="5147610" y="2716876"/>
            <a:ext cx="1157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High- Level Program </a:t>
            </a:r>
            <a:endParaRPr lang="zh-CN" altLang="en-US" sz="14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87BE832-D7F1-4426-6642-A03E0E62BCDA}"/>
              </a:ext>
            </a:extLst>
          </p:cNvPr>
          <p:cNvCxnSpPr>
            <a:cxnSpLocks/>
            <a:stCxn id="35" idx="3"/>
            <a:endCxn id="9" idx="1"/>
          </p:cNvCxnSpPr>
          <p:nvPr/>
        </p:nvCxnSpPr>
        <p:spPr>
          <a:xfrm>
            <a:off x="6378034" y="2972466"/>
            <a:ext cx="5672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6D04DB8-0543-FCEC-5A6E-AC545430CF28}"/>
              </a:ext>
            </a:extLst>
          </p:cNvPr>
          <p:cNvCxnSpPr>
            <a:cxnSpLocks/>
          </p:cNvCxnSpPr>
          <p:nvPr/>
        </p:nvCxnSpPr>
        <p:spPr>
          <a:xfrm flipV="1">
            <a:off x="6652605" y="2978022"/>
            <a:ext cx="0" cy="114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A8942629-9D20-E1C6-D232-D551C05A368F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 flipV="1">
            <a:off x="9143935" y="2410458"/>
            <a:ext cx="932685" cy="56200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F3A3E7C2-F72E-26AB-2690-C3CA4FCFF46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9141207" y="2973961"/>
            <a:ext cx="929603" cy="6984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1FE47A9-8B7F-83C8-0542-01E305791589}"/>
              </a:ext>
            </a:extLst>
          </p:cNvPr>
          <p:cNvSpPr txBox="1"/>
          <p:nvPr/>
        </p:nvSpPr>
        <p:spPr>
          <a:xfrm>
            <a:off x="1954306" y="993108"/>
            <a:ext cx="905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Adopting Visual Programming[1] on VQA Task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8017632-B9C5-59C3-D855-0ADF536D3CAE}"/>
              </a:ext>
            </a:extLst>
          </p:cNvPr>
          <p:cNvSpPr txBox="1">
            <a:spLocks/>
          </p:cNvSpPr>
          <p:nvPr/>
        </p:nvSpPr>
        <p:spPr>
          <a:xfrm>
            <a:off x="1614324" y="-173369"/>
            <a:ext cx="8474440" cy="7891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543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1.Intro: What’s new in my work?</a:t>
            </a:r>
            <a:endParaRPr lang="zh-CN" altLang="en-US" sz="2800" dirty="0">
              <a:solidFill>
                <a:srgbClr val="543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DBE5FA9-0C6A-D3FB-A591-E6FF82E1D68E}"/>
              </a:ext>
            </a:extLst>
          </p:cNvPr>
          <p:cNvCxnSpPr/>
          <p:nvPr/>
        </p:nvCxnSpPr>
        <p:spPr>
          <a:xfrm>
            <a:off x="3461258" y="615749"/>
            <a:ext cx="4512040" cy="0"/>
          </a:xfrm>
          <a:prstGeom prst="line">
            <a:avLst/>
          </a:prstGeom>
          <a:ln w="38100">
            <a:solidFill>
              <a:srgbClr val="543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9D4482D-2880-06BD-A41D-C732BC4FCBE6}"/>
              </a:ext>
            </a:extLst>
          </p:cNvPr>
          <p:cNvCxnSpPr/>
          <p:nvPr/>
        </p:nvCxnSpPr>
        <p:spPr>
          <a:xfrm>
            <a:off x="99935" y="6444528"/>
            <a:ext cx="110377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8D712C3-0750-3C1B-4B7E-A7188F9AA768}"/>
              </a:ext>
            </a:extLst>
          </p:cNvPr>
          <p:cNvSpPr txBox="1"/>
          <p:nvPr/>
        </p:nvSpPr>
        <p:spPr>
          <a:xfrm>
            <a:off x="99935" y="6444528"/>
            <a:ext cx="12172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[1] GUPTA T, KEMBHAVI A. Visual programming: Compositional visual reasoning without training[A]. 2022.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: 2211.11559.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65E489A-8545-2046-F4E1-B1D2A2F65A72}"/>
              </a:ext>
            </a:extLst>
          </p:cNvPr>
          <p:cNvSpPr txBox="1"/>
          <p:nvPr/>
        </p:nvSpPr>
        <p:spPr>
          <a:xfrm>
            <a:off x="4570915" y="5157791"/>
            <a:ext cx="7342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VisProg[1] is a new 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concept pipeline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to deal with various vision tasks. My work is to explore its potential on VQA task.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Implemented 2 extra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vqa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modules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Conducted 3 performance experiments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1F5C088-2B4A-4157-98EB-AD6BA0418A7B}"/>
              </a:ext>
            </a:extLst>
          </p:cNvPr>
          <p:cNvSpPr txBox="1"/>
          <p:nvPr/>
        </p:nvSpPr>
        <p:spPr>
          <a:xfrm>
            <a:off x="345613" y="5387745"/>
            <a:ext cx="4620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pursuit of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analyzing prompt questions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increasing interpretability.</a:t>
            </a:r>
            <a:endParaRPr lang="zh-CN" altLang="en-US" dirty="0">
              <a:solidFill>
                <a:srgbClr val="FF0000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6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1F7C3399-04B6-CCA4-DD0B-72D52341C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31" y="1731056"/>
            <a:ext cx="5375893" cy="2798747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8517E2EF-08EC-64DB-0171-38B725795FDD}"/>
              </a:ext>
            </a:extLst>
          </p:cNvPr>
          <p:cNvSpPr txBox="1">
            <a:spLocks/>
          </p:cNvSpPr>
          <p:nvPr/>
        </p:nvSpPr>
        <p:spPr>
          <a:xfrm>
            <a:off x="1614324" y="-173369"/>
            <a:ext cx="8474440" cy="7891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543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2.Methods: Why VisProg?</a:t>
            </a:r>
            <a:endParaRPr lang="zh-CN" altLang="en-US" sz="2800" dirty="0">
              <a:solidFill>
                <a:srgbClr val="543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43D40DB-6460-7495-FBF7-49AC7FF4076A}"/>
              </a:ext>
            </a:extLst>
          </p:cNvPr>
          <p:cNvCxnSpPr/>
          <p:nvPr/>
        </p:nvCxnSpPr>
        <p:spPr>
          <a:xfrm>
            <a:off x="3461258" y="615749"/>
            <a:ext cx="4512040" cy="0"/>
          </a:xfrm>
          <a:prstGeom prst="line">
            <a:avLst/>
          </a:prstGeom>
          <a:ln w="38100">
            <a:solidFill>
              <a:srgbClr val="543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3B959E4-91EC-85B6-4D25-72B1A7C4E9C0}"/>
              </a:ext>
            </a:extLst>
          </p:cNvPr>
          <p:cNvSpPr txBox="1"/>
          <p:nvPr/>
        </p:nvSpPr>
        <p:spPr>
          <a:xfrm>
            <a:off x="1082322" y="5318921"/>
            <a:ext cx="9538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zh-CN" dirty="0">
                <a:highlight>
                  <a:srgbClr val="FFFFFF"/>
                </a:highlight>
                <a:latin typeface="Arial" panose="020B0604020202020204" pitchFamily="34" charset="0"/>
              </a:rPr>
              <a:t>To analyze questions more systematically, with help from LLMs</a:t>
            </a:r>
          </a:p>
          <a:p>
            <a:pPr algn="ctr"/>
            <a:r>
              <a:rPr lang="en-US" altLang="zh-CN" dirty="0">
                <a:highlight>
                  <a:srgbClr val="FFFFFF"/>
                </a:highlight>
                <a:latin typeface="Arial" panose="020B0604020202020204" pitchFamily="34" charset="0"/>
              </a:rPr>
              <a:t>2. 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Break down the prompt question into subtasks/programs</a:t>
            </a:r>
            <a:r>
              <a:rPr lang="en-US" altLang="zh-CN" dirty="0">
                <a:highlight>
                  <a:srgbClr val="FFFFFF"/>
                </a:highlight>
                <a:latin typeface="Arial" panose="020B0604020202020204" pitchFamily="34" charset="0"/>
              </a:rPr>
              <a:t>, each of which is solved by a certain module</a:t>
            </a:r>
            <a:endParaRPr lang="zh-CN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626032-32F7-9CC9-F746-C19734CE020E}"/>
              </a:ext>
            </a:extLst>
          </p:cNvPr>
          <p:cNvSpPr txBox="1"/>
          <p:nvPr/>
        </p:nvSpPr>
        <p:spPr>
          <a:xfrm>
            <a:off x="2312930" y="1035535"/>
            <a:ext cx="827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Program Generator</a:t>
            </a:r>
            <a:r>
              <a:rPr lang="en-US" altLang="zh-CN" dirty="0">
                <a:highlight>
                  <a:srgbClr val="FFFFFF"/>
                </a:highlight>
                <a:latin typeface="Arial" panose="020B0604020202020204" pitchFamily="34" charset="0"/>
              </a:rPr>
              <a:t>: Driven by in-contextual learning ability from LLMs</a:t>
            </a:r>
            <a:endParaRPr lang="zh-CN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804DB1B-83E1-2A4A-73C7-7B7D2D2757DA}"/>
                  </a:ext>
                </a:extLst>
              </p:cNvPr>
              <p:cNvSpPr txBox="1"/>
              <p:nvPr/>
            </p:nvSpPr>
            <p:spPr>
              <a:xfrm>
                <a:off x="1174377" y="2325599"/>
                <a:ext cx="1604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Giv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𝑀𝑎𝑝𝑝𝑖𝑛𝑔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804DB1B-83E1-2A4A-73C7-7B7D2D275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77" y="2325599"/>
                <a:ext cx="1604682" cy="646331"/>
              </a:xfrm>
              <a:prstGeom prst="rect">
                <a:avLst/>
              </a:prstGeom>
              <a:blipFill>
                <a:blip r:embed="rId3"/>
                <a:stretch>
                  <a:fillRect r="-9125" b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878397A-3E4D-65CB-DE0B-944883D786FC}"/>
                  </a:ext>
                </a:extLst>
              </p:cNvPr>
              <p:cNvSpPr txBox="1"/>
              <p:nvPr/>
            </p:nvSpPr>
            <p:spPr>
              <a:xfrm>
                <a:off x="2380130" y="3707996"/>
                <a:ext cx="1604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𝑛𝑝𝑢𝑡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878397A-3E4D-65CB-DE0B-944883D78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130" y="3707996"/>
                <a:ext cx="1604682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81CE1FA-B414-5E99-3DF3-66DB4AF83472}"/>
                  </a:ext>
                </a:extLst>
              </p:cNvPr>
              <p:cNvSpPr txBox="1"/>
              <p:nvPr/>
            </p:nvSpPr>
            <p:spPr>
              <a:xfrm>
                <a:off x="8478407" y="2461794"/>
                <a:ext cx="1604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𝑢𝑡𝑝𝑢𝑡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81CE1FA-B414-5E99-3DF3-66DB4AF83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407" y="2461794"/>
                <a:ext cx="1604682" cy="369332"/>
              </a:xfrm>
              <a:prstGeom prst="rect">
                <a:avLst/>
              </a:prstGeom>
              <a:blipFill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8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B5EF515-BE7C-1D8A-3903-3D9B39E64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3" y="0"/>
            <a:ext cx="6893858" cy="674360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CFAAE88-C94E-9DD8-7F4E-2E98DD018B55}"/>
              </a:ext>
            </a:extLst>
          </p:cNvPr>
          <p:cNvSpPr txBox="1"/>
          <p:nvPr/>
        </p:nvSpPr>
        <p:spPr>
          <a:xfrm>
            <a:off x="6727282" y="333113"/>
            <a:ext cx="4631002" cy="37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Fig: Hello, my name is Example~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9D801F6-135F-41BB-A5E6-C57F7F43B772}"/>
                  </a:ext>
                </a:extLst>
              </p:cNvPr>
              <p:cNvSpPr txBox="1"/>
              <p:nvPr/>
            </p:nvSpPr>
            <p:spPr>
              <a:xfrm>
                <a:off x="6974541" y="1608422"/>
                <a:ext cx="1604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Giv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𝑀𝑎𝑝𝑝𝑖𝑛𝑔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9D801F6-135F-41BB-A5E6-C57F7F43B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541" y="1608422"/>
                <a:ext cx="1604682" cy="646331"/>
              </a:xfrm>
              <a:prstGeom prst="rect">
                <a:avLst/>
              </a:prstGeom>
              <a:blipFill>
                <a:blip r:embed="rId3"/>
                <a:stretch>
                  <a:fillRect r="-9125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E5C07A-1F15-091A-64FF-786F95CBCA30}"/>
                  </a:ext>
                </a:extLst>
              </p:cNvPr>
              <p:cNvSpPr txBox="1"/>
              <p:nvPr/>
            </p:nvSpPr>
            <p:spPr>
              <a:xfrm>
                <a:off x="7324164" y="3678128"/>
                <a:ext cx="2788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𝑛𝑝𝑢𝑡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Prompt Question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E5C07A-1F15-091A-64FF-786F95CBC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164" y="3678128"/>
                <a:ext cx="2788024" cy="369332"/>
              </a:xfrm>
              <a:prstGeom prst="rect">
                <a:avLst/>
              </a:prstGeom>
              <a:blipFill>
                <a:blip r:embed="rId4"/>
                <a:stretch>
                  <a:fillRect t="-9836" r="-1092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00E7F7-B28B-5242-3200-CBE350E5868D}"/>
                  </a:ext>
                </a:extLst>
              </p:cNvPr>
              <p:cNvSpPr txBox="1"/>
              <p:nvPr/>
            </p:nvSpPr>
            <p:spPr>
              <a:xfrm>
                <a:off x="6882689" y="5813273"/>
                <a:ext cx="5309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𝑢𝑡𝑝𝑢𝑡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 Corresponding subtasks/programs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00E7F7-B28B-5242-3200-CBE350E58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689" y="5813273"/>
                <a:ext cx="5309311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9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90AC933-7801-06E2-1179-B22F9F356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10" y="1880971"/>
            <a:ext cx="7554379" cy="3096057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A30F5A2-CDA1-AD5C-59D4-D7DCC279D423}"/>
              </a:ext>
            </a:extLst>
          </p:cNvPr>
          <p:cNvSpPr txBox="1">
            <a:spLocks/>
          </p:cNvSpPr>
          <p:nvPr/>
        </p:nvSpPr>
        <p:spPr>
          <a:xfrm>
            <a:off x="1614324" y="-173369"/>
            <a:ext cx="8474440" cy="7891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5430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2.Methods: Why VisProg?</a:t>
            </a:r>
            <a:endParaRPr lang="zh-CN" altLang="en-US" sz="2800" dirty="0">
              <a:solidFill>
                <a:srgbClr val="5430D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9906F61-FB5B-10A8-82DA-82114EEA9326}"/>
              </a:ext>
            </a:extLst>
          </p:cNvPr>
          <p:cNvCxnSpPr/>
          <p:nvPr/>
        </p:nvCxnSpPr>
        <p:spPr>
          <a:xfrm>
            <a:off x="3461258" y="615749"/>
            <a:ext cx="4512040" cy="0"/>
          </a:xfrm>
          <a:prstGeom prst="line">
            <a:avLst/>
          </a:prstGeom>
          <a:ln w="38100">
            <a:solidFill>
              <a:srgbClr val="543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8B7CA5B-8693-D79C-76FD-5F83AA4DAA6E}"/>
              </a:ext>
            </a:extLst>
          </p:cNvPr>
          <p:cNvSpPr txBox="1"/>
          <p:nvPr/>
        </p:nvSpPr>
        <p:spPr>
          <a:xfrm>
            <a:off x="2312930" y="1035535"/>
            <a:ext cx="827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Program Interpreter</a:t>
            </a:r>
            <a:r>
              <a:rPr lang="en-US" altLang="zh-CN" dirty="0">
                <a:highlight>
                  <a:srgbClr val="FFFFFF"/>
                </a:highlight>
                <a:latin typeface="Arial" panose="020B0604020202020204" pitchFamily="34" charset="0"/>
              </a:rPr>
              <a:t>: Driven by high-level programs, call modules to function.</a:t>
            </a:r>
            <a:endParaRPr lang="zh-CN" altLang="en-US" dirty="0"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46665E-1020-7E17-5BCC-61BE82D24FB2}"/>
              </a:ext>
            </a:extLst>
          </p:cNvPr>
          <p:cNvSpPr txBox="1"/>
          <p:nvPr/>
        </p:nvSpPr>
        <p:spPr>
          <a:xfrm>
            <a:off x="2312930" y="5360894"/>
            <a:ext cx="666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1. Execute subtasks step by step and produce visual rationales, 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increasing controllability and interpretability.</a:t>
            </a:r>
            <a:endParaRPr lang="zh-CN" altLang="en-US" dirty="0">
              <a:solidFill>
                <a:srgbClr val="FF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5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A07989F-63A7-F1D4-CCD1-62BC98BA5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19" y="309340"/>
            <a:ext cx="6383815" cy="3699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9A7A74-E667-A8E7-AA8C-0221FD666874}"/>
              </a:ext>
            </a:extLst>
          </p:cNvPr>
          <p:cNvSpPr txBox="1"/>
          <p:nvPr/>
        </p:nvSpPr>
        <p:spPr>
          <a:xfrm>
            <a:off x="618565" y="4410636"/>
            <a:ext cx="509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Fig: Current demo modules in VisProg(Not including 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vqa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modules implemented by me.)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C86D78-6BC5-4F61-9DC5-0001A1B5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398" y="174869"/>
            <a:ext cx="4308383" cy="499334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44BB991-7DC5-B281-EC58-1EF6E7B5B4F9}"/>
              </a:ext>
            </a:extLst>
          </p:cNvPr>
          <p:cNvSpPr txBox="1"/>
          <p:nvPr/>
        </p:nvSpPr>
        <p:spPr>
          <a:xfrm>
            <a:off x="7883617" y="5361330"/>
            <a:ext cx="430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Fig: Code Implementations: What does VQA task consist of?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97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1341</Words>
  <Application>Microsoft Office PowerPoint</Application>
  <PresentationFormat>宽屏</PresentationFormat>
  <Paragraphs>163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Office 主题​​</vt:lpstr>
      <vt:lpstr>Bachelor Thesis:  Visual Question Answering based on VisProg</vt:lpstr>
      <vt:lpstr>1.Intro: What is Visual Question Answering(VQA) all about?</vt:lpstr>
      <vt:lpstr>1.Intro: Milestones in VQA</vt:lpstr>
      <vt:lpstr>1.Intro: Milestones in VQA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浩 徐</dc:creator>
  <cp:lastModifiedBy>徐 浩</cp:lastModifiedBy>
  <cp:revision>10</cp:revision>
  <dcterms:created xsi:type="dcterms:W3CDTF">2024-04-01T14:14:09Z</dcterms:created>
  <dcterms:modified xsi:type="dcterms:W3CDTF">2024-05-08T01:22:42Z</dcterms:modified>
</cp:coreProperties>
</file>