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77" r:id="rId5"/>
    <p:sldId id="264" r:id="rId6"/>
    <p:sldId id="263" r:id="rId7"/>
    <p:sldId id="265" r:id="rId8"/>
    <p:sldId id="267" r:id="rId9"/>
    <p:sldId id="266" r:id="rId10"/>
    <p:sldId id="268" r:id="rId11"/>
    <p:sldId id="273" r:id="rId12"/>
    <p:sldId id="271" r:id="rId13"/>
    <p:sldId id="269" r:id="rId14"/>
    <p:sldId id="275" r:id="rId15"/>
    <p:sldId id="274" r:id="rId16"/>
    <p:sldId id="276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8979D"/>
    <a:srgbClr val="002060"/>
    <a:srgbClr val="DCC272"/>
    <a:srgbClr val="FF7575"/>
    <a:srgbClr val="FF2121"/>
    <a:srgbClr val="FF6969"/>
    <a:srgbClr val="FF0000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B26-96C9-40B3-884C-E05B75FD82F9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4F8BC-E496-402B-9C00-1031C72D5D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9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2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88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607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80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07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0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76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6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91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06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31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Non-Supervisée,</a:t>
            </a:r>
            <a:r>
              <a:rPr lang="fr-FR" baseline="0" dirty="0" smtClean="0"/>
              <a:t>  on peut y voir ce que l’on souhaite: que l’algorithme à regrouper les femmes d’un côté les hommes de l’autre. Ou bien, les villes du Nord vs celles du Sud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54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17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77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6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115-D04A-48AE-8892-A3C815D8CCC5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1E71-F069-46A0-8DB4-92FBE1384CBE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2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649-805A-4A06-A05B-0FE08D4FD6A7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020-75BE-439F-8FEB-1CED74FCB049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E468-8F11-4F25-A057-41424526ECFA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0E9-9E3A-4FA7-8CAC-E3BC0DD6606E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ECC9-436D-4E26-83F0-194BC0DB3B89}" type="datetime1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BAA6-E507-4E1C-97CE-520C2A13E1AE}" type="datetime1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4FB-99C1-4915-A570-0029EAEFE8B5}" type="datetime1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435F-64DB-426B-BCEC-F4655103F0BA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3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92A-FB38-4A7B-9687-EB8F1F842CDE}" type="datetime1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7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4715-21BF-4F74-B7FF-E86EBE7D84FF}" type="datetime1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reference/fram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ndas.pydata.org/Pandas_Cheat_She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25580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au Data Mining</a:t>
            </a:r>
          </a:p>
          <a:p>
            <a:pPr algn="ctr"/>
            <a:r>
              <a:rPr lang="fr-F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II</a:t>
            </a:r>
            <a:endParaRPr lang="fr-FR" sz="4400" b="1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899999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89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10" y="4056409"/>
            <a:ext cx="3514725" cy="1295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28" y="3698948"/>
            <a:ext cx="3764130" cy="20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10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de confusion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Comment vérifier les résultats d’un apprentissage supervisée dans le cadre d’une classification binaire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18219"/>
              </p:ext>
            </p:extLst>
          </p:nvPr>
        </p:nvGraphicFramePr>
        <p:xfrm>
          <a:off x="733244" y="2443917"/>
          <a:ext cx="7341081" cy="2814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0719"/>
                <a:gridCol w="2253325"/>
                <a:gridCol w="2413565"/>
                <a:gridCol w="2113472"/>
              </a:tblGrid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Prédiction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Positif (PP)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/>
                        <a:t>Négatif (PN)</a:t>
                      </a:r>
                      <a:endParaRPr lang="fr-FR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06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Valeur</a:t>
                      </a:r>
                      <a:endParaRPr lang="fr-FR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60 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F0"/>
                          </a:solidFill>
                        </a:rPr>
                        <a:t>60 (VP)</a:t>
                      </a:r>
                      <a:endParaRPr lang="fr-FR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0 (FN)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6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40 (N)</a:t>
                      </a:r>
                      <a:endParaRPr lang="fr-FR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 (FP)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>
                          <a:solidFill>
                            <a:srgbClr val="00B050"/>
                          </a:solidFill>
                        </a:rPr>
                        <a:t>0 (VN)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246853" y="3782298"/>
                <a:ext cx="222509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𝑟𝑎𝑝𝑝𝑒𝑙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=100%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53" y="3782298"/>
                <a:ext cx="2225096" cy="516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570269" y="5499259"/>
                <a:ext cx="238046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𝑐𝑖𝑠𝑖𝑜𝑛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𝑃𝑃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69" y="5499259"/>
                <a:ext cx="2380460" cy="516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246852" y="4568466"/>
                <a:ext cx="241816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𝑐𝑖𝑓𝑖𝑐𝑖𝑡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52" y="4568466"/>
                <a:ext cx="2418162" cy="5167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7133966" y="6082327"/>
                <a:ext cx="4131003" cy="573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𝒔𝒄𝒐𝒓𝒆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2 . 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𝑐𝑖𝑠𝑖𝑜𝑛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𝑟𝑎𝑝𝑝𝑒𝑙</m:t>
                          </m:r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=75%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66" y="6082327"/>
                <a:ext cx="4131003" cy="5739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à coins arrondis 2"/>
          <p:cNvSpPr/>
          <p:nvPr/>
        </p:nvSpPr>
        <p:spPr>
          <a:xfrm>
            <a:off x="8246852" y="4468483"/>
            <a:ext cx="2501661" cy="79021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11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Standardisation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19921"/>
              </p:ext>
            </p:extLst>
          </p:nvPr>
        </p:nvGraphicFramePr>
        <p:xfrm>
          <a:off x="2075133" y="2772033"/>
          <a:ext cx="157384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112.32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93.45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37.58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82.41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59229"/>
              </p:ext>
            </p:extLst>
          </p:nvPr>
        </p:nvGraphicFramePr>
        <p:xfrm>
          <a:off x="8188386" y="2772033"/>
          <a:ext cx="157384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1.12382374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-1.22814403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0.62470507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-0.85307765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0.33269288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Flèche droite 2"/>
          <p:cNvSpPr/>
          <p:nvPr/>
        </p:nvSpPr>
        <p:spPr>
          <a:xfrm>
            <a:off x="4314166" y="3703398"/>
            <a:ext cx="3321170" cy="362310"/>
          </a:xfrm>
          <a:prstGeom prst="rightArrow">
            <a:avLst>
              <a:gd name="adj1" fmla="val 50000"/>
              <a:gd name="adj2" fmla="val 14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944158" y="3426399"/>
                <a:ext cx="1640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𝑠𝑡𝑑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158" y="3426399"/>
                <a:ext cx="164019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461" t="-2174" r="-2974" b="-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118265" y="1112399"/>
            <a:ext cx="1129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Ramène sur une même échelle des variables qui ont des unités </a:t>
            </a:r>
            <a:r>
              <a:rPr lang="fr-FR" sz="2800" b="1" dirty="0">
                <a:solidFill>
                  <a:srgbClr val="002060"/>
                </a:solidFill>
              </a:rPr>
              <a:t>différentes.</a:t>
            </a:r>
          </a:p>
        </p:txBody>
      </p:sp>
    </p:spTree>
    <p:extLst>
      <p:ext uri="{BB962C8B-B14F-4D97-AF65-F5344CB8AC3E}">
        <p14:creationId xmlns:p14="http://schemas.microsoft.com/office/powerpoint/2010/main" val="19047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697420" y="6419396"/>
            <a:ext cx="41293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12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Discrétisation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25535"/>
              </p:ext>
            </p:extLst>
          </p:nvPr>
        </p:nvGraphicFramePr>
        <p:xfrm>
          <a:off x="2170023" y="2722170"/>
          <a:ext cx="157384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112.32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23.4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93.45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37.58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82.41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292321"/>
              </p:ext>
            </p:extLst>
          </p:nvPr>
        </p:nvGraphicFramePr>
        <p:xfrm>
          <a:off x="8283276" y="2722170"/>
          <a:ext cx="157384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Très 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Faible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13" name="Flèche droite 12"/>
          <p:cNvSpPr/>
          <p:nvPr/>
        </p:nvSpPr>
        <p:spPr>
          <a:xfrm>
            <a:off x="4409056" y="3653535"/>
            <a:ext cx="3321170" cy="362310"/>
          </a:xfrm>
          <a:prstGeom prst="rightArrow">
            <a:avLst>
              <a:gd name="adj1" fmla="val 50000"/>
              <a:gd name="adj2" fmla="val 14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142565" y="3376536"/>
                <a:ext cx="1520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𝑑𝑖𝑠𝑐𝑟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𝑡𝑖𝑠𝑎𝑡𝑖𝑜𝑛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65" y="3376536"/>
                <a:ext cx="152041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016" t="-2222" r="-36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101012" y="6096230"/>
            <a:ext cx="2449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.replace()</a:t>
            </a: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.map()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118265" y="1112399"/>
            <a:ext cx="11291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Permet de transformer des variables quantitatives en variables qualitatives ordinales.</a:t>
            </a:r>
            <a:endParaRPr lang="fr-F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One-hot </a:t>
            </a:r>
            <a:r>
              <a:rPr lang="fr-FR" sz="4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41169"/>
              </p:ext>
            </p:extLst>
          </p:nvPr>
        </p:nvGraphicFramePr>
        <p:xfrm>
          <a:off x="757112" y="2898054"/>
          <a:ext cx="1573841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Prix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Très 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Faible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Moyen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Élevé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3993"/>
              </p:ext>
            </p:extLst>
          </p:nvPr>
        </p:nvGraphicFramePr>
        <p:xfrm>
          <a:off x="6201430" y="2889370"/>
          <a:ext cx="5217068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04267"/>
                <a:gridCol w="1304267"/>
                <a:gridCol w="1304267"/>
                <a:gridCol w="1304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Très élevé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Élevé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Moyen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Faible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Flèche droite 12"/>
          <p:cNvSpPr/>
          <p:nvPr/>
        </p:nvSpPr>
        <p:spPr>
          <a:xfrm>
            <a:off x="2632971" y="3847318"/>
            <a:ext cx="3313308" cy="326512"/>
          </a:xfrm>
          <a:prstGeom prst="rightArrow">
            <a:avLst>
              <a:gd name="adj1" fmla="val 50000"/>
              <a:gd name="adj2" fmla="val 1476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052622" y="3570319"/>
                <a:ext cx="2064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h𝑜𝑡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𝑒𝑛𝑐𝑜𝑑𝑖𝑛𝑔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22" y="3570319"/>
                <a:ext cx="206492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83" t="-4444" r="-3846" b="-3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>
            <a:off x="118265" y="1112399"/>
            <a:ext cx="1129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Permet de transformer des variables qualitatives en variables binaire.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18265" y="6419396"/>
            <a:ext cx="244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get_dummies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Resampling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191" y="2323028"/>
            <a:ext cx="9516105" cy="2795766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937573" y="1301180"/>
            <a:ext cx="0" cy="5300778"/>
          </a:xfrm>
          <a:prstGeom prst="line">
            <a:avLst/>
          </a:prstGeom>
          <a:ln w="28575">
            <a:solidFill>
              <a:srgbClr val="FF33CC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15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018581" y="2667188"/>
            <a:ext cx="9980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Documentation </a:t>
            </a:r>
            <a:r>
              <a:rPr lang="fr-FR" b="1" dirty="0"/>
              <a:t>Pandas: </a:t>
            </a:r>
            <a:r>
              <a:rPr lang="fr-FR" b="1" dirty="0" smtClean="0"/>
              <a:t>     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pandas.pydata.org/docs/reference/frame.html</a:t>
            </a:r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10 min Pandas:                      </a:t>
            </a:r>
            <a:r>
              <a:rPr lang="fr-FR" dirty="0" smtClean="0"/>
              <a:t>https</a:t>
            </a:r>
            <a:r>
              <a:rPr lang="fr-FR" dirty="0"/>
              <a:t>://pandas.pydata.org/pandas-docs/stable/user_guide/10min.html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Pandas </a:t>
            </a:r>
            <a:r>
              <a:rPr lang="fr-FR" b="1" dirty="0" err="1"/>
              <a:t>c</a:t>
            </a:r>
            <a:r>
              <a:rPr lang="fr-FR" b="1" dirty="0" err="1" smtClean="0"/>
              <a:t>heat</a:t>
            </a:r>
            <a:r>
              <a:rPr lang="fr-FR" b="1" dirty="0" smtClean="0"/>
              <a:t> </a:t>
            </a:r>
            <a:r>
              <a:rPr lang="fr-FR" b="1" dirty="0" err="1" smtClean="0"/>
              <a:t>sheet</a:t>
            </a:r>
            <a:r>
              <a:rPr lang="fr-FR" b="1" dirty="0" smtClean="0"/>
              <a:t>:             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pandas.pydata.org/Pandas_Cheat_Sheet.pdf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Python </a:t>
            </a:r>
            <a:r>
              <a:rPr lang="fr-FR" b="1" dirty="0" err="1" smtClean="0"/>
              <a:t>cheat</a:t>
            </a:r>
            <a:r>
              <a:rPr lang="fr-FR" b="1" dirty="0" smtClean="0"/>
              <a:t> </a:t>
            </a:r>
            <a:r>
              <a:rPr lang="fr-FR" b="1" dirty="0" err="1" smtClean="0"/>
              <a:t>sheet</a:t>
            </a:r>
            <a:r>
              <a:rPr lang="fr-FR" b="1" dirty="0" smtClean="0"/>
              <a:t>:              </a:t>
            </a:r>
            <a:r>
              <a:rPr lang="fr-FR" dirty="0" smtClean="0"/>
              <a:t>https</a:t>
            </a:r>
            <a:r>
              <a:rPr lang="fr-FR" dirty="0"/>
              <a:t>://www.pythoncheatsheet.org/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91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16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471" y="1802921"/>
            <a:ext cx="5237057" cy="4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2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36430" y="1140370"/>
            <a:ext cx="111595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Pour pouvoir </a:t>
            </a:r>
            <a:r>
              <a:rPr lang="fr-FR" sz="2800" b="1" dirty="0" smtClean="0">
                <a:solidFill>
                  <a:srgbClr val="FF0000"/>
                </a:solidFill>
              </a:rPr>
              <a:t>extraire de l’information </a:t>
            </a:r>
            <a:r>
              <a:rPr lang="fr-FR" sz="2800" b="1" dirty="0" smtClean="0">
                <a:solidFill>
                  <a:srgbClr val="002060"/>
                </a:solidFill>
              </a:rPr>
              <a:t>à partir de données </a:t>
            </a:r>
            <a:r>
              <a:rPr lang="fr-FR" sz="2000" b="1" dirty="0" smtClean="0">
                <a:solidFill>
                  <a:srgbClr val="002060"/>
                </a:solidFill>
              </a:rPr>
              <a:t>(tables, texte, image), </a:t>
            </a:r>
            <a:r>
              <a:rPr lang="fr-FR" sz="2800" b="1" dirty="0" smtClean="0">
                <a:solidFill>
                  <a:srgbClr val="002060"/>
                </a:solidFill>
              </a:rPr>
              <a:t>nous avons besoin d’un certains nombres d’outils: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12808" y="2762022"/>
            <a:ext cx="10774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Statistique Descriptive : moyenne, médiane, ACP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Statistique Inférentielle : test d’hypothèse, analyse de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Machine Learning : régression, </a:t>
            </a:r>
            <a:r>
              <a:rPr lang="fr-FR" sz="2400" dirty="0" err="1">
                <a:solidFill>
                  <a:srgbClr val="002060"/>
                </a:solidFill>
              </a:rPr>
              <a:t>r</a:t>
            </a:r>
            <a:r>
              <a:rPr lang="fr-FR" sz="2400" dirty="0" err="1" smtClean="0">
                <a:solidFill>
                  <a:srgbClr val="002060"/>
                </a:solidFill>
              </a:rPr>
              <a:t>andom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 err="1" smtClean="0">
                <a:solidFill>
                  <a:srgbClr val="002060"/>
                </a:solidFill>
              </a:rPr>
              <a:t>forest</a:t>
            </a:r>
            <a:r>
              <a:rPr lang="fr-FR" sz="2400" dirty="0" smtClean="0">
                <a:solidFill>
                  <a:srgbClr val="002060"/>
                </a:solidFill>
              </a:rPr>
              <a:t>, </a:t>
            </a:r>
            <a:r>
              <a:rPr lang="fr-FR" sz="2400" dirty="0" err="1" smtClean="0">
                <a:solidFill>
                  <a:srgbClr val="002060"/>
                </a:solidFill>
              </a:rPr>
              <a:t>XGBoost</a:t>
            </a:r>
            <a:r>
              <a:rPr lang="fr-FR" sz="2400" dirty="0" smtClean="0">
                <a:solidFill>
                  <a:srgbClr val="002060"/>
                </a:solidFill>
              </a:rPr>
              <a:t>, </a:t>
            </a:r>
            <a:r>
              <a:rPr lang="fr-FR" sz="2400" dirty="0" err="1">
                <a:solidFill>
                  <a:srgbClr val="002060"/>
                </a:solidFill>
              </a:rPr>
              <a:t>k</a:t>
            </a:r>
            <a:r>
              <a:rPr lang="fr-FR" sz="2400" dirty="0" err="1" smtClean="0">
                <a:solidFill>
                  <a:srgbClr val="002060"/>
                </a:solidFill>
              </a:rPr>
              <a:t>means</a:t>
            </a:r>
            <a:endParaRPr lang="fr-FR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 smtClean="0">
                <a:solidFill>
                  <a:srgbClr val="002060"/>
                </a:solidFill>
              </a:rPr>
              <a:t>Deep</a:t>
            </a:r>
            <a:r>
              <a:rPr lang="fr-FR" sz="2400" dirty="0" smtClean="0">
                <a:solidFill>
                  <a:srgbClr val="002060"/>
                </a:solidFill>
              </a:rPr>
              <a:t> Learning : réseau de neurones, backpropagation, RNN, CNN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983414" y="4109476"/>
            <a:ext cx="8885207" cy="1506320"/>
          </a:xfrm>
          <a:prstGeom prst="round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047782" y="5704486"/>
            <a:ext cx="293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33CC"/>
                </a:solidFill>
              </a:rPr>
              <a:t>Apprentissage Automatique</a:t>
            </a:r>
            <a:endParaRPr lang="fr-FR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Supervisée ou pas ?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Il existe 2 types d’apprentissage automatique:</a:t>
            </a:r>
            <a:endParaRPr lang="fr-FR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7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Supervisée ou pas ?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Il existe 2 types d’apprentissage automatique: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02232" y="1875433"/>
            <a:ext cx="413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Non-Supervisée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94731" y="1875434"/>
            <a:ext cx="350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Supervisée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735070" y="1923849"/>
            <a:ext cx="0" cy="4755746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702684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Âge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Dijon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28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Lucas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Marie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Grenoble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184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43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Martin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Marseille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198408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Entraîner un modèle à prédire une </a:t>
            </a:r>
            <a:r>
              <a:rPr lang="fr-FR" dirty="0" smtClean="0">
                <a:solidFill>
                  <a:srgbClr val="FF0000"/>
                </a:solidFill>
              </a:rPr>
              <a:t>valeur cible </a:t>
            </a:r>
            <a:r>
              <a:rPr lang="fr-FR" dirty="0" smtClean="0">
                <a:solidFill>
                  <a:srgbClr val="002060"/>
                </a:solidFill>
              </a:rPr>
              <a:t>en partant de </a:t>
            </a:r>
            <a:r>
              <a:rPr lang="fr-FR" dirty="0" smtClean="0">
                <a:solidFill>
                  <a:srgbClr val="FF0000"/>
                </a:solidFill>
              </a:rPr>
              <a:t>données labélisées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43443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Utiliser pour </a:t>
            </a:r>
            <a:r>
              <a:rPr lang="fr-FR" dirty="0" smtClean="0">
                <a:solidFill>
                  <a:srgbClr val="FF0000"/>
                </a:solidFill>
              </a:rPr>
              <a:t>extraire des structures </a:t>
            </a:r>
            <a:r>
              <a:rPr lang="fr-FR" dirty="0" smtClean="0">
                <a:solidFill>
                  <a:srgbClr val="002060"/>
                </a:solidFill>
              </a:rPr>
              <a:t>dans un ensemble de données </a:t>
            </a:r>
            <a:r>
              <a:rPr lang="fr-FR" dirty="0" smtClean="0">
                <a:solidFill>
                  <a:srgbClr val="FF0000"/>
                </a:solidFill>
              </a:rPr>
              <a:t>non labélisées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/>
          </p:nvPr>
        </p:nvGraphicFramePr>
        <p:xfrm>
          <a:off x="7161805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Dijon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Lucas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Marie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Grenoble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184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Martin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Marseille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6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5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Supervisée ou pas ?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Il existe 2 types d’apprentissage automatique: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02232" y="1875433"/>
            <a:ext cx="413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Non-Supervisée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94731" y="1875434"/>
            <a:ext cx="350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Supervisée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735070" y="1923849"/>
            <a:ext cx="0" cy="4755746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702684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Âge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Dijon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28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Lucas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Marie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Grenoble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184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43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Martin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Marseille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198408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Entraîner un modèle à prédire une </a:t>
            </a:r>
            <a:r>
              <a:rPr lang="fr-FR" dirty="0" smtClean="0">
                <a:solidFill>
                  <a:srgbClr val="FF0000"/>
                </a:solidFill>
              </a:rPr>
              <a:t>valeur cible </a:t>
            </a:r>
            <a:r>
              <a:rPr lang="fr-FR" dirty="0" smtClean="0">
                <a:solidFill>
                  <a:srgbClr val="002060"/>
                </a:solidFill>
              </a:rPr>
              <a:t>en partant de </a:t>
            </a:r>
            <a:r>
              <a:rPr lang="fr-FR" dirty="0" smtClean="0">
                <a:solidFill>
                  <a:srgbClr val="FF0000"/>
                </a:solidFill>
              </a:rPr>
              <a:t>données labélisées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43443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Utiliser pour </a:t>
            </a:r>
            <a:r>
              <a:rPr lang="fr-FR" dirty="0" smtClean="0">
                <a:solidFill>
                  <a:srgbClr val="FF0000"/>
                </a:solidFill>
              </a:rPr>
              <a:t>extraire des structures </a:t>
            </a:r>
            <a:r>
              <a:rPr lang="fr-FR" dirty="0" smtClean="0">
                <a:solidFill>
                  <a:srgbClr val="002060"/>
                </a:solidFill>
              </a:rPr>
              <a:t>dans un ensemble de données </a:t>
            </a:r>
            <a:r>
              <a:rPr lang="fr-FR" dirty="0" smtClean="0">
                <a:solidFill>
                  <a:srgbClr val="FF0000"/>
                </a:solidFill>
              </a:rPr>
              <a:t>non labélisées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/>
        </p:nvGraphicFramePr>
        <p:xfrm>
          <a:off x="7161805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Dijon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Lucas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Marie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Grenoble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184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Martin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Marseille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5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Supervisée ou pas ?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Il existe 2 types d’apprentissage automatique: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02232" y="1875433"/>
            <a:ext cx="413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Non-Supervisée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94731" y="1875434"/>
            <a:ext cx="3502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0000"/>
                </a:solidFill>
              </a:rPr>
              <a:t>Apprentissage Supervisée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735070" y="1923849"/>
            <a:ext cx="0" cy="4755746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28540"/>
              </p:ext>
            </p:extLst>
          </p:nvPr>
        </p:nvGraphicFramePr>
        <p:xfrm>
          <a:off x="702684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Âge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Lisa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Dijon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28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Lucas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178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34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Marie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Grenoble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169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22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Olivier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Lyon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184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43</a:t>
                      </a:r>
                      <a:endParaRPr lang="fr-FR" sz="1600" dirty="0"/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Martin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Marseille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177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38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198408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Entraîner un modèle à prédire une </a:t>
            </a:r>
            <a:r>
              <a:rPr lang="fr-FR" dirty="0" smtClean="0">
                <a:solidFill>
                  <a:srgbClr val="FF0000"/>
                </a:solidFill>
              </a:rPr>
              <a:t>valeur cible </a:t>
            </a:r>
            <a:r>
              <a:rPr lang="fr-FR" dirty="0" smtClean="0">
                <a:solidFill>
                  <a:srgbClr val="002060"/>
                </a:solidFill>
              </a:rPr>
              <a:t>en partant de </a:t>
            </a:r>
            <a:r>
              <a:rPr lang="fr-FR" dirty="0" smtClean="0">
                <a:solidFill>
                  <a:srgbClr val="FF0000"/>
                </a:solidFill>
              </a:rPr>
              <a:t>données labélisées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543443" y="2337098"/>
            <a:ext cx="5107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2060"/>
                </a:solidFill>
              </a:rPr>
              <a:t>Utiliser pour </a:t>
            </a:r>
            <a:r>
              <a:rPr lang="fr-FR" dirty="0" smtClean="0">
                <a:solidFill>
                  <a:srgbClr val="FF0000"/>
                </a:solidFill>
              </a:rPr>
              <a:t>extraire des structures </a:t>
            </a:r>
            <a:r>
              <a:rPr lang="fr-FR" dirty="0" smtClean="0">
                <a:solidFill>
                  <a:srgbClr val="002060"/>
                </a:solidFill>
              </a:rPr>
              <a:t>dans un ensemble de données </a:t>
            </a:r>
            <a:r>
              <a:rPr lang="fr-FR" dirty="0" smtClean="0">
                <a:solidFill>
                  <a:srgbClr val="FF0000"/>
                </a:solidFill>
              </a:rPr>
              <a:t>non labélisées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12274"/>
              </p:ext>
            </p:extLst>
          </p:nvPr>
        </p:nvGraphicFramePr>
        <p:xfrm>
          <a:off x="7161805" y="3359713"/>
          <a:ext cx="4012904" cy="31772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03226"/>
                <a:gridCol w="1003226"/>
                <a:gridCol w="1003226"/>
                <a:gridCol w="1003226"/>
              </a:tblGrid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Prénom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Ville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Taille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0000"/>
                          </a:solidFill>
                        </a:rPr>
                        <a:t>Label</a:t>
                      </a:r>
                      <a:endParaRPr lang="fr-FR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Lisa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Dijon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163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Lucas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Lyon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178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Marie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Grenoble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169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Olivier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Lyon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184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</a:tr>
              <a:tr h="529545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Martin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Marseille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177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sz="1600" b="1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0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de confusion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Comment vérifier les résultats d’un apprentissage supervisée dans le cadre d’une classification binaire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4461"/>
              </p:ext>
            </p:extLst>
          </p:nvPr>
        </p:nvGraphicFramePr>
        <p:xfrm>
          <a:off x="698739" y="2820686"/>
          <a:ext cx="7341081" cy="2814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0719"/>
                <a:gridCol w="2253325"/>
                <a:gridCol w="2413565"/>
                <a:gridCol w="2113472"/>
              </a:tblGrid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Prédiction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Positif (PP)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Négatif (PN)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06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Valeur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Positif 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dirty="0" smtClean="0">
                          <a:solidFill>
                            <a:srgbClr val="00B0F0"/>
                          </a:solidFill>
                        </a:rPr>
                        <a:t>Vrai</a:t>
                      </a:r>
                      <a:r>
                        <a:rPr lang="fr-FR" b="1" i="0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fr-FR" b="1" i="0" dirty="0" smtClean="0">
                          <a:solidFill>
                            <a:srgbClr val="00B0F0"/>
                          </a:solidFill>
                        </a:rPr>
                        <a:t>Positif (VP)</a:t>
                      </a:r>
                      <a:endParaRPr lang="fr-FR" b="1" i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Faux</a:t>
                      </a:r>
                      <a:r>
                        <a:rPr lang="fr-FR" baseline="0" dirty="0" smtClean="0"/>
                        <a:t> Négatif (FN)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6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Négatif (N)</a:t>
                      </a:r>
                      <a:endParaRPr lang="fr-FR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Faux Positif (FP)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Vrai</a:t>
                      </a:r>
                      <a:r>
                        <a:rPr lang="fr-FR" b="1" baseline="0" dirty="0" smtClean="0">
                          <a:solidFill>
                            <a:srgbClr val="00B050"/>
                          </a:solidFill>
                        </a:rPr>
                        <a:t> négatif (VN)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8712680" y="4215214"/>
                <a:ext cx="2456698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680" y="4215214"/>
                <a:ext cx="2456698" cy="581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15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8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de confusion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En scrutant uniquement cette métrique, on peut parfois mal interpréter la qualité de notre modèle : 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12266"/>
              </p:ext>
            </p:extLst>
          </p:nvPr>
        </p:nvGraphicFramePr>
        <p:xfrm>
          <a:off x="557145" y="2518762"/>
          <a:ext cx="7341081" cy="2814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0719"/>
                <a:gridCol w="2253325"/>
                <a:gridCol w="2413565"/>
                <a:gridCol w="2113472"/>
              </a:tblGrid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Prédiction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Positif (PP)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Négatif (PN)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06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Valeur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60 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0" baseline="0" dirty="0" smtClean="0">
                          <a:solidFill>
                            <a:srgbClr val="00B0F0"/>
                          </a:solidFill>
                        </a:rPr>
                        <a:t>60 </a:t>
                      </a:r>
                      <a:r>
                        <a:rPr lang="fr-FR" b="1" i="0" dirty="0" smtClean="0">
                          <a:solidFill>
                            <a:srgbClr val="00B0F0"/>
                          </a:solidFill>
                        </a:rPr>
                        <a:t>(VP)</a:t>
                      </a:r>
                      <a:endParaRPr lang="fr-FR" b="1" i="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0 (FN)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6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40 (N)</a:t>
                      </a:r>
                      <a:endParaRPr lang="fr-FR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40 </a:t>
                      </a:r>
                      <a:r>
                        <a:rPr lang="fr-FR" dirty="0" smtClean="0"/>
                        <a:t>(FP)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baseline="0" dirty="0" smtClean="0">
                          <a:solidFill>
                            <a:srgbClr val="00B050"/>
                          </a:solidFill>
                        </a:rPr>
                        <a:t>0 (VN)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8226029" y="4133188"/>
                <a:ext cx="3304494" cy="58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29" y="4133188"/>
                <a:ext cx="3304494" cy="5813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/>
          <p:cNvSpPr txBox="1"/>
          <p:nvPr/>
        </p:nvSpPr>
        <p:spPr>
          <a:xfrm>
            <a:off x="2767863" y="5924352"/>
            <a:ext cx="6365731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Or le modèle ne sait clairement pas prédire les valeurs négatives </a:t>
            </a:r>
            <a:r>
              <a:rPr lang="fr-FR" sz="1600" b="1" dirty="0" smtClean="0">
                <a:solidFill>
                  <a:srgbClr val="FF0000"/>
                </a:solidFill>
              </a:rPr>
              <a:t>(toutes les personnes testés sont positives)</a:t>
            </a:r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67158" y="6419396"/>
            <a:ext cx="2743200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9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30517"/>
            <a:ext cx="12192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Matrice de confusion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70935" y="1149259"/>
            <a:ext cx="11159588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800" b="1" dirty="0" smtClean="0">
                <a:solidFill>
                  <a:srgbClr val="002060"/>
                </a:solidFill>
              </a:rPr>
              <a:t>Comment vérifier les résultats d’un apprentissage supervisée dans le cadre d’une classification binaire</a:t>
            </a:r>
            <a:endParaRPr lang="fr-FR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29883"/>
              </p:ext>
            </p:extLst>
          </p:nvPr>
        </p:nvGraphicFramePr>
        <p:xfrm>
          <a:off x="733244" y="2443917"/>
          <a:ext cx="7341081" cy="281478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0719"/>
                <a:gridCol w="2253325"/>
                <a:gridCol w="2413565"/>
                <a:gridCol w="2113472"/>
              </a:tblGrid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Prédiction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  <a:tr h="626792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33CC"/>
                          </a:solidFill>
                        </a:rPr>
                        <a:t>Positif (PP)</a:t>
                      </a:r>
                      <a:endParaRPr lang="fr-FR" b="1" i="1" dirty="0">
                        <a:solidFill>
                          <a:srgbClr val="FF33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/>
                        <a:t>Négatif (PN)</a:t>
                      </a:r>
                      <a:endParaRPr lang="fr-FR" b="1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06">
                <a:tc rowSpan="2"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Valeur</a:t>
                      </a:r>
                      <a:endParaRPr lang="fr-FR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Positif (P)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F0"/>
                          </a:solidFill>
                        </a:rPr>
                        <a:t>Vrai</a:t>
                      </a:r>
                      <a:r>
                        <a:rPr lang="fr-FR" b="1" baseline="0" dirty="0" smtClean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fr-FR" b="1" dirty="0" smtClean="0">
                          <a:solidFill>
                            <a:srgbClr val="00B0F0"/>
                          </a:solidFill>
                        </a:rPr>
                        <a:t>Positif (VP)</a:t>
                      </a:r>
                      <a:endParaRPr lang="fr-FR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Faux</a:t>
                      </a:r>
                      <a:r>
                        <a:rPr lang="fr-FR" baseline="0" dirty="0" smtClean="0"/>
                        <a:t> Négatif (FN)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069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i="1" dirty="0" smtClean="0">
                          <a:solidFill>
                            <a:srgbClr val="FF0000"/>
                          </a:solidFill>
                        </a:rPr>
                        <a:t>Négatif (N)</a:t>
                      </a:r>
                      <a:endParaRPr lang="fr-FR" b="1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Faux Positif (FP)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Vrai</a:t>
                      </a:r>
                      <a:r>
                        <a:rPr lang="fr-FR" b="1" baseline="0" dirty="0" smtClean="0">
                          <a:solidFill>
                            <a:srgbClr val="00B050"/>
                          </a:solidFill>
                        </a:rPr>
                        <a:t> négatif (VN)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8246853" y="3782298"/>
                <a:ext cx="1333827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𝑟𝑎𝑝𝑝𝑒𝑙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53" y="3782298"/>
                <a:ext cx="1333827" cy="5167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922145" y="5507886"/>
                <a:ext cx="161743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𝑐𝑖𝑠𝑖𝑜𝑛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𝑉𝑃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𝑃𝑃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145" y="5507886"/>
                <a:ext cx="1617430" cy="5167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246852" y="4568466"/>
                <a:ext cx="1783373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𝑐𝑖𝑓𝑖𝑐𝑖𝑡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𝑉𝑁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852" y="4568466"/>
                <a:ext cx="1783373" cy="5167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38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849</Words>
  <Application>Microsoft Office PowerPoint</Application>
  <PresentationFormat>Grand écran</PresentationFormat>
  <Paragraphs>343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Keyrus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Delecourt</dc:creator>
  <cp:lastModifiedBy>Leo Delecourt</cp:lastModifiedBy>
  <cp:revision>197</cp:revision>
  <dcterms:created xsi:type="dcterms:W3CDTF">2020-11-19T09:55:00Z</dcterms:created>
  <dcterms:modified xsi:type="dcterms:W3CDTF">2022-02-01T20:56:13Z</dcterms:modified>
</cp:coreProperties>
</file>