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261" r:id="rId4"/>
    <p:sldId id="262" r:id="rId5"/>
    <p:sldId id="264" r:id="rId6"/>
    <p:sldId id="268" r:id="rId7"/>
    <p:sldId id="286" r:id="rId8"/>
    <p:sldId id="285" r:id="rId9"/>
    <p:sldId id="273" r:id="rId10"/>
    <p:sldId id="276" r:id="rId11"/>
    <p:sldId id="272" r:id="rId12"/>
    <p:sldId id="277" r:id="rId13"/>
    <p:sldId id="278" r:id="rId14"/>
    <p:sldId id="287" r:id="rId15"/>
    <p:sldId id="280" r:id="rId16"/>
    <p:sldId id="265" r:id="rId17"/>
    <p:sldId id="267" r:id="rId18"/>
    <p:sldId id="279" r:id="rId19"/>
    <p:sldId id="275" r:id="rId20"/>
    <p:sldId id="281" r:id="rId21"/>
    <p:sldId id="284" r:id="rId22"/>
    <p:sldId id="2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5B9BD5"/>
    <a:srgbClr val="FF2121"/>
    <a:srgbClr val="00B0F0"/>
    <a:srgbClr val="505050"/>
    <a:srgbClr val="3A3A3A"/>
    <a:srgbClr val="DEEBF7"/>
    <a:srgbClr val="002060"/>
    <a:srgbClr val="DCC272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5652" autoAdjust="0"/>
  </p:normalViewPr>
  <p:slideViewPr>
    <p:cSldViewPr snapToGrid="0">
      <p:cViewPr varScale="1">
        <p:scale>
          <a:sx n="90" d="100"/>
          <a:sy n="90" d="100"/>
        </p:scale>
        <p:origin x="57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8CB26-96C9-40B3-884C-E05B75FD82F9}" type="datetimeFigureOut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4F8BC-E496-402B-9C00-1031C72D5D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69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Leur</a:t>
            </a:r>
            <a:r>
              <a:rPr lang="fr-FR" baseline="0" dirty="0" smtClean="0"/>
              <a:t> poser la question, qu’est ce que le 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 mining ? Et si ils ont des exemples d’applications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21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49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84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07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54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245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76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46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38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89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5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26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8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560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31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06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355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88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79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066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4F8BC-E496-402B-9C00-1031C72D5DA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55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7115-D04A-48AE-8892-A3C815D8CCC5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1E71-F069-46A0-8DB4-92FBE1384CBE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2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D6649-805A-4A06-A05B-0FE08D4FD6A7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F020-75BE-439F-8FEB-1CED74FCB049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6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E468-8F11-4F25-A057-41424526ECFA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1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F0E9-9E3A-4FA7-8CAC-E3BC0DD6606E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2ECC9-436D-4E26-83F0-194BC0DB3B89}" type="datetime1">
              <a:rPr lang="fr-FR" smtClean="0"/>
              <a:t>07/02/2022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9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4BAA6-E507-4E1C-97CE-520C2A13E1AE}" type="datetime1">
              <a:rPr lang="fr-FR" smtClean="0"/>
              <a:t>07/02/2022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0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24FB-99C1-4915-A570-0029EAEFE8B5}" type="datetime1">
              <a:rPr lang="fr-FR" smtClean="0"/>
              <a:t>07/02/2022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435F-64DB-426B-BCEC-F4655103F0BA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3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A992A-FB38-4A7B-9687-EB8F1F842CDE}" type="datetime1">
              <a:rPr lang="fr-FR" smtClean="0"/>
              <a:t>07/02/2022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70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4715-21BF-4F74-B7FF-E86EBE7D84FF}" type="datetime1">
              <a:rPr lang="fr-FR" smtClean="0"/>
              <a:t>07/02/2022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7520-75FA-421F-9AC7-CB7504B4F5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9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78574" y="6419396"/>
            <a:ext cx="231784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0" y="2124642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fr-FR" sz="5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899999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899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142" y="4068159"/>
            <a:ext cx="3514725" cy="12954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950" y="3734968"/>
            <a:ext cx="3764130" cy="204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10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La Matrice Documents-Termes (MDT) représente les mots présents au sein de chaque document, ici les phrases: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19739" y="232491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304797" y="3636513"/>
          <a:ext cx="115824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today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sky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blue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tomorrow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will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though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</a:t>
                      </a:r>
                      <a:r>
                        <a:rPr lang="fr-FR" sz="1600" baseline="0" dirty="0" smtClean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149416" y="5588399"/>
            <a:ext cx="582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Lissage de l’information: même valeur pour chaque mot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Une partie de l’information n’est pas prise en compte</a:t>
            </a:r>
          </a:p>
        </p:txBody>
      </p:sp>
    </p:spTree>
    <p:extLst>
      <p:ext uri="{BB962C8B-B14F-4D97-AF65-F5344CB8AC3E}">
        <p14:creationId xmlns:p14="http://schemas.microsoft.com/office/powerpoint/2010/main" val="351881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11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219739" y="232491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40387"/>
              </p:ext>
            </p:extLst>
          </p:nvPr>
        </p:nvGraphicFramePr>
        <p:xfrm>
          <a:off x="304797" y="3636513"/>
          <a:ext cx="115824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today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sky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blue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tomorrow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will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though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</a:t>
                      </a:r>
                      <a:r>
                        <a:rPr lang="fr-FR" sz="1600" baseline="0" dirty="0" smtClean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La Matrice Documents-Termes basée sur la fréquence </a:t>
            </a:r>
            <a:r>
              <a:rPr lang="fr-FR" sz="2800" dirty="0">
                <a:solidFill>
                  <a:srgbClr val="002060"/>
                </a:solidFill>
              </a:rPr>
              <a:t>d’apparition des mots (</a:t>
            </a:r>
            <a:r>
              <a:rPr lang="fr-FR" sz="2800" dirty="0" err="1">
                <a:solidFill>
                  <a:srgbClr val="002060"/>
                </a:solidFill>
              </a:rPr>
              <a:t>Term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 smtClean="0">
                <a:solidFill>
                  <a:srgbClr val="002060"/>
                </a:solidFill>
              </a:rPr>
              <a:t>Frequency</a:t>
            </a:r>
            <a:r>
              <a:rPr lang="fr-FR" sz="2800" dirty="0">
                <a:solidFill>
                  <a:srgbClr val="002060"/>
                </a:solidFill>
              </a:rPr>
              <a:t>) :</a:t>
            </a:r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149416" y="5588399"/>
            <a:ext cx="5826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On capte plus d’information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rgbClr val="002060"/>
                </a:solidFill>
              </a:rPr>
              <a:t>Les écarts entre documents sont exagérés</a:t>
            </a:r>
          </a:p>
        </p:txBody>
      </p:sp>
    </p:spTree>
    <p:extLst>
      <p:ext uri="{BB962C8B-B14F-4D97-AF65-F5344CB8AC3E}">
        <p14:creationId xmlns:p14="http://schemas.microsoft.com/office/powerpoint/2010/main" val="287736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1" y="6419396"/>
            <a:ext cx="356559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12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IDF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804852"/>
                  </p:ext>
                </p:extLst>
              </p:nvPr>
            </p:nvGraphicFramePr>
            <p:xfrm>
              <a:off x="236102" y="4336740"/>
              <a:ext cx="1158240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946"/>
                    <a:gridCol w="1052946"/>
                    <a:gridCol w="1052946"/>
                    <a:gridCol w="1052946"/>
                    <a:gridCol w="1052946"/>
                    <a:gridCol w="1052946"/>
                    <a:gridCol w="1268463"/>
                    <a:gridCol w="837429"/>
                    <a:gridCol w="1052946"/>
                    <a:gridCol w="1052946"/>
                    <a:gridCol w="105294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today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the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sky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is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blue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tomorrow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will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grey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though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1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</a:t>
                          </a:r>
                          <a:r>
                            <a:rPr lang="fr-FR" sz="1600" baseline="0" dirty="0" smtClean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3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idf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804852"/>
                  </p:ext>
                </p:extLst>
              </p:nvPr>
            </p:nvGraphicFramePr>
            <p:xfrm>
              <a:off x="236102" y="4336740"/>
              <a:ext cx="1158240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946"/>
                    <a:gridCol w="1052946"/>
                    <a:gridCol w="1052946"/>
                    <a:gridCol w="1052946"/>
                    <a:gridCol w="1052946"/>
                    <a:gridCol w="1052946"/>
                    <a:gridCol w="1268463"/>
                    <a:gridCol w="837429"/>
                    <a:gridCol w="1052946"/>
                    <a:gridCol w="1052946"/>
                    <a:gridCol w="105294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today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the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sky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is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blue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tomorrow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will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grey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though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1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</a:t>
                          </a:r>
                          <a:r>
                            <a:rPr lang="fr-FR" sz="1600" baseline="0" dirty="0" smtClean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3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0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8" t="-408197" r="-1001156" b="-1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idf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ZoneTexte 7"/>
          <p:cNvSpPr txBox="1"/>
          <p:nvPr/>
        </p:nvSpPr>
        <p:spPr>
          <a:xfrm>
            <a:off x="92016" y="1196618"/>
            <a:ext cx="118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Inverse Document </a:t>
            </a:r>
            <a:r>
              <a:rPr lang="fr-FR" sz="2800" dirty="0" err="1" smtClean="0">
                <a:solidFill>
                  <a:srgbClr val="002060"/>
                </a:solidFill>
              </a:rPr>
              <a:t>Frequency</a:t>
            </a:r>
            <a:r>
              <a:rPr lang="fr-FR" sz="2800" dirty="0" smtClean="0">
                <a:solidFill>
                  <a:srgbClr val="002060"/>
                </a:solidFill>
              </a:rPr>
              <a:t> mesure l’importance d’un terme dans un corpus de documents. </a:t>
            </a:r>
            <a:r>
              <a:rPr lang="fr-FR" sz="2000" dirty="0" smtClean="0">
                <a:solidFill>
                  <a:srgbClr val="002060"/>
                </a:solidFill>
              </a:rPr>
              <a:t>Si un terme apparaît dans tous les documents, il n’est peut être pas pertinent de lui accorder de l’attention. En revanche, un terme rare est peut être plus pertinent.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7785098" y="2787811"/>
                <a:ext cx="2091406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𝑖𝑑𝑓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98" y="2787811"/>
                <a:ext cx="2091406" cy="565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116232" y="3515143"/>
                <a:ext cx="44084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: nombre de documents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: nombre de documents où le mot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 smtClean="0"/>
                  <a:t> apparaît</a:t>
                </a:r>
                <a:endParaRPr lang="fr-FR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232" y="3515143"/>
                <a:ext cx="4408451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796" t="-14286" r="-2486" b="-24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424779" y="2761091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07845" y="2755805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70543"/>
                  </p:ext>
                </p:extLst>
              </p:nvPr>
            </p:nvGraphicFramePr>
            <p:xfrm>
              <a:off x="228039" y="4194356"/>
              <a:ext cx="1158240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946"/>
                    <a:gridCol w="1052946"/>
                    <a:gridCol w="1052946"/>
                    <a:gridCol w="1052946"/>
                    <a:gridCol w="1052946"/>
                    <a:gridCol w="1052946"/>
                    <a:gridCol w="1268463"/>
                    <a:gridCol w="837429"/>
                    <a:gridCol w="1052946"/>
                    <a:gridCol w="1052946"/>
                    <a:gridCol w="105294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today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the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sky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is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blue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tomorrow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will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grey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though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1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</a:t>
                          </a:r>
                          <a:r>
                            <a:rPr lang="fr-FR" sz="1600" baseline="0" dirty="0" smtClean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3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fr-FR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idf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70543"/>
                  </p:ext>
                </p:extLst>
              </p:nvPr>
            </p:nvGraphicFramePr>
            <p:xfrm>
              <a:off x="228039" y="4194356"/>
              <a:ext cx="1158240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946"/>
                    <a:gridCol w="1052946"/>
                    <a:gridCol w="1052946"/>
                    <a:gridCol w="1052946"/>
                    <a:gridCol w="1052946"/>
                    <a:gridCol w="1052946"/>
                    <a:gridCol w="1268463"/>
                    <a:gridCol w="837429"/>
                    <a:gridCol w="1052946"/>
                    <a:gridCol w="1052946"/>
                    <a:gridCol w="105294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today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the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sky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is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blue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tomorrow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will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be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grey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err="1" smtClean="0"/>
                            <a:t>though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1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</a:t>
                          </a:r>
                          <a:r>
                            <a:rPr lang="fr-FR" sz="1600" baseline="0" dirty="0" smtClean="0"/>
                            <a:t>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smtClean="0"/>
                            <a:t>phrase 3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578" t="-408197" r="-1001156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fr-FR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1</a:t>
                          </a:r>
                          <a:endParaRPr lang="fr-FR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 smtClean="0"/>
                            <a:t>idf</a:t>
                          </a:r>
                          <a:endParaRPr lang="fr-FR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fr-F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0.60</a:t>
                          </a:r>
                        </a:p>
                      </a:txBody>
                      <a:tcPr marL="7620" marR="7620" marT="7620" marB="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ZoneTexte 7"/>
          <p:cNvSpPr txBox="1"/>
          <p:nvPr/>
        </p:nvSpPr>
        <p:spPr>
          <a:xfrm>
            <a:off x="92016" y="1196618"/>
            <a:ext cx="118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 smtClean="0">
                <a:solidFill>
                  <a:srgbClr val="002060"/>
                </a:solidFill>
              </a:rPr>
              <a:t>Term</a:t>
            </a:r>
            <a:r>
              <a:rPr lang="fr-FR" sz="2800" dirty="0" smtClean="0">
                <a:solidFill>
                  <a:srgbClr val="002060"/>
                </a:solidFill>
              </a:rPr>
              <a:t> </a:t>
            </a:r>
            <a:r>
              <a:rPr lang="fr-FR" sz="2800" dirty="0" err="1" smtClean="0">
                <a:solidFill>
                  <a:srgbClr val="002060"/>
                </a:solidFill>
              </a:rPr>
              <a:t>Frequency</a:t>
            </a:r>
            <a:r>
              <a:rPr lang="fr-FR" sz="2800" dirty="0" smtClean="0">
                <a:solidFill>
                  <a:srgbClr val="002060"/>
                </a:solidFill>
              </a:rPr>
              <a:t> – Inverse Document </a:t>
            </a:r>
            <a:r>
              <a:rPr lang="fr-FR" sz="2800" dirty="0" err="1" smtClean="0">
                <a:solidFill>
                  <a:srgbClr val="002060"/>
                </a:solidFill>
              </a:rPr>
              <a:t>Frequency</a:t>
            </a:r>
            <a:r>
              <a:rPr lang="fr-FR" sz="2800" dirty="0" smtClean="0">
                <a:solidFill>
                  <a:srgbClr val="002060"/>
                </a:solidFill>
              </a:rPr>
              <a:t> est une MDT qui permet de récolter beaucoup d’information pondérées par la fréquence d’apparition des termes dans le corpus de document: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7581898" y="2606327"/>
                <a:ext cx="2697662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𝑡𝑓𝑖𝑑𝑓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8" y="2606327"/>
                <a:ext cx="2697662" cy="5653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7099299" y="3274269"/>
                <a:ext cx="44084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dirty="0" smtClean="0"/>
                  <a:t> : nombre de documents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dirty="0" smtClean="0"/>
                  <a:t>: nombre de documents où le mot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 smtClean="0"/>
                  <a:t> apparaît</a:t>
                </a:r>
                <a:endParaRPr lang="fr-FR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299" y="3274269"/>
                <a:ext cx="4408451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936" t="-14286" r="-2490" b="-25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8408" y="2625990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016" y="1196618"/>
            <a:ext cx="118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Moins utilisé mais souvent très efficace le découpage en </a:t>
            </a:r>
            <a:r>
              <a:rPr lang="fr-FR" sz="2800" dirty="0" smtClean="0">
                <a:solidFill>
                  <a:srgbClr val="FF0000"/>
                </a:solidFill>
              </a:rPr>
              <a:t>n-gram</a:t>
            </a:r>
            <a:r>
              <a:rPr lang="fr-FR" sz="2800" dirty="0" smtClean="0">
                <a:solidFill>
                  <a:srgbClr val="002060"/>
                </a:solidFill>
              </a:rPr>
              <a:t> permet de se détacher de l’orthographe et est ainsi utilisable pour toutes les langues: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93947" y="3250211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4-gram letters: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 </a:t>
            </a:r>
            <a:r>
              <a:rPr lang="en-US" sz="1600" dirty="0" err="1" smtClean="0">
                <a:latin typeface="Consolas" panose="020B0609020204030204" pitchFamily="49" charset="0"/>
              </a:rPr>
              <a:t>oday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dayt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ayth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ythe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thes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hesk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esky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skyi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kyis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yisb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isbl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sblu</a:t>
            </a:r>
            <a:r>
              <a:rPr lang="en-US" sz="1600" dirty="0" smtClean="0">
                <a:latin typeface="Consolas" panose="020B0609020204030204" pitchFamily="49" charset="0"/>
              </a:rPr>
              <a:t> blue </a:t>
            </a:r>
            <a:r>
              <a:rPr lang="en-US" sz="1600" dirty="0" err="1" smtClean="0">
                <a:latin typeface="Consolas" panose="020B0609020204030204" pitchFamily="49" charset="0"/>
              </a:rPr>
              <a:t>luet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ueto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etom</a:t>
            </a:r>
            <a:r>
              <a:rPr lang="en-US" sz="1600" dirty="0" smtClean="0">
                <a:latin typeface="Consolas" panose="020B0609020204030204" pitchFamily="49" charset="0"/>
              </a:rPr>
              <a:t> …”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93947" y="2211563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12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-gram words: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 the the sky </a:t>
            </a:r>
            <a:r>
              <a:rPr lang="en-US" sz="1600" dirty="0" err="1" smtClean="0">
                <a:latin typeface="Consolas" panose="020B0609020204030204" pitchFamily="49" charset="0"/>
              </a:rPr>
              <a:t>sky</a:t>
            </a:r>
            <a:r>
              <a:rPr lang="en-US" sz="1600" dirty="0" smtClean="0">
                <a:latin typeface="Consolas" panose="020B0609020204030204" pitchFamily="49" charset="0"/>
              </a:rPr>
              <a:t> is </a:t>
            </a:r>
            <a:r>
              <a:rPr lang="en-US" sz="1600" dirty="0" err="1" smtClean="0"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blue </a:t>
            </a:r>
            <a:r>
              <a:rPr lang="en-US" sz="1600" dirty="0" err="1" smtClean="0">
                <a:latin typeface="Consolas" panose="020B0609020204030204" pitchFamily="49" charset="0"/>
              </a:rPr>
              <a:t>blue</a:t>
            </a:r>
            <a:r>
              <a:rPr lang="en-US" sz="1600" dirty="0" smtClean="0">
                <a:latin typeface="Consolas" panose="020B0609020204030204" pitchFamily="49" charset="0"/>
              </a:rPr>
              <a:t> tomorrow </a:t>
            </a:r>
            <a:r>
              <a:rPr lang="en-US" sz="1600" dirty="0" err="1" smtClean="0">
                <a:latin typeface="Consolas" panose="020B0609020204030204" pitchFamily="49" charset="0"/>
              </a:rPr>
              <a:t>tomorrow</a:t>
            </a:r>
            <a:r>
              <a:rPr lang="en-US" sz="1600" dirty="0" smtClean="0">
                <a:latin typeface="Consolas" panose="020B0609020204030204" pitchFamily="49" charset="0"/>
              </a:rPr>
              <a:t> the </a:t>
            </a:r>
            <a:r>
              <a:rPr lang="en-US" sz="1600" dirty="0" err="1" smtClean="0">
                <a:latin typeface="Consolas" panose="020B0609020204030204" pitchFamily="49" charset="0"/>
              </a:rPr>
              <a:t>the</a:t>
            </a:r>
            <a:r>
              <a:rPr lang="en-US" sz="1600" dirty="0" smtClean="0">
                <a:latin typeface="Consolas" panose="020B0609020204030204" pitchFamily="49" charset="0"/>
              </a:rPr>
              <a:t> sky </a:t>
            </a:r>
            <a:r>
              <a:rPr lang="en-US" sz="1600" dirty="0" err="1" smtClean="0">
                <a:latin typeface="Consolas" panose="020B0609020204030204" pitchFamily="49" charset="0"/>
              </a:rPr>
              <a:t>sky</a:t>
            </a:r>
            <a:r>
              <a:rPr lang="en-US" sz="1600" dirty="0" smtClean="0">
                <a:latin typeface="Consolas" panose="020B0609020204030204" pitchFamily="49" charset="0"/>
              </a:rPr>
              <a:t> will </a:t>
            </a:r>
            <a:r>
              <a:rPr lang="en-US" sz="1600" dirty="0" err="1" smtClean="0">
                <a:latin typeface="Consolas" panose="020B0609020204030204" pitchFamily="49" charset="0"/>
              </a:rPr>
              <a:t>will</a:t>
            </a:r>
            <a:r>
              <a:rPr lang="en-US" sz="1600" dirty="0" smtClean="0">
                <a:latin typeface="Consolas" panose="020B0609020204030204" pitchFamily="49" charset="0"/>
              </a:rPr>
              <a:t> be …”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12075"/>
              </p:ext>
            </p:extLst>
          </p:nvPr>
        </p:nvGraphicFramePr>
        <p:xfrm>
          <a:off x="304797" y="4622621"/>
          <a:ext cx="1158240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today</a:t>
                      </a:r>
                      <a:r>
                        <a:rPr lang="fr-FR" sz="1400" dirty="0" smtClean="0"/>
                        <a:t> the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the </a:t>
                      </a:r>
                      <a:r>
                        <a:rPr lang="fr-FR" sz="1400" dirty="0" err="1" smtClean="0"/>
                        <a:t>sky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sky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is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is</a:t>
                      </a:r>
                      <a:r>
                        <a:rPr lang="fr-FR" sz="1400" dirty="0" smtClean="0"/>
                        <a:t> </a:t>
                      </a:r>
                      <a:r>
                        <a:rPr lang="fr-FR" sz="1400" dirty="0" err="1" smtClean="0"/>
                        <a:t>blue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blue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tomorrow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tomorrow</a:t>
                      </a:r>
                      <a:r>
                        <a:rPr lang="fr-FR" sz="1400" baseline="0" dirty="0" smtClean="0"/>
                        <a:t> the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…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…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sky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will</a:t>
                      </a:r>
                      <a:endParaRPr lang="fr-F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 smtClean="0"/>
                        <a:t>will</a:t>
                      </a:r>
                      <a:r>
                        <a:rPr lang="fr-FR" sz="1400" baseline="0" dirty="0" smtClean="0"/>
                        <a:t> </a:t>
                      </a:r>
                      <a:r>
                        <a:rPr lang="fr-FR" sz="1400" baseline="0" dirty="0" err="1" smtClean="0"/>
                        <a:t>be</a:t>
                      </a:r>
                      <a:endParaRPr lang="fr-FR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</a:t>
                      </a:r>
                      <a:r>
                        <a:rPr lang="fr-FR" sz="1600" baseline="0" dirty="0" smtClean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15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98408" y="2625990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016" y="1196618"/>
            <a:ext cx="1185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Moins utilisé mais souvent très efficace le découpage en </a:t>
            </a:r>
            <a:r>
              <a:rPr lang="fr-FR" sz="2800" dirty="0" smtClean="0">
                <a:solidFill>
                  <a:srgbClr val="FF0000"/>
                </a:solidFill>
              </a:rPr>
              <a:t>n-gram</a:t>
            </a:r>
            <a:r>
              <a:rPr lang="fr-FR" sz="2800" dirty="0" smtClean="0">
                <a:solidFill>
                  <a:srgbClr val="002060"/>
                </a:solidFill>
              </a:rPr>
              <a:t> permet de se détacher de l’orthographe et est ainsi utilisable pour toutes les langues: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193945" y="3171362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4-gram letters: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 </a:t>
            </a:r>
            <a:r>
              <a:rPr lang="en-US" sz="1600" dirty="0" err="1" smtClean="0">
                <a:latin typeface="Consolas" panose="020B0609020204030204" pitchFamily="49" charset="0"/>
              </a:rPr>
              <a:t>oday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dayt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ayth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ythe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thes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hesk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esky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skyi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kyis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yisb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isbl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sblu</a:t>
            </a:r>
            <a:r>
              <a:rPr lang="en-US" sz="1600" dirty="0" smtClean="0">
                <a:latin typeface="Consolas" panose="020B0609020204030204" pitchFamily="49" charset="0"/>
              </a:rPr>
              <a:t> blue </a:t>
            </a:r>
            <a:r>
              <a:rPr lang="en-US" sz="1600" dirty="0" err="1" smtClean="0">
                <a:latin typeface="Consolas" panose="020B0609020204030204" pitchFamily="49" charset="0"/>
              </a:rPr>
              <a:t>luet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ueto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etom</a:t>
            </a:r>
            <a:r>
              <a:rPr lang="en-US" sz="1600" dirty="0" smtClean="0">
                <a:latin typeface="Consolas" panose="020B0609020204030204" pitchFamily="49" charset="0"/>
              </a:rPr>
              <a:t> …”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667727" y="4479888"/>
            <a:ext cx="1075266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2016" y="4638079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Le découpage en </a:t>
            </a:r>
            <a:r>
              <a:rPr lang="fr-FR" sz="2800" dirty="0" err="1" smtClean="0">
                <a:solidFill>
                  <a:srgbClr val="FF0000"/>
                </a:solidFill>
              </a:rPr>
              <a:t>tokens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smtClean="0">
                <a:solidFill>
                  <a:srgbClr val="002060"/>
                </a:solidFill>
              </a:rPr>
              <a:t>est plus utilisé pour les algorithmes de </a:t>
            </a:r>
            <a:r>
              <a:rPr lang="fr-FR" sz="2800" dirty="0" err="1" smtClean="0">
                <a:solidFill>
                  <a:srgbClr val="002060"/>
                </a:solidFill>
              </a:rPr>
              <a:t>deep</a:t>
            </a:r>
            <a:r>
              <a:rPr lang="fr-FR" sz="2800" dirty="0" smtClean="0">
                <a:solidFill>
                  <a:srgbClr val="002060"/>
                </a:solidFill>
              </a:rPr>
              <a:t> </a:t>
            </a:r>
            <a:r>
              <a:rPr lang="fr-FR" sz="2800" dirty="0" err="1" smtClean="0">
                <a:solidFill>
                  <a:srgbClr val="002060"/>
                </a:solidFill>
              </a:rPr>
              <a:t>learning</a:t>
            </a:r>
            <a:r>
              <a:rPr lang="fr-FR" sz="2800" dirty="0" smtClean="0">
                <a:solidFill>
                  <a:srgbClr val="002060"/>
                </a:solidFill>
              </a:rPr>
              <a:t> récents, souvent plus efficaces que les méthodes classiques de </a:t>
            </a:r>
            <a:r>
              <a:rPr lang="fr-FR" sz="2800" dirty="0" err="1" smtClean="0">
                <a:solidFill>
                  <a:srgbClr val="002060"/>
                </a:solidFill>
              </a:rPr>
              <a:t>Text</a:t>
            </a:r>
            <a:r>
              <a:rPr lang="fr-FR" sz="2800" dirty="0" smtClean="0">
                <a:solidFill>
                  <a:srgbClr val="002060"/>
                </a:solidFill>
              </a:rPr>
              <a:t> Mining.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98409" y="5672829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93947" y="5672828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Tokens: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 da y </a:t>
            </a:r>
            <a:r>
              <a:rPr lang="en-US" sz="1600" dirty="0" err="1" smtClean="0"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latin typeface="Consolas" panose="020B0609020204030204" pitchFamily="49" charset="0"/>
              </a:rPr>
              <a:t> e </a:t>
            </a:r>
            <a:r>
              <a:rPr lang="en-US" sz="1600" dirty="0" err="1" smtClean="0">
                <a:latin typeface="Consolas" panose="020B0609020204030204" pitchFamily="49" charset="0"/>
              </a:rPr>
              <a:t>sk</a:t>
            </a:r>
            <a:r>
              <a:rPr lang="en-US" sz="1600" dirty="0" smtClean="0">
                <a:latin typeface="Consolas" panose="020B0609020204030204" pitchFamily="49" charset="0"/>
              </a:rPr>
              <a:t> y is </a:t>
            </a:r>
            <a:r>
              <a:rPr lang="en-US" sz="1600" dirty="0" err="1" smtClean="0">
                <a:latin typeface="Consolas" panose="020B0609020204030204" pitchFamily="49" charset="0"/>
              </a:rPr>
              <a:t>bl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ue</a:t>
            </a:r>
            <a:r>
              <a:rPr lang="en-US" sz="1600" dirty="0" smtClean="0">
                <a:latin typeface="Consolas" panose="020B0609020204030204" pitchFamily="49" charset="0"/>
              </a:rPr>
              <a:t> to </a:t>
            </a:r>
            <a:r>
              <a:rPr lang="en-US" sz="1600" dirty="0" err="1" smtClean="0">
                <a:latin typeface="Consolas" panose="020B0609020204030204" pitchFamily="49" charset="0"/>
              </a:rPr>
              <a:t>mo</a:t>
            </a:r>
            <a:r>
              <a:rPr lang="en-US" sz="1600" dirty="0" smtClean="0">
                <a:latin typeface="Consolas" panose="020B0609020204030204" pitchFamily="49" charset="0"/>
              </a:rPr>
              <a:t> r </a:t>
            </a:r>
            <a:r>
              <a:rPr lang="en-US" sz="1600" dirty="0" err="1" smtClean="0">
                <a:latin typeface="Consolas" panose="020B0609020204030204" pitchFamily="49" charset="0"/>
              </a:rPr>
              <a:t>ro</a:t>
            </a:r>
            <a:r>
              <a:rPr lang="en-US" sz="1600" dirty="0" smtClean="0">
                <a:latin typeface="Consolas" panose="020B0609020204030204" pitchFamily="49" charset="0"/>
              </a:rPr>
              <a:t> w </a:t>
            </a:r>
            <a:r>
              <a:rPr lang="en-US" sz="1600" dirty="0" err="1" smtClean="0"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latin typeface="Consolas" panose="020B0609020204030204" pitchFamily="49" charset="0"/>
              </a:rPr>
              <a:t> e </a:t>
            </a:r>
            <a:r>
              <a:rPr lang="en-US" sz="1600" dirty="0" err="1" smtClean="0">
                <a:latin typeface="Consolas" panose="020B0609020204030204" pitchFamily="49" charset="0"/>
              </a:rPr>
              <a:t>sk</a:t>
            </a:r>
            <a:r>
              <a:rPr lang="en-US" sz="1600" dirty="0" smtClean="0">
                <a:latin typeface="Consolas" panose="020B0609020204030204" pitchFamily="49" charset="0"/>
              </a:rPr>
              <a:t> y </a:t>
            </a:r>
            <a:r>
              <a:rPr lang="en-US" sz="1600" dirty="0" err="1" smtClean="0">
                <a:latin typeface="Consolas" panose="020B0609020204030204" pitchFamily="49" charset="0"/>
              </a:rPr>
              <a:t>wi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ll</a:t>
            </a:r>
            <a:r>
              <a:rPr lang="en-US" sz="1600" dirty="0" smtClean="0">
                <a:latin typeface="Consolas" panose="020B0609020204030204" pitchFamily="49" charset="0"/>
              </a:rPr>
              <a:t> be gr </a:t>
            </a:r>
            <a:r>
              <a:rPr lang="en-US" sz="1600" dirty="0" err="1" smtClean="0">
                <a:latin typeface="Consolas" panose="020B0609020204030204" pitchFamily="49" charset="0"/>
              </a:rPr>
              <a:t>ey</a:t>
            </a:r>
            <a:r>
              <a:rPr lang="en-US" sz="1600" dirty="0" smtClean="0">
                <a:latin typeface="Consolas" panose="020B0609020204030204" pitchFamily="49" charset="0"/>
              </a:rPr>
              <a:t>. </a:t>
            </a:r>
            <a:r>
              <a:rPr lang="en-US" sz="1600" dirty="0" err="1" smtClean="0"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gh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th</a:t>
            </a:r>
            <a:r>
              <a:rPr lang="en-US" sz="1600" dirty="0" smtClean="0">
                <a:latin typeface="Consolas" panose="020B0609020204030204" pitchFamily="49" charset="0"/>
              </a:rPr>
              <a:t> e </a:t>
            </a:r>
            <a:r>
              <a:rPr lang="en-US" sz="1600" dirty="0" err="1" smtClean="0">
                <a:latin typeface="Consolas" panose="020B0609020204030204" pitchFamily="49" charset="0"/>
              </a:rPr>
              <a:t>sk</a:t>
            </a:r>
            <a:r>
              <a:rPr lang="en-US" sz="1600" dirty="0" smtClean="0">
                <a:latin typeface="Consolas" panose="020B0609020204030204" pitchFamily="49" charset="0"/>
              </a:rPr>
              <a:t> y </a:t>
            </a:r>
            <a:r>
              <a:rPr lang="en-US" sz="1600" dirty="0" err="1" smtClean="0">
                <a:latin typeface="Consolas" panose="020B0609020204030204" pitchFamily="49" charset="0"/>
              </a:rPr>
              <a:t>wi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ll</a:t>
            </a:r>
            <a:r>
              <a:rPr lang="en-US" sz="1600" dirty="0" smtClean="0">
                <a:latin typeface="Consolas" panose="020B0609020204030204" pitchFamily="49" charset="0"/>
              </a:rPr>
              <a:t> be …”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193945" y="2132714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121"/>
                </a:solidFill>
                <a:latin typeface="Consolas" panose="020B0609020204030204" pitchFamily="49" charset="0"/>
              </a:rPr>
              <a:t>2</a:t>
            </a:r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-gram words: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 the the sky </a:t>
            </a:r>
            <a:r>
              <a:rPr lang="en-US" sz="1600" dirty="0" err="1" smtClean="0">
                <a:latin typeface="Consolas" panose="020B0609020204030204" pitchFamily="49" charset="0"/>
              </a:rPr>
              <a:t>sky</a:t>
            </a:r>
            <a:r>
              <a:rPr lang="en-US" sz="1600" dirty="0" smtClean="0">
                <a:latin typeface="Consolas" panose="020B0609020204030204" pitchFamily="49" charset="0"/>
              </a:rPr>
              <a:t> is </a:t>
            </a:r>
            <a:r>
              <a:rPr lang="en-US" sz="1600" dirty="0" err="1" smtClean="0">
                <a:latin typeface="Consolas" panose="020B0609020204030204" pitchFamily="49" charset="0"/>
              </a:rPr>
              <a:t>is</a:t>
            </a:r>
            <a:r>
              <a:rPr lang="en-US" sz="1600" dirty="0" smtClean="0">
                <a:latin typeface="Consolas" panose="020B0609020204030204" pitchFamily="49" charset="0"/>
              </a:rPr>
              <a:t> blue </a:t>
            </a:r>
            <a:r>
              <a:rPr lang="en-US" sz="1600" dirty="0" err="1" smtClean="0">
                <a:latin typeface="Consolas" panose="020B0609020204030204" pitchFamily="49" charset="0"/>
              </a:rPr>
              <a:t>blue</a:t>
            </a:r>
            <a:r>
              <a:rPr lang="en-US" sz="1600" dirty="0" smtClean="0">
                <a:latin typeface="Consolas" panose="020B0609020204030204" pitchFamily="49" charset="0"/>
              </a:rPr>
              <a:t> tomorrow </a:t>
            </a:r>
            <a:r>
              <a:rPr lang="en-US" sz="1600" dirty="0" err="1" smtClean="0">
                <a:latin typeface="Consolas" panose="020B0609020204030204" pitchFamily="49" charset="0"/>
              </a:rPr>
              <a:t>tomorrow</a:t>
            </a:r>
            <a:r>
              <a:rPr lang="en-US" sz="1600" dirty="0" smtClean="0">
                <a:latin typeface="Consolas" panose="020B0609020204030204" pitchFamily="49" charset="0"/>
              </a:rPr>
              <a:t> the </a:t>
            </a:r>
            <a:r>
              <a:rPr lang="en-US" sz="1600" dirty="0" err="1" smtClean="0">
                <a:latin typeface="Consolas" panose="020B0609020204030204" pitchFamily="49" charset="0"/>
              </a:rPr>
              <a:t>the</a:t>
            </a:r>
            <a:r>
              <a:rPr lang="en-US" sz="1600" dirty="0" smtClean="0">
                <a:latin typeface="Consolas" panose="020B0609020204030204" pitchFamily="49" charset="0"/>
              </a:rPr>
              <a:t> sky </a:t>
            </a:r>
            <a:r>
              <a:rPr lang="en-US" sz="1600" dirty="0" err="1" smtClean="0">
                <a:latin typeface="Consolas" panose="020B0609020204030204" pitchFamily="49" charset="0"/>
              </a:rPr>
              <a:t>sky</a:t>
            </a:r>
            <a:r>
              <a:rPr lang="en-US" sz="1600" dirty="0" smtClean="0">
                <a:latin typeface="Consolas" panose="020B0609020204030204" pitchFamily="49" charset="0"/>
              </a:rPr>
              <a:t> will </a:t>
            </a:r>
            <a:r>
              <a:rPr lang="en-US" sz="1600" dirty="0" err="1" smtClean="0">
                <a:latin typeface="Consolas" panose="020B0609020204030204" pitchFamily="49" charset="0"/>
              </a:rPr>
              <a:t>will</a:t>
            </a:r>
            <a:r>
              <a:rPr lang="en-US" sz="1600" dirty="0" smtClean="0">
                <a:latin typeface="Consolas" panose="020B0609020204030204" pitchFamily="49" charset="0"/>
              </a:rPr>
              <a:t> be …”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4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16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Nettoyage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2015" y="1196618"/>
            <a:ext cx="1198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Afin de construire une MDT pertinente, en plus d’utiliser une pondération adéquat, il est parfois essentiel de nettoyer/simplifier le texte que l’on étudie: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20800" y="2500528"/>
            <a:ext cx="1026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Certaines étapes déjà vu sont évidentes:</a:t>
            </a:r>
            <a:endParaRPr lang="fr-FR" sz="10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Supprimer la ponctuation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Mettre tous les termes en minuscule</a:t>
            </a:r>
          </a:p>
          <a:p>
            <a:pPr lvl="1">
              <a:lnSpc>
                <a:spcPct val="150000"/>
              </a:lnSpc>
            </a:pP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D’autres étapes sont souvent nécessaires:</a:t>
            </a:r>
            <a:endParaRPr lang="fr-F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Appliquer une correction </a:t>
            </a:r>
            <a:r>
              <a:rPr lang="fr-FR" sz="2000" dirty="0" smtClean="0"/>
              <a:t>orthographique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/>
              <a:t>Supprimer les mots ‘inutiles’, n’apportant pas/peu d’information (le, la, cet, cette, …)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794933" y="5179071"/>
            <a:ext cx="9203267" cy="4318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8703732" y="5595033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stop </a:t>
            </a:r>
            <a:r>
              <a:rPr lang="fr-FR" b="1" dirty="0" err="1" smtClean="0">
                <a:solidFill>
                  <a:srgbClr val="FF0000"/>
                </a:solidFill>
              </a:rPr>
              <a:t>words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0800" y="5893029"/>
            <a:ext cx="768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dirty="0"/>
              <a:t>Supprimer les mots extrêmement fréquents ou </a:t>
            </a:r>
            <a:r>
              <a:rPr lang="fr-FR" sz="2000" dirty="0" smtClean="0"/>
              <a:t>rares </a:t>
            </a:r>
            <a:r>
              <a:rPr lang="fr-FR" sz="1600" dirty="0" smtClean="0"/>
              <a:t>(i.e. analyser les mots qui apparaissent entre 5 et 90 fois pour un corpus de 100 documents)</a:t>
            </a:r>
          </a:p>
        </p:txBody>
      </p:sp>
    </p:spTree>
    <p:extLst>
      <p:ext uri="{BB962C8B-B14F-4D97-AF65-F5344CB8AC3E}">
        <p14:creationId xmlns:p14="http://schemas.microsoft.com/office/powerpoint/2010/main" val="169940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1" y="6419396"/>
            <a:ext cx="356559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17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01041" y="1051360"/>
            <a:ext cx="11989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La </a:t>
            </a:r>
            <a:r>
              <a:rPr lang="fr-FR" sz="2800" dirty="0">
                <a:solidFill>
                  <a:srgbClr val="FF0000"/>
                </a:solidFill>
              </a:rPr>
              <a:t>lemmatisation</a:t>
            </a:r>
            <a:r>
              <a:rPr lang="fr-FR" sz="2800" dirty="0">
                <a:solidFill>
                  <a:srgbClr val="002060"/>
                </a:solidFill>
              </a:rPr>
              <a:t> consiste à analyser les termes de manière à identifier sa forme canonique (lemme), qui </a:t>
            </a:r>
            <a:r>
              <a:rPr lang="fr-FR" sz="2800" dirty="0">
                <a:solidFill>
                  <a:srgbClr val="FF0000"/>
                </a:solidFill>
              </a:rPr>
              <a:t>existe réellement</a:t>
            </a:r>
            <a:r>
              <a:rPr lang="fr-FR" sz="2800" dirty="0">
                <a:solidFill>
                  <a:srgbClr val="002060"/>
                </a:solidFill>
              </a:rPr>
              <a:t>. L’idée est de </a:t>
            </a:r>
            <a:r>
              <a:rPr lang="fr-FR" sz="2800" dirty="0">
                <a:solidFill>
                  <a:srgbClr val="FF0000"/>
                </a:solidFill>
              </a:rPr>
              <a:t>réduire les différentes formes</a:t>
            </a:r>
            <a:r>
              <a:rPr lang="fr-FR" sz="2800" dirty="0">
                <a:solidFill>
                  <a:srgbClr val="002060"/>
                </a:solidFill>
              </a:rPr>
              <a:t> (pluriel, féminin, conjugaison, etc.) en une seule.</a:t>
            </a:r>
            <a:endParaRPr lang="fr-FR" sz="2800" dirty="0" smtClean="0">
              <a:solidFill>
                <a:srgbClr val="00206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98408" y="4073587"/>
            <a:ext cx="11993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Le </a:t>
            </a:r>
            <a:r>
              <a:rPr lang="fr-FR" sz="2800" dirty="0">
                <a:solidFill>
                  <a:srgbClr val="FF0000"/>
                </a:solidFill>
              </a:rPr>
              <a:t>stemming </a:t>
            </a:r>
            <a:r>
              <a:rPr lang="fr-FR" sz="2800" dirty="0">
                <a:solidFill>
                  <a:srgbClr val="002060"/>
                </a:solidFill>
              </a:rPr>
              <a:t>consiste à réduire un mot à sa racine (stem), qui </a:t>
            </a:r>
            <a:r>
              <a:rPr lang="fr-FR" sz="2800" dirty="0">
                <a:solidFill>
                  <a:srgbClr val="FF0000"/>
                </a:solidFill>
              </a:rPr>
              <a:t>peut ne pas exister</a:t>
            </a:r>
            <a:r>
              <a:rPr lang="fr-FR" sz="2800" dirty="0">
                <a:solidFill>
                  <a:srgbClr val="002060"/>
                </a:solidFill>
              </a:rPr>
              <a:t>. </a:t>
            </a:r>
            <a:r>
              <a:rPr lang="fr-FR" sz="2800" dirty="0" smtClean="0">
                <a:solidFill>
                  <a:srgbClr val="002060"/>
                </a:solidFill>
              </a:rPr>
              <a:t>Il </a:t>
            </a:r>
            <a:r>
              <a:rPr lang="fr-FR" sz="2800" dirty="0">
                <a:solidFill>
                  <a:srgbClr val="002060"/>
                </a:solidFill>
              </a:rPr>
              <a:t>applique une succession de règles (mécaniques) pour réduire la </a:t>
            </a:r>
            <a:r>
              <a:rPr lang="fr-FR" sz="2800" dirty="0" smtClean="0">
                <a:solidFill>
                  <a:srgbClr val="002060"/>
                </a:solidFill>
              </a:rPr>
              <a:t>longueur des mots et ainsi </a:t>
            </a:r>
            <a:r>
              <a:rPr lang="fr-FR" sz="2800" dirty="0" smtClean="0">
                <a:solidFill>
                  <a:srgbClr val="FF0000"/>
                </a:solidFill>
              </a:rPr>
              <a:t>réduire le nombre de mots</a:t>
            </a:r>
            <a:r>
              <a:rPr lang="fr-FR" sz="2800" dirty="0" smtClean="0">
                <a:solidFill>
                  <a:srgbClr val="002060"/>
                </a:solidFill>
              </a:rPr>
              <a:t> possibles dans notre dataset.</a:t>
            </a:r>
            <a:endParaRPr lang="fr-FR" sz="2800" dirty="0">
              <a:solidFill>
                <a:srgbClr val="00206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3479" y="2524523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“Les chevaliers </a:t>
            </a:r>
            <a:r>
              <a:rPr lang="en-US" sz="1600" dirty="0" err="1" smtClean="0">
                <a:latin typeface="Consolas" panose="020B0609020204030204" pitchFamily="49" charset="0"/>
              </a:rPr>
              <a:t>parviendront</a:t>
            </a:r>
            <a:r>
              <a:rPr lang="en-US" sz="1600" dirty="0" smtClean="0">
                <a:latin typeface="Consolas" panose="020B0609020204030204" pitchFamily="49" charset="0"/>
              </a:rPr>
              <a:t> à traverser les </a:t>
            </a:r>
            <a:r>
              <a:rPr lang="en-US" sz="1600" dirty="0" err="1" smtClean="0">
                <a:latin typeface="Consolas" panose="020B0609020204030204" pitchFamily="49" charset="0"/>
              </a:rPr>
              <a:t>montagnes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glacées</a:t>
            </a:r>
            <a:r>
              <a:rPr lang="en-US" sz="1600" dirty="0" smtClean="0">
                <a:latin typeface="Consolas" panose="020B0609020204030204" pitchFamily="49" charset="0"/>
              </a:rPr>
              <a:t>. Les </a:t>
            </a:r>
            <a:r>
              <a:rPr lang="en-US" sz="1600" dirty="0" err="1" smtClean="0">
                <a:latin typeface="Consolas" panose="020B0609020204030204" pitchFamily="49" charset="0"/>
              </a:rPr>
              <a:t>chevaux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fatiguaient</a:t>
            </a:r>
            <a:r>
              <a:rPr lang="en-US" sz="1600" dirty="0" smtClean="0">
                <a:latin typeface="Consolas" panose="020B0609020204030204" pitchFamily="49" charset="0"/>
              </a:rPr>
              <a:t>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61199" y="2545010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2121"/>
                </a:solidFill>
                <a:latin typeface="Consolas" panose="020B0609020204030204" pitchFamily="49" charset="0"/>
              </a:rPr>
              <a:t>lemmatisation</a:t>
            </a:r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“Les </a:t>
            </a:r>
            <a:r>
              <a:rPr lang="en-US" sz="1600" dirty="0">
                <a:latin typeface="Consolas" panose="020B0609020204030204" pitchFamily="49" charset="0"/>
              </a:rPr>
              <a:t>chevalier </a:t>
            </a:r>
            <a:r>
              <a:rPr lang="en-US" sz="1600" dirty="0" err="1" smtClean="0">
                <a:latin typeface="Consolas" panose="020B0609020204030204" pitchFamily="49" charset="0"/>
              </a:rPr>
              <a:t>parvenir</a:t>
            </a:r>
            <a:r>
              <a:rPr lang="en-US" sz="1600" dirty="0" smtClean="0">
                <a:latin typeface="Consolas" panose="020B0609020204030204" pitchFamily="49" charset="0"/>
              </a:rPr>
              <a:t> à traverser les </a:t>
            </a:r>
            <a:r>
              <a:rPr lang="en-US" sz="1600" dirty="0" err="1" smtClean="0">
                <a:latin typeface="Consolas" panose="020B0609020204030204" pitchFamily="49" charset="0"/>
              </a:rPr>
              <a:t>montagne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glacée</a:t>
            </a:r>
            <a:r>
              <a:rPr lang="en-US" sz="1600" dirty="0" smtClean="0">
                <a:latin typeface="Consolas" panose="020B0609020204030204" pitchFamily="49" charset="0"/>
              </a:rPr>
              <a:t>. Les cheval </a:t>
            </a:r>
            <a:r>
              <a:rPr lang="en-US" sz="1600" dirty="0" err="1" smtClean="0">
                <a:latin typeface="Consolas" panose="020B0609020204030204" pitchFamily="49" charset="0"/>
              </a:rPr>
              <a:t>fatiguer</a:t>
            </a:r>
            <a:r>
              <a:rPr lang="en-US" sz="1600" dirty="0" smtClean="0">
                <a:latin typeface="Consolas" panose="020B0609020204030204" pitchFamily="49" charset="0"/>
              </a:rPr>
              <a:t>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19666" y="3935861"/>
            <a:ext cx="1075266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343479" y="5594160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“Les chevaliers </a:t>
            </a:r>
            <a:r>
              <a:rPr lang="en-US" sz="1600" dirty="0" err="1" smtClean="0">
                <a:latin typeface="Consolas" panose="020B0609020204030204" pitchFamily="49" charset="0"/>
              </a:rPr>
              <a:t>parviendront</a:t>
            </a:r>
            <a:r>
              <a:rPr lang="en-US" sz="1600" dirty="0" smtClean="0">
                <a:latin typeface="Consolas" panose="020B0609020204030204" pitchFamily="49" charset="0"/>
              </a:rPr>
              <a:t> à traverser les </a:t>
            </a:r>
            <a:r>
              <a:rPr lang="en-US" sz="1600" dirty="0" err="1" smtClean="0">
                <a:latin typeface="Consolas" panose="020B0609020204030204" pitchFamily="49" charset="0"/>
              </a:rPr>
              <a:t>montagnes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glacées</a:t>
            </a:r>
            <a:r>
              <a:rPr lang="en-US" sz="1600" dirty="0" smtClean="0">
                <a:latin typeface="Consolas" panose="020B0609020204030204" pitchFamily="49" charset="0"/>
              </a:rPr>
              <a:t>. Les </a:t>
            </a:r>
            <a:r>
              <a:rPr lang="en-US" sz="1600" dirty="0" err="1">
                <a:latin typeface="Consolas" panose="020B0609020204030204" pitchFamily="49" charset="0"/>
              </a:rPr>
              <a:t>chevaux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fatiguaient</a:t>
            </a:r>
            <a:r>
              <a:rPr lang="en-US" sz="1600" dirty="0">
                <a:latin typeface="Consolas" panose="020B0609020204030204" pitchFamily="49" charset="0"/>
              </a:rPr>
              <a:t>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261198" y="557090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stemming: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“Les cheval </a:t>
            </a:r>
            <a:r>
              <a:rPr lang="en-US" sz="1600" dirty="0" err="1" smtClean="0">
                <a:latin typeface="Consolas" panose="020B0609020204030204" pitchFamily="49" charset="0"/>
              </a:rPr>
              <a:t>parven</a:t>
            </a:r>
            <a:r>
              <a:rPr lang="en-US" sz="1600" dirty="0" smtClean="0">
                <a:latin typeface="Consolas" panose="020B0609020204030204" pitchFamily="49" charset="0"/>
              </a:rPr>
              <a:t> à </a:t>
            </a:r>
            <a:r>
              <a:rPr lang="en-US" sz="1600" dirty="0" err="1" smtClean="0">
                <a:latin typeface="Consolas" panose="020B0609020204030204" pitchFamily="49" charset="0"/>
              </a:rPr>
              <a:t>traver</a:t>
            </a:r>
            <a:r>
              <a:rPr lang="en-US" sz="1600" dirty="0" smtClean="0">
                <a:latin typeface="Consolas" panose="020B0609020204030204" pitchFamily="49" charset="0"/>
              </a:rPr>
              <a:t> les </a:t>
            </a:r>
            <a:r>
              <a:rPr lang="en-US" sz="1600" dirty="0" err="1" smtClean="0">
                <a:latin typeface="Consolas" panose="020B0609020204030204" pitchFamily="49" charset="0"/>
              </a:rPr>
              <a:t>montagn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glac</a:t>
            </a:r>
            <a:r>
              <a:rPr lang="en-US" sz="1600" dirty="0" smtClean="0">
                <a:latin typeface="Consolas" panose="020B0609020204030204" pitchFamily="49" charset="0"/>
              </a:rPr>
              <a:t>. Les cheval </a:t>
            </a:r>
            <a:r>
              <a:rPr lang="en-US" sz="1600" dirty="0" err="1" smtClean="0">
                <a:latin typeface="Consolas" panose="020B0609020204030204" pitchFamily="49" charset="0"/>
              </a:rPr>
              <a:t>fatigu</a:t>
            </a:r>
            <a:r>
              <a:rPr lang="en-US" sz="1600" dirty="0" smtClean="0">
                <a:latin typeface="Consolas" panose="020B0609020204030204" pitchFamily="49" charset="0"/>
              </a:rPr>
              <a:t>.”</a:t>
            </a:r>
            <a:endParaRPr lang="fr-F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56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18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2257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Recette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92016" y="1196618"/>
            <a:ext cx="1185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Toutes les techniques de préparation et nettoyage sont à réaliser </a:t>
            </a:r>
            <a:r>
              <a:rPr lang="fr-FR" sz="2800" dirty="0" smtClean="0">
                <a:solidFill>
                  <a:srgbClr val="FF0000"/>
                </a:solidFill>
              </a:rPr>
              <a:t>avant</a:t>
            </a:r>
            <a:r>
              <a:rPr lang="fr-FR" sz="2800" dirty="0" smtClean="0">
                <a:solidFill>
                  <a:srgbClr val="002060"/>
                </a:solidFill>
              </a:rPr>
              <a:t> la création de la MDT et </a:t>
            </a:r>
            <a:r>
              <a:rPr lang="fr-FR" sz="2800" dirty="0" smtClean="0">
                <a:solidFill>
                  <a:srgbClr val="FF0000"/>
                </a:solidFill>
              </a:rPr>
              <a:t>dépendent de nos besoins</a:t>
            </a:r>
            <a:r>
              <a:rPr lang="fr-FR" sz="2800" dirty="0" smtClean="0">
                <a:solidFill>
                  <a:srgbClr val="002060"/>
                </a:solidFill>
              </a:rPr>
              <a:t>. Ces différentes tâches doivent être appliquer dans un </a:t>
            </a:r>
            <a:r>
              <a:rPr lang="fr-FR" sz="2800" dirty="0" smtClean="0">
                <a:solidFill>
                  <a:srgbClr val="FF0000"/>
                </a:solidFill>
              </a:rPr>
              <a:t>ordre précis</a:t>
            </a:r>
            <a:r>
              <a:rPr lang="fr-FR" sz="2800" dirty="0" smtClean="0">
                <a:solidFill>
                  <a:srgbClr val="002060"/>
                </a:solidFill>
              </a:rPr>
              <a:t>: </a:t>
            </a:r>
            <a:endParaRPr lang="fr-FR" sz="2000" dirty="0" smtClean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45842" y="2785343"/>
            <a:ext cx="7687733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Correction orthographique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Dictionnaire de stop </a:t>
            </a:r>
            <a:r>
              <a:rPr lang="fr-FR" sz="2000" dirty="0" err="1" smtClean="0">
                <a:solidFill>
                  <a:srgbClr val="002060"/>
                </a:solidFill>
              </a:rPr>
              <a:t>words</a:t>
            </a:r>
            <a:endParaRPr lang="fr-FR" sz="2000" dirty="0" smtClean="0">
              <a:solidFill>
                <a:srgbClr val="002060"/>
              </a:solidFill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Lemmatisation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Stemming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Suppression de la ponctuation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Mise en minuscule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Matrice Documents-Termes pertinente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fr-FR" sz="2000" dirty="0" smtClean="0">
                <a:solidFill>
                  <a:srgbClr val="002060"/>
                </a:solidFill>
              </a:rPr>
              <a:t>Suppression des termes trop fréquents/rares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6461879"/>
            <a:ext cx="65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 fonction du besoin, toutes les étapes ne sont pas indispensable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19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Similarité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60899" y="3498689"/>
                <a:ext cx="191366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1,1,0,1,…,0,1,0,0</m:t>
                          </m:r>
                        </m:e>
                      </m:d>
                    </m:oMath>
                  </m:oMathPara>
                </a14:m>
                <a:endParaRPr lang="fr-FR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0,1,0,1,…,1,1,1,1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1,1,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1,0,…,1,0,0,1</m:t>
                          </m:r>
                        </m:e>
                      </m:d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0,1,0,1,…,0,0,0,1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9" y="3498689"/>
                <a:ext cx="1913665" cy="1384995"/>
              </a:xfrm>
              <a:prstGeom prst="rect">
                <a:avLst/>
              </a:prstGeom>
              <a:blipFill rotWithShape="0">
                <a:blip r:embed="rId3"/>
                <a:stretch>
                  <a:fillRect b="-4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 à angle droit 12"/>
          <p:cNvSpPr/>
          <p:nvPr/>
        </p:nvSpPr>
        <p:spPr>
          <a:xfrm rot="5400000">
            <a:off x="3175426" y="3337209"/>
            <a:ext cx="919568" cy="1399445"/>
          </a:xfrm>
          <a:prstGeom prst="bentUpArrow">
            <a:avLst>
              <a:gd name="adj1" fmla="val 15190"/>
              <a:gd name="adj2" fmla="val 25000"/>
              <a:gd name="adj3" fmla="val 24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935487" y="431205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5B9BD5"/>
                </a:solidFill>
              </a:rPr>
              <a:t>vecteurs</a:t>
            </a:r>
            <a:endParaRPr lang="fr-FR" dirty="0">
              <a:solidFill>
                <a:srgbClr val="5B9B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32272" y="5120910"/>
            <a:ext cx="109274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On peut alors appliquer des calculs de similarité entre documents et </a:t>
            </a:r>
            <a:r>
              <a:rPr lang="fr-FR" sz="2000" dirty="0" smtClean="0">
                <a:solidFill>
                  <a:srgbClr val="FF0000"/>
                </a:solidFill>
              </a:rPr>
              <a:t>retrouver les documents les plus ressemblants</a:t>
            </a:r>
            <a:r>
              <a:rPr lang="fr-F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smtClean="0"/>
              <a:t>On peut aussi appliquer des modèles d’</a:t>
            </a:r>
            <a:r>
              <a:rPr lang="fr-FR" sz="2000" dirty="0" smtClean="0">
                <a:solidFill>
                  <a:srgbClr val="FF0000"/>
                </a:solidFill>
              </a:rPr>
              <a:t>apprentissage non-supervisée </a:t>
            </a:r>
            <a:r>
              <a:rPr lang="fr-FR" sz="2000" dirty="0" smtClean="0"/>
              <a:t>(</a:t>
            </a:r>
            <a:r>
              <a:rPr lang="fr-FR" sz="2000" dirty="0" err="1" smtClean="0"/>
              <a:t>Kmeans</a:t>
            </a:r>
            <a:r>
              <a:rPr lang="fr-FR" sz="2000" dirty="0" smtClean="0"/>
              <a:t>) afin de </a:t>
            </a:r>
            <a:r>
              <a:rPr lang="fr-FR" sz="2000" dirty="0" smtClean="0">
                <a:solidFill>
                  <a:srgbClr val="FF0000"/>
                </a:solidFill>
              </a:rPr>
              <a:t>regrouper les documents identiques </a:t>
            </a:r>
            <a:r>
              <a:rPr lang="fr-FR" sz="2000" dirty="0" smtClean="0"/>
              <a:t>entre eux.</a:t>
            </a:r>
            <a:endParaRPr lang="fr-FR" sz="2000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14045"/>
              </p:ext>
            </p:extLst>
          </p:nvPr>
        </p:nvGraphicFramePr>
        <p:xfrm>
          <a:off x="831270" y="1109936"/>
          <a:ext cx="10529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70"/>
                <a:gridCol w="852822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drive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bike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can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</a:t>
                      </a:r>
                      <a:r>
                        <a:rPr lang="fr-FR" sz="1600" baseline="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2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37112" y="1278394"/>
            <a:ext cx="11159588" cy="3701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2000" b="1" dirty="0" smtClean="0">
                <a:solidFill>
                  <a:srgbClr val="002060"/>
                </a:solidFill>
              </a:rPr>
              <a:t>L’explosion d’internet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des </a:t>
            </a:r>
            <a:r>
              <a:rPr lang="fr-FR" sz="2000" b="1" dirty="0" smtClean="0">
                <a:solidFill>
                  <a:srgbClr val="002060"/>
                </a:solidFill>
              </a:rPr>
              <a:t>plateformes de commerce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et des </a:t>
            </a:r>
            <a:r>
              <a:rPr lang="fr-FR" sz="2000" b="1" dirty="0" smtClean="0">
                <a:solidFill>
                  <a:srgbClr val="002060"/>
                </a:solidFill>
              </a:rPr>
              <a:t>réseaux sociaux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ont entraîné une génération de </a:t>
            </a:r>
            <a:r>
              <a:rPr lang="fr-FR" sz="2000" b="1" dirty="0" smtClean="0">
                <a:solidFill>
                  <a:srgbClr val="002060"/>
                </a:solidFill>
              </a:rPr>
              <a:t>contenu textuel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immense. Toutes ces données disponibles peuvent être utilisées par les entreprises afin d’en extraire de la </a:t>
            </a:r>
            <a:r>
              <a:rPr lang="fr-FR" sz="2000" b="1" dirty="0" smtClean="0">
                <a:solidFill>
                  <a:srgbClr val="002060"/>
                </a:solidFill>
              </a:rPr>
              <a:t>valeur ajoutée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Les innovations dans le domaine du </a:t>
            </a:r>
            <a:r>
              <a:rPr lang="fr-FR" sz="2000" b="1" dirty="0" err="1" smtClean="0">
                <a:solidFill>
                  <a:srgbClr val="002060"/>
                </a:solidFill>
              </a:rPr>
              <a:t>Text</a:t>
            </a:r>
            <a:r>
              <a:rPr lang="fr-FR" sz="2000" b="1" dirty="0" smtClean="0">
                <a:solidFill>
                  <a:srgbClr val="002060"/>
                </a:solidFill>
              </a:rPr>
              <a:t> Mining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permettent de </a:t>
            </a:r>
            <a:r>
              <a:rPr lang="fr-FR" sz="2000" b="1" dirty="0" smtClean="0">
                <a:solidFill>
                  <a:srgbClr val="002060"/>
                </a:solidFill>
              </a:rPr>
              <a:t>traiter/comprendre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ces informations de manière </a:t>
            </a:r>
            <a:r>
              <a:rPr lang="fr-FR" sz="2000" b="1" dirty="0" smtClean="0">
                <a:solidFill>
                  <a:srgbClr val="002060"/>
                </a:solidFill>
              </a:rPr>
              <a:t>intelligente et performante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7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Analyse d’</a:t>
            </a:r>
            <a:r>
              <a:rPr lang="fr-FR" sz="2000" b="1" dirty="0" smtClean="0">
                <a:solidFill>
                  <a:srgbClr val="002060"/>
                </a:solidFill>
              </a:rPr>
              <a:t>avis clients</a:t>
            </a: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Détection de </a:t>
            </a:r>
            <a:r>
              <a:rPr lang="fr-FR" sz="2000" b="1" dirty="0" smtClean="0">
                <a:solidFill>
                  <a:srgbClr val="002060"/>
                </a:solidFill>
              </a:rPr>
              <a:t>spam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fr-FR" sz="2000" b="1" dirty="0" smtClean="0">
                <a:solidFill>
                  <a:srgbClr val="002060"/>
                </a:solidFill>
              </a:rPr>
              <a:t>propos haineux</a:t>
            </a:r>
            <a:endParaRPr lang="fr-FR" sz="2000" b="1" dirty="0">
              <a:solidFill>
                <a:srgbClr val="002060"/>
              </a:solidFill>
            </a:endParaRP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Analyse des </a:t>
            </a:r>
            <a:r>
              <a:rPr lang="fr-FR" sz="2000" b="1" dirty="0" smtClean="0">
                <a:solidFill>
                  <a:srgbClr val="002060"/>
                </a:solidFill>
              </a:rPr>
              <a:t>sentiments/positionnement d’une marque</a:t>
            </a:r>
            <a:endParaRPr lang="fr-FR" sz="20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002060"/>
                </a:solidFill>
              </a:rPr>
              <a:t>Recherche documentaire </a:t>
            </a:r>
            <a:r>
              <a:rPr lang="fr-FR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(notice de médicament, texte de lois)</a:t>
            </a:r>
          </a:p>
          <a:p>
            <a:pPr marL="952393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b="1" dirty="0" smtClean="0">
                <a:solidFill>
                  <a:srgbClr val="002060"/>
                </a:solidFill>
              </a:rPr>
              <a:t>Surveillance</a:t>
            </a:r>
            <a:endParaRPr lang="fr-FR" sz="2000" b="1" dirty="0">
              <a:solidFill>
                <a:srgbClr val="002060"/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72" y="5366262"/>
            <a:ext cx="1494352" cy="1365295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92" y="5324009"/>
            <a:ext cx="1179875" cy="1179875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08" y="4917996"/>
            <a:ext cx="2137888" cy="2137888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2" y="3065320"/>
            <a:ext cx="2101895" cy="1311182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33" y="5489476"/>
            <a:ext cx="2751909" cy="8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3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20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73355"/>
              </p:ext>
            </p:extLst>
          </p:nvPr>
        </p:nvGraphicFramePr>
        <p:xfrm>
          <a:off x="304797" y="2600886"/>
          <a:ext cx="115824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070"/>
                <a:gridCol w="852822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drive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car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bus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bike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can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TOPIC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Science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</a:t>
                      </a:r>
                      <a:r>
                        <a:rPr lang="fr-FR" sz="1600" baseline="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Politic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>
                          <a:solidFill>
                            <a:srgbClr val="FF0000"/>
                          </a:solidFill>
                        </a:rPr>
                        <a:t>Politic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Document n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Science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01041" y="1051360"/>
            <a:ext cx="121586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Si nous disposons en plus d’une </a:t>
            </a:r>
            <a:r>
              <a:rPr lang="fr-FR" sz="2800" dirty="0" smtClean="0">
                <a:solidFill>
                  <a:srgbClr val="FF0000"/>
                </a:solidFill>
              </a:rPr>
              <a:t>variable cible</a:t>
            </a:r>
            <a:r>
              <a:rPr lang="fr-FR" sz="2800" dirty="0" smtClean="0">
                <a:solidFill>
                  <a:srgbClr val="002060"/>
                </a:solidFill>
              </a:rPr>
              <a:t>, par exemple le sujet des documents que représente chaque vecteur, on peut utiliser l’</a:t>
            </a:r>
            <a:r>
              <a:rPr lang="fr-FR" sz="2800" dirty="0" smtClean="0">
                <a:solidFill>
                  <a:srgbClr val="FF0000"/>
                </a:solidFill>
              </a:rPr>
              <a:t>apprentissage supervisée </a:t>
            </a:r>
            <a:r>
              <a:rPr lang="fr-FR" sz="2800" dirty="0" smtClean="0">
                <a:solidFill>
                  <a:srgbClr val="002060"/>
                </a:solidFill>
              </a:rPr>
              <a:t>pour classer les documents de manière automatique.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74133" y="5127335"/>
            <a:ext cx="110235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Si on dispose d’un corpus de mails labélisés spam et non spam, on peut créer un modèle capable de détecter les spams dans une boîte mail.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 smtClean="0"/>
              <a:t>On peut aussi analyser des tweets ou des commentaires produits sur Amazon en labélisant ces données avec l’émotion transmise.</a:t>
            </a:r>
          </a:p>
        </p:txBody>
      </p:sp>
    </p:spTree>
    <p:extLst>
      <p:ext uri="{BB962C8B-B14F-4D97-AF65-F5344CB8AC3E}">
        <p14:creationId xmlns:p14="http://schemas.microsoft.com/office/powerpoint/2010/main" val="326866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21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325033" y="2698224"/>
            <a:ext cx="102827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</a:lstStyle>
          <a:p>
            <a:r>
              <a:rPr lang="fr-FR" b="1" dirty="0">
                <a:solidFill>
                  <a:srgbClr val="002060"/>
                </a:solidFill>
              </a:rPr>
              <a:t>NLTK </a:t>
            </a:r>
            <a:r>
              <a:rPr lang="fr-FR" b="1" dirty="0" smtClean="0">
                <a:solidFill>
                  <a:srgbClr val="002060"/>
                </a:solidFill>
              </a:rPr>
              <a:t>Documentation:  </a:t>
            </a:r>
            <a:r>
              <a:rPr lang="fr-FR" dirty="0" smtClean="0"/>
              <a:t>                 https</a:t>
            </a:r>
            <a:r>
              <a:rPr lang="fr-FR" dirty="0"/>
              <a:t>://www.nltk.org/index.html</a:t>
            </a:r>
          </a:p>
          <a:p>
            <a:endParaRPr lang="fr-FR" dirty="0"/>
          </a:p>
          <a:p>
            <a:r>
              <a:rPr lang="fr-FR" b="1" dirty="0" smtClean="0">
                <a:solidFill>
                  <a:srgbClr val="002060"/>
                </a:solidFill>
              </a:rPr>
              <a:t>Documentation </a:t>
            </a:r>
            <a:r>
              <a:rPr lang="fr-FR" b="1" dirty="0" err="1" smtClean="0">
                <a:solidFill>
                  <a:srgbClr val="002060"/>
                </a:solidFill>
              </a:rPr>
              <a:t>Scikit</a:t>
            </a:r>
            <a:r>
              <a:rPr lang="fr-FR" b="1" dirty="0" smtClean="0">
                <a:solidFill>
                  <a:srgbClr val="002060"/>
                </a:solidFill>
              </a:rPr>
              <a:t> </a:t>
            </a:r>
            <a:r>
              <a:rPr lang="fr-FR" b="1" dirty="0" err="1" smtClean="0">
                <a:solidFill>
                  <a:srgbClr val="002060"/>
                </a:solidFill>
              </a:rPr>
              <a:t>Learn</a:t>
            </a:r>
            <a:r>
              <a:rPr lang="fr-FR" b="1" dirty="0" smtClean="0">
                <a:solidFill>
                  <a:srgbClr val="002060"/>
                </a:solidFill>
              </a:rPr>
              <a:t>:</a:t>
            </a:r>
            <a:r>
              <a:rPr lang="fr-FR" dirty="0" smtClean="0"/>
              <a:t>        https</a:t>
            </a:r>
            <a:r>
              <a:rPr lang="fr-FR" dirty="0"/>
              <a:t>://scikit-learn.org/stable/</a:t>
            </a:r>
          </a:p>
          <a:p>
            <a:endParaRPr lang="fr-FR" dirty="0"/>
          </a:p>
          <a:p>
            <a:r>
              <a:rPr lang="fr-FR" b="1" dirty="0" smtClean="0">
                <a:solidFill>
                  <a:srgbClr val="002060"/>
                </a:solidFill>
              </a:rPr>
              <a:t>Documentation Pandas:</a:t>
            </a:r>
            <a:r>
              <a:rPr lang="fr-FR" dirty="0" smtClean="0"/>
              <a:t>                https</a:t>
            </a:r>
            <a:r>
              <a:rPr lang="fr-FR" dirty="0"/>
              <a:t>://</a:t>
            </a:r>
            <a:r>
              <a:rPr lang="fr-FR" dirty="0" smtClean="0"/>
              <a:t>pandas.pydata.org/pandas-docs/stable/reference/frame.html</a:t>
            </a:r>
          </a:p>
          <a:p>
            <a:endParaRPr lang="fr-FR" dirty="0"/>
          </a:p>
          <a:p>
            <a:r>
              <a:rPr lang="fr-FR" b="1" dirty="0">
                <a:solidFill>
                  <a:srgbClr val="002060"/>
                </a:solidFill>
              </a:rPr>
              <a:t>Cours </a:t>
            </a:r>
            <a:r>
              <a:rPr lang="fr-FR" b="1" dirty="0" err="1">
                <a:solidFill>
                  <a:srgbClr val="002060"/>
                </a:solidFill>
              </a:rPr>
              <a:t>Text</a:t>
            </a:r>
            <a:r>
              <a:rPr lang="fr-FR" b="1" dirty="0">
                <a:solidFill>
                  <a:srgbClr val="002060"/>
                </a:solidFill>
              </a:rPr>
              <a:t> Mining:                </a:t>
            </a:r>
            <a:r>
              <a:rPr lang="fr-FR" b="1" dirty="0" smtClean="0">
                <a:solidFill>
                  <a:srgbClr val="002060"/>
                </a:solidFill>
              </a:rPr>
              <a:t>          </a:t>
            </a:r>
            <a:r>
              <a:rPr lang="fr-FR" dirty="0" smtClean="0"/>
              <a:t>http</a:t>
            </a:r>
            <a:r>
              <a:rPr lang="fr-FR" dirty="0"/>
              <a:t>://eric.univ-lyon2.fr/~ricco/cours/cours_text_mining.html</a:t>
            </a:r>
          </a:p>
        </p:txBody>
      </p:sp>
    </p:spTree>
    <p:extLst>
      <p:ext uri="{BB962C8B-B14F-4D97-AF65-F5344CB8AC3E}">
        <p14:creationId xmlns:p14="http://schemas.microsoft.com/office/powerpoint/2010/main" val="26244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356558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22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21" y="1981200"/>
            <a:ext cx="3341158" cy="334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3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98407" y="1196987"/>
            <a:ext cx="118327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Le </a:t>
            </a:r>
            <a:r>
              <a:rPr lang="fr-FR" sz="2800" dirty="0" err="1" smtClean="0">
                <a:solidFill>
                  <a:srgbClr val="002060"/>
                </a:solidFill>
              </a:rPr>
              <a:t>Text</a:t>
            </a:r>
            <a:r>
              <a:rPr lang="fr-FR" sz="2800" dirty="0" smtClean="0">
                <a:solidFill>
                  <a:srgbClr val="002060"/>
                </a:solidFill>
              </a:rPr>
              <a:t> Mining est un cas particulier du Data Mining. Comme ce dernier, il permet </a:t>
            </a:r>
            <a:r>
              <a:rPr lang="fr-FR" sz="2800" dirty="0" smtClean="0">
                <a:solidFill>
                  <a:srgbClr val="FF0000"/>
                </a:solidFill>
              </a:rPr>
              <a:t>l’extraction de connaissances</a:t>
            </a:r>
            <a:r>
              <a:rPr lang="fr-FR" sz="2800" dirty="0" smtClean="0">
                <a:solidFill>
                  <a:srgbClr val="002060"/>
                </a:solidFill>
              </a:rPr>
              <a:t> exploitables à travers la mise en œuvre de techniques statistiques et de machine </a:t>
            </a:r>
            <a:r>
              <a:rPr lang="fr-FR" sz="2800" dirty="0" err="1" smtClean="0">
                <a:solidFill>
                  <a:srgbClr val="002060"/>
                </a:solidFill>
              </a:rPr>
              <a:t>learning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000" dirty="0" smtClean="0">
              <a:solidFill>
                <a:srgbClr val="002060"/>
              </a:solidFill>
            </a:endParaRPr>
          </a:p>
          <a:p>
            <a:r>
              <a:rPr lang="fr-FR" sz="2800" dirty="0" smtClean="0">
                <a:solidFill>
                  <a:srgbClr val="002060"/>
                </a:solidFill>
              </a:rPr>
              <a:t>Mais le </a:t>
            </a:r>
            <a:r>
              <a:rPr lang="fr-FR" sz="2800" dirty="0" err="1">
                <a:solidFill>
                  <a:srgbClr val="002060"/>
                </a:solidFill>
              </a:rPr>
              <a:t>T</a:t>
            </a:r>
            <a:r>
              <a:rPr lang="fr-FR" sz="2800" dirty="0" err="1" smtClean="0">
                <a:solidFill>
                  <a:srgbClr val="002060"/>
                </a:solidFill>
              </a:rPr>
              <a:t>ext</a:t>
            </a:r>
            <a:r>
              <a:rPr lang="fr-FR" sz="2800" dirty="0" smtClean="0">
                <a:solidFill>
                  <a:srgbClr val="002060"/>
                </a:solidFill>
              </a:rPr>
              <a:t> Mining se concentre uniquement sur le </a:t>
            </a:r>
            <a:r>
              <a:rPr lang="fr-FR" sz="2800" dirty="0" smtClean="0">
                <a:solidFill>
                  <a:srgbClr val="FF0000"/>
                </a:solidFill>
              </a:rPr>
              <a:t>traitement de données textuelles </a:t>
            </a:r>
            <a:r>
              <a:rPr lang="fr-FR" sz="2000" dirty="0" smtClean="0">
                <a:solidFill>
                  <a:srgbClr val="002060"/>
                </a:solidFill>
              </a:rPr>
              <a:t>(articles, tweets, sms, documentation, …)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  <a:p>
            <a:endParaRPr lang="fr-FR" sz="2000" dirty="0">
              <a:solidFill>
                <a:srgbClr val="002060"/>
              </a:solidFill>
            </a:endParaRPr>
          </a:p>
          <a:p>
            <a:r>
              <a:rPr lang="fr-FR" sz="2800" dirty="0" smtClean="0">
                <a:solidFill>
                  <a:srgbClr val="002060"/>
                </a:solidFill>
              </a:rPr>
              <a:t>La difficulté principale va être de </a:t>
            </a:r>
            <a:r>
              <a:rPr lang="fr-FR" sz="2800" dirty="0" smtClean="0">
                <a:solidFill>
                  <a:srgbClr val="FF0000"/>
                </a:solidFill>
              </a:rPr>
              <a:t>transformer les données non-structurées</a:t>
            </a:r>
            <a:r>
              <a:rPr lang="fr-FR" sz="2800" dirty="0" smtClean="0">
                <a:solidFill>
                  <a:srgbClr val="002060"/>
                </a:solidFill>
              </a:rPr>
              <a:t> </a:t>
            </a:r>
            <a:r>
              <a:rPr lang="fr-FR" sz="2000" dirty="0" smtClean="0">
                <a:solidFill>
                  <a:srgbClr val="002060"/>
                </a:solidFill>
              </a:rPr>
              <a:t>(texte) </a:t>
            </a:r>
            <a:r>
              <a:rPr lang="fr-FR" sz="2800" dirty="0" smtClean="0">
                <a:solidFill>
                  <a:srgbClr val="002060"/>
                </a:solidFill>
              </a:rPr>
              <a:t>en données exploitables par nos modèles.</a:t>
            </a:r>
            <a:endParaRPr lang="fr-FR" sz="2800" dirty="0">
              <a:solidFill>
                <a:srgbClr val="002060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19" y="5636685"/>
            <a:ext cx="3233665" cy="965273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6156425" y="5572153"/>
            <a:ext cx="55106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Privacy is necessary for an open society in the electronic age. Privacy is not secrecy. A private matter is something one doesn't want the whole world to know, but a secret matter is something one doesn't want anybody to know. </a:t>
            </a:r>
            <a:r>
              <a:rPr lang="en-US" sz="1200" dirty="0" smtClean="0">
                <a:latin typeface="Consolas" panose="020B0609020204030204" pitchFamily="49" charset="0"/>
              </a:rPr>
              <a:t>Privacy is the power to selectively reveal oneself to the world. (Eric Hughes)</a:t>
            </a:r>
            <a:endParaRPr lang="fr-FR" sz="1200" dirty="0">
              <a:latin typeface="Consolas" panose="020B0609020204030204" pitchFamily="49" charset="0"/>
            </a:endParaRPr>
          </a:p>
        </p:txBody>
      </p:sp>
      <p:cxnSp>
        <p:nvCxnSpPr>
          <p:cNvPr id="21" name="Connecteur droit 20"/>
          <p:cNvCxnSpPr/>
          <p:nvPr/>
        </p:nvCxnSpPr>
        <p:spPr>
          <a:xfrm>
            <a:off x="5723465" y="5105400"/>
            <a:ext cx="0" cy="1589796"/>
          </a:xfrm>
          <a:prstGeom prst="line">
            <a:avLst/>
          </a:prstGeom>
          <a:ln w="28575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368033" y="5202821"/>
            <a:ext cx="241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Données Structurée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982367" y="5202821"/>
            <a:ext cx="311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Données Non Structurée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6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43675" y="2744380"/>
            <a:ext cx="9160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Classification de texte: étiquetage, détection de spam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Analyse de sentiments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Topic </a:t>
            </a:r>
            <a:r>
              <a:rPr lang="fr-FR" sz="2400" dirty="0" err="1" smtClean="0">
                <a:solidFill>
                  <a:srgbClr val="002060"/>
                </a:solidFill>
              </a:rPr>
              <a:t>Modeling</a:t>
            </a:r>
            <a:endParaRPr lang="fr-FR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Association de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Traduction automatique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Résumé de texte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4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d’usage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2015" y="1137349"/>
            <a:ext cx="12298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Le </a:t>
            </a:r>
            <a:r>
              <a:rPr lang="fr-FR" sz="2800" dirty="0" err="1" smtClean="0">
                <a:solidFill>
                  <a:srgbClr val="002060"/>
                </a:solidFill>
              </a:rPr>
              <a:t>Text</a:t>
            </a:r>
            <a:r>
              <a:rPr lang="fr-FR" sz="2800" dirty="0" smtClean="0">
                <a:solidFill>
                  <a:srgbClr val="002060"/>
                </a:solidFill>
              </a:rPr>
              <a:t> Mining peut être utilisé pour différentes tâches. Autant via l’apprentissage </a:t>
            </a:r>
            <a:r>
              <a:rPr lang="fr-FR" sz="2800" dirty="0" smtClean="0">
                <a:solidFill>
                  <a:srgbClr val="FF0000"/>
                </a:solidFill>
              </a:rPr>
              <a:t>supervisée</a:t>
            </a:r>
            <a:r>
              <a:rPr lang="fr-FR" sz="2800" dirty="0" smtClean="0">
                <a:solidFill>
                  <a:srgbClr val="002060"/>
                </a:solidFill>
              </a:rPr>
              <a:t> que </a:t>
            </a:r>
            <a:r>
              <a:rPr lang="fr-FR" sz="2800" dirty="0" smtClean="0">
                <a:solidFill>
                  <a:srgbClr val="FF0000"/>
                </a:solidFill>
              </a:rPr>
              <a:t>non-supervisée</a:t>
            </a:r>
            <a:r>
              <a:rPr lang="fr-FR" sz="2800" dirty="0" smtClean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" name="Accolade ouvrante 3"/>
          <p:cNvSpPr/>
          <p:nvPr/>
        </p:nvSpPr>
        <p:spPr>
          <a:xfrm rot="10800000">
            <a:off x="9849375" y="2767710"/>
            <a:ext cx="217491" cy="263099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ouvrante 14"/>
          <p:cNvSpPr/>
          <p:nvPr/>
        </p:nvSpPr>
        <p:spPr>
          <a:xfrm>
            <a:off x="2205009" y="2842563"/>
            <a:ext cx="338666" cy="1363133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273575" y="3241330"/>
            <a:ext cx="193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Text</a:t>
            </a:r>
            <a:r>
              <a:rPr lang="fr-FR" dirty="0" smtClean="0"/>
              <a:t> Mining classique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9607559" y="3868940"/>
            <a:ext cx="193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NLP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92015" y="6096230"/>
            <a:ext cx="595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Mining classique: outils statistiques et machine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NLP: utilisation de modèles de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deep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6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5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5" y="1196618"/>
            <a:ext cx="12298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Pour convertir des données non-structurées en structurées nous allons utilisé la technique dites </a:t>
            </a:r>
            <a:r>
              <a:rPr lang="fr-FR" sz="2800" dirty="0" smtClean="0">
                <a:solidFill>
                  <a:srgbClr val="FF0000"/>
                </a:solidFill>
              </a:rPr>
              <a:t>Bag of </a:t>
            </a:r>
            <a:r>
              <a:rPr lang="fr-FR" sz="2800" dirty="0" err="1" smtClean="0">
                <a:solidFill>
                  <a:srgbClr val="FF0000"/>
                </a:solidFill>
              </a:rPr>
              <a:t>Words</a:t>
            </a:r>
            <a:r>
              <a:rPr lang="fr-FR" sz="2800" dirty="0" smtClean="0">
                <a:solidFill>
                  <a:srgbClr val="002060"/>
                </a:solidFill>
              </a:rPr>
              <a:t>. Nous verrons différentes variantes: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255810" y="2231898"/>
            <a:ext cx="599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Matrice Document-Terme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N-gram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92015" y="6417292"/>
            <a:ext cx="6749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Nous verrons des outils utilisant le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deep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learning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dans le cours NLP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98408" y="3969269"/>
            <a:ext cx="12298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Nous verrons aussi certaines techniques de nettoyages de texte :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255810" y="4575439"/>
            <a:ext cx="5999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Stop </a:t>
            </a:r>
            <a:r>
              <a:rPr lang="fr-FR" sz="2400" dirty="0" err="1" smtClean="0">
                <a:solidFill>
                  <a:srgbClr val="002060"/>
                </a:solidFill>
              </a:rPr>
              <a:t>words</a:t>
            </a:r>
            <a:endParaRPr lang="fr-FR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Lemmatisation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rgbClr val="002060"/>
                </a:solidFill>
              </a:rPr>
              <a:t>Stemming (</a:t>
            </a:r>
            <a:r>
              <a:rPr lang="fr-FR" sz="2400" dirty="0" err="1" smtClean="0">
                <a:solidFill>
                  <a:srgbClr val="002060"/>
                </a:solidFill>
              </a:rPr>
              <a:t>racinisation</a:t>
            </a:r>
            <a:r>
              <a:rPr lang="fr-FR" sz="2400" dirty="0" smtClean="0">
                <a:solidFill>
                  <a:srgbClr val="00206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9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6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On appel </a:t>
            </a:r>
            <a:r>
              <a:rPr lang="fr-FR" sz="2800" dirty="0" smtClean="0">
                <a:solidFill>
                  <a:srgbClr val="FF0000"/>
                </a:solidFill>
              </a:rPr>
              <a:t>document</a:t>
            </a:r>
            <a:r>
              <a:rPr lang="fr-FR" sz="2800" dirty="0" smtClean="0">
                <a:solidFill>
                  <a:srgbClr val="002060"/>
                </a:solidFill>
              </a:rPr>
              <a:t> aussi bien une phrase, </a:t>
            </a:r>
            <a:r>
              <a:rPr lang="fr-FR" sz="2800" dirty="0">
                <a:solidFill>
                  <a:srgbClr val="002060"/>
                </a:solidFill>
              </a:rPr>
              <a:t>un paragraphe </a:t>
            </a:r>
            <a:r>
              <a:rPr lang="fr-FR" sz="2800" dirty="0" smtClean="0">
                <a:solidFill>
                  <a:srgbClr val="002060"/>
                </a:solidFill>
              </a:rPr>
              <a:t>qu’un texte ou corpus de textes. Cela dépend de ce que l’on souhaite faire et des données à notre disposition. Chaque document représente alors une </a:t>
            </a:r>
            <a:r>
              <a:rPr lang="fr-FR" sz="2800" dirty="0" smtClean="0">
                <a:solidFill>
                  <a:srgbClr val="FF2121"/>
                </a:solidFill>
              </a:rPr>
              <a:t>observation</a:t>
            </a:r>
            <a:r>
              <a:rPr lang="fr-FR" sz="2800" dirty="0" smtClean="0">
                <a:solidFill>
                  <a:srgbClr val="002060"/>
                </a:solidFill>
              </a:rPr>
              <a:t>.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88164"/>
              </p:ext>
            </p:extLst>
          </p:nvPr>
        </p:nvGraphicFramePr>
        <p:xfrm>
          <a:off x="1955242" y="282849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Document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Corpus</a:t>
                      </a:r>
                      <a:r>
                        <a:rPr lang="fr-FR" baseline="0" dirty="0" smtClean="0"/>
                        <a:t> de texte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Texte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Livre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Chapitre</a:t>
                      </a:r>
                      <a:r>
                        <a:rPr lang="fr-FR" baseline="0" dirty="0" smtClean="0"/>
                        <a:t> / Paragraphe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Article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Phrases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65859"/>
              </p:ext>
            </p:extLst>
          </p:nvPr>
        </p:nvGraphicFramePr>
        <p:xfrm>
          <a:off x="1955242" y="4936036"/>
          <a:ext cx="81280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Variable</a:t>
                      </a:r>
                      <a:r>
                        <a:rPr lang="fr-FR" b="0" baseline="0" dirty="0" smtClean="0"/>
                        <a:t> 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Variable</a:t>
                      </a:r>
                      <a:r>
                        <a:rPr lang="fr-FR" b="0" baseline="0" dirty="0" smtClean="0"/>
                        <a:t> 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Variable</a:t>
                      </a:r>
                      <a:r>
                        <a:rPr lang="fr-FR" b="0" baseline="0" dirty="0" smtClean="0"/>
                        <a:t> 3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Variable 4</a:t>
                      </a:r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Document 1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Document</a:t>
                      </a:r>
                      <a:r>
                        <a:rPr lang="fr-FR" b="0" baseline="0" dirty="0" smtClean="0"/>
                        <a:t> 2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0" dirty="0" smtClean="0"/>
                        <a:t>Document 3</a:t>
                      </a:r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lèche à angle droit 4"/>
          <p:cNvSpPr/>
          <p:nvPr/>
        </p:nvSpPr>
        <p:spPr>
          <a:xfrm rot="5400000">
            <a:off x="164908" y="4687842"/>
            <a:ext cx="2169546" cy="49638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94295" y="3235604"/>
            <a:ext cx="12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 non structurées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605246" y="6078738"/>
            <a:ext cx="128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 structurées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7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La Matrice Documents-Termes (MDT) représente les mots présents au sein de chaque document, ici les phrases: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19739" y="232491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853428"/>
              </p:ext>
            </p:extLst>
          </p:nvPr>
        </p:nvGraphicFramePr>
        <p:xfrm>
          <a:off x="304797" y="3636513"/>
          <a:ext cx="115824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today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sky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blue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tomorrow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will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though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phrase 1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phrase</a:t>
                      </a:r>
                      <a:r>
                        <a:rPr lang="fr-FR" sz="1600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/>
                          </a:solidFill>
                        </a:rPr>
                        <a:t>phrase 3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9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8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La Matrice Documents-Termes (MDT) représente les mots présents au sein de chaque document, ici les phrases: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19739" y="232491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</a:t>
            </a:r>
            <a:r>
              <a:rPr lang="en-US" sz="1600" dirty="0" smtClean="0">
                <a:solidFill>
                  <a:srgbClr val="FF33CC"/>
                </a:solidFill>
                <a:latin typeface="Consolas" panose="020B0609020204030204" pitchFamily="49" charset="0"/>
              </a:rPr>
              <a:t>Today, the sky is blue. </a:t>
            </a:r>
            <a:r>
              <a:rPr lang="en-US" sz="16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Tomorrow the sky will be grey. </a:t>
            </a:r>
            <a:r>
              <a:rPr lang="en-US" sz="16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Though the sky will be, the sky will be.</a:t>
            </a:r>
            <a:r>
              <a:rPr lang="en-US" sz="1600" dirty="0" smtClean="0">
                <a:latin typeface="Consolas" panose="020B0609020204030204" pitchFamily="49" charset="0"/>
              </a:rPr>
              <a:t>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8197"/>
              </p:ext>
            </p:extLst>
          </p:nvPr>
        </p:nvGraphicFramePr>
        <p:xfrm>
          <a:off x="304797" y="3636513"/>
          <a:ext cx="115824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today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sky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blue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tomorrow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will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though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33CC"/>
                          </a:solidFill>
                        </a:rPr>
                        <a:t>phrase 1</a:t>
                      </a:r>
                      <a:endParaRPr lang="fr-FR" sz="1600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33CC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33CC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00B050"/>
                          </a:solidFill>
                        </a:rPr>
                        <a:t>phrase</a:t>
                      </a:r>
                      <a:r>
                        <a:rPr lang="fr-FR" sz="1600" baseline="0" dirty="0" smtClean="0">
                          <a:solidFill>
                            <a:srgbClr val="00B050"/>
                          </a:solidFill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rgbClr val="FFC000"/>
                          </a:solidFill>
                        </a:rPr>
                        <a:t>phrase 3</a:t>
                      </a:r>
                      <a:endParaRPr lang="fr-FR" sz="1600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solidFill>
                            <a:srgbClr val="FFC000"/>
                          </a:solidFill>
                        </a:rPr>
                        <a:t>1</a:t>
                      </a:r>
                      <a:endParaRPr lang="fr-FR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5" name="Flèche à angle droit 14"/>
          <p:cNvSpPr/>
          <p:nvPr/>
        </p:nvSpPr>
        <p:spPr>
          <a:xfrm rot="5400000">
            <a:off x="2891792" y="5211662"/>
            <a:ext cx="631703" cy="967645"/>
          </a:xfrm>
          <a:prstGeom prst="bentUpArrow">
            <a:avLst>
              <a:gd name="adj1" fmla="val 15190"/>
              <a:gd name="adj2" fmla="val 25000"/>
              <a:gd name="adj3" fmla="val 24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3858594" y="5533427"/>
            <a:ext cx="432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FF2121"/>
                </a:solidFill>
              </a:rPr>
              <a:t>Matrice Documents-Termes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960677" y="6131647"/>
            <a:ext cx="7609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FF2121"/>
                </a:solidFill>
              </a:rPr>
              <a:t>Ce sont les données que nous allons utiliser dans nos modèles de machine </a:t>
            </a:r>
            <a:r>
              <a:rPr lang="fr-FR" sz="1600" dirty="0" err="1" smtClean="0">
                <a:solidFill>
                  <a:srgbClr val="FF2121"/>
                </a:solidFill>
              </a:rPr>
              <a:t>learning</a:t>
            </a:r>
            <a:endParaRPr lang="fr-FR" sz="1600" dirty="0" smtClean="0">
              <a:solidFill>
                <a:srgbClr val="FF21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1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835442" y="6419396"/>
            <a:ext cx="274916" cy="365125"/>
          </a:xfrm>
        </p:spPr>
        <p:txBody>
          <a:bodyPr/>
          <a:lstStyle/>
          <a:p>
            <a:fld id="{9FD67520-75FA-421F-9AC7-CB7504B4F582}" type="slidenum">
              <a:rPr lang="fr-FR" smtClean="0"/>
              <a:t>9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697782"/>
            <a:ext cx="12192000" cy="32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1"/>
            <a:ext cx="12192000" cy="7073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198408" y="-31038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</a:t>
            </a:r>
            <a:endParaRPr lang="fr-F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016" y="1196618"/>
            <a:ext cx="11854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rgbClr val="002060"/>
                </a:solidFill>
              </a:rPr>
              <a:t>La Matrice Documents-Termes (MDT) représente les mots présents au sein de chaque document, ici les phrases: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3219739" y="2324917"/>
            <a:ext cx="5752521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2121"/>
                </a:solidFill>
                <a:latin typeface="Consolas" panose="020B0609020204030204" pitchFamily="49" charset="0"/>
              </a:rPr>
              <a:t>Données:</a:t>
            </a:r>
          </a:p>
          <a:p>
            <a:endParaRPr lang="en-US" sz="11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“Today, the sky is blue. Tomorrow the sky will be grey. Though the sky will be, the sky will be.”</a:t>
            </a:r>
            <a:endParaRPr lang="fr-FR" sz="1600" dirty="0">
              <a:latin typeface="Consolas" panose="020B0609020204030204" pitchFamily="49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304797" y="3636513"/>
          <a:ext cx="115824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946"/>
                <a:gridCol w="1052946"/>
                <a:gridCol w="1052946"/>
                <a:gridCol w="1052946"/>
                <a:gridCol w="1052946"/>
                <a:gridCol w="1052946"/>
                <a:gridCol w="1268463"/>
                <a:gridCol w="837429"/>
                <a:gridCol w="1052946"/>
                <a:gridCol w="1052946"/>
                <a:gridCol w="105294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today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the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sky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blue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tomorrow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will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be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grey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though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1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</a:t>
                      </a:r>
                      <a:r>
                        <a:rPr lang="fr-FR" sz="1600" baseline="0" dirty="0" smtClean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phrase 3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1988550" y="5401629"/>
            <a:ext cx="5004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On observe déjà dans cet exemple quelques nettoyages:</a:t>
            </a:r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fr-FR" sz="6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Suppression de la ponctuation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Découpage au niveau des ‘white </a:t>
            </a:r>
            <a:r>
              <a:rPr lang="fr-FR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spaces</a:t>
            </a: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Tout en minuscule</a:t>
            </a:r>
          </a:p>
        </p:txBody>
      </p:sp>
    </p:spTree>
    <p:extLst>
      <p:ext uri="{BB962C8B-B14F-4D97-AF65-F5344CB8AC3E}">
        <p14:creationId xmlns:p14="http://schemas.microsoft.com/office/powerpoint/2010/main" val="18761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2234</Words>
  <Application>Microsoft Office PowerPoint</Application>
  <PresentationFormat>Grand écran</PresentationFormat>
  <Paragraphs>738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Keyrus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 Delecourt</dc:creator>
  <cp:lastModifiedBy>Leo Delecourt</cp:lastModifiedBy>
  <cp:revision>302</cp:revision>
  <dcterms:created xsi:type="dcterms:W3CDTF">2020-11-19T09:55:00Z</dcterms:created>
  <dcterms:modified xsi:type="dcterms:W3CDTF">2022-02-07T07:12:38Z</dcterms:modified>
</cp:coreProperties>
</file>