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6uo0ktzqUUaKlXv+0f13eqQ1X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9" name="Shape 79"/>
        <p:cNvGrpSpPr/>
        <p:nvPr/>
      </p:nvGrpSpPr>
      <p:grpSpPr>
        <a:xfrm>
          <a:off x="0" y="0"/>
          <a:ext cx="0" cy="0"/>
          <a:chOff x="0" y="0"/>
          <a:chExt cx="0" cy="0"/>
        </a:xfrm>
      </p:grpSpPr>
      <p:sp>
        <p:nvSpPr>
          <p:cNvPr id="80" name="Google Shape;80;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p:nvPr>
            <p:ph idx="2" type="pic"/>
          </p:nvPr>
        </p:nvSpPr>
        <p:spPr>
          <a:xfrm>
            <a:off x="5183188" y="987425"/>
            <a:ext cx="6172200" cy="4873625"/>
          </a:xfrm>
          <a:prstGeom prst="rect">
            <a:avLst/>
          </a:prstGeom>
          <a:noFill/>
          <a:ln>
            <a:noFill/>
          </a:ln>
        </p:spPr>
      </p:sp>
      <p:sp>
        <p:nvSpPr>
          <p:cNvPr id="82" name="Google Shape;82;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6" name="Shape 86"/>
        <p:cNvGrpSpPr/>
        <p:nvPr/>
      </p:nvGrpSpPr>
      <p:grpSpPr>
        <a:xfrm>
          <a:off x="0" y="0"/>
          <a:ext cx="0" cy="0"/>
          <a:chOff x="0" y="0"/>
          <a:chExt cx="0" cy="0"/>
        </a:xfrm>
      </p:grpSpPr>
      <p:sp>
        <p:nvSpPr>
          <p:cNvPr id="87" name="Google Shape;8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2" name="Shape 92"/>
        <p:cNvGrpSpPr/>
        <p:nvPr/>
      </p:nvGrpSpPr>
      <p:grpSpPr>
        <a:xfrm>
          <a:off x="0" y="0"/>
          <a:ext cx="0" cy="0"/>
          <a:chOff x="0" y="0"/>
          <a:chExt cx="0" cy="0"/>
        </a:xfrm>
      </p:grpSpPr>
      <p:sp>
        <p:nvSpPr>
          <p:cNvPr id="93" name="Google Shape;93;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7" name="Shape 27"/>
        <p:cNvGrpSpPr/>
        <p:nvPr/>
      </p:nvGrpSpPr>
      <p:grpSpPr>
        <a:xfrm>
          <a:off x="0" y="0"/>
          <a:ext cx="0" cy="0"/>
          <a:chOff x="0" y="0"/>
          <a:chExt cx="0" cy="0"/>
        </a:xfrm>
      </p:grpSpPr>
      <p:sp>
        <p:nvSpPr>
          <p:cNvPr id="28" name="Google Shape;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pic>
        <p:nvPicPr>
          <p:cNvPr descr="Une image contenant Police, Graphique, noir, logo&#10;&#10;Description générée automatiquement" id="33" name="Google Shape;33;p20"/>
          <p:cNvPicPr preferRelativeResize="0"/>
          <p:nvPr/>
        </p:nvPicPr>
        <p:blipFill rotWithShape="1">
          <a:blip r:embed="rId2">
            <a:alphaModFix/>
          </a:blip>
          <a:srcRect b="0" l="0" r="0" t="0"/>
          <a:stretch/>
        </p:blipFill>
        <p:spPr>
          <a:xfrm>
            <a:off x="10812544" y="106601"/>
            <a:ext cx="1379456" cy="574436"/>
          </a:xfrm>
          <a:prstGeom prst="rect">
            <a:avLst/>
          </a:prstGeom>
          <a:noFill/>
          <a:ln>
            <a:noFill/>
          </a:ln>
        </p:spPr>
      </p:pic>
      <p:pic>
        <p:nvPicPr>
          <p:cNvPr id="34" name="Google Shape;34;p20"/>
          <p:cNvPicPr preferRelativeResize="0"/>
          <p:nvPr/>
        </p:nvPicPr>
        <p:blipFill rotWithShape="1">
          <a:blip r:embed="rId3">
            <a:alphaModFix amt="20000"/>
          </a:blip>
          <a:srcRect b="3774" l="7009" r="1161" t="80349"/>
          <a:stretch/>
        </p:blipFill>
        <p:spPr>
          <a:xfrm>
            <a:off x="105507" y="5522223"/>
            <a:ext cx="11980985" cy="131824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35" name="Shape 35"/>
        <p:cNvGrpSpPr/>
        <p:nvPr/>
      </p:nvGrpSpPr>
      <p:grpSpPr>
        <a:xfrm>
          <a:off x="0" y="0"/>
          <a:ext cx="0" cy="0"/>
          <a:chOff x="0" y="0"/>
          <a:chExt cx="0" cy="0"/>
        </a:xfrm>
      </p:grpSpPr>
      <p:sp>
        <p:nvSpPr>
          <p:cNvPr id="36" name="Google Shape;3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1" name="Shape 41"/>
        <p:cNvGrpSpPr/>
        <p:nvPr/>
      </p:nvGrpSpPr>
      <p:grpSpPr>
        <a:xfrm>
          <a:off x="0" y="0"/>
          <a:ext cx="0" cy="0"/>
          <a:chOff x="0" y="0"/>
          <a:chExt cx="0" cy="0"/>
        </a:xfrm>
      </p:grpSpPr>
      <p:sp>
        <p:nvSpPr>
          <p:cNvPr id="42" name="Google Shape;42;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3" name="Shape 63"/>
        <p:cNvGrpSpPr/>
        <p:nvPr/>
      </p:nvGrpSpPr>
      <p:grpSpPr>
        <a:xfrm>
          <a:off x="0" y="0"/>
          <a:ext cx="0" cy="0"/>
          <a:chOff x="0" y="0"/>
          <a:chExt cx="0" cy="0"/>
        </a:xfrm>
      </p:grpSpPr>
      <p:sp>
        <p:nvSpPr>
          <p:cNvPr id="64" name="Google Shape;6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8" name="Shape 68"/>
        <p:cNvGrpSpPr/>
        <p:nvPr/>
      </p:nvGrpSpPr>
      <p:grpSpPr>
        <a:xfrm>
          <a:off x="0" y="0"/>
          <a:ext cx="0" cy="0"/>
          <a:chOff x="0" y="0"/>
          <a:chExt cx="0" cy="0"/>
        </a:xfrm>
      </p:grpSpPr>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72" name="Shape 72"/>
        <p:cNvGrpSpPr/>
        <p:nvPr/>
      </p:nvGrpSpPr>
      <p:grpSpPr>
        <a:xfrm>
          <a:off x="0" y="0"/>
          <a:ext cx="0" cy="0"/>
          <a:chOff x="0" y="0"/>
          <a:chExt cx="0" cy="0"/>
        </a:xfrm>
      </p:grpSpPr>
      <p:sp>
        <p:nvSpPr>
          <p:cNvPr id="73" name="Google Shape;73;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alibri"/>
                <a:ea typeface="Calibri"/>
                <a:cs typeface="Calibri"/>
                <a:sym typeface="Calibri"/>
              </a:defRPr>
            </a:lvl1pPr>
            <a:lvl2pPr indent="0" lvl="1" marL="0" marR="0" rtl="0" algn="r">
              <a:spcBef>
                <a:spcPts val="0"/>
              </a:spcBef>
              <a:buNone/>
              <a:defRPr b="0" sz="1200" u="none">
                <a:solidFill>
                  <a:srgbClr val="888888"/>
                </a:solidFill>
                <a:latin typeface="Calibri"/>
                <a:ea typeface="Calibri"/>
                <a:cs typeface="Calibri"/>
                <a:sym typeface="Calibri"/>
              </a:defRPr>
            </a:lvl2pPr>
            <a:lvl3pPr indent="0" lvl="2" marL="0" marR="0" rtl="0" algn="r">
              <a:spcBef>
                <a:spcPts val="0"/>
              </a:spcBef>
              <a:buNone/>
              <a:defRPr b="0" sz="1200" u="none">
                <a:solidFill>
                  <a:srgbClr val="888888"/>
                </a:solidFill>
                <a:latin typeface="Calibri"/>
                <a:ea typeface="Calibri"/>
                <a:cs typeface="Calibri"/>
                <a:sym typeface="Calibri"/>
              </a:defRPr>
            </a:lvl3pPr>
            <a:lvl4pPr indent="0" lvl="3" marL="0" marR="0" rtl="0" algn="r">
              <a:spcBef>
                <a:spcPts val="0"/>
              </a:spcBef>
              <a:buNone/>
              <a:defRPr b="0" sz="1200" u="none">
                <a:solidFill>
                  <a:srgbClr val="888888"/>
                </a:solidFill>
                <a:latin typeface="Calibri"/>
                <a:ea typeface="Calibri"/>
                <a:cs typeface="Calibri"/>
                <a:sym typeface="Calibri"/>
              </a:defRPr>
            </a:lvl4pPr>
            <a:lvl5pPr indent="0" lvl="4" marL="0" marR="0" rtl="0" algn="r">
              <a:spcBef>
                <a:spcPts val="0"/>
              </a:spcBef>
              <a:buNone/>
              <a:defRPr b="0" sz="1200" u="none">
                <a:solidFill>
                  <a:srgbClr val="888888"/>
                </a:solidFill>
                <a:latin typeface="Calibri"/>
                <a:ea typeface="Calibri"/>
                <a:cs typeface="Calibri"/>
                <a:sym typeface="Calibri"/>
              </a:defRPr>
            </a:lvl5pPr>
            <a:lvl6pPr indent="0" lvl="5" marL="0" marR="0" rtl="0" algn="r">
              <a:spcBef>
                <a:spcPts val="0"/>
              </a:spcBef>
              <a:buNone/>
              <a:defRPr b="0" sz="1200" u="none">
                <a:solidFill>
                  <a:srgbClr val="888888"/>
                </a:solidFill>
                <a:latin typeface="Calibri"/>
                <a:ea typeface="Calibri"/>
                <a:cs typeface="Calibri"/>
                <a:sym typeface="Calibri"/>
              </a:defRPr>
            </a:lvl6pPr>
            <a:lvl7pPr indent="0" lvl="6" marL="0" marR="0" rtl="0" algn="r">
              <a:spcBef>
                <a:spcPts val="0"/>
              </a:spcBef>
              <a:buNone/>
              <a:defRPr b="0" sz="1200" u="none">
                <a:solidFill>
                  <a:srgbClr val="888888"/>
                </a:solidFill>
                <a:latin typeface="Calibri"/>
                <a:ea typeface="Calibri"/>
                <a:cs typeface="Calibri"/>
                <a:sym typeface="Calibri"/>
              </a:defRPr>
            </a:lvl7pPr>
            <a:lvl8pPr indent="0" lvl="7" marL="0" marR="0" rtl="0" algn="r">
              <a:spcBef>
                <a:spcPts val="0"/>
              </a:spcBef>
              <a:buNone/>
              <a:defRPr b="0" sz="1200" u="none">
                <a:solidFill>
                  <a:srgbClr val="888888"/>
                </a:solidFill>
                <a:latin typeface="Calibri"/>
                <a:ea typeface="Calibri"/>
                <a:cs typeface="Calibri"/>
                <a:sym typeface="Calibri"/>
              </a:defRPr>
            </a:lvl8pPr>
            <a:lvl9pPr indent="0" lvl="8" marL="0" marR="0" rtl="0" algn="r">
              <a:spcBef>
                <a:spcPts val="0"/>
              </a:spcBef>
              <a:buNone/>
              <a:defRPr b="0" sz="12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francecompetences.fr/recherche/rncp/34586/" TargetMode="External"/><Relationship Id="rId4" Type="http://schemas.openxmlformats.org/officeDocument/2006/relationships/hyperlink" Target="https://www.francecompetences.fr/recherche/rncp/34586/" TargetMode="External"/><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7B7B"/>
        </a:solidFill>
      </p:bgPr>
    </p:bg>
    <p:spTree>
      <p:nvGrpSpPr>
        <p:cNvPr id="101" name="Shape 101"/>
        <p:cNvGrpSpPr/>
        <p:nvPr/>
      </p:nvGrpSpPr>
      <p:grpSpPr>
        <a:xfrm>
          <a:off x="0" y="0"/>
          <a:ext cx="0" cy="0"/>
          <a:chOff x="0" y="0"/>
          <a:chExt cx="0" cy="0"/>
        </a:xfrm>
      </p:grpSpPr>
      <p:sp>
        <p:nvSpPr>
          <p:cNvPr id="102" name="Google Shape;102;p1"/>
          <p:cNvSpPr/>
          <p:nvPr/>
        </p:nvSpPr>
        <p:spPr>
          <a:xfrm flipH="1" rot="10800000">
            <a:off x="0" y="-3324"/>
            <a:ext cx="12192000" cy="6861324"/>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flipH="1" rot="10800000">
            <a:off x="1246925" y="-479"/>
            <a:ext cx="9468701" cy="6858478"/>
          </a:xfrm>
          <a:custGeom>
            <a:rect b="b" l="l" r="r" t="t"/>
            <a:pathLst>
              <a:path extrusionOk="0" h="5829300" w="8078051">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Google Shape;104;p1"/>
          <p:cNvSpPr/>
          <p:nvPr/>
        </p:nvSpPr>
        <p:spPr>
          <a:xfrm flipH="1" rot="10800000">
            <a:off x="-1" y="-479"/>
            <a:ext cx="9324977" cy="6858479"/>
          </a:xfrm>
          <a:custGeom>
            <a:rect b="b" l="l" r="r" t="t"/>
            <a:pathLst>
              <a:path extrusionOk="0" h="6858479" w="9324977">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 name="Google Shape;105;p1"/>
          <p:cNvSpPr txBox="1"/>
          <p:nvPr>
            <p:ph type="ctrTitle"/>
          </p:nvPr>
        </p:nvSpPr>
        <p:spPr>
          <a:xfrm>
            <a:off x="804672" y="962246"/>
            <a:ext cx="8375904" cy="261196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Montserrat"/>
              <a:buNone/>
            </a:pPr>
            <a:r>
              <a:rPr lang="fr-FR" sz="4800">
                <a:latin typeface="Montserrat"/>
                <a:ea typeface="Montserrat"/>
                <a:cs typeface="Montserrat"/>
                <a:sym typeface="Montserrat"/>
              </a:rPr>
              <a:t>Evaluations Certificatives</a:t>
            </a:r>
            <a:br>
              <a:rPr lang="fr-FR" sz="4800">
                <a:latin typeface="Montserrat"/>
                <a:ea typeface="Montserrat"/>
                <a:cs typeface="Montserrat"/>
                <a:sym typeface="Montserrat"/>
              </a:rPr>
            </a:br>
            <a:r>
              <a:rPr lang="fr-FR" sz="4800">
                <a:latin typeface="Montserrat"/>
                <a:ea typeface="Montserrat"/>
                <a:cs typeface="Montserrat"/>
                <a:sym typeface="Montserrat"/>
              </a:rPr>
              <a:t>2023-2024</a:t>
            </a:r>
            <a:endParaRPr sz="4800">
              <a:latin typeface="Montserrat"/>
              <a:ea typeface="Montserrat"/>
              <a:cs typeface="Montserrat"/>
              <a:sym typeface="Montserrat"/>
            </a:endParaRPr>
          </a:p>
        </p:txBody>
      </p:sp>
      <p:sp>
        <p:nvSpPr>
          <p:cNvPr id="106" name="Google Shape;106;p1"/>
          <p:cNvSpPr txBox="1"/>
          <p:nvPr>
            <p:ph idx="1" type="subTitle"/>
          </p:nvPr>
        </p:nvSpPr>
        <p:spPr>
          <a:xfrm>
            <a:off x="804672" y="3719618"/>
            <a:ext cx="9121648" cy="11555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fr-FR" sz="2000">
                <a:latin typeface="Montserrat"/>
                <a:ea typeface="Montserrat"/>
                <a:cs typeface="Montserrat"/>
                <a:sym typeface="Montserrat"/>
              </a:rPr>
              <a:t>Titre Chef de Projet Systèmes Embarqués (RNCP34586) – niveau 7</a:t>
            </a:r>
            <a:endParaRPr/>
          </a:p>
        </p:txBody>
      </p:sp>
      <p:sp>
        <p:nvSpPr>
          <p:cNvPr id="107" name="Google Shape;107;p1"/>
          <p:cNvSpPr txBox="1"/>
          <p:nvPr/>
        </p:nvSpPr>
        <p:spPr>
          <a:xfrm>
            <a:off x="4550164" y="6515203"/>
            <a:ext cx="764183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200" u="none" cap="none" strike="noStrike">
                <a:solidFill>
                  <a:schemeClr val="lt1"/>
                </a:solidFill>
                <a:latin typeface="Montserrat"/>
                <a:ea typeface="Montserrat"/>
                <a:cs typeface="Montserrat"/>
                <a:sym typeface="Montserrat"/>
              </a:rPr>
              <a:t>Mathias HADDAD – Référent filière informatique et systèmes embarqués – version 1.0 du 23/10/23</a:t>
            </a:r>
            <a:endParaRPr/>
          </a:p>
        </p:txBody>
      </p:sp>
      <p:pic>
        <p:nvPicPr>
          <p:cNvPr descr="Une image contenant Police, Graphique, noir, logo&#10;&#10;Description générée automatiquement" id="108" name="Google Shape;108;p1"/>
          <p:cNvPicPr preferRelativeResize="0"/>
          <p:nvPr/>
        </p:nvPicPr>
        <p:blipFill rotWithShape="1">
          <a:blip r:embed="rId3">
            <a:alphaModFix/>
          </a:blip>
          <a:srcRect b="0" l="0" r="0" t="0"/>
          <a:stretch/>
        </p:blipFill>
        <p:spPr>
          <a:xfrm>
            <a:off x="10270620" y="60500"/>
            <a:ext cx="2165461" cy="9017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0"/>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92" name="Google Shape;192;p10"/>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Détail des évaluations</a:t>
            </a:r>
            <a:endParaRPr/>
          </a:p>
        </p:txBody>
      </p:sp>
      <p:sp>
        <p:nvSpPr>
          <p:cNvPr id="193" name="Google Shape;193;p10"/>
          <p:cNvSpPr txBox="1"/>
          <p:nvPr/>
        </p:nvSpPr>
        <p:spPr>
          <a:xfrm>
            <a:off x="365845" y="1476411"/>
            <a:ext cx="11297750" cy="923330"/>
          </a:xfrm>
          <a:prstGeom prst="rect">
            <a:avLst/>
          </a:prstGeom>
          <a:solidFill>
            <a:srgbClr val="23A19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lt1"/>
                </a:solidFill>
                <a:latin typeface="Calibri"/>
                <a:ea typeface="Calibri"/>
                <a:cs typeface="Calibri"/>
                <a:sym typeface="Calibri"/>
              </a:rPr>
              <a:t>L'idée est de faire réaliser aux étudiants un projet qui servira de support aux différentes évaluations de leur titre. Ce projet sera appelé "préparation projet" et "l'équipe constituée sera "l'équipe de projet de fin d'études". Il doit permettre de mettre en lumière les compétences de l'équipe relatives à leurs mastères.</a:t>
            </a:r>
            <a:endParaRPr/>
          </a:p>
        </p:txBody>
      </p:sp>
      <p:pic>
        <p:nvPicPr>
          <p:cNvPr descr="Une image contenant texte, Appareils électroniques, capture d’écran, nombre&#10;&#10;Description générée automatiquement" id="194" name="Google Shape;194;p10"/>
          <p:cNvPicPr preferRelativeResize="0"/>
          <p:nvPr/>
        </p:nvPicPr>
        <p:blipFill rotWithShape="1">
          <a:blip r:embed="rId4">
            <a:alphaModFix/>
          </a:blip>
          <a:srcRect b="0" l="0" r="0" t="0"/>
          <a:stretch/>
        </p:blipFill>
        <p:spPr>
          <a:xfrm>
            <a:off x="2661007" y="2553166"/>
            <a:ext cx="6878548" cy="42345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1"/>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200" name="Google Shape;200;p11"/>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Détail des évaluations</a:t>
            </a:r>
            <a:endParaRPr/>
          </a:p>
        </p:txBody>
      </p:sp>
      <p:pic>
        <p:nvPicPr>
          <p:cNvPr descr="Une image contenant texte, capture d’écran, nombre, Police&#10;&#10;Description générée automatiquement" id="201" name="Google Shape;201;p11"/>
          <p:cNvPicPr preferRelativeResize="0"/>
          <p:nvPr/>
        </p:nvPicPr>
        <p:blipFill rotWithShape="1">
          <a:blip r:embed="rId4">
            <a:alphaModFix/>
          </a:blip>
          <a:srcRect b="0" l="0" r="0" t="0"/>
          <a:stretch/>
        </p:blipFill>
        <p:spPr>
          <a:xfrm>
            <a:off x="1582220" y="1794371"/>
            <a:ext cx="8128570" cy="409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 name="Shape 205"/>
        <p:cNvGrpSpPr/>
        <p:nvPr/>
      </p:nvGrpSpPr>
      <p:grpSpPr>
        <a:xfrm>
          <a:off x="0" y="0"/>
          <a:ext cx="0" cy="0"/>
          <a:chOff x="0" y="0"/>
          <a:chExt cx="0" cy="0"/>
        </a:xfrm>
      </p:grpSpPr>
      <p:pic>
        <p:nvPicPr>
          <p:cNvPr id="206" name="Google Shape;206;p12"/>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207" name="Google Shape;207;p12"/>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Détail des évaluations</a:t>
            </a:r>
            <a:endParaRPr/>
          </a:p>
        </p:txBody>
      </p:sp>
      <p:pic>
        <p:nvPicPr>
          <p:cNvPr descr="Une image contenant texte, capture d’écran, Police, nombre&#10;&#10;Description générée automatiquement" id="208" name="Google Shape;208;p12"/>
          <p:cNvPicPr preferRelativeResize="0"/>
          <p:nvPr/>
        </p:nvPicPr>
        <p:blipFill rotWithShape="1">
          <a:blip r:embed="rId4">
            <a:alphaModFix/>
          </a:blip>
          <a:srcRect b="0" l="0" r="0" t="0"/>
          <a:stretch/>
        </p:blipFill>
        <p:spPr>
          <a:xfrm>
            <a:off x="1616467" y="1938693"/>
            <a:ext cx="9378593" cy="36569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3"/>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214" name="Google Shape;214;p13"/>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Validation d’un bloc de compétences (= une éval)</a:t>
            </a:r>
            <a:endParaRPr/>
          </a:p>
        </p:txBody>
      </p:sp>
      <p:sp>
        <p:nvSpPr>
          <p:cNvPr id="215" name="Google Shape;215;p13"/>
          <p:cNvSpPr txBox="1"/>
          <p:nvPr/>
        </p:nvSpPr>
        <p:spPr>
          <a:xfrm>
            <a:off x="773430" y="1699023"/>
            <a:ext cx="106451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1 bloc contient N compétences : 2 compétences clés dites « éliminatoires » et des compétences auxiliaires</a:t>
            </a:r>
            <a:endParaRPr/>
          </a:p>
        </p:txBody>
      </p:sp>
      <p:sp>
        <p:nvSpPr>
          <p:cNvPr id="216" name="Google Shape;216;p13"/>
          <p:cNvSpPr txBox="1"/>
          <p:nvPr/>
        </p:nvSpPr>
        <p:spPr>
          <a:xfrm>
            <a:off x="773430" y="2570174"/>
            <a:ext cx="10781280" cy="646331"/>
          </a:xfrm>
          <a:prstGeom prst="rect">
            <a:avLst/>
          </a:prstGeom>
          <a:solidFill>
            <a:srgbClr val="23A19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lt1"/>
                </a:solidFill>
                <a:latin typeface="Calibri"/>
                <a:ea typeface="Calibri"/>
                <a:cs typeface="Calibri"/>
                <a:sym typeface="Calibri"/>
              </a:rPr>
              <a:t>Pour valider un bloc, il faut apporter la preuve de la maîtrise des 2 compétences clés et de 50% des compétences annexes de ce bloc</a:t>
            </a:r>
            <a:endParaRPr/>
          </a:p>
        </p:txBody>
      </p:sp>
      <p:sp>
        <p:nvSpPr>
          <p:cNvPr id="217" name="Google Shape;217;p13"/>
          <p:cNvSpPr txBox="1"/>
          <p:nvPr/>
        </p:nvSpPr>
        <p:spPr>
          <a:xfrm>
            <a:off x="8078945" y="3521333"/>
            <a:ext cx="52024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fr-FR" sz="1200">
                <a:solidFill>
                  <a:schemeClr val="dk1"/>
                </a:solidFill>
                <a:latin typeface="Calibri"/>
                <a:ea typeface="Calibri"/>
                <a:cs typeface="Calibri"/>
                <a:sym typeface="Calibri"/>
              </a:rPr>
              <a:t>Exemple d’un bloc de compétences du titre</a:t>
            </a:r>
            <a:endParaRPr/>
          </a:p>
        </p:txBody>
      </p:sp>
      <p:pic>
        <p:nvPicPr>
          <p:cNvPr id="218" name="Google Shape;218;p13"/>
          <p:cNvPicPr preferRelativeResize="0"/>
          <p:nvPr/>
        </p:nvPicPr>
        <p:blipFill rotWithShape="1">
          <a:blip r:embed="rId4">
            <a:alphaModFix/>
          </a:blip>
          <a:srcRect b="0" l="0" r="0" t="0"/>
          <a:stretch/>
        </p:blipFill>
        <p:spPr>
          <a:xfrm>
            <a:off x="388808" y="3798332"/>
            <a:ext cx="11550524" cy="30071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4"/>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224" name="Google Shape;224;p14"/>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Les points de vigilance</a:t>
            </a:r>
            <a:endParaRPr/>
          </a:p>
        </p:txBody>
      </p:sp>
      <p:sp>
        <p:nvSpPr>
          <p:cNvPr id="225" name="Google Shape;225;p14"/>
          <p:cNvSpPr txBox="1"/>
          <p:nvPr/>
        </p:nvSpPr>
        <p:spPr>
          <a:xfrm>
            <a:off x="773430" y="1734333"/>
            <a:ext cx="1064514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Les règles en matière de convocations et de constitution des jurys restent inchangées (a minima 2 membres externes avec plus de 3 ans d’XP + un membre de l’école qui ne peut être ni le référent filière ni le coordinateur péda de la filière)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Pour les « passagers clandestins », la responsabilité repose sur les équipes projets elle-même.</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Pas de groupe multi-blocs</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Calibri"/>
                <a:ea typeface="Calibri"/>
                <a:cs typeface="Calibri"/>
                <a:sym typeface="Calibri"/>
              </a:rPr>
              <a:t>La dernière soutenance orale sera publique. Elle devrait être le point d’orgue de la formation.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5"/>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231" name="Google Shape;231;p15"/>
          <p:cNvSpPr txBox="1"/>
          <p:nvPr/>
        </p:nvSpPr>
        <p:spPr>
          <a:xfrm>
            <a:off x="841249" y="676656"/>
            <a:ext cx="25603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Merci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14" name="Google Shape;114;p2"/>
          <p:cNvSpPr txBox="1"/>
          <p:nvPr/>
        </p:nvSpPr>
        <p:spPr>
          <a:xfrm>
            <a:off x="841249" y="676656"/>
            <a:ext cx="25603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Sommaire</a:t>
            </a:r>
            <a:endParaRPr/>
          </a:p>
        </p:txBody>
      </p:sp>
      <p:sp>
        <p:nvSpPr>
          <p:cNvPr id="115" name="Google Shape;115;p2"/>
          <p:cNvSpPr txBox="1"/>
          <p:nvPr/>
        </p:nvSpPr>
        <p:spPr>
          <a:xfrm>
            <a:off x="1362172" y="1558861"/>
            <a:ext cx="10122691" cy="403187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Titre concerné</a:t>
            </a:r>
            <a:endParaRPr/>
          </a:p>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Les contraintes des modalités d’évaluations</a:t>
            </a:r>
            <a:endParaRPr/>
          </a:p>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La bonne évaluation</a:t>
            </a:r>
            <a:endParaRPr/>
          </a:p>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Le programme des évaluations</a:t>
            </a:r>
            <a:endParaRPr/>
          </a:p>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La temporalité des évaluations</a:t>
            </a:r>
            <a:endParaRPr/>
          </a:p>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Détail des évaluations</a:t>
            </a:r>
            <a:endParaRPr/>
          </a:p>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Validation d’un bloc de compétences</a:t>
            </a:r>
            <a:endParaRPr/>
          </a:p>
          <a:p>
            <a:pPr indent="-285750" lvl="0" marL="285750" marR="0" rtl="0" algn="l">
              <a:spcBef>
                <a:spcPts val="0"/>
              </a:spcBef>
              <a:spcAft>
                <a:spcPts val="0"/>
              </a:spcAft>
              <a:buClr>
                <a:schemeClr val="dk1"/>
              </a:buClr>
              <a:buSzPts val="3200"/>
              <a:buFont typeface="Arial"/>
              <a:buChar char="•"/>
            </a:pPr>
            <a:r>
              <a:rPr lang="fr-FR" sz="3200">
                <a:solidFill>
                  <a:schemeClr val="dk1"/>
                </a:solidFill>
                <a:latin typeface="Calibri"/>
                <a:ea typeface="Calibri"/>
                <a:cs typeface="Calibri"/>
                <a:sym typeface="Calibri"/>
              </a:rPr>
              <a:t>Points de vigilance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3"/>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21" name="Google Shape;121;p3"/>
          <p:cNvSpPr txBox="1"/>
          <p:nvPr/>
        </p:nvSpPr>
        <p:spPr>
          <a:xfrm>
            <a:off x="841249" y="676656"/>
            <a:ext cx="25603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Disclaimer</a:t>
            </a:r>
            <a:endParaRPr/>
          </a:p>
        </p:txBody>
      </p:sp>
      <p:sp>
        <p:nvSpPr>
          <p:cNvPr id="122" name="Google Shape;122;p3"/>
          <p:cNvSpPr txBox="1"/>
          <p:nvPr/>
        </p:nvSpPr>
        <p:spPr>
          <a:xfrm>
            <a:off x="1034654" y="1734333"/>
            <a:ext cx="10122691"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3200">
                <a:solidFill>
                  <a:schemeClr val="dk1"/>
                </a:solidFill>
                <a:latin typeface="Calibri"/>
                <a:ea typeface="Calibri"/>
                <a:cs typeface="Calibri"/>
                <a:sym typeface="Calibri"/>
              </a:rPr>
              <a:t>Cette présentation est là pour vous aider à appréhender les épreuves certificatives, mais elle ne se substitue pas aux règlements YNOV (règlement général + règlement spécial) qui vous seront transmis.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body"/>
          </p:nvPr>
        </p:nvSpPr>
        <p:spPr>
          <a:xfrm>
            <a:off x="838200" y="141866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None/>
            </a:pPr>
            <a:r>
              <a:rPr lang="fr-FR" u="sng" cap="none">
                <a:solidFill>
                  <a:schemeClr val="accent1"/>
                </a:solidFill>
                <a:hlinkClick r:id="rId3">
                  <a:extLst>
                    <a:ext uri="{A12FA001-AC4F-418D-AE19-62706E023703}">
                      <ahyp:hlinkClr val="tx"/>
                    </a:ext>
                  </a:extLst>
                </a:hlinkClick>
              </a:rPr>
              <a:t>RNCP34586: </a:t>
            </a:r>
            <a:r>
              <a:rPr lang="fr-FR" u="sng">
                <a:solidFill>
                  <a:schemeClr val="accent1"/>
                </a:solidFill>
                <a:hlinkClick r:id="rId4">
                  <a:extLst>
                    <a:ext uri="{A12FA001-AC4F-418D-AE19-62706E023703}">
                      <ahyp:hlinkClr val="tx"/>
                    </a:ext>
                  </a:extLst>
                </a:hlinkClick>
              </a:rPr>
              <a:t>Chef de projet systèmes embarqués</a:t>
            </a:r>
            <a:endParaRPr>
              <a:solidFill>
                <a:schemeClr val="accent1"/>
              </a:solidFill>
            </a:endParaRPr>
          </a:p>
          <a:p>
            <a:pPr indent="-228600" lvl="0" marL="228600" rtl="0" algn="l">
              <a:lnSpc>
                <a:spcPct val="90000"/>
              </a:lnSpc>
              <a:spcBef>
                <a:spcPts val="1000"/>
              </a:spcBef>
              <a:spcAft>
                <a:spcPts val="0"/>
              </a:spcAft>
              <a:buClr>
                <a:schemeClr val="dk1"/>
              </a:buClr>
              <a:buSzPts val="2800"/>
              <a:buNone/>
            </a:pPr>
            <a:r>
              <a:t/>
            </a:r>
            <a:endParaRPr cap="none"/>
          </a:p>
          <a:p>
            <a:pPr indent="0" lvl="0" marL="0" rtl="0" algn="l">
              <a:lnSpc>
                <a:spcPct val="90000"/>
              </a:lnSpc>
              <a:spcBef>
                <a:spcPts val="1000"/>
              </a:spcBef>
              <a:spcAft>
                <a:spcPts val="0"/>
              </a:spcAft>
              <a:buClr>
                <a:schemeClr val="dk1"/>
              </a:buClr>
              <a:buSzPts val="2800"/>
              <a:buNone/>
            </a:pPr>
            <a:r>
              <a:rPr lang="fr-FR"/>
              <a:t>Composé des 4 blocs suivants :</a:t>
            </a:r>
            <a:endParaRPr/>
          </a:p>
          <a:p>
            <a:pPr indent="-228600" lvl="0" marL="228600" rtl="0" algn="l">
              <a:lnSpc>
                <a:spcPct val="90000"/>
              </a:lnSpc>
              <a:spcBef>
                <a:spcPts val="1000"/>
              </a:spcBef>
              <a:spcAft>
                <a:spcPts val="0"/>
              </a:spcAft>
              <a:buClr>
                <a:schemeClr val="dk1"/>
              </a:buClr>
              <a:buSzPts val="2000"/>
              <a:buChar char="•"/>
            </a:pPr>
            <a:r>
              <a:rPr lang="fr-FR" sz="2000"/>
              <a:t>RNCP34586BC01 : Gérer un projet de système embarqué</a:t>
            </a:r>
            <a:endParaRPr sz="2000"/>
          </a:p>
          <a:p>
            <a:pPr indent="-228600" lvl="0" marL="228600" rtl="0" algn="l">
              <a:lnSpc>
                <a:spcPct val="90000"/>
              </a:lnSpc>
              <a:spcBef>
                <a:spcPts val="1000"/>
              </a:spcBef>
              <a:spcAft>
                <a:spcPts val="0"/>
              </a:spcAft>
              <a:buClr>
                <a:schemeClr val="dk1"/>
              </a:buClr>
              <a:buSzPts val="2000"/>
              <a:buChar char="•"/>
            </a:pPr>
            <a:r>
              <a:rPr lang="fr-FR" sz="2000"/>
              <a:t>RNCP34586BC02 : Concevoir et réaliser une solution logicielle de système embarqué</a:t>
            </a:r>
            <a:endParaRPr/>
          </a:p>
          <a:p>
            <a:pPr indent="-228600" lvl="0" marL="228600" rtl="0" algn="l">
              <a:lnSpc>
                <a:spcPct val="90000"/>
              </a:lnSpc>
              <a:spcBef>
                <a:spcPts val="1000"/>
              </a:spcBef>
              <a:spcAft>
                <a:spcPts val="0"/>
              </a:spcAft>
              <a:buClr>
                <a:schemeClr val="dk1"/>
              </a:buClr>
              <a:buSzPts val="2000"/>
              <a:buChar char="•"/>
            </a:pPr>
            <a:r>
              <a:rPr lang="fr-FR" sz="2000"/>
              <a:t>RNCP34586BC03 : Concevoir et réaliser une solution matérielle de système embarqué</a:t>
            </a:r>
            <a:endParaRPr sz="2000"/>
          </a:p>
          <a:p>
            <a:pPr indent="-228600" lvl="0" marL="228600" rtl="0" algn="l">
              <a:lnSpc>
                <a:spcPct val="90000"/>
              </a:lnSpc>
              <a:spcBef>
                <a:spcPts val="1000"/>
              </a:spcBef>
              <a:spcAft>
                <a:spcPts val="0"/>
              </a:spcAft>
              <a:buClr>
                <a:schemeClr val="dk1"/>
              </a:buClr>
              <a:buSzPts val="2000"/>
              <a:buChar char="•"/>
            </a:pPr>
            <a:r>
              <a:rPr lang="fr-FR" sz="2000"/>
              <a:t>RNCP34586BC04 : Valider une solution de système embarqué par le contrôle des tests, de la qualité, de la sûreté et de la maintenance</a:t>
            </a:r>
            <a:endParaRPr sz="2000"/>
          </a:p>
          <a:p>
            <a:pPr indent="-101600" lvl="0" marL="228600" rtl="0" algn="l">
              <a:lnSpc>
                <a:spcPct val="90000"/>
              </a:lnSpc>
              <a:spcBef>
                <a:spcPts val="1000"/>
              </a:spcBef>
              <a:spcAft>
                <a:spcPts val="0"/>
              </a:spcAft>
              <a:buClr>
                <a:schemeClr val="dk1"/>
              </a:buClr>
              <a:buSzPts val="2000"/>
              <a:buNone/>
            </a:pPr>
            <a:r>
              <a:t/>
            </a:r>
            <a:endParaRPr sz="2000">
              <a:solidFill>
                <a:srgbClr val="002060"/>
              </a:solidFill>
            </a:endParaRPr>
          </a:p>
          <a:p>
            <a:pPr indent="0" lvl="0" marL="0" rtl="0" algn="l">
              <a:lnSpc>
                <a:spcPct val="90000"/>
              </a:lnSpc>
              <a:spcBef>
                <a:spcPts val="1000"/>
              </a:spcBef>
              <a:spcAft>
                <a:spcPts val="0"/>
              </a:spcAft>
              <a:buClr>
                <a:schemeClr val="dk1"/>
              </a:buClr>
              <a:buSzPts val="2000"/>
              <a:buNone/>
            </a:pPr>
            <a:r>
              <a:t/>
            </a:r>
            <a:endParaRPr sz="2000">
              <a:solidFill>
                <a:srgbClr val="002060"/>
              </a:solidFill>
            </a:endParaRPr>
          </a:p>
        </p:txBody>
      </p:sp>
      <p:pic>
        <p:nvPicPr>
          <p:cNvPr id="128" name="Google Shape;128;p4"/>
          <p:cNvPicPr preferRelativeResize="0"/>
          <p:nvPr/>
        </p:nvPicPr>
        <p:blipFill rotWithShape="1">
          <a:blip r:embed="rId5">
            <a:alphaModFix/>
          </a:blip>
          <a:srcRect b="0" l="0" r="0" t="0"/>
          <a:stretch/>
        </p:blipFill>
        <p:spPr>
          <a:xfrm>
            <a:off x="841248" y="1088002"/>
            <a:ext cx="3055176" cy="109202"/>
          </a:xfrm>
          <a:prstGeom prst="rect">
            <a:avLst/>
          </a:prstGeom>
          <a:noFill/>
          <a:ln>
            <a:noFill/>
          </a:ln>
        </p:spPr>
      </p:pic>
      <p:sp>
        <p:nvSpPr>
          <p:cNvPr id="129" name="Google Shape;129;p4"/>
          <p:cNvSpPr txBox="1"/>
          <p:nvPr/>
        </p:nvSpPr>
        <p:spPr>
          <a:xfrm>
            <a:off x="841248" y="676656"/>
            <a:ext cx="53542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Titre concerné</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idx="1" type="body"/>
          </p:nvPr>
        </p:nvSpPr>
        <p:spPr>
          <a:xfrm>
            <a:off x="838200" y="141866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Calibri"/>
              <a:buChar char="-"/>
            </a:pPr>
            <a:r>
              <a:rPr lang="fr-FR"/>
              <a:t>1 évaluation par bloc de compétences</a:t>
            </a:r>
            <a:endParaRPr/>
          </a:p>
          <a:p>
            <a:pPr indent="-228600" lvl="0" marL="228600" rtl="0" algn="l">
              <a:lnSpc>
                <a:spcPct val="90000"/>
              </a:lnSpc>
              <a:spcBef>
                <a:spcPts val="1000"/>
              </a:spcBef>
              <a:spcAft>
                <a:spcPts val="0"/>
              </a:spcAft>
              <a:buClr>
                <a:schemeClr val="dk1"/>
              </a:buClr>
              <a:buSzPts val="2800"/>
              <a:buFont typeface="Calibri"/>
              <a:buChar char="-"/>
            </a:pPr>
            <a:r>
              <a:rPr lang="fr-FR"/>
              <a:t>Des évaluations qui suivent les modalités déclarées sur le titre</a:t>
            </a:r>
            <a:endParaRPr/>
          </a:p>
          <a:p>
            <a:pPr indent="-228600" lvl="0" marL="228600" rtl="0" algn="l">
              <a:lnSpc>
                <a:spcPct val="90000"/>
              </a:lnSpc>
              <a:spcBef>
                <a:spcPts val="1000"/>
              </a:spcBef>
              <a:spcAft>
                <a:spcPts val="0"/>
              </a:spcAft>
              <a:buClr>
                <a:schemeClr val="dk1"/>
              </a:buClr>
              <a:buSzPts val="2800"/>
              <a:buFont typeface="Calibri"/>
              <a:buChar char="-"/>
            </a:pPr>
            <a:r>
              <a:rPr lang="fr-FR"/>
              <a:t>Des jurys sans relation personnelle ni professionnelle avec le candidat</a:t>
            </a:r>
            <a:endParaRPr/>
          </a:p>
          <a:p>
            <a:pPr indent="-228600" lvl="0" marL="228600" rtl="0" algn="l">
              <a:lnSpc>
                <a:spcPct val="90000"/>
              </a:lnSpc>
              <a:spcBef>
                <a:spcPts val="1000"/>
              </a:spcBef>
              <a:spcAft>
                <a:spcPts val="0"/>
              </a:spcAft>
              <a:buClr>
                <a:schemeClr val="dk1"/>
              </a:buClr>
              <a:buSzPts val="2800"/>
              <a:buFont typeface="Calibri"/>
              <a:buChar char="-"/>
            </a:pPr>
            <a:r>
              <a:rPr lang="fr-FR"/>
              <a:t>Des évaluations avec un caractère individuel (chaque candidat est évalué individuellement sur chaque compétence)</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Font typeface="Calibri"/>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35" name="Google Shape;135;p5"/>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36" name="Google Shape;136;p5"/>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Les contraintes des modalités d’évaluations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idx="1" type="body"/>
          </p:nvPr>
        </p:nvSpPr>
        <p:spPr>
          <a:xfrm>
            <a:off x="838200" y="141866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Calibri"/>
              <a:buChar char="-"/>
            </a:pPr>
            <a:r>
              <a:rPr lang="fr-FR"/>
              <a:t>Légitime pour l’étudiant</a:t>
            </a:r>
            <a:endParaRPr/>
          </a:p>
          <a:p>
            <a:pPr indent="-228600" lvl="0" marL="228600" rtl="0" algn="l">
              <a:lnSpc>
                <a:spcPct val="90000"/>
              </a:lnSpc>
              <a:spcBef>
                <a:spcPts val="1000"/>
              </a:spcBef>
              <a:spcAft>
                <a:spcPts val="0"/>
              </a:spcAft>
              <a:buClr>
                <a:schemeClr val="dk1"/>
              </a:buClr>
              <a:buSzPts val="2800"/>
              <a:buFont typeface="Calibri"/>
              <a:buChar char="-"/>
            </a:pPr>
            <a:r>
              <a:rPr lang="fr-FR"/>
              <a:t>Représentative d’une situation professionnelle</a:t>
            </a:r>
            <a:endParaRPr/>
          </a:p>
          <a:p>
            <a:pPr indent="0" lvl="0" marL="0" rtl="0" algn="l">
              <a:lnSpc>
                <a:spcPct val="90000"/>
              </a:lnSpc>
              <a:spcBef>
                <a:spcPts val="1000"/>
              </a:spcBef>
              <a:spcAft>
                <a:spcPts val="0"/>
              </a:spcAft>
              <a:buClr>
                <a:schemeClr val="dk1"/>
              </a:buClr>
              <a:buSzPts val="2800"/>
              <a:buNone/>
            </a:pPr>
            <a:r>
              <a:rPr lang="fr-FR"/>
              <a:t>- Ecrit + oral</a:t>
            </a:r>
            <a:endParaRPr/>
          </a:p>
          <a:p>
            <a:pPr indent="-50800" lvl="0" marL="228600"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Font typeface="Calibri"/>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42" name="Google Shape;142;p6"/>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43" name="Google Shape;143;p6"/>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La bonne évaluation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idx="1" type="body"/>
          </p:nvPr>
        </p:nvSpPr>
        <p:spPr>
          <a:xfrm>
            <a:off x="838200" y="141866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fr-FR"/>
              <a:t>Contexte global : tous les blocs de compétences sont décrits dans le titre avec des modalités d’évaluation </a:t>
            </a:r>
            <a:endParaRPr/>
          </a:p>
          <a:p>
            <a:pPr indent="-50800" lvl="0" marL="228600" rtl="0" algn="l">
              <a:lnSpc>
                <a:spcPct val="90000"/>
              </a:lnSpc>
              <a:spcBef>
                <a:spcPts val="1000"/>
              </a:spcBef>
              <a:spcAft>
                <a:spcPts val="0"/>
              </a:spcAft>
              <a:buClr>
                <a:schemeClr val="dk1"/>
              </a:buClr>
              <a:buSzPts val="2800"/>
              <a:buFont typeface="Calibri"/>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49" name="Google Shape;149;p7"/>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50" name="Google Shape;150;p7"/>
          <p:cNvSpPr txBox="1"/>
          <p:nvPr/>
        </p:nvSpPr>
        <p:spPr>
          <a:xfrm>
            <a:off x="841248" y="676656"/>
            <a:ext cx="98388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Le programme des évaluations</a:t>
            </a:r>
            <a:endParaRPr/>
          </a:p>
        </p:txBody>
      </p:sp>
      <p:pic>
        <p:nvPicPr>
          <p:cNvPr id="151" name="Google Shape;151;p7"/>
          <p:cNvPicPr preferRelativeResize="0"/>
          <p:nvPr/>
        </p:nvPicPr>
        <p:blipFill rotWithShape="1">
          <a:blip r:embed="rId4">
            <a:alphaModFix/>
          </a:blip>
          <a:srcRect b="0" l="0" r="0" t="0"/>
          <a:stretch/>
        </p:blipFill>
        <p:spPr>
          <a:xfrm>
            <a:off x="1493949" y="2807338"/>
            <a:ext cx="9182636" cy="25956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idx="1" type="body"/>
          </p:nvPr>
        </p:nvSpPr>
        <p:spPr>
          <a:xfrm>
            <a:off x="838200" y="1418660"/>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fr-FR"/>
              <a:t>Le principe : un unique projet de groupe (3 à 4 étudiants) à réaliser sur l’année de M2 qui servira de contexte pour l’évaluation des 4 blocs.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fr-FR"/>
              <a:t>2 évaluations orales : </a:t>
            </a:r>
            <a:endParaRPr/>
          </a:p>
          <a:p>
            <a:pPr indent="-228600" lvl="0" marL="228600" rtl="0" algn="l">
              <a:lnSpc>
                <a:spcPct val="90000"/>
              </a:lnSpc>
              <a:spcBef>
                <a:spcPts val="1000"/>
              </a:spcBef>
              <a:spcAft>
                <a:spcPts val="0"/>
              </a:spcAft>
              <a:buClr>
                <a:schemeClr val="dk1"/>
              </a:buClr>
              <a:buSzPct val="100000"/>
              <a:buFont typeface="Arial"/>
              <a:buChar char="•"/>
            </a:pPr>
            <a:r>
              <a:rPr lang="fr-FR" sz="2000"/>
              <a:t>Bloc 1 : Gérer un projet de système embarqué</a:t>
            </a:r>
            <a:endParaRPr sz="2000"/>
          </a:p>
          <a:p>
            <a:pPr indent="-228600" lvl="0" marL="228600" rtl="0" algn="l">
              <a:lnSpc>
                <a:spcPct val="90000"/>
              </a:lnSpc>
              <a:spcBef>
                <a:spcPts val="1000"/>
              </a:spcBef>
              <a:spcAft>
                <a:spcPts val="0"/>
              </a:spcAft>
              <a:buClr>
                <a:schemeClr val="dk1"/>
              </a:buClr>
              <a:buSzPct val="100000"/>
              <a:buFont typeface="Arial"/>
              <a:buChar char="•"/>
            </a:pPr>
            <a:r>
              <a:rPr lang="fr-FR" sz="2000"/>
              <a:t>Bloc 4 : Valider une solution de système embarqué par le contrôle des tests, de la qualité, de la sûreté et de la maintenance </a:t>
            </a:r>
            <a:endParaRPr sz="2000"/>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fr-FR"/>
              <a:t>2 évaluations écrites :</a:t>
            </a:r>
            <a:endParaRPr/>
          </a:p>
          <a:p>
            <a:pPr indent="-228600" lvl="0" marL="228600" rtl="0" algn="l">
              <a:lnSpc>
                <a:spcPct val="90000"/>
              </a:lnSpc>
              <a:spcBef>
                <a:spcPts val="1000"/>
              </a:spcBef>
              <a:spcAft>
                <a:spcPts val="0"/>
              </a:spcAft>
              <a:buClr>
                <a:schemeClr val="dk1"/>
              </a:buClr>
              <a:buSzPct val="100000"/>
              <a:buFont typeface="Arial"/>
              <a:buChar char="•"/>
            </a:pPr>
            <a:r>
              <a:rPr lang="fr-FR" sz="2000"/>
              <a:t>Bloc 2 : Concevoir et réaliser une solution logicielle de système embarqué</a:t>
            </a:r>
            <a:endParaRPr/>
          </a:p>
          <a:p>
            <a:pPr indent="-228600" lvl="0" marL="228600" rtl="0" algn="l">
              <a:lnSpc>
                <a:spcPct val="90000"/>
              </a:lnSpc>
              <a:spcBef>
                <a:spcPts val="1000"/>
              </a:spcBef>
              <a:spcAft>
                <a:spcPts val="0"/>
              </a:spcAft>
              <a:buClr>
                <a:schemeClr val="dk1"/>
              </a:buClr>
              <a:buSzPct val="100000"/>
              <a:buFont typeface="Arial"/>
              <a:buChar char="•"/>
            </a:pPr>
            <a:r>
              <a:rPr lang="fr-FR" sz="2000"/>
              <a:t>Bloc 3 : Concevoir et réaliser une solution matérielle de système embarqué</a:t>
            </a:r>
            <a:endParaRPr sz="2000"/>
          </a:p>
          <a:p>
            <a:pPr indent="-64135" lvl="0" marL="228600" rtl="0" algn="l">
              <a:lnSpc>
                <a:spcPct val="90000"/>
              </a:lnSpc>
              <a:spcBef>
                <a:spcPts val="1000"/>
              </a:spcBef>
              <a:spcAft>
                <a:spcPts val="0"/>
              </a:spcAft>
              <a:buClr>
                <a:schemeClr val="dk1"/>
              </a:buClr>
              <a:buSzPct val="100000"/>
              <a:buFont typeface="Calibri"/>
              <a:buNone/>
            </a:pPr>
            <a:r>
              <a:t/>
            </a:r>
            <a:endParaRPr/>
          </a:p>
          <a:p>
            <a:pPr indent="0" lvl="0" marL="0" rtl="0" algn="l">
              <a:lnSpc>
                <a:spcPct val="90000"/>
              </a:lnSpc>
              <a:spcBef>
                <a:spcPts val="1000"/>
              </a:spcBef>
              <a:spcAft>
                <a:spcPts val="0"/>
              </a:spcAft>
              <a:buClr>
                <a:schemeClr val="dk1"/>
              </a:buClr>
              <a:buSzPct val="100000"/>
              <a:buNone/>
            </a:pPr>
            <a:r>
              <a:t/>
            </a:r>
            <a:endParaRPr/>
          </a:p>
        </p:txBody>
      </p:sp>
      <p:pic>
        <p:nvPicPr>
          <p:cNvPr id="157" name="Google Shape;157;p8"/>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58" name="Google Shape;158;p8"/>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Le programme des évaluations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b="0" l="0" r="0" t="0"/>
          <a:stretch/>
        </p:blipFill>
        <p:spPr>
          <a:xfrm>
            <a:off x="841248" y="1088002"/>
            <a:ext cx="3055176" cy="109202"/>
          </a:xfrm>
          <a:prstGeom prst="rect">
            <a:avLst/>
          </a:prstGeom>
          <a:noFill/>
          <a:ln>
            <a:noFill/>
          </a:ln>
        </p:spPr>
      </p:pic>
      <p:sp>
        <p:nvSpPr>
          <p:cNvPr id="164" name="Google Shape;164;p9"/>
          <p:cNvSpPr txBox="1"/>
          <p:nvPr/>
        </p:nvSpPr>
        <p:spPr>
          <a:xfrm>
            <a:off x="841248" y="676656"/>
            <a:ext cx="98389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3600">
                <a:solidFill>
                  <a:schemeClr val="dk1"/>
                </a:solidFill>
                <a:latin typeface="Calibri"/>
                <a:ea typeface="Calibri"/>
                <a:cs typeface="Calibri"/>
                <a:sym typeface="Calibri"/>
              </a:rPr>
              <a:t>La temporalité des évaluations</a:t>
            </a:r>
            <a:endParaRPr/>
          </a:p>
        </p:txBody>
      </p:sp>
      <p:cxnSp>
        <p:nvCxnSpPr>
          <p:cNvPr id="165" name="Google Shape;165;p9"/>
          <p:cNvCxnSpPr/>
          <p:nvPr/>
        </p:nvCxnSpPr>
        <p:spPr>
          <a:xfrm>
            <a:off x="1124712" y="2933676"/>
            <a:ext cx="9665208" cy="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66" name="Google Shape;166;p9"/>
          <p:cNvCxnSpPr/>
          <p:nvPr/>
        </p:nvCxnSpPr>
        <p:spPr>
          <a:xfrm>
            <a:off x="1389888" y="2796516"/>
            <a:ext cx="0" cy="329184"/>
          </a:xfrm>
          <a:prstGeom prst="straightConnector1">
            <a:avLst/>
          </a:prstGeom>
          <a:noFill/>
          <a:ln cap="flat" cmpd="sng" w="28575">
            <a:solidFill>
              <a:schemeClr val="accent1"/>
            </a:solidFill>
            <a:prstDash val="solid"/>
            <a:miter lim="800000"/>
            <a:headEnd len="sm" w="sm" type="none"/>
            <a:tailEnd len="sm" w="sm" type="none"/>
          </a:ln>
        </p:spPr>
      </p:cxnSp>
      <p:sp>
        <p:nvSpPr>
          <p:cNvPr id="167" name="Google Shape;167;p9"/>
          <p:cNvSpPr txBox="1"/>
          <p:nvPr/>
        </p:nvSpPr>
        <p:spPr>
          <a:xfrm>
            <a:off x="923544" y="2511765"/>
            <a:ext cx="93268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Rentrée</a:t>
            </a:r>
            <a:endParaRPr/>
          </a:p>
        </p:txBody>
      </p:sp>
      <p:cxnSp>
        <p:nvCxnSpPr>
          <p:cNvPr id="168" name="Google Shape;168;p9"/>
          <p:cNvCxnSpPr/>
          <p:nvPr/>
        </p:nvCxnSpPr>
        <p:spPr>
          <a:xfrm>
            <a:off x="2731008" y="2796516"/>
            <a:ext cx="0" cy="329184"/>
          </a:xfrm>
          <a:prstGeom prst="straightConnector1">
            <a:avLst/>
          </a:prstGeom>
          <a:noFill/>
          <a:ln cap="flat" cmpd="sng" w="28575">
            <a:solidFill>
              <a:schemeClr val="accent1"/>
            </a:solidFill>
            <a:prstDash val="solid"/>
            <a:miter lim="800000"/>
            <a:headEnd len="sm" w="sm" type="none"/>
            <a:tailEnd len="sm" w="sm" type="none"/>
          </a:ln>
        </p:spPr>
      </p:cxnSp>
      <p:sp>
        <p:nvSpPr>
          <p:cNvPr id="169" name="Google Shape;169;p9"/>
          <p:cNvSpPr txBox="1"/>
          <p:nvPr/>
        </p:nvSpPr>
        <p:spPr>
          <a:xfrm>
            <a:off x="2184346" y="2270236"/>
            <a:ext cx="95633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Constitution des groupes</a:t>
            </a:r>
            <a:endParaRPr/>
          </a:p>
        </p:txBody>
      </p:sp>
      <p:cxnSp>
        <p:nvCxnSpPr>
          <p:cNvPr id="170" name="Google Shape;170;p9"/>
          <p:cNvCxnSpPr/>
          <p:nvPr/>
        </p:nvCxnSpPr>
        <p:spPr>
          <a:xfrm>
            <a:off x="6235311" y="2802612"/>
            <a:ext cx="0" cy="329184"/>
          </a:xfrm>
          <a:prstGeom prst="straightConnector1">
            <a:avLst/>
          </a:prstGeom>
          <a:noFill/>
          <a:ln cap="flat" cmpd="sng" w="28575">
            <a:solidFill>
              <a:schemeClr val="accent1"/>
            </a:solidFill>
            <a:prstDash val="solid"/>
            <a:miter lim="800000"/>
            <a:headEnd len="sm" w="sm" type="none"/>
            <a:tailEnd len="sm" w="sm" type="none"/>
          </a:ln>
        </p:spPr>
      </p:cxnSp>
      <p:sp>
        <p:nvSpPr>
          <p:cNvPr id="171" name="Google Shape;171;p9"/>
          <p:cNvSpPr txBox="1"/>
          <p:nvPr/>
        </p:nvSpPr>
        <p:spPr>
          <a:xfrm>
            <a:off x="5141080" y="2135022"/>
            <a:ext cx="218846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Eval #1 </a:t>
            </a:r>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(Soutenance orale courte 30mn)</a:t>
            </a:r>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Bloc 1</a:t>
            </a:r>
            <a:endParaRPr sz="1200">
              <a:solidFill>
                <a:schemeClr val="dk1"/>
              </a:solidFill>
              <a:latin typeface="Calibri"/>
              <a:ea typeface="Calibri"/>
              <a:cs typeface="Calibri"/>
              <a:sym typeface="Calibri"/>
            </a:endParaRPr>
          </a:p>
        </p:txBody>
      </p:sp>
      <p:cxnSp>
        <p:nvCxnSpPr>
          <p:cNvPr id="172" name="Google Shape;172;p9"/>
          <p:cNvCxnSpPr/>
          <p:nvPr/>
        </p:nvCxnSpPr>
        <p:spPr>
          <a:xfrm>
            <a:off x="10107168" y="2800879"/>
            <a:ext cx="0" cy="329184"/>
          </a:xfrm>
          <a:prstGeom prst="straightConnector1">
            <a:avLst/>
          </a:prstGeom>
          <a:noFill/>
          <a:ln cap="flat" cmpd="sng" w="28575">
            <a:solidFill>
              <a:schemeClr val="accent1"/>
            </a:solidFill>
            <a:prstDash val="solid"/>
            <a:miter lim="800000"/>
            <a:headEnd len="sm" w="sm" type="none"/>
            <a:tailEnd len="sm" w="sm" type="none"/>
          </a:ln>
        </p:spPr>
      </p:cxnSp>
      <p:sp>
        <p:nvSpPr>
          <p:cNvPr id="173" name="Google Shape;173;p9"/>
          <p:cNvSpPr txBox="1"/>
          <p:nvPr/>
        </p:nvSpPr>
        <p:spPr>
          <a:xfrm>
            <a:off x="9012937" y="2133289"/>
            <a:ext cx="218846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Eval #4 </a:t>
            </a:r>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(Soutenance orale longue 1h)</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Bloc 4</a:t>
            </a:r>
            <a:endParaRPr sz="1200">
              <a:solidFill>
                <a:schemeClr val="dk1"/>
              </a:solidFill>
              <a:latin typeface="Calibri"/>
              <a:ea typeface="Calibri"/>
              <a:cs typeface="Calibri"/>
              <a:sym typeface="Calibri"/>
            </a:endParaRPr>
          </a:p>
        </p:txBody>
      </p:sp>
      <p:cxnSp>
        <p:nvCxnSpPr>
          <p:cNvPr id="174" name="Google Shape;174;p9"/>
          <p:cNvCxnSpPr/>
          <p:nvPr/>
        </p:nvCxnSpPr>
        <p:spPr>
          <a:xfrm>
            <a:off x="8290562" y="2796516"/>
            <a:ext cx="0" cy="329184"/>
          </a:xfrm>
          <a:prstGeom prst="straightConnector1">
            <a:avLst/>
          </a:prstGeom>
          <a:noFill/>
          <a:ln cap="flat" cmpd="sng" w="28575">
            <a:solidFill>
              <a:schemeClr val="accent1"/>
            </a:solidFill>
            <a:prstDash val="solid"/>
            <a:miter lim="800000"/>
            <a:headEnd len="sm" w="sm" type="none"/>
            <a:tailEnd len="sm" w="sm" type="none"/>
          </a:ln>
        </p:spPr>
      </p:cxnSp>
      <p:sp>
        <p:nvSpPr>
          <p:cNvPr id="175" name="Google Shape;175;p9"/>
          <p:cNvSpPr txBox="1"/>
          <p:nvPr/>
        </p:nvSpPr>
        <p:spPr>
          <a:xfrm>
            <a:off x="7178042" y="2154626"/>
            <a:ext cx="218846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Eval #2 et #3</a:t>
            </a:r>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(Livrables écrits)</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fr-FR" sz="1200">
                <a:solidFill>
                  <a:schemeClr val="dk1"/>
                </a:solidFill>
                <a:latin typeface="Calibri"/>
                <a:ea typeface="Calibri"/>
                <a:cs typeface="Calibri"/>
                <a:sym typeface="Calibri"/>
              </a:rPr>
              <a:t>Bloc 2 et 3</a:t>
            </a:r>
            <a:endParaRPr sz="1200">
              <a:solidFill>
                <a:schemeClr val="dk1"/>
              </a:solidFill>
              <a:latin typeface="Calibri"/>
              <a:ea typeface="Calibri"/>
              <a:cs typeface="Calibri"/>
              <a:sym typeface="Calibri"/>
            </a:endParaRPr>
          </a:p>
        </p:txBody>
      </p:sp>
      <p:sp>
        <p:nvSpPr>
          <p:cNvPr id="176" name="Google Shape;176;p9"/>
          <p:cNvSpPr txBox="1"/>
          <p:nvPr/>
        </p:nvSpPr>
        <p:spPr>
          <a:xfrm>
            <a:off x="2204552" y="3162607"/>
            <a:ext cx="102488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900">
                <a:solidFill>
                  <a:srgbClr val="23A195"/>
                </a:solidFill>
                <a:latin typeface="Calibri"/>
                <a:ea typeface="Calibri"/>
                <a:cs typeface="Calibri"/>
                <a:sym typeface="Calibri"/>
              </a:rPr>
              <a:t>Octobre</a:t>
            </a:r>
            <a:endParaRPr b="1" sz="900">
              <a:solidFill>
                <a:srgbClr val="23A195"/>
              </a:solidFill>
              <a:latin typeface="Calibri"/>
              <a:ea typeface="Calibri"/>
              <a:cs typeface="Calibri"/>
              <a:sym typeface="Calibri"/>
            </a:endParaRPr>
          </a:p>
        </p:txBody>
      </p:sp>
      <p:sp>
        <p:nvSpPr>
          <p:cNvPr id="177" name="Google Shape;177;p9"/>
          <p:cNvSpPr txBox="1"/>
          <p:nvPr/>
        </p:nvSpPr>
        <p:spPr>
          <a:xfrm>
            <a:off x="5722865" y="3198168"/>
            <a:ext cx="102488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900">
                <a:solidFill>
                  <a:srgbClr val="23A195"/>
                </a:solidFill>
                <a:latin typeface="Calibri"/>
                <a:ea typeface="Calibri"/>
                <a:cs typeface="Calibri"/>
                <a:sym typeface="Calibri"/>
              </a:rPr>
              <a:t>Juin</a:t>
            </a:r>
            <a:endParaRPr/>
          </a:p>
        </p:txBody>
      </p:sp>
      <p:sp>
        <p:nvSpPr>
          <p:cNvPr id="178" name="Google Shape;178;p9"/>
          <p:cNvSpPr txBox="1"/>
          <p:nvPr/>
        </p:nvSpPr>
        <p:spPr>
          <a:xfrm>
            <a:off x="7778115" y="3144673"/>
            <a:ext cx="102488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900">
                <a:solidFill>
                  <a:srgbClr val="23A195"/>
                </a:solidFill>
                <a:latin typeface="Calibri"/>
                <a:ea typeface="Calibri"/>
                <a:cs typeface="Calibri"/>
                <a:sym typeface="Calibri"/>
              </a:rPr>
              <a:t>Début septembre</a:t>
            </a:r>
            <a:endParaRPr/>
          </a:p>
          <a:p>
            <a:pPr indent="0" lvl="0" marL="0" marR="0" rtl="0" algn="ctr">
              <a:spcBef>
                <a:spcPts val="0"/>
              </a:spcBef>
              <a:spcAft>
                <a:spcPts val="0"/>
              </a:spcAft>
              <a:buNone/>
            </a:pPr>
            <a:r>
              <a:t/>
            </a:r>
            <a:endParaRPr b="1" sz="900">
              <a:solidFill>
                <a:srgbClr val="23A195"/>
              </a:solidFill>
              <a:latin typeface="Calibri"/>
              <a:ea typeface="Calibri"/>
              <a:cs typeface="Calibri"/>
              <a:sym typeface="Calibri"/>
            </a:endParaRPr>
          </a:p>
        </p:txBody>
      </p:sp>
      <p:sp>
        <p:nvSpPr>
          <p:cNvPr id="179" name="Google Shape;179;p9"/>
          <p:cNvSpPr txBox="1"/>
          <p:nvPr/>
        </p:nvSpPr>
        <p:spPr>
          <a:xfrm>
            <a:off x="9594722" y="3139016"/>
            <a:ext cx="102488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900">
                <a:solidFill>
                  <a:srgbClr val="23A195"/>
                </a:solidFill>
                <a:latin typeface="Calibri"/>
                <a:ea typeface="Calibri"/>
                <a:cs typeface="Calibri"/>
                <a:sym typeface="Calibri"/>
              </a:rPr>
              <a:t>Fin septembre</a:t>
            </a:r>
            <a:endParaRPr/>
          </a:p>
        </p:txBody>
      </p:sp>
      <p:sp>
        <p:nvSpPr>
          <p:cNvPr id="180" name="Google Shape;180;p9"/>
          <p:cNvSpPr txBox="1"/>
          <p:nvPr/>
        </p:nvSpPr>
        <p:spPr>
          <a:xfrm>
            <a:off x="567690" y="3736695"/>
            <a:ext cx="10908792" cy="1200329"/>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dk1"/>
                </a:solidFill>
                <a:latin typeface="Calibri"/>
                <a:ea typeface="Calibri"/>
                <a:cs typeface="Calibri"/>
                <a:sym typeface="Calibri"/>
              </a:rPr>
              <a:t>Les livrables écrits sont retournés au minimum 15 jours avant la dernière soutenance orale pour pouvoir être lus et évalués par les membres du jury de l’éval #4</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cxnSp>
        <p:nvCxnSpPr>
          <p:cNvPr id="181" name="Google Shape;181;p9"/>
          <p:cNvCxnSpPr/>
          <p:nvPr/>
        </p:nvCxnSpPr>
        <p:spPr>
          <a:xfrm>
            <a:off x="8677656" y="3054096"/>
            <a:ext cx="1161288" cy="0"/>
          </a:xfrm>
          <a:prstGeom prst="straightConnector1">
            <a:avLst/>
          </a:prstGeom>
          <a:noFill/>
          <a:ln cap="flat" cmpd="sng" w="9525">
            <a:solidFill>
              <a:schemeClr val="accent2"/>
            </a:solidFill>
            <a:prstDash val="solid"/>
            <a:miter lim="800000"/>
            <a:headEnd len="med" w="med" type="triangle"/>
            <a:tailEnd len="med" w="med" type="triangle"/>
          </a:ln>
        </p:spPr>
      </p:cxnSp>
      <p:sp>
        <p:nvSpPr>
          <p:cNvPr id="182" name="Google Shape;182;p9"/>
          <p:cNvSpPr txBox="1"/>
          <p:nvPr/>
        </p:nvSpPr>
        <p:spPr>
          <a:xfrm>
            <a:off x="8613267" y="3030911"/>
            <a:ext cx="135978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900">
                <a:solidFill>
                  <a:schemeClr val="accent2"/>
                </a:solidFill>
                <a:latin typeface="Calibri"/>
                <a:ea typeface="Calibri"/>
                <a:cs typeface="Calibri"/>
                <a:sym typeface="Calibri"/>
              </a:rPr>
              <a:t>Mini 15 jours de delta</a:t>
            </a:r>
            <a:endParaRPr/>
          </a:p>
        </p:txBody>
      </p:sp>
      <p:sp>
        <p:nvSpPr>
          <p:cNvPr id="183" name="Google Shape;183;p9"/>
          <p:cNvSpPr txBox="1"/>
          <p:nvPr/>
        </p:nvSpPr>
        <p:spPr>
          <a:xfrm>
            <a:off x="567690" y="5177323"/>
            <a:ext cx="11182350" cy="923330"/>
          </a:xfrm>
          <a:prstGeom prst="rect">
            <a:avLst/>
          </a:prstGeom>
          <a:solidFill>
            <a:srgbClr val="23A19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Côté Jury</a:t>
            </a:r>
            <a:endParaRPr/>
          </a:p>
          <a:p>
            <a:pPr indent="-285750" lvl="0" marL="285750" marR="0" rtl="0" algn="l">
              <a:spcBef>
                <a:spcPts val="0"/>
              </a:spcBef>
              <a:spcAft>
                <a:spcPts val="0"/>
              </a:spcAft>
              <a:buClr>
                <a:schemeClr val="lt1"/>
              </a:buClr>
              <a:buSzPts val="1800"/>
              <a:buFont typeface="Arial"/>
              <a:buChar char="•"/>
            </a:pPr>
            <a:r>
              <a:rPr lang="fr-FR" sz="1800">
                <a:solidFill>
                  <a:schemeClr val="lt1"/>
                </a:solidFill>
                <a:latin typeface="Calibri"/>
                <a:ea typeface="Calibri"/>
                <a:cs typeface="Calibri"/>
                <a:sym typeface="Calibri"/>
              </a:rPr>
              <a:t>On retrouve les mêmes contraintes que pour les soutenances habituelles (2 membres externes…)</a:t>
            </a:r>
            <a:endParaRPr/>
          </a:p>
          <a:p>
            <a:pPr indent="-285750" lvl="0" marL="285750" marR="0" rtl="0" algn="l">
              <a:spcBef>
                <a:spcPts val="0"/>
              </a:spcBef>
              <a:spcAft>
                <a:spcPts val="0"/>
              </a:spcAft>
              <a:buClr>
                <a:schemeClr val="lt1"/>
              </a:buClr>
              <a:buSzPts val="1800"/>
              <a:buFont typeface="Arial"/>
              <a:buChar char="•"/>
            </a:pPr>
            <a:r>
              <a:rPr lang="fr-FR" sz="1800">
                <a:solidFill>
                  <a:schemeClr val="lt1"/>
                </a:solidFill>
                <a:latin typeface="Calibri"/>
                <a:ea typeface="Calibri"/>
                <a:cs typeface="Calibri"/>
                <a:sym typeface="Calibri"/>
              </a:rPr>
              <a:t>Idéalement, un même jury évaluera les 4 épreuves pour un groupe (mais ça n’est pas obligatoire)</a:t>
            </a:r>
            <a:endParaRPr/>
          </a:p>
        </p:txBody>
      </p:sp>
      <p:cxnSp>
        <p:nvCxnSpPr>
          <p:cNvPr id="184" name="Google Shape;184;p9"/>
          <p:cNvCxnSpPr/>
          <p:nvPr/>
        </p:nvCxnSpPr>
        <p:spPr>
          <a:xfrm>
            <a:off x="3510131" y="2796515"/>
            <a:ext cx="0" cy="329184"/>
          </a:xfrm>
          <a:prstGeom prst="straightConnector1">
            <a:avLst/>
          </a:prstGeom>
          <a:noFill/>
          <a:ln cap="flat" cmpd="sng" w="28575">
            <a:solidFill>
              <a:schemeClr val="accent1"/>
            </a:solidFill>
            <a:prstDash val="solid"/>
            <a:miter lim="800000"/>
            <a:headEnd len="sm" w="sm" type="none"/>
            <a:tailEnd len="sm" w="sm" type="none"/>
          </a:ln>
        </p:spPr>
      </p:cxnSp>
      <p:sp>
        <p:nvSpPr>
          <p:cNvPr id="185" name="Google Shape;185;p9"/>
          <p:cNvSpPr txBox="1"/>
          <p:nvPr/>
        </p:nvSpPr>
        <p:spPr>
          <a:xfrm>
            <a:off x="3143266" y="2270235"/>
            <a:ext cx="87071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200">
                <a:solidFill>
                  <a:schemeClr val="dk1"/>
                </a:solidFill>
                <a:latin typeface="Calibri"/>
                <a:ea typeface="Calibri"/>
                <a:cs typeface="Calibri"/>
                <a:sym typeface="Calibri"/>
              </a:rPr>
              <a:t>Validation Projets</a:t>
            </a:r>
            <a:endParaRPr sz="1200">
              <a:solidFill>
                <a:schemeClr val="dk1"/>
              </a:solidFill>
              <a:latin typeface="Calibri"/>
              <a:ea typeface="Calibri"/>
              <a:cs typeface="Calibri"/>
              <a:sym typeface="Calibri"/>
            </a:endParaRPr>
          </a:p>
        </p:txBody>
      </p:sp>
      <p:sp>
        <p:nvSpPr>
          <p:cNvPr id="186" name="Google Shape;186;p9"/>
          <p:cNvSpPr txBox="1"/>
          <p:nvPr/>
        </p:nvSpPr>
        <p:spPr>
          <a:xfrm>
            <a:off x="3052169" y="3162606"/>
            <a:ext cx="1024889"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900">
                <a:solidFill>
                  <a:srgbClr val="23A195"/>
                </a:solidFill>
                <a:latin typeface="Calibri"/>
                <a:ea typeface="Calibri"/>
                <a:cs typeface="Calibri"/>
                <a:sym typeface="Calibri"/>
              </a:rPr>
              <a:t>Novembre</a:t>
            </a:r>
            <a:endParaRPr b="1" sz="900">
              <a:solidFill>
                <a:srgbClr val="23A195"/>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2021-11-18T10:58:50Z</dcterms:created>
  <dc:creator>DUBOIS Alexandre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0x01010057C7A6B3DF485249B6845BD398E95209</vt:lpwstr>
  </property>
</Properties>
</file>