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257" r:id="rId4"/>
    <p:sldId id="27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ze" initials="H" lastIdx="2" clrIdx="0">
    <p:extLst>
      <p:ext uri="{19B8F6BF-5375-455C-9EA6-DF929625EA0E}">
        <p15:presenceInfo xmlns:p15="http://schemas.microsoft.com/office/powerpoint/2012/main" userId="Ho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4ADE9-DB28-4A0A-A172-41AA3661AA03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A5CC-6DB7-4048-A500-D10DCB643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6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Punkt 1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Breites Spektrum an Verfahren abdecken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Unterschiedliche Komplexitäten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Wie gut Dokumentiert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Punkt 2</a:t>
            </a:r>
          </a:p>
          <a:p>
            <a:pPr lvl="1"/>
            <a:r>
              <a:rPr lang="de-DE" dirty="0"/>
              <a:t>Welche Pattern sollen erkannt werden?</a:t>
            </a:r>
          </a:p>
          <a:p>
            <a:pPr lvl="1"/>
            <a:r>
              <a:rPr lang="de-DE" dirty="0"/>
              <a:t>Verschiedene Speicherstrukturen</a:t>
            </a:r>
          </a:p>
          <a:p>
            <a:pPr lvl="1"/>
            <a:r>
              <a:rPr lang="de-DE" dirty="0"/>
              <a:t>Wie können diese sinnvoll Umgesetzt werden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Punkt 4</a:t>
            </a:r>
          </a:p>
          <a:p>
            <a:pPr lvl="1"/>
            <a:r>
              <a:rPr lang="de-DE" dirty="0"/>
              <a:t>keine graphische Oberfläche da es nicht Ziel war diese in schöner GUI darzustellen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18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Wiederholung und Keychange sind Grundpattern welches in jedem Lied vorhanden ist</a:t>
            </a:r>
          </a:p>
          <a:p>
            <a:r>
              <a:rPr lang="de-DE" dirty="0"/>
              <a:t>Abwägung zwischen horizontaler und vertikaler Spiegelung zugunsten der horizontalen Spiegelung -&gt; ist gebräuchlicher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3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Punkt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lange Pattern mehr Bedeutung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Erklären wie </a:t>
            </a:r>
            <a:r>
              <a:rPr lang="de-DE" dirty="0" err="1"/>
              <a:t>max</a:t>
            </a:r>
            <a:r>
              <a:rPr lang="de-DE" dirty="0"/>
              <a:t> Patternlänge berechnet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Pattern Art kann sich innerhalb des Pattern ändern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4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Beethoven Ode an die Freude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05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Zeile steht für bestimmte Note im Track, Spalte steht für bestimmte Note in Track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69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1200" dirty="0"/>
              <a:t>Noten mit mindestens zwei Informationen eindeutig find bar</a:t>
            </a:r>
          </a:p>
          <a:p>
            <a:pPr>
              <a:lnSpc>
                <a:spcPct val="90000"/>
              </a:lnSpc>
            </a:pPr>
            <a:r>
              <a:rPr lang="de-DE" sz="1200" dirty="0"/>
              <a:t>Wann wurde Note gespielt und welche Tonhöhe besitzt Note</a:t>
            </a:r>
          </a:p>
          <a:p>
            <a:pPr>
              <a:lnSpc>
                <a:spcPct val="90000"/>
              </a:lnSpc>
            </a:pPr>
            <a:r>
              <a:rPr lang="de-DE" sz="1200" dirty="0"/>
              <a:t>Information des Tracks wurde hinzugenommen, da MIDI-Dateien mehrere Tracks besitzen</a:t>
            </a:r>
          </a:p>
          <a:p>
            <a:pPr>
              <a:lnSpc>
                <a:spcPct val="90000"/>
              </a:lnSpc>
            </a:pP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Vorteil ist das zeitliche Zusammenhänge erhalten bleiben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46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Jedes Musikstück besitzt Spektrum in welchen Pattern grob erkannt werden können</a:t>
            </a:r>
          </a:p>
          <a:p>
            <a:r>
              <a:rPr lang="de-DE" dirty="0"/>
              <a:t>Gedanke war das ein neuronales Netz diese Strukturen erkennen kann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97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zum trainieren von CNN mit Spektren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92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FC0D-3186-42C1-9FEB-DF87B478E717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6C2C-4286-47EF-AB2A-8680B536CB4D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0BB7-F8F7-4802-95E0-96B236C3C76B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2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4761-35E0-47DA-A417-ED3BA20B1F62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06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2A4-E786-49F6-9E74-CB7092EB9607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75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4C4-D6AD-43BF-840F-3DC64D412330}" type="datetime1">
              <a:rPr lang="de-DE" smtClean="0"/>
              <a:t>08.06.2020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3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757A-C7D7-4397-A608-FC27B1D0D293}" type="datetime1">
              <a:rPr lang="de-DE" smtClean="0"/>
              <a:t>08.06.2020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4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A52B-FC7E-4912-BC30-99A8D1C421B3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24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7962-CC57-4993-BBF3-C3FDFF0EE66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4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9FB4-7853-4E53-977D-93AE37DFD9A5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A55F-C53C-4138-BC98-D831E0B636BB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1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BD9-B05F-4D91-99C0-4CF18D1E3957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3C2F-AEFA-459C-AC20-50BDC51A6303}" type="datetime1">
              <a:rPr lang="de-DE" smtClean="0"/>
              <a:t>08.06.2020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905E-F4C5-4F37-ABCD-248F305376F1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07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D1AC-B073-412C-9988-F89F84B9256E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DF7F-B6D0-4BD3-9532-7871733E6BB7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425C-1CA6-40C5-B311-43E687ED943B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272AA-872F-4724-8F82-489ECBBB31F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8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838C-1FA4-4B6C-87DC-67ABE5D7F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dirty="0"/>
              <a:t>Analyse und Bewertung von Methoden zur Erkennung von Pattern in Musikaufnahmen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69D3F-376D-4903-9F88-F01C07B2F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Erstellt von Nico Mehlhose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60E4B0-A7B4-4BA6-87D2-1B9C1A5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71826-7832-4803-9AC1-96A2D23B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/>
              <a:t>Pattern Erkennung mittels CNN</a:t>
            </a:r>
            <a:br>
              <a:rPr lang="de-DE" sz="3900"/>
            </a:br>
            <a:endParaRPr lang="de-DE" sz="39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EAF8B-80CC-40B7-8EA4-8D8ECD5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106FC-B3C1-4E5D-9C92-7A859496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853249"/>
            <a:ext cx="4338409" cy="4650187"/>
          </a:xfrm>
        </p:spPr>
        <p:txBody>
          <a:bodyPr>
            <a:normAutofit/>
          </a:bodyPr>
          <a:lstStyle/>
          <a:p>
            <a:r>
              <a:rPr lang="de-DE" dirty="0"/>
              <a:t>Zwei Verfahren</a:t>
            </a:r>
          </a:p>
          <a:p>
            <a:pPr lvl="1"/>
            <a:r>
              <a:rPr lang="de-DE" dirty="0"/>
              <a:t>Spektrum</a:t>
            </a:r>
          </a:p>
          <a:p>
            <a:pPr lvl="2"/>
            <a:r>
              <a:rPr lang="de-DE" dirty="0"/>
              <a:t>Bild mit drei Filtern unterteilt</a:t>
            </a:r>
          </a:p>
          <a:p>
            <a:pPr lvl="2"/>
            <a:r>
              <a:rPr lang="de-DE" dirty="0"/>
              <a:t>Bilder mit Fouriertransformation in Spektrum</a:t>
            </a:r>
          </a:p>
          <a:p>
            <a:pPr lvl="2"/>
            <a:r>
              <a:rPr lang="de-DE" dirty="0"/>
              <a:t>Erkennung von Pattern in den </a:t>
            </a:r>
            <a:r>
              <a:rPr lang="de-DE" dirty="0" err="1"/>
              <a:t>Spektrenbildern</a:t>
            </a:r>
            <a:endParaRPr lang="de-DE" dirty="0"/>
          </a:p>
          <a:p>
            <a:pPr lvl="1"/>
            <a:r>
              <a:rPr lang="de-DE" dirty="0"/>
              <a:t>Koordinatensystem von SIA</a:t>
            </a:r>
          </a:p>
          <a:p>
            <a:pPr lvl="2"/>
            <a:r>
              <a:rPr lang="de-DE" dirty="0"/>
              <a:t>Unterteilung von verschiedenen Klassifizierungen (Pattern bis Länge 5, 10 ,15..., 50, &gt;50)</a:t>
            </a:r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BCE612C-FF2B-4C40-A5AB-80957842B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664737"/>
            <a:ext cx="5451627" cy="29711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51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4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86DBE1-5401-4906-ACD3-90532773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48" y="2831009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Pattern </a:t>
            </a:r>
            <a:r>
              <a:rPr lang="en-US" sz="4700" dirty="0" err="1"/>
              <a:t>Erkennung</a:t>
            </a:r>
            <a:r>
              <a:rPr lang="en-US" sz="4700" dirty="0"/>
              <a:t> </a:t>
            </a:r>
            <a:r>
              <a:rPr lang="en-US" sz="4700" dirty="0" err="1"/>
              <a:t>mittels</a:t>
            </a:r>
            <a:r>
              <a:rPr lang="en-US" sz="4700" dirty="0"/>
              <a:t> CNN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30F6E7-3E70-4FCF-8F35-60C829893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66CA65-32E0-4F2E-9928-B216738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0F147071-9974-42BF-81B3-0DE54666D966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Inhaltsplatzhalter 5" descr="Ein Bild, das drinnen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383B04EC-F98A-48D9-8A4A-1AB02A113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r="9658" b="-1"/>
          <a:stretch/>
        </p:blipFill>
        <p:spPr>
          <a:xfrm>
            <a:off x="0" y="10"/>
            <a:ext cx="12192000" cy="2623856"/>
          </a:xfrm>
          <a:prstGeom prst="rect">
            <a:avLst/>
          </a:prstGeom>
        </p:spPr>
      </p:pic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8F9C7FF3-AB5D-4AC0-AFBA-72EABD7B3C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3866"/>
            <a:ext cx="6096000" cy="42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5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EE2A7-11BC-4E02-B7C9-708194A6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Datenerhebung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AF047-F188-41B0-99DE-764EEC08E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10885939" cy="4195481"/>
          </a:xfrm>
        </p:spPr>
        <p:txBody>
          <a:bodyPr/>
          <a:lstStyle/>
          <a:p>
            <a:r>
              <a:rPr lang="de-DE" dirty="0"/>
              <a:t>Drei Songs unterschiedlicher Genres ausgesucht</a:t>
            </a:r>
          </a:p>
          <a:p>
            <a:pPr lvl="1"/>
            <a:r>
              <a:rPr lang="de-DE" dirty="0"/>
              <a:t>Beethoven – Ode an die Freude</a:t>
            </a:r>
          </a:p>
          <a:p>
            <a:pPr lvl="1"/>
            <a:r>
              <a:rPr lang="de-DE" dirty="0"/>
              <a:t>Chainsmokers &amp; Coldplay – Something Just Like This</a:t>
            </a:r>
          </a:p>
          <a:p>
            <a:pPr lvl="1"/>
            <a:r>
              <a:rPr lang="de-DE" dirty="0" err="1"/>
              <a:t>Darude</a:t>
            </a:r>
            <a:r>
              <a:rPr lang="de-DE" dirty="0"/>
              <a:t> – </a:t>
            </a:r>
            <a:r>
              <a:rPr lang="de-DE" dirty="0" err="1"/>
              <a:t>Sandstorm</a:t>
            </a:r>
            <a:endParaRPr lang="de-DE" dirty="0"/>
          </a:p>
          <a:p>
            <a:r>
              <a:rPr lang="de-DE" dirty="0"/>
              <a:t>Um zu Untersuchen wie Verfahren mit unterschiedlichen Genres umgehen</a:t>
            </a:r>
          </a:p>
          <a:p>
            <a:r>
              <a:rPr lang="de-DE" dirty="0"/>
              <a:t>Für SIA Daten per Hand erstellt, da zeitlicher Aspekt von Bedeutung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C9543-C6DD-48D5-A0DA-71CC7EA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1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7D39-5FE7-4109-B080-1939755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 welche nicht Funktionierten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DD915-D231-4AC5-B08D-CCF99261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Funktioniert haben alle Ansätze mit CNN</a:t>
            </a:r>
          </a:p>
          <a:p>
            <a:r>
              <a:rPr lang="de-DE" dirty="0"/>
              <a:t>Folgende Ursachen:</a:t>
            </a:r>
          </a:p>
          <a:p>
            <a:pPr lvl="1"/>
            <a:r>
              <a:rPr lang="de-DE" dirty="0"/>
              <a:t>CNN mit Spektren</a:t>
            </a:r>
          </a:p>
          <a:p>
            <a:pPr lvl="2"/>
            <a:r>
              <a:rPr lang="de-DE" dirty="0"/>
              <a:t>Zu wenig Grafikkartenspeicher</a:t>
            </a:r>
          </a:p>
          <a:p>
            <a:pPr lvl="3"/>
            <a:r>
              <a:rPr lang="de-DE" dirty="0"/>
              <a:t>Training fiel in Fehlerzustände aufgrund skalierter Bilder</a:t>
            </a:r>
          </a:p>
          <a:p>
            <a:pPr lvl="1"/>
            <a:r>
              <a:rPr lang="de-DE" dirty="0"/>
              <a:t>CNN mit SIA</a:t>
            </a:r>
          </a:p>
          <a:p>
            <a:pPr lvl="2"/>
            <a:r>
              <a:rPr lang="de-DE" dirty="0"/>
              <a:t>Womöglich Fehler bei der Erstellung von Testdaten begangen</a:t>
            </a:r>
          </a:p>
          <a:p>
            <a:pPr lvl="2"/>
            <a:r>
              <a:rPr lang="de-DE" dirty="0"/>
              <a:t>Falscher Ansatz für Pattern Erkennung</a:t>
            </a:r>
          </a:p>
          <a:p>
            <a:pPr lvl="3"/>
            <a:r>
              <a:rPr lang="de-DE" dirty="0"/>
              <a:t>Pattern hatten keine eindeutigen Eigenschaften da 88^25 verschiedene Pattern, bei einer Länge von 25 Noten, existieren</a:t>
            </a:r>
          </a:p>
          <a:p>
            <a:pPr lvl="3"/>
            <a:r>
              <a:rPr lang="de-DE" dirty="0"/>
              <a:t>Sinnvoller -&gt; Netz eine bestimmte Anzahl von Pattern anlernen und diese in Musikstücken suchen (Suchen von Plagiaten)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84E3AC-C021-42FE-9A5B-1A36190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4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CF2C4-BFF4-4781-A021-CE0E8AC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7" y="2264890"/>
            <a:ext cx="4786561" cy="1444752"/>
          </a:xfrm>
        </p:spPr>
        <p:txBody>
          <a:bodyPr anchor="b">
            <a:noAutofit/>
          </a:bodyPr>
          <a:lstStyle/>
          <a:p>
            <a:r>
              <a:rPr lang="de-DE" sz="6200" dirty="0">
                <a:solidFill>
                  <a:srgbClr val="EBEBEB"/>
                </a:solidFill>
              </a:rPr>
              <a:t>Ergebnisse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6762B-821D-49AB-93A6-C4DC8F0E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2F9652-FDAA-40AC-B0AB-BF68560B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7" y="18386"/>
            <a:ext cx="4699484" cy="6764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033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2736-4FFF-42BE-9B2A-98B43339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Ergebnisse String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3CE48F-9091-4513-BB68-A6D11E16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087D3-15E0-47CF-9BB1-53CDAADB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Geringes Maß an Post-Processing</a:t>
            </a:r>
          </a:p>
          <a:p>
            <a:r>
              <a:rPr lang="de-DE" dirty="0"/>
              <a:t>enthält vorwiegend markante Pattern (lange Pattern)</a:t>
            </a:r>
          </a:p>
          <a:p>
            <a:r>
              <a:rPr lang="de-DE" dirty="0"/>
              <a:t>Sinnvolle Anzahl von Pattern -&gt; Großteil der Pattern wurde gefunden</a:t>
            </a:r>
          </a:p>
          <a:p>
            <a:r>
              <a:rPr lang="de-DE" dirty="0"/>
              <a:t>Schlechteste Laufzeit in relevanten Bereich, dennoch vertretbar</a:t>
            </a:r>
          </a:p>
        </p:txBody>
      </p:sp>
      <p:pic>
        <p:nvPicPr>
          <p:cNvPr id="5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E1BF98-AE17-495C-BD50-64032767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853249"/>
            <a:ext cx="6750280" cy="374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208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5A3EE-E38E-422A-B7DB-8652AA75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Ergebnisse Matrix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D2DBA0-C486-4D83-AC17-7154D723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008C1-4E58-47CB-8926-3263F2A5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Alle Pattern stehen in Ergebnisdatei -&gt; hohe Anzahl von erkannten Pattern</a:t>
            </a:r>
          </a:p>
          <a:p>
            <a:r>
              <a:rPr lang="de-DE" dirty="0"/>
              <a:t>Post-Processing kann dies beheben</a:t>
            </a:r>
          </a:p>
          <a:p>
            <a:r>
              <a:rPr lang="de-DE" dirty="0"/>
              <a:t>beste Laufzeit aller Verfahren</a:t>
            </a:r>
          </a:p>
          <a:p>
            <a:endParaRPr lang="de-DE" dirty="0"/>
          </a:p>
        </p:txBody>
      </p:sp>
      <p:pic>
        <p:nvPicPr>
          <p:cNvPr id="5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315638E-E473-4510-AAFE-F78144C4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853249"/>
            <a:ext cx="6755117" cy="374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64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F991B-9810-4160-BED0-F274758F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Ergebnisse SIA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EBEAAC-6306-483B-BBFA-ACE6818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09249-3043-4117-9F62-FEAA7EA9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Ergebnisdatei mit Vielzahl sinnlosen Einträgen geflutet</a:t>
            </a:r>
          </a:p>
          <a:p>
            <a:r>
              <a:rPr lang="de-DE" dirty="0"/>
              <a:t>Laufzeit ist im relevanten Bereich (1180 Noten) schneller als String basierte Suche</a:t>
            </a:r>
          </a:p>
          <a:p>
            <a:r>
              <a:rPr lang="de-DE" dirty="0"/>
              <a:t>Laufzeit danach sehr starker Anstieg aufgrund Sortierung</a:t>
            </a:r>
          </a:p>
          <a:p>
            <a:r>
              <a:rPr lang="de-DE" dirty="0"/>
              <a:t>Kann keine horizontale Spiegelung erkennen</a:t>
            </a:r>
          </a:p>
          <a:p>
            <a:endParaRPr lang="de-DE" dirty="0"/>
          </a:p>
        </p:txBody>
      </p:sp>
      <p:pic>
        <p:nvPicPr>
          <p:cNvPr id="5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A11BDC9-4CB6-4AD6-9E99-1F14A5DA6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853249"/>
            <a:ext cx="6750280" cy="374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21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ABA875-ED50-4B17-88F3-F3AC4F8E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600">
                <a:solidFill>
                  <a:srgbClr val="EBEBEB"/>
                </a:solidFill>
              </a:rPr>
              <a:t>Wieso SIA keine guten Ergebnisse hat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1F2681-4B67-4A90-98FE-591DD165C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92" y="205274"/>
            <a:ext cx="6455006" cy="5458408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171E37-25A8-44A5-9A28-A52812B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B96E9-E9E1-4C7D-933C-0E6913A3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Unübersichtlich im Bild zu Erkennen</a:t>
            </a:r>
          </a:p>
          <a:p>
            <a:r>
              <a:rPr lang="de-DE" dirty="0">
                <a:solidFill>
                  <a:srgbClr val="EBEBEB"/>
                </a:solidFill>
              </a:rPr>
              <a:t>Vertikale Spiegelung kein fester Betrag des Notenchange</a:t>
            </a:r>
          </a:p>
          <a:p>
            <a:r>
              <a:rPr lang="de-DE" dirty="0">
                <a:solidFill>
                  <a:srgbClr val="EBEBEB"/>
                </a:solidFill>
              </a:rPr>
              <a:t>Wiederholung und Keychange nicht eindeutig zu Erkennen</a:t>
            </a:r>
          </a:p>
        </p:txBody>
      </p:sp>
      <p:pic>
        <p:nvPicPr>
          <p:cNvPr id="14" name="Grafik 13" descr="Ein Bild, das Antenne enthält.&#10;&#10;Automatisch generierte Beschreibung">
            <a:extLst>
              <a:ext uri="{FF2B5EF4-FFF2-40B4-BE49-F238E27FC236}">
                <a16:creationId xmlns:a16="http://schemas.microsoft.com/office/drawing/2014/main" id="{AA9A7128-12CF-44D4-8365-145249F729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91" y="5862821"/>
            <a:ext cx="6455005" cy="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45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06259-A606-42EB-8F5C-6ACD0098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C34A0-AD55-4E7F-BD6B-F07542EF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82" y="1853248"/>
            <a:ext cx="11102065" cy="4186825"/>
          </a:xfrm>
        </p:spPr>
        <p:txBody>
          <a:bodyPr>
            <a:normAutofit/>
          </a:bodyPr>
          <a:lstStyle/>
          <a:p>
            <a:r>
              <a:rPr lang="de-DE" dirty="0"/>
              <a:t>CNN mit Spektrum</a:t>
            </a:r>
          </a:p>
          <a:p>
            <a:pPr lvl="1"/>
            <a:r>
              <a:rPr lang="de-DE" dirty="0"/>
              <a:t>Um Aussage treffen zu können ob funktionstüchtig, wird eine Menge an Hardware benötigt</a:t>
            </a:r>
          </a:p>
          <a:p>
            <a:pPr lvl="1"/>
            <a:r>
              <a:rPr lang="de-DE" dirty="0"/>
              <a:t>wahrscheinlich selbes Problem wie CNN mit SIA</a:t>
            </a:r>
          </a:p>
          <a:p>
            <a:r>
              <a:rPr lang="de-DE" dirty="0"/>
              <a:t>CNN mit SIA</a:t>
            </a:r>
          </a:p>
          <a:p>
            <a:pPr lvl="1"/>
            <a:r>
              <a:rPr lang="de-DE" dirty="0"/>
              <a:t>Fehler teilweise in Trainingsdaten</a:t>
            </a:r>
          </a:p>
          <a:p>
            <a:pPr lvl="1"/>
            <a:r>
              <a:rPr lang="de-DE" dirty="0"/>
              <a:t>Falsches Anwendungsgebiet ausgewählt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379EE-136D-4630-B0FA-9DC8501D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9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F2140-AE54-46E6-BC87-2DEF009E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859BE-5760-4D1F-A627-87AE58DC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Methoden sollen ausgewählt werden?</a:t>
            </a:r>
          </a:p>
          <a:p>
            <a:r>
              <a:rPr lang="de-DE" dirty="0"/>
              <a:t>Umsetzung der Verfahren zur Pattern Erkennung</a:t>
            </a:r>
          </a:p>
          <a:p>
            <a:r>
              <a:rPr lang="de-DE" dirty="0"/>
              <a:t>Hauptziel bestand darin:</a:t>
            </a:r>
          </a:p>
          <a:p>
            <a:pPr lvl="1"/>
            <a:r>
              <a:rPr lang="de-DE" dirty="0"/>
              <a:t>Ergebnisdatei zu Erstellen in welcher Pattern enthalten sind</a:t>
            </a:r>
          </a:p>
          <a:p>
            <a:pPr lvl="1"/>
            <a:r>
              <a:rPr lang="de-DE" dirty="0"/>
              <a:t>Performancetests hinsichtlich Rechenzeit, Anzahl der gefundenen Pattern, Brauchbarkeit des Output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E68ED1-DF05-4550-BB85-E773A1F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BDE1B599-411B-43A2-B1DB-4C3C093FB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2176"/>
            <a:ext cx="12214578" cy="18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6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EA8F5-021D-4950-B9BD-35053D44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6166F-837D-40FB-A67C-9BC48AE4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5794"/>
            <a:ext cx="8946541" cy="525989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Vertretbare Laufzeit</a:t>
            </a:r>
          </a:p>
          <a:p>
            <a:pPr lvl="1"/>
            <a:r>
              <a:rPr lang="de-DE" dirty="0"/>
              <a:t>Sehr gute Ergebnisse</a:t>
            </a:r>
          </a:p>
          <a:p>
            <a:pPr lvl="1"/>
            <a:r>
              <a:rPr lang="de-DE"/>
              <a:t>Auf </a:t>
            </a:r>
            <a:r>
              <a:rPr lang="de-DE" dirty="0"/>
              <a:t>einer Höhe mit Matrix basierter Suche</a:t>
            </a:r>
          </a:p>
          <a:p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Sehr gute Laufzeit</a:t>
            </a:r>
          </a:p>
          <a:p>
            <a:pPr lvl="1"/>
            <a:r>
              <a:rPr lang="de-DE" dirty="0"/>
              <a:t>Gute Ergebnisse, mit Post-Processing sehr gute Ergebnisse</a:t>
            </a:r>
          </a:p>
          <a:p>
            <a:pPr lvl="1"/>
            <a:r>
              <a:rPr lang="de-DE" dirty="0"/>
              <a:t>Ohne Post-Processing auf einer Höhe mit String basierter Suche</a:t>
            </a:r>
          </a:p>
          <a:p>
            <a:pPr lvl="1"/>
            <a:r>
              <a:rPr lang="de-DE" dirty="0"/>
              <a:t>Mit Post-Processing bester der drei Algorithmen</a:t>
            </a:r>
          </a:p>
          <a:p>
            <a:r>
              <a:rPr lang="de-DE" dirty="0"/>
              <a:t>SIA</a:t>
            </a:r>
          </a:p>
          <a:p>
            <a:pPr lvl="1"/>
            <a:r>
              <a:rPr lang="de-DE" dirty="0"/>
              <a:t>Gute Laufzeit für Großteil an Musikstücken</a:t>
            </a:r>
          </a:p>
          <a:p>
            <a:pPr lvl="1"/>
            <a:r>
              <a:rPr lang="de-DE" dirty="0"/>
              <a:t>Schlechte Ergebnissqualität</a:t>
            </a:r>
          </a:p>
          <a:p>
            <a:pPr lvl="1"/>
            <a:r>
              <a:rPr lang="de-DE" dirty="0"/>
              <a:t>Ergebnissqualität kann nur mit viel Aufwand verbessert werden</a:t>
            </a:r>
          </a:p>
          <a:p>
            <a:pPr lvl="1"/>
            <a:r>
              <a:rPr lang="de-DE" dirty="0"/>
              <a:t>Kann nicht alle Pattern Arten erkennen</a:t>
            </a:r>
          </a:p>
          <a:p>
            <a:pPr lvl="1"/>
            <a:r>
              <a:rPr lang="de-DE" dirty="0"/>
              <a:t>SIA am wenigsten geeignet a) Ergebnisse ohne Post-Processing unbrauchbar b) Laufzeit eskalieren im Vgl. c) nicht alle Patternarten erkannt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EFFAA-438C-4F2A-9ECD-1C53184E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3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623CC-479A-42E2-A977-B0036A6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583" y="2080182"/>
            <a:ext cx="7560833" cy="3188105"/>
          </a:xfrm>
        </p:spPr>
        <p:txBody>
          <a:bodyPr/>
          <a:lstStyle/>
          <a:p>
            <a:pPr algn="ctr"/>
            <a:r>
              <a:rPr lang="de-DE" sz="7200" dirty="0"/>
              <a:t>Danke für die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2C0E25-4AEC-4468-8F04-482A0EFC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7B8FC-6F4B-4F56-981B-1934F035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B40D0-EC44-47C4-B206-E00510E5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Was sind Pattern</a:t>
            </a:r>
          </a:p>
          <a:p>
            <a:r>
              <a:rPr lang="de-DE" dirty="0"/>
              <a:t>Welche Pattern sollen erkannt werden</a:t>
            </a:r>
          </a:p>
          <a:p>
            <a:r>
              <a:rPr lang="de-DE" dirty="0"/>
              <a:t>Verfahren zur Pattern Erkennung</a:t>
            </a:r>
          </a:p>
          <a:p>
            <a:pPr lvl="1"/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Vektorgeometrische Patternsuche SIA</a:t>
            </a:r>
          </a:p>
          <a:p>
            <a:pPr lvl="1"/>
            <a:r>
              <a:rPr lang="de-DE" dirty="0"/>
              <a:t>Convolutional neuronal Network </a:t>
            </a:r>
          </a:p>
          <a:p>
            <a:r>
              <a:rPr lang="de-DE" dirty="0"/>
              <a:t>Datenerhebung</a:t>
            </a:r>
          </a:p>
          <a:p>
            <a:r>
              <a:rPr lang="de-DE" dirty="0"/>
              <a:t>Verfahren welche nicht Funktionierten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Wieso SIA keine guten Ergebnisse hat</a:t>
            </a:r>
          </a:p>
          <a:p>
            <a:r>
              <a:rPr lang="de-DE" dirty="0"/>
              <a:t>Zusammenfassung der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536A-295A-404A-AB3F-BDE2960C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7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FC302-020F-43C6-8BCA-96D711E4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97EB2-FA7A-486F-912E-2C396ED6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Musikstücke bestehen aus Noten</a:t>
            </a:r>
          </a:p>
          <a:p>
            <a:r>
              <a:rPr lang="de-DE" dirty="0"/>
              <a:t>Wiederholung von mehreren Noten hintereinander = Pattern</a:t>
            </a:r>
          </a:p>
          <a:p>
            <a:r>
              <a:rPr lang="de-DE" dirty="0"/>
              <a:t>Werk verwendet MIDI-Noten für das Erkennen der Pattern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CE79D-41FC-4518-AEF7-818F3070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F20EF8-74BF-4FF4-A594-FE22655729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3977859"/>
            <a:ext cx="4679950" cy="676275"/>
          </a:xfrm>
          <a:prstGeom prst="rect">
            <a:avLst/>
          </a:prstGeom>
        </p:spPr>
      </p:pic>
      <p:pic>
        <p:nvPicPr>
          <p:cNvPr id="7" name="Grafik 6" descr="Ein Bild, das Antenne enthält.&#10;&#10;Automatisch generierte Beschreibung">
            <a:extLst>
              <a:ext uri="{FF2B5EF4-FFF2-40B4-BE49-F238E27FC236}">
                <a16:creationId xmlns:a16="http://schemas.microsoft.com/office/drawing/2014/main" id="{BBEBEDFB-1AE4-46CE-93C6-6BCA96281A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4649469"/>
            <a:ext cx="4679950" cy="876935"/>
          </a:xfrm>
          <a:prstGeom prst="rect">
            <a:avLst/>
          </a:prstGeom>
        </p:spPr>
      </p:pic>
      <p:pic>
        <p:nvPicPr>
          <p:cNvPr id="8" name="Grafik 7" descr="Ein Bild, das Antenne enthält.&#10;&#10;Automatisch generierte Beschreibung">
            <a:extLst>
              <a:ext uri="{FF2B5EF4-FFF2-40B4-BE49-F238E27FC236}">
                <a16:creationId xmlns:a16="http://schemas.microsoft.com/office/drawing/2014/main" id="{D38C6777-F9E8-4BEE-93B4-8132C1B49A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5526404"/>
            <a:ext cx="4679950" cy="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B8CF-785C-4B13-8BEB-3DAD4D3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Pattern sollen erkannt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472FE-2FD7-4435-ADE6-4584FD8D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8400"/>
            <a:ext cx="8946541" cy="3809999"/>
          </a:xfrm>
        </p:spPr>
        <p:txBody>
          <a:bodyPr/>
          <a:lstStyle/>
          <a:p>
            <a:r>
              <a:rPr lang="de-DE" dirty="0"/>
              <a:t>Wiederholung</a:t>
            </a:r>
          </a:p>
          <a:p>
            <a:r>
              <a:rPr lang="de-DE" dirty="0"/>
              <a:t>Keychange </a:t>
            </a:r>
          </a:p>
          <a:p>
            <a:r>
              <a:rPr lang="de-DE" dirty="0"/>
              <a:t>Horizontale Spiegelung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F7198-984B-40E9-9F7C-5B57FAA7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84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19B3-4615-4C7B-983D-E20D6EAE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F3EBD-43E4-4D22-9E95-D9E0946B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57" y="3253778"/>
            <a:ext cx="9037234" cy="3413118"/>
          </a:xfrm>
        </p:spPr>
        <p:txBody>
          <a:bodyPr/>
          <a:lstStyle/>
          <a:p>
            <a:r>
              <a:rPr lang="de-DE" dirty="0"/>
              <a:t>Algorithmus geht durch gesamten Track mit bestimmter Patternlänge</a:t>
            </a:r>
          </a:p>
          <a:p>
            <a:r>
              <a:rPr lang="de-DE" dirty="0"/>
              <a:t>Reihenfolge von lang zu kurz</a:t>
            </a:r>
          </a:p>
          <a:p>
            <a:r>
              <a:rPr lang="de-DE" dirty="0"/>
              <a:t>bei gleichen Noten wird momentaner </a:t>
            </a:r>
            <a:r>
              <a:rPr lang="de-DE" dirty="0" err="1"/>
              <a:t>Patternmatch</a:t>
            </a:r>
            <a:r>
              <a:rPr lang="de-DE" dirty="0"/>
              <a:t> gespeichert und Position um eins erhöht</a:t>
            </a:r>
          </a:p>
          <a:p>
            <a:r>
              <a:rPr lang="de-DE" dirty="0"/>
              <a:t>Bei ungleichen Noten nächsten zwei Positionen zum entscheiden hinzugezogen</a:t>
            </a:r>
          </a:p>
          <a:p>
            <a:r>
              <a:rPr lang="de-DE" dirty="0"/>
              <a:t>Abbildung oben zeigt Vergleiche für die Patternlänge 4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7DBB66-2AE6-4BC8-B2C3-17E3A7FD8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76" y="1440873"/>
            <a:ext cx="6533247" cy="147115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83E3DE-5711-4C76-8143-2120566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5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13B6A-1C22-4706-980E-AD55B2DC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pic>
        <p:nvPicPr>
          <p:cNvPr id="9" name="Inhaltsplatzhalter 8" descr="Ein Bild, das drinnen, Tisch, Vogel enthält.&#10;&#10;Automatisch generierte Beschreibung">
            <a:extLst>
              <a:ext uri="{FF2B5EF4-FFF2-40B4-BE49-F238E27FC236}">
                <a16:creationId xmlns:a16="http://schemas.microsoft.com/office/drawing/2014/main" id="{92AE39CC-D2CC-471D-9664-BE3DF1CF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" y="2146040"/>
            <a:ext cx="11799735" cy="3408812"/>
          </a:xfr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D79823-94D0-4A1B-A0B5-A498CFC6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71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F332-EABB-4456-B49F-5E6865F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Matrix basierte Patternsuche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4BA0B-0F4A-4311-B22A-0A295637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214"/>
            <a:ext cx="4171696" cy="4196185"/>
          </a:xfrm>
        </p:spPr>
        <p:txBody>
          <a:bodyPr>
            <a:normAutofit/>
          </a:bodyPr>
          <a:lstStyle/>
          <a:p>
            <a:r>
              <a:rPr lang="de-DE" dirty="0"/>
              <a:t>Track wird in erste Zeile/Spalte der Matrix geschrieben</a:t>
            </a:r>
          </a:p>
          <a:p>
            <a:r>
              <a:rPr lang="de-DE" dirty="0"/>
              <a:t>Zellenindizes werden verglichen</a:t>
            </a:r>
          </a:p>
          <a:p>
            <a:pPr lvl="1"/>
            <a:r>
              <a:rPr lang="de-DE" dirty="0"/>
              <a:t>Gleicher Wert = Zelle + 1</a:t>
            </a:r>
          </a:p>
          <a:p>
            <a:pPr lvl="1"/>
            <a:r>
              <a:rPr lang="de-DE" dirty="0"/>
              <a:t>Unterschiedlicher Wert = nächsten zwei Zellen für Vergleich mit herangezogen</a:t>
            </a:r>
          </a:p>
        </p:txBody>
      </p:sp>
      <p:pic>
        <p:nvPicPr>
          <p:cNvPr id="5" name="Grafik 4" descr="Ein Bild, das Tastatur enthält.&#10;&#10;Automatisch generierte Beschreibung">
            <a:extLst>
              <a:ext uri="{FF2B5EF4-FFF2-40B4-BE49-F238E27FC236}">
                <a16:creationId xmlns:a16="http://schemas.microsoft.com/office/drawing/2014/main" id="{FA7FB3E3-8729-4A33-8F02-207F42BF8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07" y="2052214"/>
            <a:ext cx="6813022" cy="3378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B7EF2-B1AD-4452-892B-020BD7D4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5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6A112-FAB8-4C10-951D-77F60CC3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 dirty="0"/>
              <a:t>Vektorgeometrische Pattern Erkennung SIA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F9BDB-407D-49CC-A4FB-312E8C51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21" y="2389658"/>
            <a:ext cx="4338409" cy="4337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700" dirty="0"/>
              <a:t>Vektoren zwischen den Punkten berechnen -&gt; Pattern besitzen gleiche Vektoren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In lexikografische Reihenfolge bringen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Pattern stehen in einzelnen lexikografischen Einträgen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D25617-6A74-45ED-9E38-BED09EA65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2" y="1165675"/>
            <a:ext cx="6105102" cy="55616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0BD05-F03E-4E70-8DED-4C37ABA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71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Breitbild</PresentationFormat>
  <Paragraphs>172</Paragraphs>
  <Slides>21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Analyse und Bewertung von Methoden zur Erkennung von Pattern in Musikaufnahmen</vt:lpstr>
      <vt:lpstr>Problemstellung</vt:lpstr>
      <vt:lpstr>Gliederung</vt:lpstr>
      <vt:lpstr>Was sind Pattern</vt:lpstr>
      <vt:lpstr>Welche Pattern sollen erkannt werden?</vt:lpstr>
      <vt:lpstr>String basierte Pattern Erkennung</vt:lpstr>
      <vt:lpstr>String basierte Pattern Erkennung</vt:lpstr>
      <vt:lpstr>Matrix basierte Patternsuche</vt:lpstr>
      <vt:lpstr>Vektorgeometrische Pattern Erkennung SIA</vt:lpstr>
      <vt:lpstr>Pattern Erkennung mittels CNN </vt:lpstr>
      <vt:lpstr>Pattern Erkennung mittels CNN</vt:lpstr>
      <vt:lpstr>Datenerhebung</vt:lpstr>
      <vt:lpstr>Verfahren welche nicht Funktionierten</vt:lpstr>
      <vt:lpstr>Ergebnisse</vt:lpstr>
      <vt:lpstr>Ergebnisse String</vt:lpstr>
      <vt:lpstr>Ergebnisse Matrix</vt:lpstr>
      <vt:lpstr>Ergebnisse SIA</vt:lpstr>
      <vt:lpstr>Wieso SIA keine guten Ergebnisse hat</vt:lpstr>
      <vt:lpstr>Zusammenfassung der Ergebnisse</vt:lpstr>
      <vt:lpstr>Zusammenfassung der Ergebnisse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und Bewertung von Methoden zur Erkennung von Pattern in Musikaufnahmen</dc:title>
  <dc:creator>Hoze</dc:creator>
  <cp:lastModifiedBy>Hoze</cp:lastModifiedBy>
  <cp:revision>6</cp:revision>
  <dcterms:created xsi:type="dcterms:W3CDTF">2020-06-08T17:26:39Z</dcterms:created>
  <dcterms:modified xsi:type="dcterms:W3CDTF">2020-06-08T18:16:58Z</dcterms:modified>
</cp:coreProperties>
</file>