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2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ze" initials="H" lastIdx="2" clrIdx="0">
    <p:extLst>
      <p:ext uri="{19B8F6BF-5375-455C-9EA6-DF929625EA0E}">
        <p15:presenceInfo xmlns:p15="http://schemas.microsoft.com/office/powerpoint/2012/main" userId="Hoz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4ADE9-DB28-4A0A-A172-41AA3661AA03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5A5CC-6DB7-4048-A500-D10DCB643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860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Punkt 1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Breites Spektrum an Verfahren abdecken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Unterschiedliche Komplexitäten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Wie gut Dokumentiert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Punkt 2</a:t>
            </a:r>
          </a:p>
          <a:p>
            <a:pPr lvl="1"/>
            <a:r>
              <a:rPr lang="de-DE" dirty="0"/>
              <a:t>Welche Pattern sollen erkannt werden?</a:t>
            </a:r>
          </a:p>
          <a:p>
            <a:pPr lvl="1"/>
            <a:r>
              <a:rPr lang="de-DE" dirty="0"/>
              <a:t>Verschiedene Speicherstrukturen</a:t>
            </a:r>
          </a:p>
          <a:p>
            <a:pPr lvl="1"/>
            <a:r>
              <a:rPr lang="de-DE" dirty="0"/>
              <a:t>Wie können diese sinnvoll Umgesetzt werden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Punkt 4</a:t>
            </a:r>
          </a:p>
          <a:p>
            <a:pPr lvl="1"/>
            <a:r>
              <a:rPr lang="de-DE" dirty="0"/>
              <a:t>keine graphische Oberfläche da es nicht Ziel war diese in schöner GUI darzustellen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5A5CC-6DB7-4048-A500-D10DCB643E4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189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Wiederholung und Keychange sind Grundpattern welches in jedem Lied vorhanden ist</a:t>
            </a:r>
          </a:p>
          <a:p>
            <a:r>
              <a:rPr lang="de-DE" dirty="0"/>
              <a:t>Abwägung zwischen horizontaler und vertikaler Spiegelung zugunsten der horizontalen Spiegelung -&gt; ist gebräuchlicher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5A5CC-6DB7-4048-A500-D10DCB643E4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338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Punkt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lange Pattern mehr Bedeutung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Erklären wie </a:t>
            </a:r>
            <a:r>
              <a:rPr lang="de-DE" dirty="0" err="1"/>
              <a:t>max</a:t>
            </a:r>
            <a:r>
              <a:rPr lang="de-DE" dirty="0"/>
              <a:t> Patternlänge berechnet wird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Pattern Art kann sich innerhalb des Pattern ändern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5A5CC-6DB7-4048-A500-D10DCB643E4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845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Beethoven Ode an die Freude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5A5CC-6DB7-4048-A500-D10DCB643E4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057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Zeile steht für bestimmte Note im Track, Spalte steht für bestimmte Note in Track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5A5CC-6DB7-4048-A500-D10DCB643E4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699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z="1200" dirty="0"/>
              <a:t>Noten mit mindestens zwei Informationen eindeutig find bar</a:t>
            </a:r>
          </a:p>
          <a:p>
            <a:pPr>
              <a:lnSpc>
                <a:spcPct val="90000"/>
              </a:lnSpc>
            </a:pPr>
            <a:r>
              <a:rPr lang="de-DE" sz="1200" dirty="0"/>
              <a:t>Wann wurde Note gespielt und welche Tonhöhe besitzt Note</a:t>
            </a:r>
          </a:p>
          <a:p>
            <a:pPr>
              <a:lnSpc>
                <a:spcPct val="90000"/>
              </a:lnSpc>
            </a:pPr>
            <a:r>
              <a:rPr lang="de-DE" sz="1200" dirty="0"/>
              <a:t>Information des Tracks wurde hinzugenommen, da MIDI-Dateien mehrere Tracks besitzen</a:t>
            </a:r>
          </a:p>
          <a:p>
            <a:pPr>
              <a:lnSpc>
                <a:spcPct val="90000"/>
              </a:lnSpc>
            </a:pPr>
            <a:endParaRPr lang="de-DE" sz="120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Vorteil ist das zeitliche Zusammenhänge erhalten bleiben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5A5CC-6DB7-4048-A500-D10DCB643E4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465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Jedes Musikstück besitzt Spektrum in welchen Pattern grob erkannt werden können</a:t>
            </a:r>
          </a:p>
          <a:p>
            <a:r>
              <a:rPr lang="de-DE" dirty="0"/>
              <a:t>Gedanke war das ein neuronales Netz diese Strukturen erkennen kann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5A5CC-6DB7-4048-A500-D10DCB643E4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897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zum trainieren von CNN mit Spektren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5A5CC-6DB7-4048-A500-D10DCB643E4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928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FC0D-3186-42C1-9FEB-DF87B478E717}" type="datetime1">
              <a:rPr lang="de-DE" smtClean="0"/>
              <a:t>19.05.2020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2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6C2C-4286-47EF-AB2A-8680B536CB4D}" type="datetime1">
              <a:rPr lang="de-DE" smtClean="0"/>
              <a:t>19.05.2020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06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0BB7-F8F7-4802-95E0-96B236C3C76B}" type="datetime1">
              <a:rPr lang="de-DE" smtClean="0"/>
              <a:t>19.05.2020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328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4761-35E0-47DA-A417-ED3BA20B1F62}" type="datetime1">
              <a:rPr lang="de-DE" smtClean="0"/>
              <a:t>19.05.2020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706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12A4-E786-49F6-9E74-CB7092EB9607}" type="datetime1">
              <a:rPr lang="de-DE" smtClean="0"/>
              <a:t>19.05.2020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3757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4C4-D6AD-43BF-840F-3DC64D412330}" type="datetime1">
              <a:rPr lang="de-DE" smtClean="0"/>
              <a:t>19.05.2020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032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757A-C7D7-4397-A608-FC27B1D0D293}" type="datetime1">
              <a:rPr lang="de-DE" smtClean="0"/>
              <a:t>19.05.2020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042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A52B-FC7E-4912-BC30-99A8D1C421B3}" type="datetime1">
              <a:rPr lang="de-DE" smtClean="0"/>
              <a:t>19.05.2020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248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7962-CC57-4993-BBF3-C3FDFF0EE669}" type="datetime1">
              <a:rPr lang="de-DE" smtClean="0"/>
              <a:t>19.05.2020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45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9FB4-7853-4E53-977D-93AE37DFD9A5}" type="datetime1">
              <a:rPr lang="de-DE" smtClean="0"/>
              <a:t>19.05.2020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56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A55F-C53C-4138-BC98-D831E0B636BB}" type="datetime1">
              <a:rPr lang="de-DE" smtClean="0"/>
              <a:t>19.05.2020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17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BBD9-B05F-4D91-99C0-4CF18D1E3957}" type="datetime1">
              <a:rPr lang="de-DE" smtClean="0"/>
              <a:t>19.05.2020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89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3C2F-AEFA-459C-AC20-50BDC51A6303}" type="datetime1">
              <a:rPr lang="de-DE" smtClean="0"/>
              <a:t>19.05.2020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63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905E-F4C5-4F37-ABCD-248F305376F1}" type="datetime1">
              <a:rPr lang="de-DE" smtClean="0"/>
              <a:t>19.05.2020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07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D1AC-B073-412C-9988-F89F84B9256E}" type="datetime1">
              <a:rPr lang="de-DE" smtClean="0"/>
              <a:t>19.05.2020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27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DF7F-B6D0-4BD3-9532-7871733E6BB7}" type="datetime1">
              <a:rPr lang="de-DE" smtClean="0"/>
              <a:t>19.05.2020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5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425C-1CA6-40C5-B311-43E687ED943B}" type="datetime1">
              <a:rPr lang="de-DE" smtClean="0"/>
              <a:t>19.05.2020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29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A9272AA-872F-4724-8F82-489ECBBB31F9}" type="datetime1">
              <a:rPr lang="de-DE" smtClean="0"/>
              <a:t>19.05.2020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782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9838C-1FA4-4B6C-87DC-67ABE5D7F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5400" dirty="0"/>
              <a:t>Analyse und Bewertung von Methoden zur Erkennung von Pattern in Musikaufnahmen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D69D3F-376D-4903-9F88-F01C07B2FB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Erstellt von Nico Mehlhose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60E4B0-A7B4-4BA6-87D2-1B9C1A5F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183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86DBE1-5401-4906-ACD3-90532773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Pattern Erkennung mittels CNN und Spektrum </a:t>
            </a:r>
          </a:p>
        </p:txBody>
      </p:sp>
      <p:pic>
        <p:nvPicPr>
          <p:cNvPr id="6" name="Inhaltsplatzhalter 5" descr="Ein Bild, das drinnen, Monitor, Bildschirm, Fernsehen enthält.&#10;&#10;Automatisch generierte Beschreibung">
            <a:extLst>
              <a:ext uri="{FF2B5EF4-FFF2-40B4-BE49-F238E27FC236}">
                <a16:creationId xmlns:a16="http://schemas.microsoft.com/office/drawing/2014/main" id="{383B04EC-F98A-48D9-8A4A-1AB02A113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" y="1853248"/>
            <a:ext cx="12189746" cy="3791772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66CA65-32E0-4F2E-9928-B216738C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350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65578-D193-408F-A79A-5B97A379B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3900"/>
              <a:t>Pattern Erkennung mit CNN und Koordinatensystem von SIA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180A9C-4F6B-44D1-81C1-E4799F7A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147071-9974-42BF-81B3-0DE54666D966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6D2677-437A-46BE-9B02-3604E7FAF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318327"/>
            <a:ext cx="4338409" cy="3930072"/>
          </a:xfrm>
        </p:spPr>
        <p:txBody>
          <a:bodyPr>
            <a:normAutofit/>
          </a:bodyPr>
          <a:lstStyle/>
          <a:p>
            <a:r>
              <a:rPr lang="de-DE" dirty="0"/>
              <a:t>In Koordinatensystem welches Nebenprodukt von SIA darstellt können Pattern erkannt werden</a:t>
            </a:r>
          </a:p>
          <a:p>
            <a:r>
              <a:rPr lang="de-DE" dirty="0"/>
              <a:t>Koordinatensystem speichern und an CNN weitergeben welches Klassifikation ausführen soll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69A49CD-A15F-4438-8103-68B66E6168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20" y="1720868"/>
            <a:ext cx="6664770" cy="499857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8503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EEE2A7-11BC-4E02-B7C9-708194A6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Datenerhebung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3AF047-F188-41B0-99DE-764EEC08E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209801"/>
            <a:ext cx="10885939" cy="4195481"/>
          </a:xfrm>
        </p:spPr>
        <p:txBody>
          <a:bodyPr/>
          <a:lstStyle/>
          <a:p>
            <a:r>
              <a:rPr lang="de-DE" dirty="0"/>
              <a:t>Drei Songs unterschiedlicher Genres ausgesucht</a:t>
            </a:r>
          </a:p>
          <a:p>
            <a:pPr lvl="1"/>
            <a:r>
              <a:rPr lang="de-DE" dirty="0"/>
              <a:t>Beethoven – Ode an die Freude</a:t>
            </a:r>
          </a:p>
          <a:p>
            <a:pPr lvl="1"/>
            <a:r>
              <a:rPr lang="de-DE" dirty="0"/>
              <a:t>Chainsmokers &amp; Coldplay – Something Just Like This</a:t>
            </a:r>
          </a:p>
          <a:p>
            <a:pPr lvl="1"/>
            <a:r>
              <a:rPr lang="de-DE" dirty="0" err="1"/>
              <a:t>Darude</a:t>
            </a:r>
            <a:r>
              <a:rPr lang="de-DE" dirty="0"/>
              <a:t> – </a:t>
            </a:r>
            <a:r>
              <a:rPr lang="de-DE" dirty="0" err="1"/>
              <a:t>Sandstorm</a:t>
            </a:r>
            <a:endParaRPr lang="de-DE" dirty="0"/>
          </a:p>
          <a:p>
            <a:r>
              <a:rPr lang="de-DE" dirty="0"/>
              <a:t>Um zu sehen wie Verfahren mit unterschiedlichen Genres umgehen</a:t>
            </a:r>
          </a:p>
          <a:p>
            <a:r>
              <a:rPr lang="de-DE" dirty="0"/>
              <a:t>Für SIA mussten Daten per Hand erstellt werden, da zeitlicher Aspekt von Bedeutung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DC9543-C6DD-48D5-A0DA-71CC7EAA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819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1C7D39-5FE7-4109-B080-19397551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Verfahren welche nicht Funktionierten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DDD915-D231-4AC5-B08D-CCF992614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Nicht Funktioniert haben alle Ansätze mit CNN</a:t>
            </a:r>
          </a:p>
          <a:p>
            <a:r>
              <a:rPr lang="de-DE" dirty="0"/>
              <a:t>Folgende Ursachen:</a:t>
            </a:r>
          </a:p>
          <a:p>
            <a:pPr lvl="1"/>
            <a:r>
              <a:rPr lang="de-DE" dirty="0"/>
              <a:t>CNN mit Spektren</a:t>
            </a:r>
          </a:p>
          <a:p>
            <a:pPr lvl="2"/>
            <a:r>
              <a:rPr lang="de-DE" dirty="0"/>
              <a:t>Zu wenig Grafikkartenspeicher</a:t>
            </a:r>
          </a:p>
          <a:p>
            <a:pPr lvl="3"/>
            <a:r>
              <a:rPr lang="de-DE" dirty="0"/>
              <a:t>Training fiel in Fehlerzustände aufgrund skalierten Bildern</a:t>
            </a:r>
          </a:p>
          <a:p>
            <a:pPr lvl="1"/>
            <a:r>
              <a:rPr lang="de-DE" dirty="0"/>
              <a:t>CNN mit SIA</a:t>
            </a:r>
          </a:p>
          <a:p>
            <a:pPr lvl="2"/>
            <a:r>
              <a:rPr lang="de-DE" dirty="0"/>
              <a:t>Womöglich Fehler bei der Erstellung von Testdaten begangen</a:t>
            </a:r>
          </a:p>
          <a:p>
            <a:pPr lvl="2"/>
            <a:r>
              <a:rPr lang="de-DE" dirty="0"/>
              <a:t>Falscher Ansatz für Pattern Erkennung gewählt</a:t>
            </a:r>
          </a:p>
          <a:p>
            <a:pPr lvl="3"/>
            <a:r>
              <a:rPr lang="de-DE" dirty="0"/>
              <a:t>Pattern hatten keine eindeutigen Eigenschaften da 88^25 verschiedene Pattern, bei einer Länge von 25 Noten, existieren</a:t>
            </a:r>
          </a:p>
          <a:p>
            <a:pPr lvl="3"/>
            <a:r>
              <a:rPr lang="de-DE" dirty="0"/>
              <a:t>Sinnvoller -&gt; Netz eine bestimmte Anzahl von Pattern lernen lassen und diese in Musikstücken suchen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84E3AC-C021-42FE-9A5B-1A36190E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640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6CF2C4-BFF4-4781-A021-CE0E8AC1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57" y="2264890"/>
            <a:ext cx="4786561" cy="1444752"/>
          </a:xfrm>
        </p:spPr>
        <p:txBody>
          <a:bodyPr anchor="b">
            <a:noAutofit/>
          </a:bodyPr>
          <a:lstStyle/>
          <a:p>
            <a:r>
              <a:rPr lang="de-DE" sz="6200" dirty="0">
                <a:solidFill>
                  <a:srgbClr val="EBEBEB"/>
                </a:solidFill>
              </a:rPr>
              <a:t>Ergebnisse</a:t>
            </a: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16762B-821D-49AB-93A6-C4DC8F0E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147071-9974-42BF-81B3-0DE54666D966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de-DE">
              <a:solidFill>
                <a:srgbClr val="FFFFFF"/>
              </a:solidFill>
            </a:endParaRPr>
          </a:p>
        </p:txBody>
      </p:sp>
      <p:pic>
        <p:nvPicPr>
          <p:cNvPr id="6" name="Inhaltsplatzhalter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9A2F9652-FDAA-40AC-B0AB-BF68560BA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27" y="18386"/>
            <a:ext cx="4699484" cy="676478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97033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12736-4FFF-42BE-9B2A-98B433393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de-DE" dirty="0"/>
              <a:t>Ergebnisse String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3CE48F-9091-4513-BB68-A6D11E16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147071-9974-42BF-81B3-0DE54666D966}" type="slidenum">
              <a:rPr lang="de-DE" smtClean="0"/>
              <a:pPr>
                <a:spcAft>
                  <a:spcPts val="600"/>
                </a:spcAft>
              </a:pPr>
              <a:t>15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4087D3-15E0-47CF-9BB1-53CDAADB1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de-DE" dirty="0"/>
              <a:t>Geringes Maß an Post-Processing</a:t>
            </a:r>
          </a:p>
          <a:p>
            <a:r>
              <a:rPr lang="de-DE" dirty="0"/>
              <a:t>enthält vorwiegend markante Pattern (lange Pattern)</a:t>
            </a:r>
          </a:p>
          <a:p>
            <a:r>
              <a:rPr lang="de-DE" dirty="0"/>
              <a:t>Sinnvolle Anzahl von Pattern -&gt; Großteil der Pattern wurde gefunden</a:t>
            </a:r>
          </a:p>
          <a:p>
            <a:r>
              <a:rPr lang="de-DE" dirty="0"/>
              <a:t>Schlechteste Laufzeit in relevanten Bereich, dennoch vertretbar</a:t>
            </a:r>
          </a:p>
        </p:txBody>
      </p:sp>
      <p:pic>
        <p:nvPicPr>
          <p:cNvPr id="5" name="Inhaltsplatzhalter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3E1BF98-AE17-495C-BD50-640327670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20" y="1853249"/>
            <a:ext cx="6750280" cy="374173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2086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5A3EE-E38E-422A-B7DB-8652AA752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de-DE" dirty="0"/>
              <a:t>Ergebnisse Matrix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D2DBA0-C486-4D83-AC17-7154D723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147071-9974-42BF-81B3-0DE54666D966}" type="slidenum">
              <a:rPr lang="de-DE" smtClean="0"/>
              <a:pPr>
                <a:spcAft>
                  <a:spcPts val="600"/>
                </a:spcAft>
              </a:pPr>
              <a:t>16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D008C1-4E58-47CB-8926-3263F2A56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de-DE" dirty="0"/>
              <a:t>Alle Pattern stehen in Ergebnisdatei -&gt; hohe Anzahl von erkannten Pattern</a:t>
            </a:r>
          </a:p>
          <a:p>
            <a:r>
              <a:rPr lang="de-DE" dirty="0"/>
              <a:t>Post-Processing kann dies beheben</a:t>
            </a:r>
          </a:p>
          <a:p>
            <a:r>
              <a:rPr lang="de-DE" dirty="0"/>
              <a:t>beste Laufzeit aller Verfahren</a:t>
            </a:r>
          </a:p>
          <a:p>
            <a:endParaRPr lang="de-DE" dirty="0"/>
          </a:p>
        </p:txBody>
      </p:sp>
      <p:pic>
        <p:nvPicPr>
          <p:cNvPr id="5" name="Inhaltsplatzhalter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315638E-E473-4510-AAFE-F78144C44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20" y="1853249"/>
            <a:ext cx="6755117" cy="374173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5647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F991B-9810-4160-BED0-F274758F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de-DE" dirty="0"/>
              <a:t>Ergebnisse SIA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EBEAAC-6306-483B-BBFA-ACE68187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147071-9974-42BF-81B3-0DE54666D966}" type="slidenum">
              <a:rPr lang="de-DE" smtClean="0"/>
              <a:pPr>
                <a:spcAft>
                  <a:spcPts val="600"/>
                </a:spcAft>
              </a:pPr>
              <a:t>17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B09249-3043-4117-9F62-FEAA7EA92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de-DE" dirty="0"/>
              <a:t>Ergebnisdatei mit Vielzahl sinnlosen Einträgen geflutet</a:t>
            </a:r>
          </a:p>
          <a:p>
            <a:r>
              <a:rPr lang="de-DE" dirty="0"/>
              <a:t>Laufzeit ist im relevanten Bereich (1180 Noten) geringfügig schneller als String basierte Suche</a:t>
            </a:r>
          </a:p>
          <a:p>
            <a:r>
              <a:rPr lang="de-DE" dirty="0"/>
              <a:t>Laufzeit danach sehr starker Anstieg aufgrund der Sortierung</a:t>
            </a:r>
          </a:p>
          <a:p>
            <a:r>
              <a:rPr lang="de-DE" dirty="0"/>
              <a:t>Kann keine horizontale Spiegelung erkennen</a:t>
            </a:r>
          </a:p>
          <a:p>
            <a:endParaRPr lang="de-DE" dirty="0"/>
          </a:p>
        </p:txBody>
      </p:sp>
      <p:pic>
        <p:nvPicPr>
          <p:cNvPr id="5" name="Inhaltsplatzhalter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A11BDC9-4CB6-4AD6-9E99-1F14A5DA6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20" y="1853249"/>
            <a:ext cx="6750280" cy="374173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6218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06259-A606-42EB-8F5C-6ACD0098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der 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EC34A0-AD55-4E7F-BD6B-F07542EF0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82" y="1853248"/>
            <a:ext cx="10976835" cy="4186825"/>
          </a:xfrm>
        </p:spPr>
        <p:txBody>
          <a:bodyPr>
            <a:normAutofit/>
          </a:bodyPr>
          <a:lstStyle/>
          <a:p>
            <a:r>
              <a:rPr lang="de-DE" dirty="0"/>
              <a:t>CNN mit Spektrum</a:t>
            </a:r>
          </a:p>
          <a:p>
            <a:pPr lvl="1"/>
            <a:r>
              <a:rPr lang="de-DE" dirty="0"/>
              <a:t>Um Aussage treffen zu können ob die Funktioniert wird eine Menge an Hardware benötigt</a:t>
            </a:r>
          </a:p>
          <a:p>
            <a:pPr lvl="1"/>
            <a:r>
              <a:rPr lang="de-DE" dirty="0"/>
              <a:t>wahrscheinlich selbes Problem wie CNN mit SIA</a:t>
            </a:r>
          </a:p>
          <a:p>
            <a:r>
              <a:rPr lang="de-DE" dirty="0"/>
              <a:t>CNN mit SIA</a:t>
            </a:r>
          </a:p>
          <a:p>
            <a:pPr lvl="1"/>
            <a:r>
              <a:rPr lang="de-DE" dirty="0"/>
              <a:t>Fehler teilweise in Trainingsdaten</a:t>
            </a:r>
          </a:p>
          <a:p>
            <a:pPr lvl="1"/>
            <a:r>
              <a:rPr lang="de-DE" dirty="0"/>
              <a:t>Falsches Anwendungsgebiet ausgewählt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4379EE-136D-4630-B0FA-9DC8501D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298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EA8F5-021D-4950-B9BD-35053D44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der 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56166F-837D-40FB-A67C-9BC48AE48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75794"/>
            <a:ext cx="8946541" cy="5259898"/>
          </a:xfrm>
        </p:spPr>
        <p:txBody>
          <a:bodyPr>
            <a:normAutofit fontScale="85000" lnSpcReduction="10000"/>
          </a:bodyPr>
          <a:lstStyle/>
          <a:p>
            <a:r>
              <a:rPr lang="de-DE" dirty="0"/>
              <a:t>String basierte Patternsuche</a:t>
            </a:r>
          </a:p>
          <a:p>
            <a:pPr lvl="1"/>
            <a:r>
              <a:rPr lang="de-DE" dirty="0"/>
              <a:t>Vertretbare Laufzeit</a:t>
            </a:r>
          </a:p>
          <a:p>
            <a:pPr lvl="1"/>
            <a:r>
              <a:rPr lang="de-DE" dirty="0"/>
              <a:t>Sehr gute Ergebnisse</a:t>
            </a:r>
          </a:p>
          <a:p>
            <a:pPr lvl="1"/>
            <a:r>
              <a:rPr lang="de-DE" dirty="0"/>
              <a:t>Somit auf einer höhe mit Matrix basierter Suche</a:t>
            </a:r>
          </a:p>
          <a:p>
            <a:r>
              <a:rPr lang="de-DE" dirty="0"/>
              <a:t>Matrix basierte Patternsuche</a:t>
            </a:r>
          </a:p>
          <a:p>
            <a:pPr lvl="1"/>
            <a:r>
              <a:rPr lang="de-DE" dirty="0"/>
              <a:t>Sehr gute Laufzeit</a:t>
            </a:r>
          </a:p>
          <a:p>
            <a:pPr lvl="1"/>
            <a:r>
              <a:rPr lang="de-DE" dirty="0"/>
              <a:t>Gute Ergebnisse, mit Post-Processing sehr gute Ergebnisse</a:t>
            </a:r>
          </a:p>
          <a:p>
            <a:pPr lvl="1"/>
            <a:r>
              <a:rPr lang="de-DE" dirty="0"/>
              <a:t>Ohne Post-Processing auf einer Höhe mit String basierter Suche</a:t>
            </a:r>
          </a:p>
          <a:p>
            <a:pPr lvl="1"/>
            <a:r>
              <a:rPr lang="de-DE" dirty="0"/>
              <a:t>Mit Post-Processing bester der drei Algorithmen</a:t>
            </a:r>
          </a:p>
          <a:p>
            <a:r>
              <a:rPr lang="de-DE" dirty="0"/>
              <a:t>SIA</a:t>
            </a:r>
          </a:p>
          <a:p>
            <a:pPr lvl="1"/>
            <a:r>
              <a:rPr lang="de-DE" dirty="0"/>
              <a:t>Gute Laufzeit für Großteil an Musikstücken</a:t>
            </a:r>
          </a:p>
          <a:p>
            <a:pPr lvl="1"/>
            <a:r>
              <a:rPr lang="de-DE" dirty="0"/>
              <a:t>Schlechte Ergebnissqualität</a:t>
            </a:r>
          </a:p>
          <a:p>
            <a:pPr lvl="1"/>
            <a:r>
              <a:rPr lang="de-DE" dirty="0"/>
              <a:t>Ergebnissqualität kann nur mit viel Aufwand verbessert werden</a:t>
            </a:r>
          </a:p>
          <a:p>
            <a:pPr lvl="1"/>
            <a:r>
              <a:rPr lang="de-DE" dirty="0"/>
              <a:t>Kann nicht alle Pattern Arten erkennen</a:t>
            </a:r>
          </a:p>
          <a:p>
            <a:pPr lvl="1"/>
            <a:r>
              <a:rPr lang="de-DE" dirty="0"/>
              <a:t>SIA ist der schlechteste Algorithmus von allen, da Ergebnisse ohne Post-Processing unbrauchbar, die Laufzeit schnell eskalieren, nicht alle Pattern Arten erkannt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EFFAA-438C-4F2A-9ECD-1C53184E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03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F2140-AE54-46E6-BC87-2DEF009E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8859BE-5760-4D1F-A627-87AE58DCB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Welche Methoden sollen ausgewählt werden?</a:t>
            </a:r>
          </a:p>
          <a:p>
            <a:r>
              <a:rPr lang="de-DE" dirty="0"/>
              <a:t>Umsetzung der Verfahren zur Pattern Erkennung</a:t>
            </a:r>
          </a:p>
          <a:p>
            <a:r>
              <a:rPr lang="de-DE" dirty="0"/>
              <a:t>Hauptziel bestand darin:</a:t>
            </a:r>
          </a:p>
          <a:p>
            <a:pPr lvl="1"/>
            <a:r>
              <a:rPr lang="de-DE" dirty="0"/>
              <a:t>Ergebnisdatei zu Erstellen in welchem Pattern enthalten sind</a:t>
            </a:r>
          </a:p>
          <a:p>
            <a:pPr lvl="1"/>
            <a:r>
              <a:rPr lang="de-DE" dirty="0"/>
              <a:t>Performance zu testen hinsichtlich Rechenzeit, Anzahl der gefundenen Pattern, Brauchbarkeit des Output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E68ED1-DF05-4550-BB85-E773A1F9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2</a:t>
            </a:fld>
            <a:endParaRPr lang="de-DE"/>
          </a:p>
        </p:txBody>
      </p:sp>
      <p:pic>
        <p:nvPicPr>
          <p:cNvPr id="5" name="Inhaltsplatzhalter 5">
            <a:extLst>
              <a:ext uri="{FF2B5EF4-FFF2-40B4-BE49-F238E27FC236}">
                <a16:creationId xmlns:a16="http://schemas.microsoft.com/office/drawing/2014/main" id="{BDE1B599-411B-43A2-B1DB-4C3C093FB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2176"/>
            <a:ext cx="12214578" cy="180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60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E623CC-479A-42E2-A977-B0036A68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583" y="2080182"/>
            <a:ext cx="7560833" cy="3188105"/>
          </a:xfrm>
        </p:spPr>
        <p:txBody>
          <a:bodyPr/>
          <a:lstStyle/>
          <a:p>
            <a:pPr algn="ctr"/>
            <a:r>
              <a:rPr lang="de-DE" sz="7200" dirty="0"/>
              <a:t>Danke für die Aufmerksamkeit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2C0E25-4AEC-4468-8F04-482A0EFC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5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27B8FC-6F4B-4F56-981B-1934F035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0B40D0-EC44-47C4-B206-E00510E52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Welche Pattern sollen erkannt werden</a:t>
            </a:r>
          </a:p>
          <a:p>
            <a:r>
              <a:rPr lang="de-DE" dirty="0"/>
              <a:t>Verfahren zur Pattern Erkennung</a:t>
            </a:r>
          </a:p>
          <a:p>
            <a:pPr lvl="1"/>
            <a:r>
              <a:rPr lang="de-DE" dirty="0"/>
              <a:t>String basierte Patternsuche</a:t>
            </a:r>
          </a:p>
          <a:p>
            <a:pPr lvl="1"/>
            <a:r>
              <a:rPr lang="de-DE" dirty="0"/>
              <a:t>Matrix basierte Patternsuche</a:t>
            </a:r>
          </a:p>
          <a:p>
            <a:pPr lvl="1"/>
            <a:r>
              <a:rPr lang="de-DE" dirty="0"/>
              <a:t>Vektorgeometrische Patternsuche SIA</a:t>
            </a:r>
          </a:p>
          <a:p>
            <a:pPr lvl="1"/>
            <a:r>
              <a:rPr lang="de-DE" dirty="0"/>
              <a:t>Convolutional neuronal Network mit Spektren</a:t>
            </a:r>
          </a:p>
          <a:p>
            <a:pPr lvl="1"/>
            <a:r>
              <a:rPr lang="de-DE" dirty="0"/>
              <a:t>CNN mit SIA Koordinatensystem</a:t>
            </a:r>
          </a:p>
          <a:p>
            <a:r>
              <a:rPr lang="de-DE" dirty="0"/>
              <a:t>Datenerhebung</a:t>
            </a:r>
          </a:p>
          <a:p>
            <a:r>
              <a:rPr lang="de-DE" dirty="0"/>
              <a:t>Verfahren welche nicht Funktionierten</a:t>
            </a:r>
          </a:p>
          <a:p>
            <a:r>
              <a:rPr lang="de-DE" dirty="0"/>
              <a:t>Ergebnisse</a:t>
            </a:r>
          </a:p>
          <a:p>
            <a:r>
              <a:rPr lang="de-DE" dirty="0"/>
              <a:t>Zusammenfassung der Ergebnisse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7F536A-295A-404A-AB3F-BDE2960C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79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EB8CF-785C-4B13-8BEB-3DAD4D3FB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Pattern sollen erkannt werden?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4472FE-2FD7-4435-ADE6-4584FD8DE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38400"/>
            <a:ext cx="8946541" cy="3809999"/>
          </a:xfrm>
        </p:spPr>
        <p:txBody>
          <a:bodyPr/>
          <a:lstStyle/>
          <a:p>
            <a:r>
              <a:rPr lang="de-DE" dirty="0"/>
              <a:t>Wiederholung</a:t>
            </a:r>
          </a:p>
          <a:p>
            <a:r>
              <a:rPr lang="de-DE" dirty="0"/>
              <a:t>Keychange </a:t>
            </a:r>
          </a:p>
          <a:p>
            <a:r>
              <a:rPr lang="de-DE" dirty="0"/>
              <a:t>Horizontale Spiegelung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AF7198-984B-40E9-9F7C-5B57FAA7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84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F19B3-4615-4C7B-983D-E20D6EAE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String basierte Pattern Erkennung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9F3EBD-43E4-4D22-9E95-D9E0946B3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057" y="3253778"/>
            <a:ext cx="9037234" cy="3413118"/>
          </a:xfrm>
        </p:spPr>
        <p:txBody>
          <a:bodyPr/>
          <a:lstStyle/>
          <a:p>
            <a:r>
              <a:rPr lang="de-DE" dirty="0"/>
              <a:t>Algorithmus geht durch gesamten Track mit bestimmter Patternlänge</a:t>
            </a:r>
          </a:p>
          <a:p>
            <a:r>
              <a:rPr lang="de-DE" dirty="0"/>
              <a:t>Reihenfolge von lang zu kurz</a:t>
            </a:r>
          </a:p>
          <a:p>
            <a:r>
              <a:rPr lang="de-DE" dirty="0"/>
              <a:t>bei gleicher Note in String geschrieben und Position um eins erhöht</a:t>
            </a:r>
          </a:p>
          <a:p>
            <a:r>
              <a:rPr lang="de-DE" dirty="0"/>
              <a:t>Bei ungleichen Noten nächsten zwei Positionen zum entscheiden hinzugezogen</a:t>
            </a:r>
          </a:p>
          <a:p>
            <a:r>
              <a:rPr lang="de-DE" dirty="0"/>
              <a:t>Abbildung oben zeigt Vergleiche für die Patternlänge 4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27DBB66-2AE6-4BC8-B2C3-17E3A7FD8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76" y="1440873"/>
            <a:ext cx="6533247" cy="1471156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83E3DE-5711-4C76-8143-2120566E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55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E13B6A-1C22-4706-980E-AD55B2DCF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String basierte Pattern Erkennung</a:t>
            </a:r>
          </a:p>
        </p:txBody>
      </p:sp>
      <p:pic>
        <p:nvPicPr>
          <p:cNvPr id="9" name="Inhaltsplatzhalter 8" descr="Ein Bild, das drinnen, Tisch, Vogel enthält.&#10;&#10;Automatisch generierte Beschreibung">
            <a:extLst>
              <a:ext uri="{FF2B5EF4-FFF2-40B4-BE49-F238E27FC236}">
                <a16:creationId xmlns:a16="http://schemas.microsoft.com/office/drawing/2014/main" id="{92AE39CC-D2CC-471D-9664-BE3DF1CFB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32" y="2146040"/>
            <a:ext cx="11799735" cy="3408812"/>
          </a:xfrm>
        </p:spPr>
      </p:pic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D79823-94D0-4A1B-A0B5-A498CFC6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71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3F332-EABB-4456-B49F-5E6865F62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de-DE" dirty="0"/>
              <a:t>Matrix basierte Patternsuche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94BA0B-0F4A-4311-B22A-0A2956376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214"/>
            <a:ext cx="4171696" cy="4196185"/>
          </a:xfrm>
        </p:spPr>
        <p:txBody>
          <a:bodyPr>
            <a:normAutofit/>
          </a:bodyPr>
          <a:lstStyle/>
          <a:p>
            <a:r>
              <a:rPr lang="de-DE" dirty="0"/>
              <a:t>Track wird in erste Zeile/Spalte der Matrix geschrieben</a:t>
            </a:r>
          </a:p>
          <a:p>
            <a:r>
              <a:rPr lang="de-DE" dirty="0"/>
              <a:t>Zellenindizes werden verglichen</a:t>
            </a:r>
          </a:p>
          <a:p>
            <a:pPr lvl="1"/>
            <a:r>
              <a:rPr lang="de-DE" dirty="0"/>
              <a:t>Gleicher Wert = Zelle + 1</a:t>
            </a:r>
          </a:p>
          <a:p>
            <a:pPr lvl="1"/>
            <a:r>
              <a:rPr lang="de-DE" dirty="0"/>
              <a:t>Unterschiedlicher Wert = nächsten zwei Zellen mit herangezogen</a:t>
            </a:r>
          </a:p>
        </p:txBody>
      </p:sp>
      <p:pic>
        <p:nvPicPr>
          <p:cNvPr id="5" name="Grafik 4" descr="Ein Bild, das Tastatur enthält.&#10;&#10;Automatisch generierte Beschreibung">
            <a:extLst>
              <a:ext uri="{FF2B5EF4-FFF2-40B4-BE49-F238E27FC236}">
                <a16:creationId xmlns:a16="http://schemas.microsoft.com/office/drawing/2014/main" id="{FA7FB3E3-8729-4A33-8F02-207F42BF8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007" y="2052214"/>
            <a:ext cx="6813022" cy="337820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BB7EF2-B1AD-4452-892B-020BD7D4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05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6A112-FAB8-4C10-951D-77F60CC3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3900" dirty="0"/>
              <a:t>Vektorgeometrische Pattern Erkennung SIA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1F9BDB-407D-49CC-A4FB-312E8C51E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421" y="2389658"/>
            <a:ext cx="4338409" cy="43377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700" dirty="0"/>
              <a:t>Vektoren zwischen den Punkten berechnen -&gt; Pattern besitzen gleiche Vektoren</a:t>
            </a:r>
          </a:p>
          <a:p>
            <a:pPr>
              <a:lnSpc>
                <a:spcPct val="90000"/>
              </a:lnSpc>
            </a:pPr>
            <a:r>
              <a:rPr lang="de-DE" sz="1700" dirty="0"/>
              <a:t>In lexikografische Reihenfolge bringen</a:t>
            </a:r>
          </a:p>
          <a:p>
            <a:pPr>
              <a:lnSpc>
                <a:spcPct val="90000"/>
              </a:lnSpc>
            </a:pPr>
            <a:r>
              <a:rPr lang="de-DE" sz="1700" dirty="0"/>
              <a:t>Pattern stehen in einzelnen lexikografischen Einträgen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ED25617-6A74-45ED-9E38-BED09EA65F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2" y="1165675"/>
            <a:ext cx="6105102" cy="556169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20BD05-F03E-4E70-8DED-4C37ABABC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07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71826-7832-4803-9AC1-96A2D23B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Pattern Erkennung mittels CNN und Spektrum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B106FC-B3C1-4E5D-9C92-7A8594961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604655"/>
            <a:ext cx="8946541" cy="3643744"/>
          </a:xfrm>
        </p:spPr>
        <p:txBody>
          <a:bodyPr/>
          <a:lstStyle/>
          <a:p>
            <a:r>
              <a:rPr lang="de-DE" dirty="0"/>
              <a:t>Für genauere Daten Musikstück mit Low-/Band-High-Pass Filter in drei Teile geteilt</a:t>
            </a:r>
          </a:p>
          <a:p>
            <a:pPr lvl="1"/>
            <a:r>
              <a:rPr lang="de-DE" dirty="0"/>
              <a:t>Low-Pass besitzt Informationen zu Bass-Lines und Bass-Drums</a:t>
            </a:r>
          </a:p>
          <a:p>
            <a:pPr lvl="1"/>
            <a:r>
              <a:rPr lang="de-DE" dirty="0"/>
              <a:t>High-Pass Informationen zu Claps</a:t>
            </a:r>
          </a:p>
          <a:p>
            <a:pPr lvl="1"/>
            <a:r>
              <a:rPr lang="de-DE" dirty="0"/>
              <a:t>Band-Pass restlichen Instrumente</a:t>
            </a:r>
          </a:p>
          <a:p>
            <a:r>
              <a:rPr lang="de-DE" dirty="0"/>
              <a:t>Diese Spektren an CNN weitergeben und Klassifizieren lassen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AEAF8B-80CC-40B7-8EA4-8D8ECD5A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513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826</Words>
  <Application>Microsoft Office PowerPoint</Application>
  <PresentationFormat>Breitbild</PresentationFormat>
  <Paragraphs>163</Paragraphs>
  <Slides>20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Ion</vt:lpstr>
      <vt:lpstr>Analyse und Bewertung von Methoden zur Erkennung von Pattern in Musikaufnahmen</vt:lpstr>
      <vt:lpstr>Problemstellung</vt:lpstr>
      <vt:lpstr>Gliederung</vt:lpstr>
      <vt:lpstr>Welche Pattern sollen erkannt werden?</vt:lpstr>
      <vt:lpstr>String basierte Pattern Erkennung</vt:lpstr>
      <vt:lpstr>String basierte Pattern Erkennung</vt:lpstr>
      <vt:lpstr>Matrix basierte Patternsuche</vt:lpstr>
      <vt:lpstr>Vektorgeometrische Pattern Erkennung SIA</vt:lpstr>
      <vt:lpstr>Pattern Erkennung mittels CNN und Spektrum </vt:lpstr>
      <vt:lpstr>Pattern Erkennung mittels CNN und Spektrum </vt:lpstr>
      <vt:lpstr>Pattern Erkennung mit CNN und Koordinatensystem von SIA</vt:lpstr>
      <vt:lpstr>Datenerhebung</vt:lpstr>
      <vt:lpstr>Verfahren welche nicht Funktionierten</vt:lpstr>
      <vt:lpstr>Ergebnisse</vt:lpstr>
      <vt:lpstr>Ergebnisse String</vt:lpstr>
      <vt:lpstr>Ergebnisse Matrix</vt:lpstr>
      <vt:lpstr>Ergebnisse SIA</vt:lpstr>
      <vt:lpstr>Zusammenfassung der Ergebnisse</vt:lpstr>
      <vt:lpstr>Zusammenfassung der Ergebnisse</vt:lpstr>
      <vt:lpstr>Danke für die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und Bewertung von Methoden zur Erkennung von Pattern in Musikaufnahmen</dc:title>
  <dc:creator>Hoze</dc:creator>
  <cp:lastModifiedBy>Hoze</cp:lastModifiedBy>
  <cp:revision>1</cp:revision>
  <cp:lastPrinted>2020-05-19T10:52:59Z</cp:lastPrinted>
  <dcterms:created xsi:type="dcterms:W3CDTF">2020-05-19T10:52:10Z</dcterms:created>
  <dcterms:modified xsi:type="dcterms:W3CDTF">2020-05-19T10:55:52Z</dcterms:modified>
</cp:coreProperties>
</file>