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73" r:id="rId6"/>
    <p:sldId id="274" r:id="rId7"/>
    <p:sldId id="260" r:id="rId8"/>
    <p:sldId id="261" r:id="rId9"/>
    <p:sldId id="265" r:id="rId10"/>
    <p:sldId id="275" r:id="rId11"/>
    <p:sldId id="276" r:id="rId12"/>
    <p:sldId id="266" r:id="rId13"/>
    <p:sldId id="272" r:id="rId14"/>
    <p:sldId id="270" r:id="rId15"/>
    <p:sldId id="277" r:id="rId16"/>
    <p:sldId id="278" r:id="rId17"/>
    <p:sldId id="279" r:id="rId18"/>
  </p:sldIdLst>
  <p:sldSz cx="9144000" cy="6858000" type="screen4x3"/>
  <p:notesSz cx="6858000" cy="9144000"/>
  <p:embeddedFontLst>
    <p:embeddedFont>
      <p:font typeface="Tahoma" panose="020B0604030504040204" pitchFamily="3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snapToGrid="0">
      <p:cViewPr varScale="1">
        <p:scale>
          <a:sx n="68" d="100"/>
          <a:sy n="68" d="100"/>
        </p:scale>
        <p:origin x="138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2761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8072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0987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8573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2921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990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4473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E7D89F-69BA-45D8-85C1-789124DFB921}" type="datetime1">
              <a:rPr lang="en-US" smtClean="0"/>
              <a:pPr/>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2636564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chemeClr val="dk1"/>
              </a:buClr>
              <a:buSzPts val="1400"/>
              <a:buFont typeface="Calibri"/>
              <a:buNone/>
              <a:defRPr sz="4000" b="1"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00"/>
              </a:spcBef>
              <a:spcAft>
                <a:spcPts val="0"/>
              </a:spcAft>
              <a:buClr>
                <a:srgbClr val="888888"/>
              </a:buClr>
              <a:buSzPts val="32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2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24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80"/>
              </a:spcBef>
              <a:spcAft>
                <a:spcPts val="0"/>
              </a:spcAft>
              <a:buClr>
                <a:schemeClr val="dk1"/>
              </a:buClr>
              <a:buSzPts val="32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80"/>
              </a:spcBef>
              <a:spcAft>
                <a:spcPts val="0"/>
              </a:spcAft>
              <a:buClr>
                <a:schemeClr val="dk1"/>
              </a:buClr>
              <a:buSzPts val="32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dk1"/>
              </a:buClr>
              <a:buSzPts val="1400"/>
              <a:buFont typeface="Calibri"/>
              <a:buNone/>
              <a:defRPr sz="2000" b="1"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32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dk1"/>
              </a:buClr>
              <a:buSzPts val="1400"/>
              <a:buFont typeface="Calibri"/>
              <a:buNone/>
              <a:defRPr sz="2000" b="1"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L="0" marR="0" lvl="0" indent="0" algn="l" rtl="0">
              <a:spcBef>
                <a:spcPts val="640"/>
              </a:spcBef>
              <a:spcAft>
                <a:spcPts val="0"/>
              </a:spcAft>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32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04221"/>
            <a:ext cx="8153400" cy="1838979"/>
          </a:xfrm>
        </p:spPr>
        <p:txBody>
          <a:bodyPr/>
          <a:lstStyle/>
          <a:p>
            <a:r>
              <a:rPr lang="en-US" dirty="0">
                <a:latin typeface="Times New Roman" panose="02020603050405020304" pitchFamily="18" charset="0"/>
                <a:cs typeface="Times New Roman" panose="02020603050405020304" pitchFamily="18" charset="0"/>
              </a:rPr>
              <a:t>Interview Preparation Application</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a:t>
            </a:fld>
            <a:endParaRPr lang="en-US" dirty="0">
              <a:latin typeface="Times New Roman" panose="02020603050405020304" pitchFamily="18" charset="0"/>
              <a:cs typeface="Times New Roman" panose="02020603050405020304" pitchFamily="18" charset="0"/>
            </a:endParaRPr>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93773" y="5791200"/>
            <a:ext cx="996315" cy="996315"/>
          </a:xfrm>
          <a:prstGeom prst="rect">
            <a:avLst/>
          </a:prstGeom>
          <a:noFill/>
        </p:spPr>
      </p:pic>
      <p:sp>
        <p:nvSpPr>
          <p:cNvPr id="6" name="Subtitle 2"/>
          <p:cNvSpPr txBox="1">
            <a:spLocks/>
          </p:cNvSpPr>
          <p:nvPr/>
        </p:nvSpPr>
        <p:spPr>
          <a:xfrm>
            <a:off x="1371600" y="5791200"/>
            <a:ext cx="6400800" cy="990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rPr>
              <a:t>Department of Computer</a:t>
            </a:r>
            <a:r>
              <a:rPr kumimoji="0" lang="en-US" sz="2800" b="0" i="0" u="none" strike="noStrike" kern="1200" cap="none" spc="0" normalizeH="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rPr>
              <a:t> Science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200" baseline="0" dirty="0">
                <a:solidFill>
                  <a:schemeClr val="tx1">
                    <a:tint val="75000"/>
                  </a:schemeClr>
                </a:solidFill>
                <a:latin typeface="Times New Roman" panose="02020603050405020304" pitchFamily="18" charset="0"/>
                <a:cs typeface="Times New Roman" panose="02020603050405020304" pitchFamily="18" charset="0"/>
              </a:rPr>
              <a:t>COMSATS</a:t>
            </a:r>
            <a:r>
              <a:rPr lang="en-US" sz="2200" dirty="0">
                <a:solidFill>
                  <a:schemeClr val="tx1">
                    <a:tint val="75000"/>
                  </a:schemeClr>
                </a:solidFill>
                <a:latin typeface="Times New Roman" panose="02020603050405020304" pitchFamily="18" charset="0"/>
                <a:cs typeface="Times New Roman" panose="02020603050405020304" pitchFamily="18" charset="0"/>
              </a:rPr>
              <a:t> University Islamabad, Abbottabad Campus</a:t>
            </a:r>
            <a:endParaRPr kumimoji="0" lang="en-US" sz="2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endParaRPr>
          </a:p>
        </p:txBody>
      </p:sp>
      <p:sp>
        <p:nvSpPr>
          <p:cNvPr id="7" name="TextBox 1"/>
          <p:cNvSpPr txBox="1">
            <a:spLocks noChangeArrowheads="1"/>
          </p:cNvSpPr>
          <p:nvPr/>
        </p:nvSpPr>
        <p:spPr bwMode="auto">
          <a:xfrm>
            <a:off x="1066800" y="381000"/>
            <a:ext cx="6858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GB" sz="2800" dirty="0">
                <a:latin typeface="Times New Roman" panose="02020603050405020304" pitchFamily="18" charset="0"/>
                <a:cs typeface="Times New Roman" panose="02020603050405020304" pitchFamily="18" charset="0"/>
              </a:rPr>
              <a:t>60% Presentation</a:t>
            </a:r>
          </a:p>
        </p:txBody>
      </p:sp>
      <p:sp>
        <p:nvSpPr>
          <p:cNvPr id="9" name="Subtitle 2">
            <a:extLst>
              <a:ext uri="{FF2B5EF4-FFF2-40B4-BE49-F238E27FC236}">
                <a16:creationId xmlns:a16="http://schemas.microsoft.com/office/drawing/2014/main" id="{2CED25DF-F652-390A-B517-A66BD33D4C61}"/>
              </a:ext>
            </a:extLst>
          </p:cNvPr>
          <p:cNvSpPr>
            <a:spLocks noGrp="1"/>
          </p:cNvSpPr>
          <p:nvPr>
            <p:ph type="subTitle" idx="1"/>
          </p:nvPr>
        </p:nvSpPr>
        <p:spPr>
          <a:xfrm>
            <a:off x="914400" y="2667000"/>
            <a:ext cx="7543800" cy="3810000"/>
          </a:xfrm>
        </p:spPr>
        <p:txBody>
          <a:bodyPr>
            <a:normAutofit lnSpcReduction="10000"/>
          </a:bodyPr>
          <a:lstStyle/>
          <a:p>
            <a:r>
              <a:rPr lang="en-US" sz="4100" b="1" dirty="0">
                <a:solidFill>
                  <a:schemeClr val="tx1"/>
                </a:solidFill>
                <a:latin typeface="Times New Roman" panose="02020603050405020304" pitchFamily="18" charset="0"/>
                <a:cs typeface="Times New Roman" panose="02020603050405020304" pitchFamily="18" charset="0"/>
              </a:rPr>
              <a:t>Group Members</a:t>
            </a:r>
          </a:p>
          <a:p>
            <a:r>
              <a:rPr lang="en-US" sz="2000" dirty="0">
                <a:solidFill>
                  <a:schemeClr val="tx1"/>
                </a:solidFill>
                <a:latin typeface="Times New Roman" panose="02020603050405020304" pitchFamily="18" charset="0"/>
                <a:cs typeface="Times New Roman" panose="02020603050405020304" pitchFamily="18" charset="0"/>
              </a:rPr>
              <a:t>Hozefa Hassan Rizvi (FA20-BSE-019)</a:t>
            </a:r>
          </a:p>
          <a:p>
            <a:r>
              <a:rPr lang="en-US" sz="2000" dirty="0">
                <a:solidFill>
                  <a:schemeClr val="tx1"/>
                </a:solidFill>
                <a:latin typeface="Times New Roman" panose="02020603050405020304" pitchFamily="18" charset="0"/>
                <a:cs typeface="Times New Roman" panose="02020603050405020304" pitchFamily="18" charset="0"/>
              </a:rPr>
              <a:t>Muhammad Hammad (FA20-BSE-031)</a:t>
            </a:r>
          </a:p>
          <a:p>
            <a:r>
              <a:rPr lang="en-US" sz="2000" dirty="0">
                <a:solidFill>
                  <a:schemeClr val="tx1"/>
                </a:solidFill>
                <a:latin typeface="Times New Roman" panose="02020603050405020304" pitchFamily="18" charset="0"/>
                <a:cs typeface="Times New Roman" panose="02020603050405020304" pitchFamily="18" charset="0"/>
              </a:rPr>
              <a:t>Ashar Ali(FA20-BSE-158)</a:t>
            </a:r>
          </a:p>
          <a:p>
            <a:r>
              <a:rPr lang="en-US" sz="4100" b="1" dirty="0">
                <a:solidFill>
                  <a:schemeClr val="tx1"/>
                </a:solidFill>
                <a:latin typeface="Times New Roman" panose="02020603050405020304" pitchFamily="18" charset="0"/>
                <a:cs typeface="Times New Roman" panose="02020603050405020304" pitchFamily="18" charset="0"/>
              </a:rPr>
              <a:t>Supervisor Name</a:t>
            </a:r>
          </a:p>
          <a:p>
            <a:r>
              <a:rPr lang="en-US" sz="2000" b="1" dirty="0">
                <a:solidFill>
                  <a:schemeClr val="tx1"/>
                </a:solidFill>
                <a:latin typeface="Times New Roman" panose="02020603050405020304" pitchFamily="18" charset="0"/>
                <a:cs typeface="Times New Roman" panose="02020603050405020304" pitchFamily="18" charset="0"/>
              </a:rPr>
              <a:t>Mam Sana Malik</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10</a:t>
            </a:fld>
            <a:endParaRPr sz="1200" b="0" i="0" u="none" strike="noStrike" cap="none">
              <a:solidFill>
                <a:srgbClr val="888888"/>
              </a:solidFill>
              <a:latin typeface="Calibri"/>
              <a:ea typeface="Calibri"/>
              <a:cs typeface="Calibri"/>
              <a:sym typeface="Calibri"/>
            </a:endParaRPr>
          </a:p>
        </p:txBody>
      </p:sp>
      <p:sp>
        <p:nvSpPr>
          <p:cNvPr id="154" name="Google Shape;154;p22"/>
          <p:cNvSpPr txBox="1">
            <a:spLocks noGrp="1"/>
          </p:cNvSpPr>
          <p:nvPr>
            <p:ph type="title"/>
          </p:nvPr>
        </p:nvSpPr>
        <p:spPr>
          <a:xfrm>
            <a:off x="443309" y="492195"/>
            <a:ext cx="8243491" cy="76944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r>
              <a:rPr lang="en-US" sz="4400" b="1" i="0" u="none" strike="noStrike" cap="none" dirty="0">
                <a:solidFill>
                  <a:schemeClr val="dk1"/>
                </a:solidFill>
                <a:latin typeface="Calibri"/>
                <a:ea typeface="Calibri"/>
                <a:cs typeface="Calibri"/>
                <a:sym typeface="Calibri"/>
              </a:rPr>
              <a:t>DFD (Level-1)</a:t>
            </a:r>
            <a:endParaRPr sz="4400" b="0" i="0" u="none" strike="noStrike" cap="none" dirty="0">
              <a:solidFill>
                <a:schemeClr val="dk1"/>
              </a:solidFill>
              <a:latin typeface="Calibri"/>
              <a:ea typeface="Calibri"/>
              <a:cs typeface="Calibri"/>
              <a:sym typeface="Calibri"/>
            </a:endParaRPr>
          </a:p>
        </p:txBody>
      </p:sp>
      <p:pic>
        <p:nvPicPr>
          <p:cNvPr id="2" name="Content Placeholder 7" descr="A diagram of a cloud database&#10;&#10;Description automatically generated">
            <a:extLst>
              <a:ext uri="{FF2B5EF4-FFF2-40B4-BE49-F238E27FC236}">
                <a16:creationId xmlns:a16="http://schemas.microsoft.com/office/drawing/2014/main" id="{261A8042-9C04-3044-21F0-1191615C0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71" y="1489489"/>
            <a:ext cx="7518399" cy="4876800"/>
          </a:xfrm>
          <a:prstGeom prst="rect">
            <a:avLst/>
          </a:prstGeom>
          <a:noFill/>
          <a:ln>
            <a:noFill/>
          </a:ln>
        </p:spPr>
      </p:pic>
    </p:spTree>
    <p:extLst>
      <p:ext uri="{BB962C8B-B14F-4D97-AF65-F5344CB8AC3E}">
        <p14:creationId xmlns:p14="http://schemas.microsoft.com/office/powerpoint/2010/main" val="3877843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11</a:t>
            </a:fld>
            <a:endParaRPr sz="1200" b="0" i="0" u="none" strike="noStrike" cap="none">
              <a:solidFill>
                <a:srgbClr val="888888"/>
              </a:solidFill>
              <a:latin typeface="Calibri"/>
              <a:ea typeface="Calibri"/>
              <a:cs typeface="Calibri"/>
              <a:sym typeface="Calibri"/>
            </a:endParaRPr>
          </a:p>
        </p:txBody>
      </p:sp>
      <p:sp>
        <p:nvSpPr>
          <p:cNvPr id="154" name="Google Shape;154;p22"/>
          <p:cNvSpPr txBox="1">
            <a:spLocks noGrp="1"/>
          </p:cNvSpPr>
          <p:nvPr>
            <p:ph type="title"/>
          </p:nvPr>
        </p:nvSpPr>
        <p:spPr>
          <a:xfrm>
            <a:off x="443309" y="492195"/>
            <a:ext cx="8243491" cy="76944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r>
              <a:rPr lang="en-US" sz="4400" b="1" i="0" u="none" strike="noStrike" cap="none" dirty="0">
                <a:solidFill>
                  <a:schemeClr val="dk1"/>
                </a:solidFill>
                <a:latin typeface="Calibri"/>
                <a:ea typeface="Calibri"/>
                <a:cs typeface="Calibri"/>
                <a:sym typeface="Calibri"/>
              </a:rPr>
              <a:t>DFD (Level-2)</a:t>
            </a:r>
            <a:endParaRPr sz="4400" b="0" i="0" u="none" strike="noStrike" cap="none" dirty="0">
              <a:solidFill>
                <a:schemeClr val="dk1"/>
              </a:solidFill>
              <a:latin typeface="Calibri"/>
              <a:ea typeface="Calibri"/>
              <a:cs typeface="Calibri"/>
              <a:sym typeface="Calibri"/>
            </a:endParaRPr>
          </a:p>
        </p:txBody>
      </p:sp>
      <p:pic>
        <p:nvPicPr>
          <p:cNvPr id="2" name="Content Placeholder 6" descr="A diagram of a process&#10;&#10;Description automatically generated">
            <a:extLst>
              <a:ext uri="{FF2B5EF4-FFF2-40B4-BE49-F238E27FC236}">
                <a16:creationId xmlns:a16="http://schemas.microsoft.com/office/drawing/2014/main" id="{BFE3389C-8FBB-003D-A5F3-3C7FE60FC2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309" y="1417638"/>
            <a:ext cx="8243491" cy="4602162"/>
          </a:xfrm>
          <a:prstGeom prst="rect">
            <a:avLst/>
          </a:prstGeom>
          <a:noFill/>
          <a:ln>
            <a:noFill/>
          </a:ln>
        </p:spPr>
      </p:pic>
    </p:spTree>
    <p:extLst>
      <p:ext uri="{BB962C8B-B14F-4D97-AF65-F5344CB8AC3E}">
        <p14:creationId xmlns:p14="http://schemas.microsoft.com/office/powerpoint/2010/main" val="272180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smtClean="0">
                <a:solidFill>
                  <a:srgbClr val="888888"/>
                </a:solidFill>
                <a:latin typeface="Calibri"/>
                <a:ea typeface="Calibri"/>
                <a:cs typeface="Calibri"/>
                <a:sym typeface="Calibri"/>
              </a:rPr>
              <a:t>12</a:t>
            </a:fld>
            <a:endParaRPr lang="en-US" sz="1200" b="0" i="0" u="none" strike="noStrike" cap="none">
              <a:solidFill>
                <a:srgbClr val="888888"/>
              </a:solidFill>
              <a:latin typeface="Calibri"/>
              <a:ea typeface="Calibri"/>
              <a:cs typeface="Calibri"/>
              <a:sym typeface="Calibri"/>
            </a:endParaRPr>
          </a:p>
        </p:txBody>
      </p:sp>
      <p:sp>
        <p:nvSpPr>
          <p:cNvPr id="161" name="Google Shape;161;p23"/>
          <p:cNvSpPr txBox="1">
            <a:spLocks noGrp="1"/>
          </p:cNvSpPr>
          <p:nvPr>
            <p:ph type="title"/>
          </p:nvPr>
        </p:nvSpPr>
        <p:spPr>
          <a:xfrm>
            <a:off x="443309" y="492194"/>
            <a:ext cx="8243491" cy="76944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r>
              <a:rPr lang="en-US" sz="4400" b="1" i="0" u="none" strike="noStrike" cap="none" dirty="0">
                <a:solidFill>
                  <a:schemeClr val="dk1"/>
                </a:solidFill>
                <a:latin typeface="Calibri"/>
                <a:ea typeface="Calibri"/>
                <a:cs typeface="Calibri"/>
                <a:sym typeface="Calibri"/>
              </a:rPr>
              <a:t>Use Cases Diagram</a:t>
            </a:r>
            <a:endParaRPr lang="en-US" sz="4400" b="0" i="0" u="none" strike="noStrike" cap="none" dirty="0">
              <a:solidFill>
                <a:schemeClr val="dk1"/>
              </a:solidFill>
              <a:latin typeface="Calibri"/>
              <a:ea typeface="Calibri"/>
              <a:cs typeface="Calibri"/>
              <a:sym typeface="Calibri"/>
            </a:endParaRPr>
          </a:p>
        </p:txBody>
      </p:sp>
      <p:pic>
        <p:nvPicPr>
          <p:cNvPr id="2" name="Content Placeholder 5" descr="A diagram of a job application&#10;&#10;Description automatically generated">
            <a:extLst>
              <a:ext uri="{FF2B5EF4-FFF2-40B4-BE49-F238E27FC236}">
                <a16:creationId xmlns:a16="http://schemas.microsoft.com/office/drawing/2014/main" id="{B3092E29-4054-FDC4-E378-0CBAD4A5C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9657" y="1261635"/>
            <a:ext cx="6284686" cy="508734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13</a:t>
            </a:fld>
            <a:endParaRPr sz="1200" b="0" i="0" u="none" strike="noStrike" cap="none">
              <a:solidFill>
                <a:srgbClr val="888888"/>
              </a:solidFill>
              <a:latin typeface="Calibri"/>
              <a:ea typeface="Calibri"/>
              <a:cs typeface="Calibri"/>
              <a:sym typeface="Calibri"/>
            </a:endParaRPr>
          </a:p>
        </p:txBody>
      </p:sp>
      <p:sp>
        <p:nvSpPr>
          <p:cNvPr id="202" name="Google Shape;202;p29"/>
          <p:cNvSpPr txBox="1">
            <a:spLocks noGrp="1"/>
          </p:cNvSpPr>
          <p:nvPr>
            <p:ph type="title"/>
          </p:nvPr>
        </p:nvSpPr>
        <p:spPr>
          <a:xfrm>
            <a:off x="443309" y="584527"/>
            <a:ext cx="8167291" cy="58477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r>
              <a:rPr lang="en-US" sz="3200" b="1" i="0" u="none" strike="noStrike" cap="none" dirty="0">
                <a:solidFill>
                  <a:schemeClr val="dk1"/>
                </a:solidFill>
                <a:latin typeface="Calibri"/>
                <a:ea typeface="Calibri"/>
                <a:cs typeface="Calibri"/>
                <a:sym typeface="Calibri"/>
              </a:rPr>
              <a:t>Summary of 3</a:t>
            </a:r>
            <a:r>
              <a:rPr lang="en-US" sz="3200" b="1" dirty="0"/>
              <a:t>0</a:t>
            </a:r>
            <a:r>
              <a:rPr lang="en-US" sz="3200" b="1" i="0" u="none" strike="noStrike" cap="none" dirty="0">
                <a:solidFill>
                  <a:schemeClr val="dk1"/>
                </a:solidFill>
                <a:latin typeface="Calibri"/>
                <a:ea typeface="Calibri"/>
                <a:cs typeface="Calibri"/>
                <a:sym typeface="Calibri"/>
              </a:rPr>
              <a:t>% Project Implementation</a:t>
            </a:r>
            <a:endParaRPr sz="3200" b="0" i="0" u="none" strike="noStrike" cap="none" dirty="0">
              <a:solidFill>
                <a:schemeClr val="dk1"/>
              </a:solidFill>
              <a:latin typeface="Calibri"/>
              <a:ea typeface="Calibri"/>
              <a:cs typeface="Calibri"/>
              <a:sym typeface="Calibri"/>
            </a:endParaRPr>
          </a:p>
        </p:txBody>
      </p:sp>
      <p:sp>
        <p:nvSpPr>
          <p:cNvPr id="2" name="Content Placeholder 2">
            <a:extLst>
              <a:ext uri="{FF2B5EF4-FFF2-40B4-BE49-F238E27FC236}">
                <a16:creationId xmlns:a16="http://schemas.microsoft.com/office/drawing/2014/main" id="{710C799D-83F7-9F1B-899D-0A1D86BFBABC}"/>
              </a:ext>
            </a:extLst>
          </p:cNvPr>
          <p:cNvSpPr txBox="1">
            <a:spLocks/>
          </p:cNvSpPr>
          <p:nvPr/>
        </p:nvSpPr>
        <p:spPr>
          <a:xfrm>
            <a:off x="457200" y="1320800"/>
            <a:ext cx="8229600" cy="5400675"/>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0" indent="0">
              <a:buFont typeface="Arial"/>
              <a:buNone/>
            </a:pPr>
            <a:r>
              <a:rPr lang="en-US">
                <a:latin typeface="Times New Roman" panose="02020603050405020304" pitchFamily="18" charset="0"/>
                <a:cs typeface="Times New Roman" panose="02020603050405020304" pitchFamily="18" charset="0"/>
              </a:rPr>
              <a:t>In 30% three sprints are completed:</a:t>
            </a:r>
          </a:p>
          <a:p>
            <a:r>
              <a:rPr lang="en-US" b="1">
                <a:latin typeface="Times New Roman" panose="02020603050405020304" pitchFamily="18" charset="0"/>
                <a:cs typeface="Times New Roman" panose="02020603050405020304" pitchFamily="18" charset="0"/>
              </a:rPr>
              <a:t>Sprint Two</a:t>
            </a:r>
          </a:p>
          <a:p>
            <a:pPr lvl="1"/>
            <a:r>
              <a:rPr lang="en-US">
                <a:latin typeface="Times New Roman" panose="02020603050405020304" pitchFamily="18" charset="0"/>
                <a:cs typeface="Times New Roman" panose="02020603050405020304" pitchFamily="18" charset="0"/>
              </a:rPr>
              <a:t>Software Requirement Specification Document (SRS)</a:t>
            </a:r>
          </a:p>
          <a:p>
            <a:r>
              <a:rPr lang="en-US" b="1">
                <a:latin typeface="Times New Roman" panose="02020603050405020304" pitchFamily="18" charset="0"/>
                <a:cs typeface="Times New Roman" panose="02020603050405020304" pitchFamily="18" charset="0"/>
              </a:rPr>
              <a:t>Sprint Three</a:t>
            </a:r>
          </a:p>
          <a:p>
            <a:pPr lvl="1"/>
            <a:r>
              <a:rPr lang="en-US">
                <a:latin typeface="Times New Roman" panose="02020603050405020304" pitchFamily="18" charset="0"/>
                <a:cs typeface="Times New Roman" panose="02020603050405020304" pitchFamily="18" charset="0"/>
              </a:rPr>
              <a:t>Software Design Document (SDD)</a:t>
            </a:r>
          </a:p>
          <a:p>
            <a:pPr lvl="1"/>
            <a:r>
              <a:rPr lang="en-US">
                <a:latin typeface="Times New Roman" panose="02020603050405020304" pitchFamily="18" charset="0"/>
                <a:cs typeface="Times New Roman" panose="02020603050405020304" pitchFamily="18" charset="0"/>
              </a:rPr>
              <a:t>Application Design</a:t>
            </a:r>
          </a:p>
          <a:p>
            <a:r>
              <a:rPr lang="en-US" b="1">
                <a:latin typeface="Times New Roman" panose="02020603050405020304" pitchFamily="18" charset="0"/>
                <a:cs typeface="Times New Roman" panose="02020603050405020304" pitchFamily="18" charset="0"/>
              </a:rPr>
              <a:t>Sprint Four</a:t>
            </a:r>
          </a:p>
          <a:p>
            <a:pPr lvl="1"/>
            <a:r>
              <a:rPr lang="en-US">
                <a:latin typeface="Times New Roman" panose="02020603050405020304" pitchFamily="18" charset="0"/>
                <a:cs typeface="Times New Roman" panose="02020603050405020304" pitchFamily="18" charset="0"/>
              </a:rPr>
              <a:t>User Panel Development</a:t>
            </a:r>
          </a:p>
          <a:p>
            <a:pPr lvl="2"/>
            <a:r>
              <a:rPr lang="en-US">
                <a:latin typeface="Times New Roman" panose="02020603050405020304" pitchFamily="18" charset="0"/>
                <a:cs typeface="Times New Roman" panose="02020603050405020304" pitchFamily="18" charset="0"/>
              </a:rPr>
              <a:t>Front End Development</a:t>
            </a:r>
          </a:p>
          <a:p>
            <a:pPr lvl="2"/>
            <a:r>
              <a:rPr lang="en-US">
                <a:latin typeface="Times New Roman" panose="02020603050405020304" pitchFamily="18" charset="0"/>
                <a:cs typeface="Times New Roman" panose="02020603050405020304" pitchFamily="18" charset="0"/>
              </a:rPr>
              <a:t>Back End Development</a:t>
            </a:r>
          </a:p>
          <a:p>
            <a:endParaRPr lang="en-US" i="1" dirty="0">
              <a:solidFill>
                <a:schemeClr val="bg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14</a:t>
            </a:fld>
            <a:endParaRPr sz="1200" b="0" i="0" u="none" strike="noStrike" cap="none">
              <a:solidFill>
                <a:srgbClr val="888888"/>
              </a:solidFill>
              <a:latin typeface="Calibri"/>
              <a:ea typeface="Calibri"/>
              <a:cs typeface="Calibri"/>
              <a:sym typeface="Calibri"/>
            </a:endParaRPr>
          </a:p>
        </p:txBody>
      </p:sp>
      <p:sp>
        <p:nvSpPr>
          <p:cNvPr id="188" name="Google Shape;188;p27"/>
          <p:cNvSpPr txBox="1">
            <a:spLocks noGrp="1"/>
          </p:cNvSpPr>
          <p:nvPr>
            <p:ph type="title"/>
          </p:nvPr>
        </p:nvSpPr>
        <p:spPr>
          <a:xfrm>
            <a:off x="3277415" y="553750"/>
            <a:ext cx="2909130" cy="76944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r>
              <a:rPr lang="en-US" sz="4400" b="1" i="0" u="none" strike="noStrike" cap="none">
                <a:solidFill>
                  <a:schemeClr val="dk1"/>
                </a:solidFill>
                <a:latin typeface="Calibri"/>
                <a:ea typeface="Calibri"/>
                <a:cs typeface="Calibri"/>
                <a:sym typeface="Calibri"/>
              </a:rPr>
              <a:t>Gantt Chart</a:t>
            </a:r>
            <a:endParaRPr sz="2800" b="1" i="0" u="none" strike="noStrike" cap="none">
              <a:solidFill>
                <a:schemeClr val="dk1"/>
              </a:solidFill>
              <a:latin typeface="Calibri"/>
              <a:ea typeface="Calibri"/>
              <a:cs typeface="Calibri"/>
              <a:sym typeface="Calibri"/>
            </a:endParaRPr>
          </a:p>
        </p:txBody>
      </p:sp>
      <p:pic>
        <p:nvPicPr>
          <p:cNvPr id="3" name="Content Placeholder 5" descr="A screenshot of a computer&#10;&#10;Description automatically generated">
            <a:extLst>
              <a:ext uri="{FF2B5EF4-FFF2-40B4-BE49-F238E27FC236}">
                <a16:creationId xmlns:a16="http://schemas.microsoft.com/office/drawing/2014/main" id="{D043AD61-55C1-73EB-2850-BD4406721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1538514"/>
            <a:ext cx="8468551" cy="415108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15</a:t>
            </a:fld>
            <a:endParaRPr sz="1200" b="0" i="0" u="none" strike="noStrike" cap="none">
              <a:solidFill>
                <a:srgbClr val="888888"/>
              </a:solidFill>
              <a:latin typeface="Calibri"/>
              <a:ea typeface="Calibri"/>
              <a:cs typeface="Calibri"/>
              <a:sym typeface="Calibri"/>
            </a:endParaRPr>
          </a:p>
        </p:txBody>
      </p:sp>
      <p:sp>
        <p:nvSpPr>
          <p:cNvPr id="188" name="Google Shape;188;p27"/>
          <p:cNvSpPr txBox="1">
            <a:spLocks noGrp="1"/>
          </p:cNvSpPr>
          <p:nvPr>
            <p:ph type="title"/>
          </p:nvPr>
        </p:nvSpPr>
        <p:spPr>
          <a:xfrm>
            <a:off x="3277415" y="553750"/>
            <a:ext cx="2909130" cy="76944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r>
              <a:rPr lang="en-US" sz="4400" b="1" i="0" u="none" strike="noStrike" cap="none">
                <a:solidFill>
                  <a:schemeClr val="dk1"/>
                </a:solidFill>
                <a:latin typeface="Calibri"/>
                <a:ea typeface="Calibri"/>
                <a:cs typeface="Calibri"/>
                <a:sym typeface="Calibri"/>
              </a:rPr>
              <a:t>Gantt Chart</a:t>
            </a:r>
            <a:endParaRPr sz="2800" b="1" i="0" u="none" strike="noStrike" cap="none">
              <a:solidFill>
                <a:schemeClr val="dk1"/>
              </a:solidFill>
              <a:latin typeface="Calibri"/>
              <a:ea typeface="Calibri"/>
              <a:cs typeface="Calibri"/>
              <a:sym typeface="Calibri"/>
            </a:endParaRPr>
          </a:p>
        </p:txBody>
      </p:sp>
      <p:pic>
        <p:nvPicPr>
          <p:cNvPr id="2" name="Content Placeholder 5" descr="A screenshot of a project&#10;&#10;Description automatically generated">
            <a:extLst>
              <a:ext uri="{FF2B5EF4-FFF2-40B4-BE49-F238E27FC236}">
                <a16:creationId xmlns:a16="http://schemas.microsoft.com/office/drawing/2014/main" id="{9FA5B5DA-260A-5D36-AF41-D8E0547731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69143"/>
            <a:ext cx="8229600" cy="3913323"/>
          </a:xfrm>
          <a:prstGeom prst="rect">
            <a:avLst/>
          </a:prstGeom>
          <a:noFill/>
          <a:ln>
            <a:noFill/>
          </a:ln>
        </p:spPr>
      </p:pic>
    </p:spTree>
    <p:extLst>
      <p:ext uri="{BB962C8B-B14F-4D97-AF65-F5344CB8AC3E}">
        <p14:creationId xmlns:p14="http://schemas.microsoft.com/office/powerpoint/2010/main" val="1774884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16</a:t>
            </a:fld>
            <a:endParaRPr sz="1200" b="0" i="0" u="none" strike="noStrike" cap="none">
              <a:solidFill>
                <a:srgbClr val="888888"/>
              </a:solidFill>
              <a:latin typeface="Calibri"/>
              <a:ea typeface="Calibri"/>
              <a:cs typeface="Calibri"/>
              <a:sym typeface="Calibri"/>
            </a:endParaRPr>
          </a:p>
        </p:txBody>
      </p:sp>
      <p:sp>
        <p:nvSpPr>
          <p:cNvPr id="188" name="Google Shape;188;p27"/>
          <p:cNvSpPr txBox="1">
            <a:spLocks noGrp="1"/>
          </p:cNvSpPr>
          <p:nvPr>
            <p:ph type="title"/>
          </p:nvPr>
        </p:nvSpPr>
        <p:spPr>
          <a:xfrm>
            <a:off x="3277415" y="553750"/>
            <a:ext cx="2909130" cy="76944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r>
              <a:rPr lang="en-US" sz="4400" b="1" i="0" u="none" strike="noStrike" cap="none">
                <a:solidFill>
                  <a:schemeClr val="dk1"/>
                </a:solidFill>
                <a:latin typeface="Calibri"/>
                <a:ea typeface="Calibri"/>
                <a:cs typeface="Calibri"/>
                <a:sym typeface="Calibri"/>
              </a:rPr>
              <a:t>Gantt Chart</a:t>
            </a:r>
            <a:endParaRPr sz="2800" b="1" i="0" u="none" strike="noStrike" cap="none">
              <a:solidFill>
                <a:schemeClr val="dk1"/>
              </a:solidFill>
              <a:latin typeface="Calibri"/>
              <a:ea typeface="Calibri"/>
              <a:cs typeface="Calibri"/>
              <a:sym typeface="Calibri"/>
            </a:endParaRPr>
          </a:p>
        </p:txBody>
      </p:sp>
      <p:pic>
        <p:nvPicPr>
          <p:cNvPr id="2" name="Content Placeholder 5" descr="A screenshot of a computer&#10;&#10;Description automatically generated">
            <a:extLst>
              <a:ext uri="{FF2B5EF4-FFF2-40B4-BE49-F238E27FC236}">
                <a16:creationId xmlns:a16="http://schemas.microsoft.com/office/drawing/2014/main" id="{C83A89CE-B697-368F-C4EA-4938022A0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51429"/>
            <a:ext cx="8229600" cy="4071773"/>
          </a:xfrm>
          <a:prstGeom prst="rect">
            <a:avLst/>
          </a:prstGeom>
          <a:noFill/>
          <a:ln>
            <a:noFill/>
          </a:ln>
        </p:spPr>
      </p:pic>
    </p:spTree>
    <p:extLst>
      <p:ext uri="{BB962C8B-B14F-4D97-AF65-F5344CB8AC3E}">
        <p14:creationId xmlns:p14="http://schemas.microsoft.com/office/powerpoint/2010/main" val="2687298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17</a:t>
            </a:fld>
            <a:endParaRPr sz="1200" b="0" i="0" u="none" strike="noStrike" cap="none">
              <a:solidFill>
                <a:srgbClr val="888888"/>
              </a:solidFill>
              <a:latin typeface="Calibri"/>
              <a:ea typeface="Calibri"/>
              <a:cs typeface="Calibri"/>
              <a:sym typeface="Calibri"/>
            </a:endParaRPr>
          </a:p>
        </p:txBody>
      </p:sp>
      <p:sp>
        <p:nvSpPr>
          <p:cNvPr id="188" name="Google Shape;188;p27"/>
          <p:cNvSpPr txBox="1">
            <a:spLocks noGrp="1"/>
          </p:cNvSpPr>
          <p:nvPr>
            <p:ph type="title"/>
          </p:nvPr>
        </p:nvSpPr>
        <p:spPr>
          <a:xfrm>
            <a:off x="3277415" y="553750"/>
            <a:ext cx="2909130" cy="76944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r>
              <a:rPr lang="en-US" sz="4400" b="1" i="0" u="none" strike="noStrike" cap="none">
                <a:solidFill>
                  <a:schemeClr val="dk1"/>
                </a:solidFill>
                <a:latin typeface="Calibri"/>
                <a:ea typeface="Calibri"/>
                <a:cs typeface="Calibri"/>
                <a:sym typeface="Calibri"/>
              </a:rPr>
              <a:t>Gantt Chart</a:t>
            </a:r>
            <a:endParaRPr sz="2800" b="1" i="0" u="none" strike="noStrike" cap="none">
              <a:solidFill>
                <a:schemeClr val="dk1"/>
              </a:solidFill>
              <a:latin typeface="Calibri"/>
              <a:ea typeface="Calibri"/>
              <a:cs typeface="Calibri"/>
              <a:sym typeface="Calibri"/>
            </a:endParaRPr>
          </a:p>
        </p:txBody>
      </p:sp>
      <p:pic>
        <p:nvPicPr>
          <p:cNvPr id="2" name="Content Placeholder 5" descr="A screenshot of a computer&#10;&#10;Description automatically generated">
            <a:extLst>
              <a:ext uri="{FF2B5EF4-FFF2-40B4-BE49-F238E27FC236}">
                <a16:creationId xmlns:a16="http://schemas.microsoft.com/office/drawing/2014/main" id="{4B44E75B-55A8-3223-D238-8C1FF84944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12686"/>
            <a:ext cx="8229600" cy="3869255"/>
          </a:xfrm>
          <a:prstGeom prst="rect">
            <a:avLst/>
          </a:prstGeom>
          <a:noFill/>
          <a:ln>
            <a:noFill/>
          </a:ln>
        </p:spPr>
      </p:pic>
    </p:spTree>
    <p:extLst>
      <p:ext uri="{BB962C8B-B14F-4D97-AF65-F5344CB8AC3E}">
        <p14:creationId xmlns:p14="http://schemas.microsoft.com/office/powerpoint/2010/main" val="2971197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1" i="0" u="none" strike="noStrike" cap="none">
                <a:solidFill>
                  <a:schemeClr val="dk1"/>
                </a:solidFill>
                <a:latin typeface="Calibri"/>
                <a:ea typeface="Calibri"/>
                <a:cs typeface="Calibri"/>
                <a:sym typeface="Calibri"/>
              </a:rPr>
              <a:t>Agenda</a:t>
            </a:r>
            <a:endParaRPr/>
          </a:p>
        </p:txBody>
      </p:sp>
      <p:sp>
        <p:nvSpPr>
          <p:cNvPr id="98" name="Google Shape;98;p14"/>
          <p:cNvSpPr txBox="1">
            <a:spLocks noGrp="1"/>
          </p:cNvSpPr>
          <p:nvPr>
            <p:ph type="body" idx="1"/>
          </p:nvPr>
        </p:nvSpPr>
        <p:spPr>
          <a:xfrm>
            <a:off x="457200" y="1219200"/>
            <a:ext cx="8229600" cy="5502275"/>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v"/>
            </a:pPr>
            <a:r>
              <a:rPr lang="en-US" sz="1500" dirty="0">
                <a:latin typeface="Times New Roman" panose="02020603050405020304" pitchFamily="18" charset="0"/>
                <a:cs typeface="Times New Roman" panose="02020603050405020304" pitchFamily="18" charset="0"/>
              </a:rPr>
              <a:t>Project Introduction</a:t>
            </a:r>
          </a:p>
          <a:p>
            <a:pPr>
              <a:buFont typeface="Wingdings" panose="05000000000000000000" pitchFamily="2" charset="2"/>
              <a:buChar char="v"/>
            </a:pPr>
            <a:r>
              <a:rPr lang="en-US" sz="1500" dirty="0">
                <a:latin typeface="Times New Roman" panose="02020603050405020304" pitchFamily="18" charset="0"/>
                <a:cs typeface="Times New Roman" panose="02020603050405020304" pitchFamily="18" charset="0"/>
              </a:rPr>
              <a:t>Project Scope</a:t>
            </a:r>
          </a:p>
          <a:p>
            <a:pPr>
              <a:buFont typeface="Wingdings" panose="05000000000000000000" pitchFamily="2" charset="2"/>
              <a:buChar char="v"/>
            </a:pPr>
            <a:r>
              <a:rPr lang="en-US" sz="1500" dirty="0">
                <a:latin typeface="Times New Roman" panose="02020603050405020304" pitchFamily="18" charset="0"/>
                <a:cs typeface="Times New Roman" panose="02020603050405020304" pitchFamily="18" charset="0"/>
              </a:rPr>
              <a:t>Functional Requirements</a:t>
            </a:r>
          </a:p>
          <a:p>
            <a:pPr>
              <a:buFont typeface="Wingdings" panose="05000000000000000000" pitchFamily="2" charset="2"/>
              <a:buChar char="v"/>
            </a:pPr>
            <a:r>
              <a:rPr lang="en-US" sz="1500" dirty="0">
                <a:latin typeface="Times New Roman" panose="02020603050405020304" pitchFamily="18" charset="0"/>
                <a:cs typeface="Times New Roman" panose="02020603050405020304" pitchFamily="18" charset="0"/>
              </a:rPr>
              <a:t>Non-Functional Requirements</a:t>
            </a:r>
          </a:p>
          <a:p>
            <a:pPr>
              <a:buFont typeface="Wingdings" panose="05000000000000000000" pitchFamily="2" charset="2"/>
              <a:buChar char="v"/>
            </a:pPr>
            <a:r>
              <a:rPr lang="en-US" sz="1500" dirty="0">
                <a:latin typeface="Times New Roman" panose="02020603050405020304" pitchFamily="18" charset="0"/>
                <a:cs typeface="Times New Roman" panose="02020603050405020304" pitchFamily="18" charset="0"/>
              </a:rPr>
              <a:t>Data Flow Diagram</a:t>
            </a:r>
          </a:p>
          <a:p>
            <a:pPr>
              <a:buFont typeface="Wingdings" panose="05000000000000000000" pitchFamily="2" charset="2"/>
              <a:buChar char="v"/>
            </a:pPr>
            <a:r>
              <a:rPr lang="en-US" sz="1500" dirty="0">
                <a:latin typeface="Times New Roman" panose="02020603050405020304" pitchFamily="18" charset="0"/>
                <a:cs typeface="Times New Roman" panose="02020603050405020304" pitchFamily="18" charset="0"/>
              </a:rPr>
              <a:t>Use Case Diagram</a:t>
            </a:r>
          </a:p>
          <a:p>
            <a:pPr>
              <a:buFont typeface="Wingdings" panose="05000000000000000000" pitchFamily="2" charset="2"/>
              <a:buChar char="v"/>
            </a:pPr>
            <a:r>
              <a:rPr lang="en-US" sz="1500" dirty="0">
                <a:latin typeface="Times New Roman" panose="02020603050405020304" pitchFamily="18" charset="0"/>
                <a:cs typeface="Times New Roman" panose="02020603050405020304" pitchFamily="18" charset="0"/>
              </a:rPr>
              <a:t>System Block Diagram</a:t>
            </a:r>
          </a:p>
          <a:p>
            <a:pPr>
              <a:buFont typeface="Wingdings" panose="05000000000000000000" pitchFamily="2" charset="2"/>
              <a:buChar char="v"/>
            </a:pPr>
            <a:r>
              <a:rPr lang="en-US" sz="1500" dirty="0">
                <a:latin typeface="Times New Roman" panose="02020603050405020304" pitchFamily="18" charset="0"/>
                <a:cs typeface="Times New Roman" panose="02020603050405020304" pitchFamily="18" charset="0"/>
              </a:rPr>
              <a:t>Summary of 30%  Project Implementation</a:t>
            </a:r>
          </a:p>
          <a:p>
            <a:pPr>
              <a:buFont typeface="Wingdings" panose="05000000000000000000" pitchFamily="2" charset="2"/>
              <a:buChar char="v"/>
            </a:pPr>
            <a:r>
              <a:rPr lang="en-US" sz="1500" dirty="0">
                <a:latin typeface="Times New Roman" panose="02020603050405020304" pitchFamily="18" charset="0"/>
                <a:cs typeface="Times New Roman" panose="02020603050405020304" pitchFamily="18" charset="0"/>
              </a:rPr>
              <a:t>Schedule(Gantt Chart)</a:t>
            </a:r>
          </a:p>
          <a:p>
            <a:pPr marL="342900" marR="0" lvl="0" indent="-139700" algn="l" rtl="0">
              <a:spcBef>
                <a:spcPts val="0"/>
              </a:spcBef>
              <a:spcAft>
                <a:spcPts val="0"/>
              </a:spcAft>
              <a:buClr>
                <a:schemeClr val="dk1"/>
              </a:buClr>
              <a:buSzPts val="3200"/>
              <a:buFont typeface="Arial"/>
              <a:buNone/>
            </a:pPr>
            <a:endParaRPr lang="en-GB" sz="3200" b="0" i="0" u="none" strike="noStrike" cap="none" dirty="0">
              <a:solidFill>
                <a:schemeClr val="dk1"/>
              </a:solidFill>
              <a:latin typeface="Calibri"/>
              <a:ea typeface="Calibri"/>
              <a:cs typeface="Calibri"/>
              <a:sym typeface="Calibri"/>
            </a:endParaRPr>
          </a:p>
        </p:txBody>
      </p:sp>
      <p:sp>
        <p:nvSpPr>
          <p:cNvPr id="99" name="Google Shape;99;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2</a:t>
            </a:fld>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3</a:t>
            </a:fld>
            <a:endParaRPr sz="1200" b="0" i="0" u="none" strike="noStrike" cap="none">
              <a:solidFill>
                <a:srgbClr val="888888"/>
              </a:solidFill>
              <a:latin typeface="Calibri"/>
              <a:ea typeface="Calibri"/>
              <a:cs typeface="Calibri"/>
              <a:sym typeface="Calibri"/>
            </a:endParaRPr>
          </a:p>
        </p:txBody>
      </p:sp>
      <p:sp>
        <p:nvSpPr>
          <p:cNvPr id="106" name="Google Shape;106;p15"/>
          <p:cNvSpPr txBox="1">
            <a:spLocks noGrp="1"/>
          </p:cNvSpPr>
          <p:nvPr>
            <p:ph type="title"/>
          </p:nvPr>
        </p:nvSpPr>
        <p:spPr>
          <a:xfrm>
            <a:off x="457200" y="274638"/>
            <a:ext cx="8229600" cy="10464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r>
              <a:rPr lang="en-US" sz="4400" b="1" i="0" u="none" strike="noStrike" cap="none">
                <a:solidFill>
                  <a:schemeClr val="dk1"/>
                </a:solidFill>
                <a:latin typeface="Calibri"/>
                <a:ea typeface="Calibri"/>
                <a:cs typeface="Calibri"/>
                <a:sym typeface="Calibri"/>
              </a:rPr>
              <a:t>Project Introduction</a:t>
            </a:r>
            <a:br>
              <a:rPr lang="en-US" sz="2800" b="1" i="0" u="none" strike="noStrike" cap="none">
                <a:solidFill>
                  <a:schemeClr val="dk1"/>
                </a:solidFill>
                <a:latin typeface="Tahoma"/>
                <a:ea typeface="Tahoma"/>
                <a:cs typeface="Tahoma"/>
                <a:sym typeface="Tahoma"/>
              </a:rPr>
            </a:br>
            <a:endParaRPr sz="1800" b="0" i="0" u="none" strike="noStrike" cap="none">
              <a:solidFill>
                <a:schemeClr val="dk1"/>
              </a:solidFill>
              <a:latin typeface="Arial"/>
              <a:ea typeface="Arial"/>
              <a:cs typeface="Arial"/>
              <a:sym typeface="Arial"/>
            </a:endParaRPr>
          </a:p>
        </p:txBody>
      </p:sp>
      <p:sp>
        <p:nvSpPr>
          <p:cNvPr id="2" name="Content Placeholder 2">
            <a:extLst>
              <a:ext uri="{FF2B5EF4-FFF2-40B4-BE49-F238E27FC236}">
                <a16:creationId xmlns:a16="http://schemas.microsoft.com/office/drawing/2014/main" id="{28618A0D-410A-EBD5-59CB-A0ADC4B43D70}"/>
              </a:ext>
            </a:extLst>
          </p:cNvPr>
          <p:cNvSpPr txBox="1">
            <a:spLocks/>
          </p:cNvSpPr>
          <p:nvPr/>
        </p:nvSpPr>
        <p:spPr>
          <a:xfrm>
            <a:off x="457200" y="1132114"/>
            <a:ext cx="8229600" cy="545124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algn="just"/>
            <a:r>
              <a:rPr lang="en-US" dirty="0">
                <a:latin typeface="Times New Roman" panose="02020603050405020304" pitchFamily="18" charset="0"/>
                <a:cs typeface="Times New Roman" panose="02020603050405020304" pitchFamily="18" charset="0"/>
              </a:rPr>
              <a:t>“Interview preparation application” is a platform that provide an ease to candidates  who want to prepare and boost up their confidence before appearing in an interview </a:t>
            </a:r>
          </a:p>
          <a:p>
            <a:pPr algn="just"/>
            <a:r>
              <a:rPr lang="en-US" dirty="0">
                <a:latin typeface="Times New Roman" panose="02020603050405020304" pitchFamily="18" charset="0"/>
                <a:cs typeface="Times New Roman" panose="02020603050405020304" pitchFamily="18" charset="0"/>
              </a:rPr>
              <a:t>This application is specifically for Software engineering graduates. We assume that they have enough knowledge of their field as we’re not providing textbooks content, we’re providing that data which help the candidate to successfully pass their interview </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2" name="Google Shape;11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4</a:t>
            </a:fld>
            <a:endParaRPr sz="1200" b="0" i="0" u="none" strike="noStrike" cap="none">
              <a:solidFill>
                <a:srgbClr val="888888"/>
              </a:solidFill>
              <a:latin typeface="Calibri"/>
              <a:ea typeface="Calibri"/>
              <a:cs typeface="Calibri"/>
              <a:sym typeface="Calibri"/>
            </a:endParaRPr>
          </a:p>
        </p:txBody>
      </p:sp>
      <p:sp>
        <p:nvSpPr>
          <p:cNvPr id="113" name="Google Shape;113;p16"/>
          <p:cNvSpPr txBox="1">
            <a:spLocks noGrp="1"/>
          </p:cNvSpPr>
          <p:nvPr>
            <p:ph type="title"/>
          </p:nvPr>
        </p:nvSpPr>
        <p:spPr>
          <a:xfrm>
            <a:off x="457200" y="274638"/>
            <a:ext cx="8229600" cy="10464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r>
              <a:rPr lang="en-US" sz="4400" b="1" i="0" u="none" strike="noStrike" cap="none" dirty="0">
                <a:solidFill>
                  <a:schemeClr val="dk1"/>
                </a:solidFill>
                <a:latin typeface="Calibri"/>
                <a:ea typeface="Calibri"/>
                <a:cs typeface="Calibri"/>
                <a:sym typeface="Calibri"/>
              </a:rPr>
              <a:t>Project Scope</a:t>
            </a:r>
            <a:br>
              <a:rPr lang="en-US" sz="2800" b="1" i="0" u="none" strike="noStrike" cap="none" dirty="0">
                <a:solidFill>
                  <a:schemeClr val="dk1"/>
                </a:solidFill>
                <a:latin typeface="Tahoma"/>
                <a:ea typeface="Tahoma"/>
                <a:cs typeface="Tahoma"/>
                <a:sym typeface="Tahoma"/>
              </a:rPr>
            </a:br>
            <a:endParaRPr sz="1800" b="0" i="0" u="none" strike="noStrike" cap="none" dirty="0">
              <a:solidFill>
                <a:schemeClr val="dk1"/>
              </a:solidFill>
              <a:latin typeface="Arial"/>
              <a:ea typeface="Arial"/>
              <a:cs typeface="Arial"/>
              <a:sym typeface="Arial"/>
            </a:endParaRPr>
          </a:p>
        </p:txBody>
      </p:sp>
      <p:sp>
        <p:nvSpPr>
          <p:cNvPr id="2" name="Content Placeholder 2">
            <a:extLst>
              <a:ext uri="{FF2B5EF4-FFF2-40B4-BE49-F238E27FC236}">
                <a16:creationId xmlns:a16="http://schemas.microsoft.com/office/drawing/2014/main" id="{221734BC-DC54-BE02-7F6D-CA18D00973A5}"/>
              </a:ext>
            </a:extLst>
          </p:cNvPr>
          <p:cNvSpPr txBox="1">
            <a:spLocks/>
          </p:cNvSpPr>
          <p:nvPr/>
        </p:nvSpPr>
        <p:spPr>
          <a:xfrm>
            <a:off x="457200" y="1600200"/>
            <a:ext cx="8229600" cy="4525963"/>
          </a:xfrm>
          <a:prstGeom prst="rect">
            <a:avLst/>
          </a:prstGeom>
          <a:noFill/>
          <a:ln>
            <a:noFill/>
          </a:ln>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0" indent="0">
              <a:buFont typeface="Arial"/>
              <a:buNone/>
            </a:pPr>
            <a:r>
              <a:rPr lang="en-GB" b="1" u="sng">
                <a:latin typeface="Times New Roman" panose="02020603050405020304" pitchFamily="18" charset="0"/>
                <a:cs typeface="Times New Roman" panose="02020603050405020304" pitchFamily="18" charset="0"/>
              </a:rPr>
              <a:t>What to do:</a:t>
            </a:r>
          </a:p>
          <a:p>
            <a:endParaRPr lang="en-GB">
              <a:latin typeface="Times New Roman" panose="02020603050405020304" pitchFamily="18" charset="0"/>
              <a:cs typeface="Times New Roman" panose="02020603050405020304" pitchFamily="18" charset="0"/>
            </a:endParaRPr>
          </a:p>
          <a:p>
            <a:r>
              <a:rPr lang="en-GB" b="1">
                <a:latin typeface="Times New Roman" panose="02020603050405020304" pitchFamily="18" charset="0"/>
                <a:cs typeface="Times New Roman" panose="02020603050405020304" pitchFamily="18" charset="0"/>
              </a:rPr>
              <a:t>Comprehensive Question Bank:</a:t>
            </a:r>
            <a:r>
              <a:rPr lang="en-GB">
                <a:latin typeface="Times New Roman" panose="02020603050405020304" pitchFamily="18" charset="0"/>
                <a:cs typeface="Times New Roman" panose="02020603050405020304" pitchFamily="18" charset="0"/>
              </a:rPr>
              <a:t> We will develop an extensive database of interview questions and answers, covering various aspects of software engineering.</a:t>
            </a:r>
          </a:p>
          <a:p>
            <a:endParaRPr lang="en-GB">
              <a:latin typeface="Times New Roman" panose="02020603050405020304" pitchFamily="18" charset="0"/>
              <a:cs typeface="Times New Roman" panose="02020603050405020304" pitchFamily="18" charset="0"/>
            </a:endParaRPr>
          </a:p>
          <a:p>
            <a:r>
              <a:rPr lang="en-GB" b="1">
                <a:latin typeface="Times New Roman" panose="02020603050405020304" pitchFamily="18" charset="0"/>
                <a:cs typeface="Times New Roman" panose="02020603050405020304" pitchFamily="18" charset="0"/>
              </a:rPr>
              <a:t>Expert Interaction: </a:t>
            </a:r>
            <a:r>
              <a:rPr lang="en-GB">
                <a:latin typeface="Times New Roman" panose="02020603050405020304" pitchFamily="18" charset="0"/>
                <a:cs typeface="Times New Roman" panose="02020603050405020304" pitchFamily="18" charset="0"/>
              </a:rPr>
              <a:t>Users can connect with industry experts and successful candidates to seek guidance and advice.</a:t>
            </a:r>
          </a:p>
          <a:p>
            <a:endParaRPr lang="en-GB">
              <a:latin typeface="Times New Roman" panose="02020603050405020304" pitchFamily="18" charset="0"/>
              <a:cs typeface="Times New Roman" panose="02020603050405020304" pitchFamily="18" charset="0"/>
            </a:endParaRPr>
          </a:p>
          <a:p>
            <a:r>
              <a:rPr lang="en-GB" b="1">
                <a:latin typeface="Times New Roman" panose="02020603050405020304" pitchFamily="18" charset="0"/>
                <a:cs typeface="Times New Roman" panose="02020603050405020304" pitchFamily="18" charset="0"/>
              </a:rPr>
              <a:t>Interview Performance Tracking: </a:t>
            </a:r>
            <a:r>
              <a:rPr lang="en-GB">
                <a:latin typeface="Times New Roman" panose="02020603050405020304" pitchFamily="18" charset="0"/>
                <a:cs typeface="Times New Roman" panose="02020603050405020304" pitchFamily="18" charset="0"/>
              </a:rPr>
              <a:t>The app will allow users to track their interview preparation progress and identify areas for improvement.</a:t>
            </a:r>
          </a:p>
          <a:p>
            <a:endParaRPr lang="en-GB">
              <a:latin typeface="Times New Roman" panose="02020603050405020304" pitchFamily="18" charset="0"/>
              <a:cs typeface="Times New Roman" panose="02020603050405020304" pitchFamily="18" charset="0"/>
            </a:endParaRPr>
          </a:p>
          <a:p>
            <a:r>
              <a:rPr lang="en-GB" b="1">
                <a:latin typeface="Times New Roman" panose="02020603050405020304" pitchFamily="18" charset="0"/>
                <a:cs typeface="Times New Roman" panose="02020603050405020304" pitchFamily="18" charset="0"/>
              </a:rPr>
              <a:t>User Contribution: </a:t>
            </a:r>
            <a:r>
              <a:rPr lang="en-GB">
                <a:latin typeface="Times New Roman" panose="02020603050405020304" pitchFamily="18" charset="0"/>
                <a:cs typeface="Times New Roman" panose="02020603050405020304" pitchFamily="18" charset="0"/>
              </a:rPr>
              <a:t>We encourage active user participation, allowing them to contribute questions, answers, and insights to enrich the platform.</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2" name="Google Shape;11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5</a:t>
            </a:fld>
            <a:endParaRPr sz="1200" b="0" i="0" u="none" strike="noStrike" cap="none">
              <a:solidFill>
                <a:srgbClr val="888888"/>
              </a:solidFill>
              <a:latin typeface="Calibri"/>
              <a:ea typeface="Calibri"/>
              <a:cs typeface="Calibri"/>
              <a:sym typeface="Calibri"/>
            </a:endParaRPr>
          </a:p>
        </p:txBody>
      </p:sp>
      <p:sp>
        <p:nvSpPr>
          <p:cNvPr id="113" name="Google Shape;113;p16"/>
          <p:cNvSpPr txBox="1">
            <a:spLocks noGrp="1"/>
          </p:cNvSpPr>
          <p:nvPr>
            <p:ph type="title"/>
          </p:nvPr>
        </p:nvSpPr>
        <p:spPr>
          <a:xfrm>
            <a:off x="457200" y="274638"/>
            <a:ext cx="8229600" cy="10464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r>
              <a:rPr lang="en-US" sz="4400" b="1" i="0" u="none" strike="noStrike" cap="none">
                <a:solidFill>
                  <a:schemeClr val="dk1"/>
                </a:solidFill>
                <a:latin typeface="Calibri"/>
                <a:ea typeface="Calibri"/>
                <a:cs typeface="Calibri"/>
                <a:sym typeface="Calibri"/>
              </a:rPr>
              <a:t>Project Scope</a:t>
            </a:r>
            <a:br>
              <a:rPr lang="en-US" sz="2800" b="1" i="0" u="none" strike="noStrike" cap="none">
                <a:solidFill>
                  <a:schemeClr val="dk1"/>
                </a:solidFill>
                <a:latin typeface="Tahoma"/>
                <a:ea typeface="Tahoma"/>
                <a:cs typeface="Tahoma"/>
                <a:sym typeface="Tahoma"/>
              </a:rPr>
            </a:br>
            <a:endParaRPr sz="1800" b="0" i="0" u="none" strike="noStrike" cap="none">
              <a:solidFill>
                <a:schemeClr val="dk1"/>
              </a:solidFill>
              <a:latin typeface="Arial"/>
              <a:ea typeface="Arial"/>
              <a:cs typeface="Arial"/>
              <a:sym typeface="Arial"/>
            </a:endParaRPr>
          </a:p>
        </p:txBody>
      </p:sp>
      <p:sp>
        <p:nvSpPr>
          <p:cNvPr id="2" name="Content Placeholder 2">
            <a:extLst>
              <a:ext uri="{FF2B5EF4-FFF2-40B4-BE49-F238E27FC236}">
                <a16:creationId xmlns:a16="http://schemas.microsoft.com/office/drawing/2014/main" id="{19CDA96D-7643-B79A-CCAA-868F27C04B0A}"/>
              </a:ext>
            </a:extLst>
          </p:cNvPr>
          <p:cNvSpPr txBox="1">
            <a:spLocks/>
          </p:cNvSpPr>
          <p:nvPr/>
        </p:nvSpPr>
        <p:spPr>
          <a:xfrm>
            <a:off x="457200" y="1600200"/>
            <a:ext cx="8229600" cy="4525963"/>
          </a:xfrm>
          <a:prstGeom prst="rect">
            <a:avLst/>
          </a:prstGeom>
          <a:noFill/>
          <a:ln>
            <a:noFill/>
          </a:ln>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0" indent="0">
              <a:buFont typeface="Arial"/>
              <a:buNone/>
            </a:pPr>
            <a:r>
              <a:rPr lang="en-GB" b="1" u="sng">
                <a:latin typeface="Times New Roman" panose="02020603050405020304" pitchFamily="18" charset="0"/>
                <a:cs typeface="Times New Roman" panose="02020603050405020304" pitchFamily="18" charset="0"/>
              </a:rPr>
              <a:t>What to do:</a:t>
            </a:r>
          </a:p>
          <a:p>
            <a:endParaRPr lang="en-GB" b="1">
              <a:latin typeface="Times New Roman" panose="02020603050405020304" pitchFamily="18" charset="0"/>
              <a:cs typeface="Times New Roman" panose="02020603050405020304" pitchFamily="18" charset="0"/>
            </a:endParaRPr>
          </a:p>
          <a:p>
            <a:r>
              <a:rPr lang="en-GB" b="1">
                <a:latin typeface="Times New Roman" panose="02020603050405020304" pitchFamily="18" charset="0"/>
                <a:cs typeface="Times New Roman" panose="02020603050405020304" pitchFamily="18" charset="0"/>
              </a:rPr>
              <a:t>Mock Interview Enhancement Tips: </a:t>
            </a:r>
            <a:r>
              <a:rPr lang="en-GB">
                <a:latin typeface="Times New Roman" panose="02020603050405020304" pitchFamily="18" charset="0"/>
                <a:cs typeface="Times New Roman" panose="02020603050405020304" pitchFamily="18" charset="0"/>
              </a:rPr>
              <a:t>In addition to assessing the user's confidence level based on hand gestures, facial expressions, and eye movements, the app will provide recommendations on how to improve their confidence. These recommendations may include tips on body language, eye contact.</a:t>
            </a:r>
          </a:p>
          <a:p>
            <a:r>
              <a:rPr lang="en-GB" b="1">
                <a:latin typeface="Times New Roman" panose="02020603050405020304" pitchFamily="18" charset="0"/>
                <a:cs typeface="Times New Roman" panose="02020603050405020304" pitchFamily="18" charset="0"/>
              </a:rPr>
              <a:t>User Interaction with Questions and Answers: </a:t>
            </a:r>
            <a:r>
              <a:rPr lang="en-GB">
                <a:latin typeface="Times New Roman" panose="02020603050405020304" pitchFamily="18" charset="0"/>
                <a:cs typeface="Times New Roman" panose="02020603050405020304" pitchFamily="18" charset="0"/>
              </a:rPr>
              <a:t>Within the Question Bank, users will have the ability to view questions and answers contributed by other users. They can also provide feedback and responses to these questions, fostering a collaborative and interactive learning environment.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4430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2" name="Google Shape;11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6</a:t>
            </a:fld>
            <a:endParaRPr sz="1200" b="0" i="0" u="none" strike="noStrike" cap="none">
              <a:solidFill>
                <a:srgbClr val="888888"/>
              </a:solidFill>
              <a:latin typeface="Calibri"/>
              <a:ea typeface="Calibri"/>
              <a:cs typeface="Calibri"/>
              <a:sym typeface="Calibri"/>
            </a:endParaRPr>
          </a:p>
        </p:txBody>
      </p:sp>
      <p:sp>
        <p:nvSpPr>
          <p:cNvPr id="113" name="Google Shape;113;p16"/>
          <p:cNvSpPr txBox="1">
            <a:spLocks noGrp="1"/>
          </p:cNvSpPr>
          <p:nvPr>
            <p:ph type="title"/>
          </p:nvPr>
        </p:nvSpPr>
        <p:spPr>
          <a:xfrm>
            <a:off x="457200" y="274638"/>
            <a:ext cx="8229600" cy="10464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r>
              <a:rPr lang="en-US" sz="4400" b="1" i="0" u="none" strike="noStrike" cap="none">
                <a:solidFill>
                  <a:schemeClr val="dk1"/>
                </a:solidFill>
                <a:latin typeface="Calibri"/>
                <a:ea typeface="Calibri"/>
                <a:cs typeface="Calibri"/>
                <a:sym typeface="Calibri"/>
              </a:rPr>
              <a:t>Project Scope</a:t>
            </a:r>
            <a:br>
              <a:rPr lang="en-US" sz="2800" b="1" i="0" u="none" strike="noStrike" cap="none">
                <a:solidFill>
                  <a:schemeClr val="dk1"/>
                </a:solidFill>
                <a:latin typeface="Tahoma"/>
                <a:ea typeface="Tahoma"/>
                <a:cs typeface="Tahoma"/>
                <a:sym typeface="Tahoma"/>
              </a:rPr>
            </a:br>
            <a:endParaRPr sz="1800" b="0" i="0" u="none" strike="noStrike" cap="none">
              <a:solidFill>
                <a:schemeClr val="dk1"/>
              </a:solidFill>
              <a:latin typeface="Arial"/>
              <a:ea typeface="Arial"/>
              <a:cs typeface="Arial"/>
              <a:sym typeface="Arial"/>
            </a:endParaRPr>
          </a:p>
        </p:txBody>
      </p:sp>
      <p:sp>
        <p:nvSpPr>
          <p:cNvPr id="3" name="Content Placeholder 2">
            <a:extLst>
              <a:ext uri="{FF2B5EF4-FFF2-40B4-BE49-F238E27FC236}">
                <a16:creationId xmlns:a16="http://schemas.microsoft.com/office/drawing/2014/main" id="{1DADD4C0-8C0B-F320-ED43-10048E75B46A}"/>
              </a:ext>
            </a:extLst>
          </p:cNvPr>
          <p:cNvSpPr txBox="1">
            <a:spLocks/>
          </p:cNvSpPr>
          <p:nvPr/>
        </p:nvSpPr>
        <p:spPr>
          <a:xfrm>
            <a:off x="457200" y="1600200"/>
            <a:ext cx="8229600" cy="4525963"/>
          </a:xfrm>
          <a:prstGeom prst="rect">
            <a:avLst/>
          </a:prstGeom>
          <a:noFill/>
          <a:ln>
            <a:noFill/>
          </a:ln>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0" indent="0">
              <a:buFont typeface="Arial"/>
              <a:buNone/>
            </a:pPr>
            <a:r>
              <a:rPr lang="en-GB" b="1" u="sng">
                <a:latin typeface="Times New Roman" panose="02020603050405020304" pitchFamily="18" charset="0"/>
                <a:cs typeface="Times New Roman" panose="02020603050405020304" pitchFamily="18" charset="0"/>
              </a:rPr>
              <a:t>What not to do:</a:t>
            </a:r>
          </a:p>
          <a:p>
            <a:endParaRPr lang="en-GB" sz="3600">
              <a:latin typeface="Times New Roman" panose="02020603050405020304" pitchFamily="18" charset="0"/>
              <a:cs typeface="Times New Roman" panose="02020603050405020304" pitchFamily="18" charset="0"/>
            </a:endParaRPr>
          </a:p>
          <a:p>
            <a:r>
              <a:rPr lang="en-GB" b="1">
                <a:latin typeface="Times New Roman" panose="02020603050405020304" pitchFamily="18" charset="0"/>
                <a:cs typeface="Times New Roman" panose="02020603050405020304" pitchFamily="18" charset="0"/>
              </a:rPr>
              <a:t>Textbook Content: </a:t>
            </a:r>
            <a:r>
              <a:rPr lang="en-GB">
                <a:latin typeface="Times New Roman" panose="02020603050405020304" pitchFamily="18" charset="0"/>
                <a:cs typeface="Times New Roman" panose="02020603050405020304" pitchFamily="18" charset="0"/>
              </a:rPr>
              <a:t>Our focus is on interview-specific content. We won't provide textbook-style educational material unrelated to interview preparation.</a:t>
            </a:r>
          </a:p>
          <a:p>
            <a:r>
              <a:rPr lang="en-GB" b="1">
                <a:latin typeface="Times New Roman" panose="02020603050405020304" pitchFamily="18" charset="0"/>
                <a:cs typeface="Times New Roman" panose="02020603050405020304" pitchFamily="18" charset="0"/>
              </a:rPr>
              <a:t>Job Placement Services: </a:t>
            </a:r>
            <a:r>
              <a:rPr lang="en-GB">
                <a:latin typeface="Times New Roman" panose="02020603050405020304" pitchFamily="18" charset="0"/>
                <a:cs typeface="Times New Roman" panose="02020603050405020304" pitchFamily="18" charset="0"/>
              </a:rPr>
              <a:t>While we aim to improve employability, we won't directly offer job placement or recruitment services within the app.</a:t>
            </a:r>
          </a:p>
          <a:p>
            <a:r>
              <a:rPr lang="en-GB" b="1">
                <a:latin typeface="Times New Roman" panose="02020603050405020304" pitchFamily="18" charset="0"/>
                <a:cs typeface="Times New Roman" panose="02020603050405020304" pitchFamily="18" charset="0"/>
              </a:rPr>
              <a:t>Certifications:</a:t>
            </a:r>
            <a:r>
              <a:rPr lang="en-GB">
                <a:latin typeface="Times New Roman" panose="02020603050405020304" pitchFamily="18" charset="0"/>
                <a:cs typeface="Times New Roman" panose="02020603050405020304" pitchFamily="18" charset="0"/>
              </a:rPr>
              <a:t> Our application doesn't provide certification programs; it's purely for interview preparation and skill development.</a:t>
            </a:r>
          </a:p>
          <a:p>
            <a:r>
              <a:rPr lang="en-GB" b="1">
                <a:latin typeface="Times New Roman" panose="02020603050405020304" pitchFamily="18" charset="0"/>
                <a:cs typeface="Times New Roman" panose="02020603050405020304" pitchFamily="18" charset="0"/>
              </a:rPr>
              <a:t>Specific to Software Engineering Graduates: </a:t>
            </a:r>
            <a:r>
              <a:rPr lang="en-GB">
                <a:latin typeface="Times New Roman" panose="02020603050405020304" pitchFamily="18" charset="0"/>
                <a:cs typeface="Times New Roman" panose="02020603050405020304" pitchFamily="18" charset="0"/>
              </a:rPr>
              <a:t>The Interview Preparation Application is tailored exclusively for software engineering graduates and may not cater to the needs of candidates from other fields. Its content and resources are designed with a software engineering focus.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9444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9" name="Google Shape;11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7</a:t>
            </a:fld>
            <a:endParaRPr sz="1200" b="0" i="0" u="none" strike="noStrike" cap="none">
              <a:solidFill>
                <a:srgbClr val="888888"/>
              </a:solidFill>
              <a:latin typeface="Calibri"/>
              <a:ea typeface="Calibri"/>
              <a:cs typeface="Calibri"/>
              <a:sym typeface="Calibri"/>
            </a:endParaRPr>
          </a:p>
        </p:txBody>
      </p:sp>
      <p:sp>
        <p:nvSpPr>
          <p:cNvPr id="120" name="Google Shape;120;p17"/>
          <p:cNvSpPr txBox="1">
            <a:spLocks noGrp="1"/>
          </p:cNvSpPr>
          <p:nvPr>
            <p:ph type="title"/>
          </p:nvPr>
        </p:nvSpPr>
        <p:spPr>
          <a:xfrm>
            <a:off x="457200" y="274638"/>
            <a:ext cx="8229600" cy="76944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r>
              <a:rPr lang="en-US" sz="4400" b="1" i="0" u="none" strike="noStrike" cap="none">
                <a:solidFill>
                  <a:schemeClr val="dk1"/>
                </a:solidFill>
                <a:latin typeface="Calibri"/>
                <a:ea typeface="Calibri"/>
                <a:cs typeface="Calibri"/>
                <a:sym typeface="Calibri"/>
              </a:rPr>
              <a:t>Functional Requirements</a:t>
            </a:r>
            <a:endParaRPr sz="3200" b="0" i="0" u="none" strike="noStrike" cap="none">
              <a:solidFill>
                <a:schemeClr val="dk1"/>
              </a:solidFill>
              <a:latin typeface="Calibri"/>
              <a:ea typeface="Calibri"/>
              <a:cs typeface="Calibri"/>
              <a:sym typeface="Calibri"/>
            </a:endParaRPr>
          </a:p>
        </p:txBody>
      </p:sp>
      <p:sp>
        <p:nvSpPr>
          <p:cNvPr id="2" name="Content Placeholder 2">
            <a:extLst>
              <a:ext uri="{FF2B5EF4-FFF2-40B4-BE49-F238E27FC236}">
                <a16:creationId xmlns:a16="http://schemas.microsoft.com/office/drawing/2014/main" id="{F8853B4E-F02C-A80E-39A6-02D5B1ABF9E8}"/>
              </a:ext>
            </a:extLst>
          </p:cNvPr>
          <p:cNvSpPr txBox="1">
            <a:spLocks/>
          </p:cNvSpPr>
          <p:nvPr/>
        </p:nvSpPr>
        <p:spPr>
          <a:xfrm>
            <a:off x="457200" y="1295400"/>
            <a:ext cx="8229600" cy="556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0" indent="0" algn="just">
              <a:lnSpc>
                <a:spcPct val="120000"/>
              </a:lnSpc>
              <a:spcBef>
                <a:spcPts val="0"/>
              </a:spcBef>
              <a:buFont typeface="Arial"/>
              <a:buNone/>
            </a:pPr>
            <a:r>
              <a:rPr lang="en-GB" sz="2000" b="1">
                <a:latin typeface="Times New Roman" panose="02020603050405020304" pitchFamily="18" charset="0"/>
                <a:cs typeface="Times New Roman" panose="02020603050405020304" pitchFamily="18" charset="0"/>
              </a:rPr>
              <a:t>FR#1:</a:t>
            </a:r>
            <a:r>
              <a:rPr lang="en-GB" sz="2000">
                <a:latin typeface="Times New Roman" panose="02020603050405020304" pitchFamily="18" charset="0"/>
                <a:cs typeface="Times New Roman" panose="02020603050405020304" pitchFamily="18" charset="0"/>
              </a:rPr>
              <a:t> Candidate shall authenticate their identity or create an account and set up their profile.</a:t>
            </a:r>
          </a:p>
          <a:p>
            <a:pPr marL="0" indent="0" algn="just">
              <a:lnSpc>
                <a:spcPct val="120000"/>
              </a:lnSpc>
              <a:spcBef>
                <a:spcPts val="0"/>
              </a:spcBef>
              <a:buFont typeface="Arial"/>
              <a:buNone/>
            </a:pPr>
            <a:r>
              <a:rPr lang="en-GB" sz="2000" b="1">
                <a:latin typeface="Times New Roman" panose="02020603050405020304" pitchFamily="18" charset="0"/>
                <a:cs typeface="Times New Roman" panose="02020603050405020304" pitchFamily="18" charset="0"/>
              </a:rPr>
              <a:t>FR#2:</a:t>
            </a:r>
            <a:r>
              <a:rPr lang="en-GB" sz="2000">
                <a:latin typeface="Times New Roman" panose="02020603050405020304" pitchFamily="18" charset="0"/>
                <a:cs typeface="Times New Roman" panose="02020603050405020304" pitchFamily="18" charset="0"/>
              </a:rPr>
              <a:t> Candidate shall be able to track their progress after completing a mock interview.</a:t>
            </a:r>
          </a:p>
          <a:p>
            <a:pPr marL="0" indent="0" algn="just">
              <a:lnSpc>
                <a:spcPct val="120000"/>
              </a:lnSpc>
              <a:spcBef>
                <a:spcPts val="0"/>
              </a:spcBef>
              <a:buFont typeface="Arial"/>
              <a:buNone/>
            </a:pPr>
            <a:r>
              <a:rPr lang="en-GB" sz="2000" b="1">
                <a:latin typeface="Times New Roman" panose="02020603050405020304" pitchFamily="18" charset="0"/>
                <a:cs typeface="Times New Roman" panose="02020603050405020304" pitchFamily="18" charset="0"/>
              </a:rPr>
              <a:t>FR#3:</a:t>
            </a:r>
            <a:r>
              <a:rPr lang="en-GB" sz="2000">
                <a:latin typeface="Times New Roman" panose="02020603050405020304" pitchFamily="18" charset="0"/>
                <a:cs typeface="Times New Roman" panose="02020603050405020304" pitchFamily="18" charset="0"/>
              </a:rPr>
              <a:t> Candidate shall perform mock interviews to assess and improve their non-verbal skills.</a:t>
            </a:r>
          </a:p>
          <a:p>
            <a:pPr marL="0" indent="0" algn="just">
              <a:lnSpc>
                <a:spcPct val="120000"/>
              </a:lnSpc>
              <a:spcBef>
                <a:spcPts val="0"/>
              </a:spcBef>
              <a:buFont typeface="Arial"/>
              <a:buNone/>
            </a:pPr>
            <a:r>
              <a:rPr lang="en-GB" sz="2000" b="1">
                <a:latin typeface="Times New Roman" panose="02020603050405020304" pitchFamily="18" charset="0"/>
                <a:cs typeface="Times New Roman" panose="02020603050405020304" pitchFamily="18" charset="0"/>
              </a:rPr>
              <a:t>FR#4:</a:t>
            </a:r>
            <a:r>
              <a:rPr lang="en-GB" sz="2000">
                <a:latin typeface="Times New Roman" panose="02020603050405020304" pitchFamily="18" charset="0"/>
                <a:cs typeface="Times New Roman" panose="02020603050405020304" pitchFamily="18" charset="0"/>
              </a:rPr>
              <a:t> Candidate shall have access to a question bank to study and practice interview questions.</a:t>
            </a:r>
          </a:p>
          <a:p>
            <a:pPr marL="0" indent="0" algn="just">
              <a:lnSpc>
                <a:spcPct val="120000"/>
              </a:lnSpc>
              <a:spcBef>
                <a:spcPts val="0"/>
              </a:spcBef>
              <a:buFont typeface="Arial"/>
              <a:buNone/>
            </a:pPr>
            <a:r>
              <a:rPr lang="en-GB" sz="2000" b="1">
                <a:latin typeface="Times New Roman" panose="02020603050405020304" pitchFamily="18" charset="0"/>
                <a:cs typeface="Times New Roman" panose="02020603050405020304" pitchFamily="18" charset="0"/>
              </a:rPr>
              <a:t>FR#5: </a:t>
            </a:r>
            <a:r>
              <a:rPr lang="en-GB" sz="2000">
                <a:latin typeface="Times New Roman" panose="02020603050405020304" pitchFamily="18" charset="0"/>
                <a:cs typeface="Times New Roman" panose="02020603050405020304" pitchFamily="18" charset="0"/>
              </a:rPr>
              <a:t>Candidate shall be able to interact with experts and seek guidance on interview preparation.</a:t>
            </a:r>
          </a:p>
          <a:p>
            <a:pPr marL="0" indent="0" algn="just">
              <a:lnSpc>
                <a:spcPct val="120000"/>
              </a:lnSpc>
              <a:spcBef>
                <a:spcPts val="0"/>
              </a:spcBef>
              <a:buFont typeface="Arial"/>
              <a:buNone/>
            </a:pPr>
            <a:r>
              <a:rPr lang="en-GB" sz="2000" b="1">
                <a:latin typeface="Times New Roman" panose="02020603050405020304" pitchFamily="18" charset="0"/>
                <a:cs typeface="Times New Roman" panose="02020603050405020304" pitchFamily="18" charset="0"/>
              </a:rPr>
              <a:t>FR#6: </a:t>
            </a:r>
            <a:r>
              <a:rPr lang="en-GB" sz="2000">
                <a:latin typeface="Times New Roman" panose="02020603050405020304" pitchFamily="18" charset="0"/>
                <a:cs typeface="Times New Roman" panose="02020603050405020304" pitchFamily="18" charset="0"/>
              </a:rPr>
              <a:t>Candidate shall be able to engage with the community to learn from others' experiences.</a:t>
            </a:r>
          </a:p>
          <a:p>
            <a:pPr marL="0" indent="0" algn="just">
              <a:lnSpc>
                <a:spcPct val="120000"/>
              </a:lnSpc>
              <a:spcBef>
                <a:spcPts val="0"/>
              </a:spcBef>
              <a:buFont typeface="Arial"/>
              <a:buNone/>
            </a:pPr>
            <a:r>
              <a:rPr lang="en-GB" sz="2000" b="1">
                <a:latin typeface="Times New Roman" panose="02020603050405020304" pitchFamily="18" charset="0"/>
                <a:cs typeface="Times New Roman" panose="02020603050405020304" pitchFamily="18" charset="0"/>
              </a:rPr>
              <a:t>FR#7:</a:t>
            </a:r>
            <a:r>
              <a:rPr lang="en-GB" sz="2000">
                <a:latin typeface="Times New Roman" panose="02020603050405020304" pitchFamily="18" charset="0"/>
                <a:cs typeface="Times New Roman" panose="02020603050405020304" pitchFamily="18" charset="0"/>
              </a:rPr>
              <a:t> The system should enable administrators to manage user accounts, monitor content, and ensure a positive user experience.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8</a:t>
            </a:fld>
            <a:endParaRPr sz="1200" b="0" i="0" u="none" strike="noStrike" cap="none">
              <a:solidFill>
                <a:srgbClr val="888888"/>
              </a:solidFill>
              <a:latin typeface="Calibri"/>
              <a:ea typeface="Calibri"/>
              <a:cs typeface="Calibri"/>
              <a:sym typeface="Calibri"/>
            </a:endParaRPr>
          </a:p>
        </p:txBody>
      </p:sp>
      <p:sp>
        <p:nvSpPr>
          <p:cNvPr id="127" name="Google Shape;127;p18"/>
          <p:cNvSpPr txBox="1">
            <a:spLocks noGrp="1"/>
          </p:cNvSpPr>
          <p:nvPr>
            <p:ph type="title"/>
          </p:nvPr>
        </p:nvSpPr>
        <p:spPr>
          <a:xfrm>
            <a:off x="457200" y="274638"/>
            <a:ext cx="8229600" cy="76944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r>
              <a:rPr lang="en-US" sz="4400" b="1" i="0" u="none" strike="noStrike" cap="none">
                <a:solidFill>
                  <a:schemeClr val="dk1"/>
                </a:solidFill>
                <a:latin typeface="Calibri"/>
                <a:ea typeface="Calibri"/>
                <a:cs typeface="Calibri"/>
                <a:sym typeface="Calibri"/>
              </a:rPr>
              <a:t>Non-Functional Requirements</a:t>
            </a:r>
            <a:endParaRPr sz="3200" b="0" i="0" u="none" strike="noStrike" cap="none">
              <a:solidFill>
                <a:schemeClr val="dk1"/>
              </a:solidFill>
              <a:latin typeface="Calibri"/>
              <a:ea typeface="Calibri"/>
              <a:cs typeface="Calibri"/>
              <a:sym typeface="Calibri"/>
            </a:endParaRPr>
          </a:p>
        </p:txBody>
      </p:sp>
      <p:sp>
        <p:nvSpPr>
          <p:cNvPr id="2" name="Content Placeholder 2">
            <a:extLst>
              <a:ext uri="{FF2B5EF4-FFF2-40B4-BE49-F238E27FC236}">
                <a16:creationId xmlns:a16="http://schemas.microsoft.com/office/drawing/2014/main" id="{F468ADC3-E2A3-88A6-20F6-D8A28DE11061}"/>
              </a:ext>
            </a:extLst>
          </p:cNvPr>
          <p:cNvSpPr txBox="1">
            <a:spLocks/>
          </p:cNvSpPr>
          <p:nvPr/>
        </p:nvSpPr>
        <p:spPr>
          <a:xfrm>
            <a:off x="457200" y="1444142"/>
            <a:ext cx="8229600" cy="4525963"/>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0" indent="0">
              <a:buFont typeface="Arial"/>
              <a:buNone/>
            </a:pPr>
            <a:r>
              <a:rPr lang="en-GB" sz="1900" b="1">
                <a:latin typeface="Times New Roman" panose="02020603050405020304" pitchFamily="18" charset="0"/>
                <a:cs typeface="Times New Roman" panose="02020603050405020304" pitchFamily="18" charset="0"/>
              </a:rPr>
              <a:t>Usability:</a:t>
            </a:r>
          </a:p>
          <a:p>
            <a:r>
              <a:rPr lang="en-GB" sz="1800" b="1">
                <a:latin typeface="Times New Roman" panose="02020603050405020304" pitchFamily="18" charset="0"/>
                <a:cs typeface="Times New Roman" panose="02020603050405020304" pitchFamily="18" charset="0"/>
              </a:rPr>
              <a:t> USR-1:</a:t>
            </a:r>
            <a:r>
              <a:rPr lang="en-GB" sz="1800">
                <a:latin typeface="Times New Roman" panose="02020603050405020304" pitchFamily="18" charset="0"/>
                <a:cs typeface="Times New Roman" panose="02020603050405020304" pitchFamily="18" charset="0"/>
              </a:rPr>
              <a:t> The Interview Preparation Application shall have an intuitive and user-friendly </a:t>
            </a:r>
          </a:p>
          <a:p>
            <a:pPr marL="400050" lvl="1" indent="0">
              <a:buFont typeface="Arial"/>
              <a:buNone/>
            </a:pPr>
            <a:r>
              <a:rPr lang="en-GB" sz="1600">
                <a:latin typeface="Times New Roman" panose="02020603050405020304" pitchFamily="18" charset="0"/>
                <a:cs typeface="Times New Roman" panose="02020603050405020304" pitchFamily="18" charset="0"/>
              </a:rPr>
              <a:t>interface to facilitate easy navigation and access to features.</a:t>
            </a:r>
          </a:p>
          <a:p>
            <a:r>
              <a:rPr lang="en-GB" sz="1800" b="1">
                <a:latin typeface="Times New Roman" panose="02020603050405020304" pitchFamily="18" charset="0"/>
                <a:cs typeface="Times New Roman" panose="02020603050405020304" pitchFamily="18" charset="0"/>
              </a:rPr>
              <a:t> USR-2: </a:t>
            </a:r>
            <a:r>
              <a:rPr lang="en-GB" sz="1800">
                <a:latin typeface="Times New Roman" panose="02020603050405020304" pitchFamily="18" charset="0"/>
                <a:cs typeface="Times New Roman" panose="02020603050405020304" pitchFamily="18" charset="0"/>
              </a:rPr>
              <a:t>Error messages and warnings should be presented in a user-friendly manner to </a:t>
            </a:r>
          </a:p>
          <a:p>
            <a:pPr marL="400050" lvl="1" indent="0">
              <a:buFont typeface="Arial"/>
              <a:buNone/>
            </a:pPr>
            <a:r>
              <a:rPr lang="en-GB" sz="1600">
                <a:latin typeface="Times New Roman" panose="02020603050405020304" pitchFamily="18" charset="0"/>
                <a:cs typeface="Times New Roman" panose="02020603050405020304" pitchFamily="18" charset="0"/>
              </a:rPr>
              <a:t>guide users in error recovery without confusion.</a:t>
            </a:r>
          </a:p>
          <a:p>
            <a:pPr marL="0" indent="0">
              <a:buFont typeface="Arial"/>
              <a:buNone/>
            </a:pPr>
            <a:r>
              <a:rPr lang="en-GB" sz="1800">
                <a:latin typeface="Times New Roman" panose="02020603050405020304" pitchFamily="18" charset="0"/>
                <a:cs typeface="Times New Roman" panose="02020603050405020304" pitchFamily="18" charset="0"/>
              </a:rPr>
              <a:t> </a:t>
            </a:r>
            <a:r>
              <a:rPr lang="en-GB" sz="1900" b="1">
                <a:latin typeface="Times New Roman" panose="02020603050405020304" pitchFamily="18" charset="0"/>
                <a:cs typeface="Times New Roman" panose="02020603050405020304" pitchFamily="18" charset="0"/>
              </a:rPr>
              <a:t>Performance:</a:t>
            </a:r>
          </a:p>
          <a:p>
            <a:r>
              <a:rPr lang="en-GB" sz="1800">
                <a:latin typeface="Times New Roman" panose="02020603050405020304" pitchFamily="18" charset="0"/>
                <a:cs typeface="Times New Roman" panose="02020603050405020304" pitchFamily="18" charset="0"/>
              </a:rPr>
              <a:t> </a:t>
            </a:r>
            <a:r>
              <a:rPr lang="en-GB" sz="1800" b="1">
                <a:latin typeface="Times New Roman" panose="02020603050405020304" pitchFamily="18" charset="0"/>
                <a:cs typeface="Times New Roman" panose="02020603050405020304" pitchFamily="18" charset="0"/>
              </a:rPr>
              <a:t>PRF-1: </a:t>
            </a:r>
            <a:r>
              <a:rPr lang="en-GB" sz="1800">
                <a:latin typeface="Times New Roman" panose="02020603050405020304" pitchFamily="18" charset="0"/>
                <a:cs typeface="Times New Roman" panose="02020603050405020304" pitchFamily="18" charset="0"/>
              </a:rPr>
              <a:t>The application should load Android devices within 10 seconds of clicking the </a:t>
            </a:r>
          </a:p>
          <a:p>
            <a:pPr marL="400050" lvl="1" indent="0">
              <a:buFont typeface="Arial"/>
              <a:buNone/>
            </a:pPr>
            <a:r>
              <a:rPr lang="en-GB" sz="1600">
                <a:latin typeface="Times New Roman" panose="02020603050405020304" pitchFamily="18" charset="0"/>
                <a:cs typeface="Times New Roman" panose="02020603050405020304" pitchFamily="18" charset="0"/>
              </a:rPr>
              <a:t>application icon.</a:t>
            </a:r>
          </a:p>
          <a:p>
            <a:r>
              <a:rPr lang="en-GB" sz="1800">
                <a:latin typeface="Times New Roman" panose="02020603050405020304" pitchFamily="18" charset="0"/>
                <a:cs typeface="Times New Roman" panose="02020603050405020304" pitchFamily="18" charset="0"/>
              </a:rPr>
              <a:t> </a:t>
            </a:r>
            <a:r>
              <a:rPr lang="en-GB" sz="1800" b="1">
                <a:latin typeface="Times New Roman" panose="02020603050405020304" pitchFamily="18" charset="0"/>
                <a:cs typeface="Times New Roman" panose="02020603050405020304" pitchFamily="18" charset="0"/>
              </a:rPr>
              <a:t>PRF-2:</a:t>
            </a:r>
            <a:r>
              <a:rPr lang="en-GB" sz="1800">
                <a:latin typeface="Times New Roman" panose="02020603050405020304" pitchFamily="18" charset="0"/>
                <a:cs typeface="Times New Roman" panose="02020603050405020304" pitchFamily="18" charset="0"/>
              </a:rPr>
              <a:t> The average response time for any user action within the application should not </a:t>
            </a:r>
          </a:p>
          <a:p>
            <a:pPr marL="400050" lvl="1" indent="0">
              <a:buFont typeface="Arial"/>
              <a:buNone/>
            </a:pPr>
            <a:r>
              <a:rPr lang="en-GB" sz="1600">
                <a:latin typeface="Times New Roman" panose="02020603050405020304" pitchFamily="18" charset="0"/>
                <a:cs typeface="Times New Roman" panose="02020603050405020304" pitchFamily="18" charset="0"/>
              </a:rPr>
              <a:t>exceed 1 second under normal load conditions.</a:t>
            </a:r>
          </a:p>
          <a:p>
            <a:r>
              <a:rPr lang="en-GB" sz="1800" b="1">
                <a:latin typeface="Times New Roman" panose="02020603050405020304" pitchFamily="18" charset="0"/>
                <a:cs typeface="Times New Roman" panose="02020603050405020304" pitchFamily="18" charset="0"/>
              </a:rPr>
              <a:t> PRF-3:</a:t>
            </a:r>
            <a:r>
              <a:rPr lang="en-GB" sz="1800">
                <a:latin typeface="Times New Roman" panose="02020603050405020304" pitchFamily="18" charset="0"/>
                <a:cs typeface="Times New Roman" panose="02020603050405020304" pitchFamily="18" charset="0"/>
              </a:rPr>
              <a:t> The database should be able to handle at least 1000 concurrent users accessing </a:t>
            </a:r>
          </a:p>
          <a:p>
            <a:pPr marL="400050" lvl="1" indent="0">
              <a:buFont typeface="Arial"/>
              <a:buNone/>
            </a:pPr>
            <a:r>
              <a:rPr lang="en-GB" sz="1600">
                <a:latin typeface="Times New Roman" panose="02020603050405020304" pitchFamily="18" charset="0"/>
                <a:cs typeface="Times New Roman" panose="02020603050405020304" pitchFamily="18" charset="0"/>
              </a:rPr>
              <a:t>the application without any significant performance degradation</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9</a:t>
            </a:fld>
            <a:endParaRPr sz="1200" b="0" i="0" u="none" strike="noStrike" cap="none">
              <a:solidFill>
                <a:srgbClr val="888888"/>
              </a:solidFill>
              <a:latin typeface="Calibri"/>
              <a:ea typeface="Calibri"/>
              <a:cs typeface="Calibri"/>
              <a:sym typeface="Calibri"/>
            </a:endParaRPr>
          </a:p>
        </p:txBody>
      </p:sp>
      <p:sp>
        <p:nvSpPr>
          <p:cNvPr id="154" name="Google Shape;154;p22"/>
          <p:cNvSpPr txBox="1">
            <a:spLocks noGrp="1"/>
          </p:cNvSpPr>
          <p:nvPr>
            <p:ph type="title"/>
          </p:nvPr>
        </p:nvSpPr>
        <p:spPr>
          <a:xfrm>
            <a:off x="443309" y="492195"/>
            <a:ext cx="8243491" cy="76944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r>
              <a:rPr lang="en-US" sz="4400" b="1" i="0" u="none" strike="noStrike" cap="none" dirty="0">
                <a:solidFill>
                  <a:schemeClr val="dk1"/>
                </a:solidFill>
                <a:latin typeface="Calibri"/>
                <a:ea typeface="Calibri"/>
                <a:cs typeface="Calibri"/>
                <a:sym typeface="Calibri"/>
              </a:rPr>
              <a:t>DFD (Level-0)</a:t>
            </a:r>
            <a:endParaRPr sz="4400" b="0" i="0" u="none" strike="noStrike" cap="none" dirty="0">
              <a:solidFill>
                <a:schemeClr val="dk1"/>
              </a:solidFill>
              <a:latin typeface="Calibri"/>
              <a:ea typeface="Calibri"/>
              <a:cs typeface="Calibri"/>
              <a:sym typeface="Calibri"/>
            </a:endParaRPr>
          </a:p>
        </p:txBody>
      </p:sp>
      <p:pic>
        <p:nvPicPr>
          <p:cNvPr id="2" name="Content Placeholder 5" descr="A diagram of a process&#10;&#10;Description automatically generated">
            <a:extLst>
              <a:ext uri="{FF2B5EF4-FFF2-40B4-BE49-F238E27FC236}">
                <a16:creationId xmlns:a16="http://schemas.microsoft.com/office/drawing/2014/main" id="{FD737E76-9C1E-4E33-E518-4BA60AA987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21996"/>
            <a:ext cx="8229600" cy="428237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787</Words>
  <Application>Microsoft Office PowerPoint</Application>
  <PresentationFormat>On-screen Show (4:3)</PresentationFormat>
  <Paragraphs>104</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Wingdings</vt:lpstr>
      <vt:lpstr>Arial</vt:lpstr>
      <vt:lpstr>Tahoma</vt:lpstr>
      <vt:lpstr>Calibri</vt:lpstr>
      <vt:lpstr>Times New Roman</vt:lpstr>
      <vt:lpstr>Office Theme</vt:lpstr>
      <vt:lpstr>Interview Preparation Application</vt:lpstr>
      <vt:lpstr>Agenda</vt:lpstr>
      <vt:lpstr>Project Introduction </vt:lpstr>
      <vt:lpstr>Project Scope </vt:lpstr>
      <vt:lpstr>Project Scope </vt:lpstr>
      <vt:lpstr>Project Scope </vt:lpstr>
      <vt:lpstr>Functional Requirements</vt:lpstr>
      <vt:lpstr>Non-Functional Requirements</vt:lpstr>
      <vt:lpstr>DFD (Level-0)</vt:lpstr>
      <vt:lpstr>DFD (Level-1)</vt:lpstr>
      <vt:lpstr>DFD (Level-2)</vt:lpstr>
      <vt:lpstr>Use Cases Diagram</vt:lpstr>
      <vt:lpstr>Summary of 30% Project Implementation</vt:lpstr>
      <vt:lpstr>Gantt Chart</vt:lpstr>
      <vt:lpstr>Gantt Chart</vt:lpstr>
      <vt:lpstr>Gantt Chart</vt:lpstr>
      <vt:lpstr>Gantt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Hozefa Rizvi</dc:creator>
  <cp:lastModifiedBy>Hozefa Hassan Rizvi</cp:lastModifiedBy>
  <cp:revision>4</cp:revision>
  <dcterms:modified xsi:type="dcterms:W3CDTF">2024-03-16T10:22:07Z</dcterms:modified>
</cp:coreProperties>
</file>