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Steganography: Hiding Messages in Images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13232" y="4058588"/>
            <a:ext cx="1093622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Himanshu Rajendra Patil</a:t>
            </a:r>
          </a:p>
          <a:p>
            <a:r>
              <a:rPr lang="en-US" sz="2000" b="1" dirty="0">
                <a:solidFill>
                  <a:schemeClr val="accent1">
                    <a:lumMod val="75000"/>
                  </a:schemeClr>
                </a:solidFill>
                <a:latin typeface="Arial"/>
                <a:cs typeface="Arial"/>
              </a:rPr>
              <a:t>Student Name : Himanshu Patil</a:t>
            </a:r>
          </a:p>
          <a:p>
            <a:r>
              <a:rPr lang="en-US" sz="2000" b="1" dirty="0">
                <a:solidFill>
                  <a:schemeClr val="accent1">
                    <a:lumMod val="75000"/>
                  </a:schemeClr>
                </a:solidFill>
                <a:latin typeface="Arial"/>
                <a:cs typeface="Arial"/>
              </a:rPr>
              <a:t>College Name &amp; Department : Modern Education Society’s </a:t>
            </a:r>
          </a:p>
          <a:p>
            <a:r>
              <a:rPr lang="en-US" sz="2000" b="1" dirty="0">
                <a:solidFill>
                  <a:schemeClr val="accent1">
                    <a:lumMod val="75000"/>
                  </a:schemeClr>
                </a:solidFill>
                <a:latin typeface="Arial"/>
                <a:cs typeface="Arial"/>
              </a:rPr>
              <a:t>                                                    Wadia College Of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99CAAAA-3B61-887D-C885-08C72710E7F3}"/>
              </a:ext>
            </a:extLst>
          </p:cNvPr>
          <p:cNvSpPr>
            <a:spLocks noGrp="1" noChangeArrowheads="1"/>
          </p:cNvSpPr>
          <p:nvPr>
            <p:ph idx="1"/>
          </p:nvPr>
        </p:nvSpPr>
        <p:spPr bwMode="auto">
          <a:xfrm>
            <a:off x="581192" y="2900024"/>
            <a:ext cx="910819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 for hiding larger files (e.g., documents, audio).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Using advanced encryption algorithms alongside steganography.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Building a GUI-based application for user-friendly interactions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With increasing digital communication, data security has become crucial. Traditional encryption methods are easily detectable. Steganography offers a solution by hiding secret messages within ordinary images, making the information less suspicious and more secure.</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287946DC-6036-CA0B-932F-9E4BDE333343}"/>
              </a:ext>
            </a:extLst>
          </p:cNvPr>
          <p:cNvSpPr>
            <a:spLocks noGrp="1" noChangeArrowheads="1"/>
          </p:cNvSpPr>
          <p:nvPr>
            <p:ph idx="1"/>
          </p:nvPr>
        </p:nvSpPr>
        <p:spPr bwMode="auto">
          <a:xfrm>
            <a:off x="441325" y="2392204"/>
            <a:ext cx="760445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4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cv2</a:t>
            </a:r>
            <a:r>
              <a:rPr kumimoji="0" lang="en-US" altLang="en-US" sz="2400" b="0" i="0" u="none" strike="noStrike" cap="none" normalizeH="0" baseline="0" dirty="0">
                <a:ln>
                  <a:noFill/>
                </a:ln>
                <a:solidFill>
                  <a:schemeClr val="tx1"/>
                </a:solidFill>
                <a:effectLst/>
              </a:rPr>
              <a:t> (OpenCV) – for image manipulation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panose="020B0604020202020204" pitchFamily="34" charset="-128"/>
              </a:rPr>
              <a:t>os</a:t>
            </a:r>
            <a:r>
              <a:rPr kumimoji="0" lang="en-US" altLang="en-US" sz="2400" b="0" i="0" u="none" strike="noStrike" cap="none" normalizeH="0" baseline="0" dirty="0">
                <a:ln>
                  <a:noFill/>
                </a:ln>
                <a:solidFill>
                  <a:schemeClr val="tx1"/>
                </a:solidFill>
                <a:effectLst/>
              </a:rPr>
              <a:t> – to handle file operations and CMD interactions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Unicode MS" panose="020B0604020202020204" pitchFamily="34" charset="-128"/>
              </a:rPr>
              <a:t>numpy</a:t>
            </a:r>
            <a:r>
              <a:rPr kumimoji="0" lang="en-US" altLang="en-US" sz="2400" b="0" i="0" u="none" strike="noStrike" cap="none" normalizeH="0" baseline="0" dirty="0">
                <a:ln>
                  <a:noFill/>
                </a:ln>
                <a:solidFill>
                  <a:schemeClr val="tx1"/>
                </a:solidFill>
                <a:effectLst/>
              </a:rPr>
              <a:t> (if applicable) – for efficient image data handling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endParaRPr lang="en-US" sz="2400" b="1" dirty="0"/>
          </a:p>
          <a:p>
            <a:pPr>
              <a:buFont typeface="Arial" panose="020B0604020202020204" pitchFamily="34" charset="0"/>
              <a:buChar char="•"/>
            </a:pPr>
            <a:r>
              <a:rPr lang="en-US" sz="2400" b="1" dirty="0"/>
              <a:t>Unique Features:</a:t>
            </a:r>
            <a:endParaRPr lang="en-US" sz="2400" dirty="0"/>
          </a:p>
          <a:p>
            <a:pPr marL="742950" lvl="1" indent="-285750">
              <a:buFont typeface="Arial" panose="020B0604020202020204" pitchFamily="34" charset="0"/>
              <a:buChar char="•"/>
            </a:pPr>
            <a:r>
              <a:rPr lang="en-US" sz="2400" dirty="0"/>
              <a:t>Hides messages within images without visibly altering them.</a:t>
            </a:r>
          </a:p>
          <a:p>
            <a:pPr marL="742950" lvl="1" indent="-285750">
              <a:buFont typeface="Arial" panose="020B0604020202020204" pitchFamily="34" charset="0"/>
              <a:buChar char="•"/>
            </a:pPr>
            <a:r>
              <a:rPr lang="en-US" sz="2400" dirty="0"/>
              <a:t>Passcode protection ensures only authorized users can decrypt the message.</a:t>
            </a:r>
          </a:p>
          <a:p>
            <a:pPr marL="742950" lvl="1" indent="-285750">
              <a:buFont typeface="Arial" panose="020B0604020202020204" pitchFamily="34" charset="0"/>
              <a:buChar char="•"/>
            </a:pPr>
            <a:r>
              <a:rPr lang="en-US" sz="2400" dirty="0"/>
              <a:t>Simple, efficient, and runs directly from the Command Prompt with immediate feedback.</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sz="2400" b="1" dirty="0"/>
              <a:t>Who Can Use This?</a:t>
            </a:r>
          </a:p>
          <a:p>
            <a:pPr>
              <a:buFont typeface="Arial" panose="020B0604020202020204" pitchFamily="34" charset="0"/>
              <a:buChar char="•"/>
            </a:pPr>
            <a:r>
              <a:rPr lang="en-US" sz="2400" dirty="0"/>
              <a:t>Individuals needing secure personal communication.</a:t>
            </a:r>
          </a:p>
          <a:p>
            <a:pPr>
              <a:buFont typeface="Arial" panose="020B0604020202020204" pitchFamily="34" charset="0"/>
              <a:buChar char="•"/>
            </a:pPr>
            <a:r>
              <a:rPr lang="en-US" sz="2400" dirty="0"/>
              <a:t>Organizations looking to safeguard sensitive data.</a:t>
            </a:r>
          </a:p>
          <a:p>
            <a:pPr>
              <a:buFont typeface="Arial" panose="020B0604020202020204" pitchFamily="34" charset="0"/>
              <a:buChar char="•"/>
            </a:pPr>
            <a:r>
              <a:rPr lang="en-US" sz="2400" dirty="0"/>
              <a:t>Journalists or activists in regions with restricted communication freedoms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53176" y="848460"/>
            <a:ext cx="11029616" cy="530296"/>
          </a:xfrm>
        </p:spPr>
        <p:txBody>
          <a:bodyPr>
            <a:normAutofit fontScale="90000"/>
          </a:bodyPr>
          <a:lstStyle/>
          <a:p>
            <a:r>
              <a:rPr lang="en-IN" dirty="0">
                <a:solidFill>
                  <a:schemeClr val="accent1"/>
                </a:solidFill>
              </a:rPr>
              <a:t>Results   </a:t>
            </a:r>
            <a:br>
              <a:rPr lang="en-IN" dirty="0">
                <a:solidFill>
                  <a:schemeClr val="accent1"/>
                </a:solidFill>
              </a:rPr>
            </a:br>
            <a:r>
              <a:rPr lang="en-IN" dirty="0">
                <a:solidFill>
                  <a:schemeClr val="accent1"/>
                </a:solidFill>
              </a:rPr>
              <a:t>OUTPUT :                                                             Encrypted code :</a:t>
            </a:r>
          </a:p>
        </p:txBody>
      </p:sp>
      <p:pic>
        <p:nvPicPr>
          <p:cNvPr id="9" name="Content Placeholder 8">
            <a:extLst>
              <a:ext uri="{FF2B5EF4-FFF2-40B4-BE49-F238E27FC236}">
                <a16:creationId xmlns:a16="http://schemas.microsoft.com/office/drawing/2014/main" id="{84E71506-9EA9-631D-EAE8-AFECC6A516B9}"/>
              </a:ext>
            </a:extLst>
          </p:cNvPr>
          <p:cNvPicPr>
            <a:picLocks noGrp="1" noChangeAspect="1"/>
          </p:cNvPicPr>
          <p:nvPr>
            <p:ph idx="1"/>
          </p:nvPr>
        </p:nvPicPr>
        <p:blipFill>
          <a:blip r:embed="rId2"/>
          <a:stretch>
            <a:fillRect/>
          </a:stretch>
        </p:blipFill>
        <p:spPr>
          <a:xfrm>
            <a:off x="381732" y="1312469"/>
            <a:ext cx="5887272" cy="891235"/>
          </a:xfrm>
        </p:spPr>
      </p:pic>
      <p:pic>
        <p:nvPicPr>
          <p:cNvPr id="11" name="Picture 10">
            <a:extLst>
              <a:ext uri="{FF2B5EF4-FFF2-40B4-BE49-F238E27FC236}">
                <a16:creationId xmlns:a16="http://schemas.microsoft.com/office/drawing/2014/main" id="{BB4B4259-9C4E-1C1A-7490-9F5FFA1E0651}"/>
              </a:ext>
            </a:extLst>
          </p:cNvPr>
          <p:cNvPicPr>
            <a:picLocks noChangeAspect="1"/>
          </p:cNvPicPr>
          <p:nvPr/>
        </p:nvPicPr>
        <p:blipFill>
          <a:blip r:embed="rId3"/>
          <a:stretch>
            <a:fillRect/>
          </a:stretch>
        </p:blipFill>
        <p:spPr>
          <a:xfrm>
            <a:off x="6671096" y="1411754"/>
            <a:ext cx="5017984" cy="4034492"/>
          </a:xfrm>
          <a:prstGeom prst="rect">
            <a:avLst/>
          </a:prstGeom>
        </p:spPr>
      </p:pic>
      <p:sp>
        <p:nvSpPr>
          <p:cNvPr id="12" name="TextBox 11">
            <a:extLst>
              <a:ext uri="{FF2B5EF4-FFF2-40B4-BE49-F238E27FC236}">
                <a16:creationId xmlns:a16="http://schemas.microsoft.com/office/drawing/2014/main" id="{29A51045-4F7E-E813-4206-9F11AE8D35C3}"/>
              </a:ext>
            </a:extLst>
          </p:cNvPr>
          <p:cNvSpPr txBox="1"/>
          <p:nvPr/>
        </p:nvSpPr>
        <p:spPr>
          <a:xfrm>
            <a:off x="270296" y="2267712"/>
            <a:ext cx="4566880" cy="477054"/>
          </a:xfrm>
          <a:prstGeom prst="rect">
            <a:avLst/>
          </a:prstGeom>
          <a:noFill/>
        </p:spPr>
        <p:txBody>
          <a:bodyPr wrap="square" rtlCol="0">
            <a:spAutoFit/>
          </a:bodyPr>
          <a:lstStyle/>
          <a:p>
            <a:r>
              <a:rPr lang="en-IN" sz="2500" cap="all" dirty="0">
                <a:solidFill>
                  <a:schemeClr val="accent1"/>
                </a:solidFill>
                <a:latin typeface="+mj-lt"/>
                <a:ea typeface="+mj-ea"/>
                <a:cs typeface="+mj-cs"/>
              </a:rPr>
              <a:t>DECRYPTED</a:t>
            </a:r>
            <a:r>
              <a:rPr lang="en-IN" dirty="0"/>
              <a:t> </a:t>
            </a:r>
            <a:r>
              <a:rPr lang="en-IN" sz="2500" cap="all" dirty="0">
                <a:solidFill>
                  <a:schemeClr val="accent1"/>
                </a:solidFill>
                <a:latin typeface="+mj-lt"/>
                <a:ea typeface="+mj-ea"/>
                <a:cs typeface="+mj-cs"/>
              </a:rPr>
              <a:t>CODE</a:t>
            </a:r>
            <a:r>
              <a:rPr lang="en-IN" dirty="0"/>
              <a:t> :</a:t>
            </a:r>
          </a:p>
        </p:txBody>
      </p:sp>
      <p:pic>
        <p:nvPicPr>
          <p:cNvPr id="14" name="Picture 13">
            <a:extLst>
              <a:ext uri="{FF2B5EF4-FFF2-40B4-BE49-F238E27FC236}">
                <a16:creationId xmlns:a16="http://schemas.microsoft.com/office/drawing/2014/main" id="{D52EE97E-B636-76F8-DF5F-72247C240365}"/>
              </a:ext>
            </a:extLst>
          </p:cNvPr>
          <p:cNvPicPr>
            <a:picLocks noChangeAspect="1"/>
          </p:cNvPicPr>
          <p:nvPr/>
        </p:nvPicPr>
        <p:blipFill>
          <a:blip r:embed="rId4"/>
          <a:stretch>
            <a:fillRect/>
          </a:stretch>
        </p:blipFill>
        <p:spPr>
          <a:xfrm>
            <a:off x="381731" y="2744766"/>
            <a:ext cx="5139173" cy="404008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400" dirty="0"/>
              <a:t>This project demonstrates how steganography can be effectively used to enhance data security by embedding messages within images. With passcode protection, the solution ensures that sensitive information remains hidden and accessible only to authorized individuals</a:t>
            </a:r>
            <a:r>
              <a:rPr lang="en-US" dirty="0"/>
              <a:t>.</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https://github.com/Hp-27bit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288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Arial</vt:lpstr>
      <vt:lpstr>Calibri</vt:lpstr>
      <vt:lpstr>Calibri Light</vt:lpstr>
      <vt:lpstr>Franklin Gothic Book</vt:lpstr>
      <vt:lpstr>Franklin Gothic Demi</vt:lpstr>
      <vt:lpstr>Wingdings 2</vt:lpstr>
      <vt:lpstr>DividendVTI</vt:lpstr>
      <vt:lpstr>Steganography: Hiding Messages in Images</vt:lpstr>
      <vt:lpstr>OUTLINE</vt:lpstr>
      <vt:lpstr>Problem Statement</vt:lpstr>
      <vt:lpstr>Technology  used</vt:lpstr>
      <vt:lpstr>Wow factors</vt:lpstr>
      <vt:lpstr>End users</vt:lpstr>
      <vt:lpstr>Results    OUTPUT :                                                             Encrypted code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Himanshu Patil</cp:lastModifiedBy>
  <cp:revision>28</cp:revision>
  <dcterms:created xsi:type="dcterms:W3CDTF">2021-05-26T16:50:10Z</dcterms:created>
  <dcterms:modified xsi:type="dcterms:W3CDTF">2025-02-12T19:02:28Z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