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ASIAS Preliminary Reports: Data Flow (Redesigned)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from the FAA ASIAS preliminary CSV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82880" y="731520"/>
            <a:ext cx="2286000" cy="1097280"/>
          </a:xfrm>
          <a:prstGeom prst="roundRect">
            <a:avLst/>
          </a:prstGeom>
          <a:solidFill>
            <a:srgbClr val="1E8CB4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FAA ASIAS CSV</a:t>
            </a:r>
          </a:p>
          <a:p>
            <a:r>
              <a:t>(Preliminary Notices)</a:t>
            </a:r>
          </a:p>
        </p:txBody>
      </p:sp>
      <p:sp>
        <p:nvSpPr>
          <p:cNvPr id="3" name="Chevron 2"/>
          <p:cNvSpPr/>
          <p:nvPr/>
        </p:nvSpPr>
        <p:spPr>
          <a:xfrm>
            <a:off x="2651760" y="868680"/>
            <a:ext cx="1828800" cy="822960"/>
          </a:xfrm>
          <a:prstGeom prst="chevron">
            <a:avLst/>
          </a:prstGeom>
          <a:solidFill>
            <a:srgbClr val="505A6E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Ingest</a:t>
            </a:r>
          </a:p>
          <a:p>
            <a:r>
              <a:t>(Python)</a:t>
            </a:r>
          </a:p>
        </p:txBody>
      </p:sp>
      <p:sp>
        <p:nvSpPr>
          <p:cNvPr id="4" name="Hexagon 3"/>
          <p:cNvSpPr/>
          <p:nvPr/>
        </p:nvSpPr>
        <p:spPr>
          <a:xfrm>
            <a:off x="4663440" y="640080"/>
            <a:ext cx="2103120" cy="1280160"/>
          </a:xfrm>
          <a:prstGeom prst="hexagon">
            <a:avLst/>
          </a:prstGeom>
          <a:solidFill>
            <a:srgbClr val="C88C32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Staging</a:t>
            </a:r>
          </a:p>
          <a:p>
            <a:r>
              <a:t>SQLite/asias_prelim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9440" y="640080"/>
            <a:ext cx="2560320" cy="1280160"/>
          </a:xfrm>
          <a:prstGeom prst="rect">
            <a:avLst/>
          </a:prstGeom>
          <a:solidFill>
            <a:srgbClr val="28468C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Processing</a:t>
            </a:r>
          </a:p>
          <a:p>
            <a:r>
              <a:t>• Type casting</a:t>
            </a:r>
          </a:p>
          <a:p>
            <a:r>
              <a:t>• Geocoding (optional)</a:t>
            </a:r>
          </a:p>
          <a:p>
            <a:r>
              <a:t>• Code normalization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182880" y="2286000"/>
            <a:ext cx="2743200" cy="1097280"/>
          </a:xfrm>
          <a:prstGeom prst="parallelogram">
            <a:avLst/>
          </a:prstGeom>
          <a:solidFill>
            <a:srgbClr val="28A064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Curated Fact:</a:t>
            </a:r>
          </a:p>
          <a:p>
            <a:r>
              <a:t>asias_preliminary_fact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182880" y="3474720"/>
            <a:ext cx="2743200" cy="914400"/>
          </a:xfrm>
          <a:prstGeom prst="parallelogram">
            <a:avLst/>
          </a:prstGeom>
          <a:solidFill>
            <a:srgbClr val="28A064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Dim:</a:t>
            </a:r>
          </a:p>
          <a:p>
            <a:r>
              <a:t>lkp_manufacturer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3108960" y="3474720"/>
            <a:ext cx="2743200" cy="914400"/>
          </a:xfrm>
          <a:prstGeom prst="parallelogram">
            <a:avLst/>
          </a:prstGeom>
          <a:solidFill>
            <a:srgbClr val="28A064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Dim:</a:t>
            </a:r>
          </a:p>
          <a:p>
            <a:r>
              <a:t>lkp_model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6035040" y="3474720"/>
            <a:ext cx="3474720" cy="914400"/>
          </a:xfrm>
          <a:prstGeom prst="parallelogram">
            <a:avLst/>
          </a:prstGeom>
          <a:solidFill>
            <a:srgbClr val="28A064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Dims:</a:t>
            </a:r>
          </a:p>
          <a:p>
            <a:r>
              <a:t>lkp_phase_of_flight, lkp_weather, lkp_injury_severity</a:t>
            </a:r>
          </a:p>
        </p:txBody>
      </p:sp>
      <p:sp>
        <p:nvSpPr>
          <p:cNvPr id="10" name="Oval 9"/>
          <p:cNvSpPr/>
          <p:nvPr/>
        </p:nvSpPr>
        <p:spPr>
          <a:xfrm>
            <a:off x="5486400" y="2286000"/>
            <a:ext cx="3840480" cy="1097280"/>
          </a:xfrm>
          <a:prstGeom prst="ellipse">
            <a:avLst/>
          </a:prstGeom>
          <a:solidFill>
            <a:srgbClr val="FA9650"/>
          </a:solidFill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Serving</a:t>
            </a:r>
          </a:p>
          <a:p>
            <a:r>
              <a:t>Power BI dashboards, trend tables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2468880" y="1280160"/>
            <a:ext cx="182880" cy="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4480560" y="1280160"/>
            <a:ext cx="182880" cy="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6766560" y="1280160"/>
            <a:ext cx="182880" cy="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7406640" y="1920240"/>
            <a:ext cx="731520" cy="36576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554480" y="2834640"/>
            <a:ext cx="3931920" cy="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Entities &amp; Keys (ASIAS Preliminary)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asias_preliminary_fact: PK [Notice_ID]; FKs [Make, Model, Phase_of_Flight, Weather_Condition, Injury_Severity]</a:t>
            </a:r>
          </a:p>
          <a:p>
            <a:pPr/>
            <a:r>
              <a:t>lkp_manufacturer: PK [Make]</a:t>
            </a:r>
          </a:p>
          <a:p>
            <a:pPr/>
            <a:r>
              <a:t>lkp_model: PK [Model]</a:t>
            </a:r>
          </a:p>
          <a:p>
            <a:pPr/>
            <a:r>
              <a:t>lkp_phase_of_flight: PK [Phase_of_Flight]</a:t>
            </a:r>
          </a:p>
          <a:p>
            <a:pPr/>
            <a:r>
              <a:t>lkp_weather: PK [Weather_Condition]</a:t>
            </a:r>
          </a:p>
          <a:p>
            <a:pPr/>
            <a:r>
              <a:t>lkp_injury_severity: PK [Injury_Severity]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