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4" r:id="rId15"/>
    <p:sldId id="270" r:id="rId16"/>
    <p:sldId id="271" r:id="rId17"/>
    <p:sldId id="272" r:id="rId18"/>
    <p:sldId id="27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8" roundtripDataSignature="AMtx7mjFDi2GXezgUig7ghgMB3Yeb0Dq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955" autoAdjust="0"/>
  </p:normalViewPr>
  <p:slideViewPr>
    <p:cSldViewPr snapToGrid="0">
      <p:cViewPr varScale="1">
        <p:scale>
          <a:sx n="68" d="100"/>
          <a:sy n="68" d="100"/>
        </p:scale>
        <p:origin x="592"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716563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8256b7f85c_0_5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8256b7f85c_0_50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g8256b7f85c_0_50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256b7f85c_0_5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256b7f85c_0_5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g8256b7f85c_0_5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8256b7f85c_0_5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8256b7f85c_0_5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g8256b7f85c_0_5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8256b7f85c_0_5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8256b7f85c_0_5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g8256b7f85c_0_5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8256b7f85c_0_5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8256b7f85c_0_5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g8256b7f85c_0_5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extLst>
      <p:ext uri="{BB962C8B-B14F-4D97-AF65-F5344CB8AC3E}">
        <p14:creationId xmlns:p14="http://schemas.microsoft.com/office/powerpoint/2010/main" val="240208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8256b7f85c_0_5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8256b7f85c_0_5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To provide a non-biased distribution of the genders susceptible to child-marriage, only the indicators of child marriage for men and women below 18 were considered.</a:t>
            </a:r>
            <a:endParaRPr dirty="0"/>
          </a:p>
        </p:txBody>
      </p:sp>
      <p:sp>
        <p:nvSpPr>
          <p:cNvPr id="389" name="Google Shape;389;g8256b7f85c_0_5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40283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latin typeface="Rockwell" panose="02060603020205020403" pitchFamily="18" charset="0"/>
                <a:ea typeface="Times New Roman"/>
                <a:cs typeface="Times New Roman"/>
                <a:sym typeface="Times New Roman"/>
              </a:rPr>
              <a:t>Child marriages, as defined by UNICEF, are those undertaken by men or women under the age of 18 and include unions where a woman and a man live together as if they were married.</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dirty="0">
              <a:latin typeface="Rockwell" panose="02060603020205020403" pitchFamily="18" charset="0"/>
              <a:ea typeface="Rockwell"/>
              <a:cs typeface="Times New Roman"/>
              <a:sym typeface="Times New Roman"/>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dk1"/>
                </a:solidFill>
                <a:effectLst/>
                <a:latin typeface="Calibri"/>
                <a:ea typeface="Calibri"/>
                <a:cs typeface="Calibri"/>
                <a:sym typeface="Calibri"/>
              </a:rPr>
              <a:t>Many factors interact to place a child at risk of marriage, including poverty, the perception that marriage will provide ‘protection’, family honor, social norms, customary or religious laws that condone the practice, an inadequate legislative framework and the state of a country’s civil registration system.</a:t>
            </a:r>
            <a:endParaRPr lang="en-US" sz="1200" dirty="0">
              <a:latin typeface="Rockwell" panose="02060603020205020403" pitchFamily="18" charset="0"/>
              <a:ea typeface="Rockwell"/>
              <a:cs typeface="Rockwell"/>
              <a:sym typeface="Rockwell"/>
            </a:endParaRPr>
          </a:p>
        </p:txBody>
      </p:sp>
      <p:sp>
        <p:nvSpPr>
          <p:cNvPr id="242" name="Google Shape;24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dirty="0">
              <a:latin typeface="Rockwell" panose="02060603020205020403" pitchFamily="18" charset="0"/>
              <a:ea typeface="Rockwell"/>
              <a:cs typeface="Rockwell"/>
              <a:sym typeface="Rockwell"/>
            </a:endParaRPr>
          </a:p>
        </p:txBody>
      </p:sp>
      <p:sp>
        <p:nvSpPr>
          <p:cNvPr id="264" name="Google Shape;26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8256b7f85c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8256b7f85c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g8256b7f85c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8256b7f85c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8256b7f85c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g8256b7f85c_0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8256b7f85c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8256b7f85c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g8256b7f85c_1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8256b7f85c_0_5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8256b7f85c_0_5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Font typeface="Rockwell"/>
              <a:buChar char="•"/>
            </a:pPr>
            <a:r>
              <a:rPr lang="en-US" sz="1200" dirty="0">
                <a:latin typeface="Rockwell"/>
                <a:ea typeface="Rockwell"/>
                <a:cs typeface="Rockwell"/>
                <a:sym typeface="Rockwell"/>
              </a:rPr>
              <a:t>Drastic drops and rises in the graph indicating lack of data in certain years for some countries which is essentially skewing the median calculation</a:t>
            </a:r>
            <a:br>
              <a:rPr lang="en-US" sz="1200" dirty="0">
                <a:latin typeface="Rockwell"/>
                <a:ea typeface="Rockwell"/>
                <a:cs typeface="Rockwell"/>
                <a:sym typeface="Rockwell"/>
              </a:rPr>
            </a:br>
            <a:endParaRPr lang="en-US" sz="1200" dirty="0">
              <a:latin typeface="Rockwell"/>
              <a:ea typeface="Rockwell"/>
              <a:cs typeface="Rockwell"/>
              <a:sym typeface="Rockwell"/>
            </a:endParaRPr>
          </a:p>
          <a:p>
            <a:pPr marL="457200" lvl="0" indent="-342900" algn="l" rtl="0">
              <a:spcBef>
                <a:spcPts val="0"/>
              </a:spcBef>
              <a:spcAft>
                <a:spcPts val="0"/>
              </a:spcAft>
              <a:buSzPts val="1800"/>
              <a:buFont typeface="Rockwell"/>
              <a:buChar char="•"/>
            </a:pPr>
            <a:r>
              <a:rPr lang="en-US" sz="1200" dirty="0">
                <a:latin typeface="Rockwell"/>
                <a:ea typeface="Rockwell"/>
                <a:cs typeface="Rockwell"/>
                <a:sym typeface="Rockwell"/>
              </a:rPr>
              <a:t>This analysis showed us that it might be more insightful to create ranges of the years to try and identify a trend in the data and avoid the significant drops and rises</a:t>
            </a:r>
          </a:p>
        </p:txBody>
      </p:sp>
      <p:sp>
        <p:nvSpPr>
          <p:cNvPr id="352" name="Google Shape;352;g8256b7f85c_0_54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6"/>
        <p:cNvGrpSpPr/>
        <p:nvPr/>
      </p:nvGrpSpPr>
      <p:grpSpPr>
        <a:xfrm>
          <a:off x="0" y="0"/>
          <a:ext cx="0" cy="0"/>
          <a:chOff x="0" y="0"/>
          <a:chExt cx="0" cy="0"/>
        </a:xfrm>
      </p:grpSpPr>
      <p:pic>
        <p:nvPicPr>
          <p:cNvPr id="57" name="Google Shape;57;p10"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8" name="Google Shape;58;p10"/>
          <p:cNvGrpSpPr/>
          <p:nvPr/>
        </p:nvGrpSpPr>
        <p:grpSpPr>
          <a:xfrm>
            <a:off x="0" y="0"/>
            <a:ext cx="2305051" cy="6858001"/>
            <a:chOff x="0" y="0"/>
            <a:chExt cx="2305051" cy="6858001"/>
          </a:xfrm>
        </p:grpSpPr>
        <p:sp>
          <p:nvSpPr>
            <p:cNvPr id="59" name="Google Shape;59;p10"/>
            <p:cNvSpPr/>
            <p:nvPr/>
          </p:nvSpPr>
          <p:spPr>
            <a:xfrm>
              <a:off x="1209675" y="4763"/>
              <a:ext cx="23813" cy="2181225"/>
            </a:xfrm>
            <a:prstGeom prst="rect">
              <a:avLst/>
            </a:pr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0"/>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0"/>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0"/>
            <p:cNvSpPr/>
            <p:nvPr/>
          </p:nvSpPr>
          <p:spPr>
            <a:xfrm>
              <a:off x="414338" y="9525"/>
              <a:ext cx="28575" cy="4481513"/>
            </a:xfrm>
            <a:prstGeom prst="rect">
              <a:avLst/>
            </a:pr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0"/>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65747C"/>
                </a:gs>
              </a:gsLst>
              <a:lin ang="5400000" scaled="0"/>
            </a:gradFill>
            <a:ln>
              <a:noFill/>
            </a:ln>
          </p:spPr>
        </p:sp>
        <p:sp>
          <p:nvSpPr>
            <p:cNvPr id="65" name="Google Shape;65;p10"/>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65747C"/>
                </a:gs>
              </a:gsLst>
              <a:lin ang="5400000" scaled="0"/>
            </a:gradFill>
            <a:ln>
              <a:noFill/>
            </a:ln>
          </p:spPr>
        </p:sp>
        <p:sp>
          <p:nvSpPr>
            <p:cNvPr id="66" name="Google Shape;66;p10"/>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65747C"/>
                </a:gs>
              </a:gsLst>
              <a:lin ang="5400000" scaled="0"/>
            </a:gradFill>
            <a:ln>
              <a:noFill/>
            </a:ln>
          </p:spPr>
        </p:sp>
        <p:sp>
          <p:nvSpPr>
            <p:cNvPr id="68" name="Google Shape;68;p10"/>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65747C"/>
                </a:gs>
              </a:gsLst>
              <a:lin ang="5400000" scaled="0"/>
            </a:gradFill>
            <a:ln>
              <a:noFill/>
            </a:ln>
          </p:spPr>
        </p:sp>
        <p:sp>
          <p:nvSpPr>
            <p:cNvPr id="69" name="Google Shape;69;p10"/>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0"/>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65747C"/>
                </a:gs>
              </a:gsLst>
              <a:lin ang="5400000" scaled="0"/>
            </a:gradFill>
            <a:ln>
              <a:noFill/>
            </a:ln>
          </p:spPr>
        </p:sp>
        <p:sp>
          <p:nvSpPr>
            <p:cNvPr id="72" name="Google Shape;72;p10"/>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0"/>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65747C"/>
                </a:gs>
              </a:gsLst>
              <a:lin ang="5400000" scaled="0"/>
            </a:gradFill>
            <a:ln>
              <a:noFill/>
            </a:ln>
          </p:spPr>
        </p:sp>
        <p:sp>
          <p:nvSpPr>
            <p:cNvPr id="74" name="Google Shape;74;p10"/>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65747C"/>
                </a:gs>
              </a:gsLst>
              <a:lin ang="5400000" scaled="0"/>
            </a:gradFill>
            <a:ln>
              <a:noFill/>
            </a:ln>
          </p:spPr>
        </p:sp>
        <p:sp>
          <p:nvSpPr>
            <p:cNvPr id="77" name="Google Shape;77;p10"/>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0"/>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0"/>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65747C"/>
                </a:gs>
              </a:gsLst>
              <a:lin ang="5400000" scaled="0"/>
            </a:gradFill>
            <a:ln>
              <a:noFill/>
            </a:ln>
          </p:spPr>
        </p:sp>
        <p:sp>
          <p:nvSpPr>
            <p:cNvPr id="80" name="Google Shape;80;p10"/>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65747C"/>
                </a:gs>
              </a:gsLst>
              <a:lin ang="5400000" scaled="0"/>
            </a:gradFill>
            <a:ln>
              <a:noFill/>
            </a:ln>
          </p:spPr>
        </p:sp>
        <p:sp>
          <p:nvSpPr>
            <p:cNvPr id="82" name="Google Shape;82;p10"/>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0"/>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65747C"/>
                </a:gs>
              </a:gsLst>
              <a:lin ang="5400000" scaled="0"/>
            </a:gradFill>
            <a:ln>
              <a:noFill/>
            </a:ln>
          </p:spPr>
        </p:sp>
        <p:sp>
          <p:nvSpPr>
            <p:cNvPr id="84" name="Google Shape;84;p10"/>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65747C"/>
                </a:gs>
              </a:gsLst>
              <a:lin ang="5400000" scaled="0"/>
            </a:gradFill>
            <a:ln>
              <a:noFill/>
            </a:ln>
          </p:spPr>
        </p:sp>
        <p:sp>
          <p:nvSpPr>
            <p:cNvPr id="86" name="Google Shape;86;p10"/>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a:off x="642938" y="6610350"/>
              <a:ext cx="23813" cy="242888"/>
            </a:xfrm>
            <a:prstGeom prst="rect">
              <a:avLst/>
            </a:pr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65747C"/>
                </a:gs>
              </a:gsLst>
              <a:lin ang="5400000" scaled="0"/>
            </a:gradFill>
            <a:ln>
              <a:noFill/>
            </a:ln>
          </p:spPr>
        </p:sp>
        <p:sp>
          <p:nvSpPr>
            <p:cNvPr id="90" name="Google Shape;90;p10"/>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65747C"/>
                </a:gs>
              </a:gsLst>
              <a:lin ang="5400000" scaled="0"/>
            </a:gradFill>
            <a:ln>
              <a:noFill/>
            </a:ln>
          </p:spPr>
        </p:sp>
        <p:sp>
          <p:nvSpPr>
            <p:cNvPr id="91" name="Google Shape;91;p10"/>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0"/>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65747C"/>
                </a:gs>
              </a:gsLst>
              <a:lin ang="5400000" scaled="0"/>
            </a:gradFill>
            <a:ln>
              <a:noFill/>
            </a:ln>
          </p:spPr>
        </p:sp>
        <p:sp>
          <p:nvSpPr>
            <p:cNvPr id="93" name="Google Shape;93;p10"/>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65747C"/>
                </a:gs>
              </a:gsLst>
              <a:lin ang="5400000" scaled="0"/>
            </a:gradFill>
            <a:ln>
              <a:noFill/>
            </a:ln>
          </p:spPr>
        </p:sp>
        <p:sp>
          <p:nvSpPr>
            <p:cNvPr id="94" name="Google Shape;94;p10"/>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0"/>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65747C"/>
                </a:gs>
              </a:gsLst>
              <a:lin ang="5400000" scaled="0"/>
            </a:gradFill>
            <a:ln>
              <a:noFill/>
            </a:ln>
          </p:spPr>
        </p:sp>
        <p:sp>
          <p:nvSpPr>
            <p:cNvPr id="96" name="Google Shape;96;p10"/>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0"/>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65747C"/>
                </a:gs>
              </a:gsLst>
              <a:lin ang="5400000" scaled="0"/>
            </a:gradFill>
            <a:ln>
              <a:noFill/>
            </a:ln>
          </p:spPr>
        </p:sp>
        <p:sp>
          <p:nvSpPr>
            <p:cNvPr id="98" name="Google Shape;98;p10"/>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a:off x="1228725" y="4662488"/>
              <a:ext cx="23813" cy="2181225"/>
            </a:xfrm>
            <a:prstGeom prst="rect">
              <a:avLst/>
            </a:pr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65747C"/>
                </a:gs>
              </a:gsLst>
              <a:lin ang="5400000" scaled="0"/>
            </a:gradFill>
            <a:ln>
              <a:noFill/>
            </a:ln>
          </p:spPr>
        </p:sp>
        <p:sp>
          <p:nvSpPr>
            <p:cNvPr id="101" name="Google Shape;101;p10"/>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65747C"/>
                </a:gs>
              </a:gsLst>
              <a:lin ang="5400000" scaled="0"/>
            </a:gradFill>
            <a:ln>
              <a:noFill/>
            </a:ln>
          </p:spPr>
        </p:sp>
        <p:sp>
          <p:nvSpPr>
            <p:cNvPr id="103" name="Google Shape;103;p10"/>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65747C"/>
                </a:gs>
              </a:gsLst>
              <a:lin ang="5400000" scaled="0"/>
            </a:gradFill>
            <a:ln>
              <a:noFill/>
            </a:ln>
          </p:spPr>
        </p:sp>
        <p:sp>
          <p:nvSpPr>
            <p:cNvPr id="106" name="Google Shape;106;p10"/>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65747C"/>
                </a:gs>
              </a:gsLst>
              <a:lin ang="5400000" scaled="0"/>
            </a:gradFill>
            <a:ln>
              <a:noFill/>
            </a:ln>
          </p:spPr>
        </p:sp>
        <p:sp>
          <p:nvSpPr>
            <p:cNvPr id="107" name="Google Shape;107;p10"/>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65747C"/>
                </a:gs>
              </a:gsLst>
              <a:lin ang="5400000" scaled="0"/>
            </a:gradFill>
            <a:ln>
              <a:noFill/>
            </a:ln>
          </p:spPr>
        </p:sp>
        <p:sp>
          <p:nvSpPr>
            <p:cNvPr id="110" name="Google Shape;110;p10"/>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0"/>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65747C"/>
                </a:gs>
              </a:gsLst>
              <a:lin ang="5400000" scaled="0"/>
            </a:gradFill>
            <a:ln>
              <a:noFill/>
            </a:ln>
          </p:spPr>
        </p:sp>
        <p:sp>
          <p:nvSpPr>
            <p:cNvPr id="112" name="Google Shape;112;p10"/>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10"/>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10"/>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5" name="Google Shape;115;p10"/>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0"/>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0"/>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20"/>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9" name="Google Shape;179;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4" name="Google Shape;184;p21"/>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5" name="Google Shape;185;p21"/>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6" name="Google Shape;186;p2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2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2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89" name="Google Shape;189;p21"/>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i="0" u="none" strike="noStrike" cap="none">
                <a:solidFill>
                  <a:schemeClr val="lt1"/>
                </a:solidFill>
                <a:latin typeface="Twentieth Century"/>
                <a:ea typeface="Twentieth Century"/>
                <a:cs typeface="Twentieth Century"/>
                <a:sym typeface="Twentieth Century"/>
              </a:rPr>
              <a:t>“</a:t>
            </a:r>
            <a:endParaRPr/>
          </a:p>
        </p:txBody>
      </p:sp>
      <p:sp>
        <p:nvSpPr>
          <p:cNvPr id="190" name="Google Shape;190;p21"/>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i="0" u="none" strike="noStrike"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22"/>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4" name="Google Shape;194;p2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2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2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3"/>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23"/>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23"/>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2" name="Google Shape;202;p23"/>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3" name="Google Shape;203;p23"/>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4" name="Google Shape;204;p23"/>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5" name="Google Shape;205;p2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2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8"/>
        <p:cNvGrpSpPr/>
        <p:nvPr/>
      </p:nvGrpSpPr>
      <p:grpSpPr>
        <a:xfrm>
          <a:off x="0" y="0"/>
          <a:ext cx="0" cy="0"/>
          <a:chOff x="0" y="0"/>
          <a:chExt cx="0" cy="0"/>
        </a:xfrm>
      </p:grpSpPr>
      <p:sp>
        <p:nvSpPr>
          <p:cNvPr id="209" name="Google Shape;209;p24"/>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0" name="Google Shape;210;p24"/>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1" name="Google Shape;211;p24"/>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EBEDEE">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2" name="Google Shape;212;p24"/>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3" name="Google Shape;213;p24"/>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4" name="Google Shape;214;p24"/>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EBEDEE">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5" name="Google Shape;215;p24"/>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6" name="Google Shape;216;p24"/>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7" name="Google Shape;217;p24"/>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EBEDEE">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8" name="Google Shape;218;p24"/>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9" name="Google Shape;219;p2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2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2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2"/>
        <p:cNvGrpSpPr/>
        <p:nvPr/>
      </p:nvGrpSpPr>
      <p:grpSpPr>
        <a:xfrm>
          <a:off x="0" y="0"/>
          <a:ext cx="0" cy="0"/>
          <a:chOff x="0" y="0"/>
          <a:chExt cx="0" cy="0"/>
        </a:xfrm>
      </p:grpSpPr>
      <p:sp>
        <p:nvSpPr>
          <p:cNvPr id="223" name="Google Shape;223;p2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4" name="Google Shape;224;p25"/>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5" name="Google Shape;225;p2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2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2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26"/>
          <p:cNvSpPr txBox="1">
            <a:spLocks noGrp="1"/>
          </p:cNvSpPr>
          <p:nvPr>
            <p:ph type="body" idx="1"/>
          </p:nvPr>
        </p:nvSpPr>
        <p:spPr>
          <a:xfrm rot="5400000">
            <a:off x="2424904"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31" name="Google Shape;231;p2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2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2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8"/>
        <p:cNvGrpSpPr/>
        <p:nvPr/>
      </p:nvGrpSpPr>
      <p:grpSpPr>
        <a:xfrm>
          <a:off x="0" y="0"/>
          <a:ext cx="0" cy="0"/>
          <a:chOff x="0" y="0"/>
          <a:chExt cx="0" cy="0"/>
        </a:xfrm>
      </p:grpSpPr>
      <p:sp>
        <p:nvSpPr>
          <p:cNvPr id="119" name="Google Shape;119;p1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1"/>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1" name="Google Shape;121;p1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1"/>
        <p:cNvGrpSpPr/>
        <p:nvPr/>
      </p:nvGrpSpPr>
      <p:grpSpPr>
        <a:xfrm>
          <a:off x="0" y="0"/>
          <a:ext cx="0" cy="0"/>
          <a:chOff x="0" y="0"/>
          <a:chExt cx="0" cy="0"/>
        </a:xfrm>
      </p:grpSpPr>
      <p:sp>
        <p:nvSpPr>
          <p:cNvPr id="132" name="Google Shape;132;p13"/>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13"/>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34" name="Google Shape;134;p1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7"/>
        <p:cNvGrpSpPr/>
        <p:nvPr/>
      </p:nvGrpSpPr>
      <p:grpSpPr>
        <a:xfrm>
          <a:off x="0" y="0"/>
          <a:ext cx="0" cy="0"/>
          <a:chOff x="0" y="0"/>
          <a:chExt cx="0" cy="0"/>
        </a:xfrm>
      </p:grpSpPr>
      <p:sp>
        <p:nvSpPr>
          <p:cNvPr id="138" name="Google Shape;138;p14"/>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14"/>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40" name="Google Shape;140;p14"/>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41" name="Google Shape;141;p14"/>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42" name="Google Shape;142;p14"/>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43" name="Google Shape;143;p1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1"/>
        <p:cNvGrpSpPr/>
        <p:nvPr/>
      </p:nvGrpSpPr>
      <p:grpSpPr>
        <a:xfrm>
          <a:off x="0" y="0"/>
          <a:ext cx="0" cy="0"/>
          <a:chOff x="0" y="0"/>
          <a:chExt cx="0" cy="0"/>
        </a:xfrm>
      </p:grpSpPr>
      <p:sp>
        <p:nvSpPr>
          <p:cNvPr id="152" name="Google Shape;152;p1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1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1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17"/>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8" name="Google Shape;158;p17"/>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9" name="Google Shape;159;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18"/>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EBEDEE">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3500"/>
              <a:buFont typeface="Arial"/>
              <a:buNone/>
              <a:defRPr sz="28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3000"/>
              <a:buFont typeface="Arial"/>
              <a:buNone/>
              <a:defRPr sz="24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5" name="Google Shape;165;p18"/>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6" name="Google Shape;166;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19"/>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EBEDEE">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72" name="Google Shape;172;p19"/>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3" name="Google Shape;173;p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1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8">
            <a:alphaModFix/>
          </a:blip>
          <a:stretch>
            <a:fillRect/>
          </a:stretch>
        </a:blipFill>
        <a:effectLst/>
      </p:bgPr>
    </p:bg>
    <p:spTree>
      <p:nvGrpSpPr>
        <p:cNvPr id="1" name="Shape 9"/>
        <p:cNvGrpSpPr/>
        <p:nvPr/>
      </p:nvGrpSpPr>
      <p:grpSpPr>
        <a:xfrm>
          <a:off x="0" y="0"/>
          <a:ext cx="0" cy="0"/>
          <a:chOff x="0" y="0"/>
          <a:chExt cx="0" cy="0"/>
        </a:xfrm>
      </p:grpSpPr>
      <p:pic>
        <p:nvPicPr>
          <p:cNvPr id="10" name="Google Shape;10;p9" descr="\\DROBO-FS\QuickDrops\JB\PPTX NG\Droplets\LightingOverlay.png"/>
          <p:cNvPicPr preferRelativeResize="0"/>
          <p:nvPr/>
        </p:nvPicPr>
        <p:blipFill rotWithShape="1">
          <a:blip r:embed="rId19">
            <a:alphaModFix amt="30000"/>
          </a:blip>
          <a:srcRect/>
          <a:stretch/>
        </p:blipFill>
        <p:spPr>
          <a:xfrm>
            <a:off x="0" y="-1"/>
            <a:ext cx="12192003" cy="6858001"/>
          </a:xfrm>
          <a:prstGeom prst="rect">
            <a:avLst/>
          </a:prstGeom>
          <a:noFill/>
          <a:ln>
            <a:noFill/>
          </a:ln>
        </p:spPr>
      </p:pic>
      <p:grpSp>
        <p:nvGrpSpPr>
          <p:cNvPr id="11" name="Google Shape;11;p9"/>
          <p:cNvGrpSpPr/>
          <p:nvPr/>
        </p:nvGrpSpPr>
        <p:grpSpPr>
          <a:xfrm>
            <a:off x="-14288" y="0"/>
            <a:ext cx="12053888" cy="6858001"/>
            <a:chOff x="-14288" y="0"/>
            <a:chExt cx="12053888" cy="6858001"/>
          </a:xfrm>
        </p:grpSpPr>
        <p:grpSp>
          <p:nvGrpSpPr>
            <p:cNvPr id="12" name="Google Shape;12;p9"/>
            <p:cNvGrpSpPr/>
            <p:nvPr/>
          </p:nvGrpSpPr>
          <p:grpSpPr>
            <a:xfrm>
              <a:off x="-14288" y="0"/>
              <a:ext cx="1220788" cy="6858001"/>
              <a:chOff x="-14288" y="0"/>
              <a:chExt cx="1220788" cy="6858001"/>
            </a:xfrm>
          </p:grpSpPr>
          <p:sp>
            <p:nvSpPr>
              <p:cNvPr id="13" name="Google Shape;13;p9"/>
              <p:cNvSpPr/>
              <p:nvPr/>
            </p:nvSpPr>
            <p:spPr>
              <a:xfrm>
                <a:off x="114300" y="4763"/>
                <a:ext cx="23813" cy="2181225"/>
              </a:xfrm>
              <a:prstGeom prst="rect">
                <a:avLst/>
              </a:pr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9"/>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9"/>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9"/>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65747C"/>
                  </a:gs>
                </a:gsLst>
                <a:lin ang="5400000" scaled="0"/>
              </a:gradFill>
              <a:ln>
                <a:noFill/>
              </a:ln>
            </p:spPr>
          </p:sp>
          <p:sp>
            <p:nvSpPr>
              <p:cNvPr id="17" name="Google Shape;17;p9"/>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9"/>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65747C"/>
                  </a:gs>
                </a:gsLst>
                <a:lin ang="5400000" scaled="0"/>
              </a:gradFill>
              <a:ln>
                <a:noFill/>
              </a:ln>
            </p:spPr>
          </p:sp>
          <p:sp>
            <p:nvSpPr>
              <p:cNvPr id="19" name="Google Shape;19;p9"/>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65747C"/>
                  </a:gs>
                </a:gsLst>
                <a:lin ang="5400000" scaled="0"/>
              </a:gradFill>
              <a:ln>
                <a:noFill/>
              </a:ln>
            </p:spPr>
          </p:sp>
          <p:sp>
            <p:nvSpPr>
              <p:cNvPr id="20" name="Google Shape;20;p9"/>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9"/>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9"/>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65747C"/>
                  </a:gs>
                </a:gsLst>
                <a:lin ang="5400000" scaled="0"/>
              </a:gradFill>
              <a:ln>
                <a:noFill/>
              </a:ln>
            </p:spPr>
          </p:sp>
          <p:sp>
            <p:nvSpPr>
              <p:cNvPr id="23" name="Google Shape;23;p9"/>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24;p9"/>
              <p:cNvCxnSpPr/>
              <p:nvPr/>
            </p:nvCxnSpPr>
            <p:spPr>
              <a:xfrm>
                <a:off x="-4763" y="9525"/>
                <a:ext cx="0" cy="0"/>
              </a:xfrm>
              <a:prstGeom prst="straightConnector1">
                <a:avLst/>
              </a:prstGeom>
              <a:gradFill>
                <a:gsLst>
                  <a:gs pos="0">
                    <a:schemeClr val="lt2"/>
                  </a:gs>
                  <a:gs pos="100000">
                    <a:srgbClr val="65747C"/>
                  </a:gs>
                </a:gsLst>
                <a:lin ang="5400000" scaled="0"/>
              </a:gradFill>
              <a:ln w="9525" cap="flat" cmpd="sng">
                <a:solidFill>
                  <a:srgbClr val="FFFFFF"/>
                </a:solidFill>
                <a:prstDash val="solid"/>
                <a:miter lim="800000"/>
                <a:headEnd type="none" w="med" len="med"/>
                <a:tailEnd type="none" w="med" len="med"/>
              </a:ln>
            </p:spPr>
          </p:cxnSp>
          <p:sp>
            <p:nvSpPr>
              <p:cNvPr id="25" name="Google Shape;25;p9"/>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65747C"/>
                  </a:gs>
                </a:gsLst>
                <a:lin ang="5400000" scaled="0"/>
              </a:gradFill>
              <a:ln>
                <a:noFill/>
              </a:ln>
            </p:spPr>
          </p:sp>
          <p:sp>
            <p:nvSpPr>
              <p:cNvPr id="26" name="Google Shape;26;p9"/>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65747C"/>
                  </a:gs>
                </a:gsLst>
                <a:lin ang="5400000" scaled="0"/>
              </a:gradFill>
              <a:ln>
                <a:noFill/>
              </a:ln>
            </p:spPr>
          </p:sp>
          <p:sp>
            <p:nvSpPr>
              <p:cNvPr id="27" name="Google Shape;27;p9"/>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65747C"/>
                  </a:gs>
                </a:gsLst>
                <a:lin ang="5400000" scaled="0"/>
              </a:gradFill>
              <a:ln>
                <a:noFill/>
              </a:ln>
            </p:spPr>
          </p:sp>
          <p:sp>
            <p:nvSpPr>
              <p:cNvPr id="28" name="Google Shape;28;p9"/>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p:nvPr/>
            </p:nvSpPr>
            <p:spPr>
              <a:xfrm>
                <a:off x="133350" y="4662488"/>
                <a:ext cx="23813" cy="2181225"/>
              </a:xfrm>
              <a:prstGeom prst="rect">
                <a:avLst/>
              </a:pr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9"/>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65747C"/>
                  </a:gs>
                </a:gsLst>
                <a:lin ang="5400000" scaled="0"/>
              </a:gradFill>
              <a:ln>
                <a:noFill/>
              </a:ln>
            </p:spPr>
          </p:sp>
          <p:sp>
            <p:nvSpPr>
              <p:cNvPr id="31" name="Google Shape;31;p9"/>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9"/>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65747C"/>
                  </a:gs>
                </a:gsLst>
                <a:lin ang="5400000" scaled="0"/>
              </a:gradFill>
              <a:ln>
                <a:noFill/>
              </a:ln>
            </p:spPr>
          </p:sp>
          <p:sp>
            <p:nvSpPr>
              <p:cNvPr id="33" name="Google Shape;33;p9"/>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65747C"/>
                  </a:gs>
                </a:gsLst>
                <a:lin ang="5400000" scaled="0"/>
              </a:gradFill>
              <a:ln>
                <a:noFill/>
              </a:ln>
            </p:spPr>
          </p:sp>
          <p:sp>
            <p:nvSpPr>
              <p:cNvPr id="35" name="Google Shape;35;p9"/>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65747C"/>
                  </a:gs>
                </a:gsLst>
                <a:lin ang="5400000" scaled="0"/>
              </a:gradFill>
              <a:ln>
                <a:noFill/>
              </a:ln>
            </p:spPr>
          </p:sp>
          <p:sp>
            <p:nvSpPr>
              <p:cNvPr id="36" name="Google Shape;36;p9"/>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65747C"/>
                  </a:gs>
                </a:gsLst>
                <a:lin ang="5400000" scaled="0"/>
              </a:gradFill>
              <a:ln>
                <a:noFill/>
              </a:ln>
            </p:spPr>
          </p:sp>
          <p:sp>
            <p:nvSpPr>
              <p:cNvPr id="39" name="Google Shape;39;p9"/>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9"/>
            <p:cNvGrpSpPr/>
            <p:nvPr/>
          </p:nvGrpSpPr>
          <p:grpSpPr>
            <a:xfrm>
              <a:off x="11364912" y="0"/>
              <a:ext cx="674688" cy="6848476"/>
              <a:chOff x="11364912" y="0"/>
              <a:chExt cx="674688" cy="6848476"/>
            </a:xfrm>
          </p:grpSpPr>
          <p:sp>
            <p:nvSpPr>
              <p:cNvPr id="41" name="Google Shape;41;p9"/>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65747C"/>
                  </a:gs>
                </a:gsLst>
                <a:lin ang="5400000" scaled="0"/>
              </a:gradFill>
              <a:ln>
                <a:noFill/>
              </a:ln>
            </p:spPr>
          </p:sp>
          <p:sp>
            <p:nvSpPr>
              <p:cNvPr id="42" name="Google Shape;42;p9"/>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9"/>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9"/>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65747C"/>
                  </a:gs>
                </a:gsLst>
                <a:lin ang="5400000" scaled="0"/>
              </a:gradFill>
              <a:ln>
                <a:noFill/>
              </a:ln>
            </p:spPr>
          </p:sp>
          <p:sp>
            <p:nvSpPr>
              <p:cNvPr id="45" name="Google Shape;45;p9"/>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65747C"/>
                  </a:gs>
                </a:gsLst>
                <a:lin ang="5400000" scaled="0"/>
              </a:gradFill>
              <a:ln>
                <a:noFill/>
              </a:ln>
            </p:spPr>
          </p:sp>
          <p:sp>
            <p:nvSpPr>
              <p:cNvPr id="47" name="Google Shape;47;p9"/>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65747C"/>
                  </a:gs>
                </a:gsLst>
                <a:lin ang="5400000" scaled="0"/>
              </a:gradFill>
              <a:ln>
                <a:noFill/>
              </a:ln>
            </p:spPr>
          </p:sp>
          <p:sp>
            <p:nvSpPr>
              <p:cNvPr id="49" name="Google Shape;49;p9"/>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a:off x="11939587" y="6596063"/>
                <a:ext cx="23813" cy="252413"/>
              </a:xfrm>
              <a:prstGeom prst="rect">
                <a:avLst/>
              </a:prstGeom>
              <a:gradFill>
                <a:gsLst>
                  <a:gs pos="0">
                    <a:schemeClr val="lt2"/>
                  </a:gs>
                  <a:gs pos="100000">
                    <a:srgbClr val="65747C"/>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9"/>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3" name="Google Shape;53;p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4" name="Google Shape;54;p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5" name="Google Shape;55;p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
          <p:cNvSpPr txBox="1">
            <a:spLocks noGrp="1"/>
          </p:cNvSpPr>
          <p:nvPr>
            <p:ph type="ctrTitle"/>
          </p:nvPr>
        </p:nvSpPr>
        <p:spPr>
          <a:xfrm>
            <a:off x="1700212" y="867419"/>
            <a:ext cx="8791575"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5400"/>
              <a:buFont typeface="Rockwell"/>
              <a:buNone/>
            </a:pPr>
            <a:r>
              <a:rPr lang="en-US" sz="5400" dirty="0">
                <a:latin typeface="Times New Roman" panose="02020603050405020304" pitchFamily="18" charset="0"/>
                <a:ea typeface="Rockwell"/>
                <a:cs typeface="Times New Roman" panose="02020603050405020304" pitchFamily="18" charset="0"/>
                <a:sym typeface="Rockwell"/>
              </a:rPr>
              <a:t>THE IMPACT OF EDUCATION ON CHILD MARRIAGE</a:t>
            </a:r>
            <a:endParaRPr dirty="0">
              <a:latin typeface="Times New Roman" panose="02020603050405020304" pitchFamily="18" charset="0"/>
              <a:cs typeface="Times New Roman" panose="02020603050405020304" pitchFamily="18" charset="0"/>
            </a:endParaRPr>
          </a:p>
        </p:txBody>
      </p:sp>
      <p:sp>
        <p:nvSpPr>
          <p:cNvPr id="239" name="Google Shape;239;p1"/>
          <p:cNvSpPr txBox="1">
            <a:spLocks noGrp="1"/>
          </p:cNvSpPr>
          <p:nvPr>
            <p:ph type="subTitle" idx="1"/>
          </p:nvPr>
        </p:nvSpPr>
        <p:spPr>
          <a:xfrm>
            <a:off x="1700287" y="3807003"/>
            <a:ext cx="8791500" cy="16557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2"/>
              </a:buClr>
              <a:buSzPts val="2325"/>
              <a:buNone/>
            </a:pPr>
            <a:r>
              <a:rPr lang="en-US" sz="2400" dirty="0">
                <a:latin typeface="Times New Roman" panose="02020603050405020304" pitchFamily="18" charset="0"/>
                <a:ea typeface="Rockwell"/>
                <a:cs typeface="Times New Roman" panose="02020603050405020304" pitchFamily="18" charset="0"/>
                <a:sym typeface="Rockwell"/>
              </a:rPr>
              <a:t>SHIBANI</a:t>
            </a:r>
            <a:endParaRPr sz="2400" dirty="0">
              <a:latin typeface="Times New Roman" panose="02020603050405020304" pitchFamily="18" charset="0"/>
              <a:ea typeface="Rockwell"/>
              <a:cs typeface="Times New Roman" panose="02020603050405020304" pitchFamily="18" charset="0"/>
              <a:sym typeface="Rockwell"/>
            </a:endParaRPr>
          </a:p>
          <a:p>
            <a:pPr marL="0" lvl="0" indent="0" algn="ctr" rtl="0">
              <a:lnSpc>
                <a:spcPct val="100000"/>
              </a:lnSpc>
              <a:spcBef>
                <a:spcPts val="1000"/>
              </a:spcBef>
              <a:spcAft>
                <a:spcPts val="0"/>
              </a:spcAft>
              <a:buClr>
                <a:schemeClr val="lt2"/>
              </a:buClr>
              <a:buSzPts val="2325"/>
              <a:buNone/>
            </a:pPr>
            <a:r>
              <a:rPr lang="en-US" sz="2400" dirty="0">
                <a:latin typeface="Times New Roman" panose="02020603050405020304" pitchFamily="18" charset="0"/>
                <a:ea typeface="Rockwell"/>
                <a:cs typeface="Times New Roman" panose="02020603050405020304" pitchFamily="18" charset="0"/>
                <a:sym typeface="Rockwell"/>
              </a:rPr>
              <a:t>LEON</a:t>
            </a:r>
            <a:endParaRPr sz="2400" dirty="0">
              <a:latin typeface="Times New Roman" panose="02020603050405020304" pitchFamily="18" charset="0"/>
              <a:ea typeface="Rockwell"/>
              <a:cs typeface="Times New Roman" panose="02020603050405020304" pitchFamily="18" charset="0"/>
              <a:sym typeface="Rockwell"/>
            </a:endParaRPr>
          </a:p>
          <a:p>
            <a:pPr marL="0" lvl="0" indent="0" algn="ctr" rtl="0">
              <a:lnSpc>
                <a:spcPct val="100000"/>
              </a:lnSpc>
              <a:spcBef>
                <a:spcPts val="1000"/>
              </a:spcBef>
              <a:spcAft>
                <a:spcPts val="0"/>
              </a:spcAft>
              <a:buClr>
                <a:schemeClr val="lt2"/>
              </a:buClr>
              <a:buSzPts val="2325"/>
              <a:buNone/>
            </a:pPr>
            <a:r>
              <a:rPr lang="en-US" sz="2400" dirty="0">
                <a:latin typeface="Times New Roman" panose="02020603050405020304" pitchFamily="18" charset="0"/>
                <a:ea typeface="Rockwell"/>
                <a:cs typeface="Times New Roman" panose="02020603050405020304" pitchFamily="18" charset="0"/>
                <a:sym typeface="Rockwell"/>
              </a:rPr>
              <a:t>OLIVIA</a:t>
            </a:r>
            <a:endParaRPr sz="2400" dirty="0">
              <a:latin typeface="Times New Roman" panose="02020603050405020304" pitchFamily="18" charset="0"/>
              <a:ea typeface="Rockwell"/>
              <a:cs typeface="Times New Roman" panose="02020603050405020304" pitchFamily="18" charset="0"/>
              <a:sym typeface="Rockwell"/>
            </a:endParaRPr>
          </a:p>
          <a:p>
            <a:pPr marL="0" lvl="0" indent="0" algn="ctr" rtl="0">
              <a:lnSpc>
                <a:spcPct val="100000"/>
              </a:lnSpc>
              <a:spcBef>
                <a:spcPts val="1000"/>
              </a:spcBef>
              <a:spcAft>
                <a:spcPts val="0"/>
              </a:spcAft>
              <a:buClr>
                <a:schemeClr val="lt2"/>
              </a:buClr>
              <a:buSzPts val="2325"/>
              <a:buNone/>
            </a:pPr>
            <a:r>
              <a:rPr lang="en-US" sz="2400" dirty="0">
                <a:latin typeface="Times New Roman" panose="02020603050405020304" pitchFamily="18" charset="0"/>
                <a:ea typeface="Rockwell"/>
                <a:cs typeface="Times New Roman" panose="02020603050405020304" pitchFamily="18" charset="0"/>
                <a:sym typeface="Rockwell"/>
              </a:rPr>
              <a:t>HEPHZIBAH</a:t>
            </a:r>
            <a:endParaRPr sz="2400" dirty="0">
              <a:latin typeface="Times New Roman" panose="02020603050405020304" pitchFamily="18" charset="0"/>
              <a:ea typeface="Rockwell"/>
              <a:cs typeface="Times New Roman" panose="02020603050405020304" pitchFamily="18" charset="0"/>
              <a:sym typeface="Rockwell"/>
            </a:endParaRPr>
          </a:p>
        </p:txBody>
      </p:sp>
      <p:sp>
        <p:nvSpPr>
          <p:cNvPr id="2" name="TextBox 1">
            <a:extLst>
              <a:ext uri="{FF2B5EF4-FFF2-40B4-BE49-F238E27FC236}">
                <a16:creationId xmlns:a16="http://schemas.microsoft.com/office/drawing/2014/main" id="{0ABAA798-2B6B-4456-89B1-0F063D7A2CD7}"/>
              </a:ext>
            </a:extLst>
          </p:cNvPr>
          <p:cNvSpPr txBox="1"/>
          <p:nvPr/>
        </p:nvSpPr>
        <p:spPr>
          <a:xfrm>
            <a:off x="1700212" y="6139045"/>
            <a:ext cx="8791500" cy="338554"/>
          </a:xfrm>
          <a:prstGeom prst="rect">
            <a:avLst/>
          </a:prstGeom>
          <a:noFill/>
        </p:spPr>
        <p:txBody>
          <a:bodyPr wrap="square" rtlCol="0">
            <a:spAutoFit/>
          </a:bodyPr>
          <a:lstStyle/>
          <a:p>
            <a:pPr algn="ctr"/>
            <a:r>
              <a:rPr lang="en-CA" sz="1600" b="1" dirty="0">
                <a:solidFill>
                  <a:schemeClr val="bg1"/>
                </a:solidFill>
                <a:latin typeface="Times New Roman" panose="02020603050405020304" pitchFamily="18" charset="0"/>
                <a:cs typeface="Times New Roman" panose="02020603050405020304" pitchFamily="18" charset="0"/>
              </a:rPr>
              <a:t>University of Toronto School of Continuing Studies – Data Analytics Bootcamp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pic>
        <p:nvPicPr>
          <p:cNvPr id="363" name="Google Shape;363;g8256b7f85c_0_506"/>
          <p:cNvPicPr preferRelativeResize="0"/>
          <p:nvPr/>
        </p:nvPicPr>
        <p:blipFill>
          <a:blip r:embed="rId3">
            <a:alphaModFix/>
          </a:blip>
          <a:stretch>
            <a:fillRect/>
          </a:stretch>
        </p:blipFill>
        <p:spPr>
          <a:xfrm>
            <a:off x="1143000" y="1385784"/>
            <a:ext cx="4689450" cy="3467200"/>
          </a:xfrm>
          <a:prstGeom prst="rect">
            <a:avLst/>
          </a:prstGeom>
          <a:noFill/>
          <a:ln>
            <a:noFill/>
          </a:ln>
        </p:spPr>
      </p:pic>
      <p:sp>
        <p:nvSpPr>
          <p:cNvPr id="4" name="Google Shape;356;g8256b7f85c_0_546">
            <a:extLst>
              <a:ext uri="{FF2B5EF4-FFF2-40B4-BE49-F238E27FC236}">
                <a16:creationId xmlns:a16="http://schemas.microsoft.com/office/drawing/2014/main" id="{722A545F-1DE8-4F1E-9097-B875F8AF2698}"/>
              </a:ext>
            </a:extLst>
          </p:cNvPr>
          <p:cNvSpPr txBox="1">
            <a:spLocks noGrp="1"/>
          </p:cNvSpPr>
          <p:nvPr>
            <p:ph type="title"/>
          </p:nvPr>
        </p:nvSpPr>
        <p:spPr>
          <a:xfrm>
            <a:off x="1143000" y="219814"/>
            <a:ext cx="9906000" cy="1478700"/>
          </a:xfrm>
          <a:prstGeom prst="rect">
            <a:avLst/>
          </a:prstGeom>
        </p:spPr>
        <p:txBody>
          <a:bodyPr spcFirstLastPara="1" wrap="square" lIns="91425" tIns="45700" rIns="91425" bIns="45700" anchor="ctr" anchorCtr="0">
            <a:noAutofit/>
          </a:bodyPr>
          <a:lstStyle/>
          <a:p>
            <a:pPr algn="ctr"/>
            <a:r>
              <a:rPr lang="en-US" dirty="0">
                <a:latin typeface="Rockwell" panose="02060603020205020403" pitchFamily="18" charset="0"/>
              </a:rPr>
              <a:t>Question 1: </a:t>
            </a:r>
            <a:r>
              <a:rPr lang="en-US" sz="2400" dirty="0">
                <a:solidFill>
                  <a:schemeClr val="accent3">
                    <a:lumMod val="50000"/>
                  </a:schemeClr>
                </a:solidFill>
                <a:latin typeface="Rockwell"/>
                <a:ea typeface="Rockwell"/>
                <a:cs typeface="Rockwell"/>
                <a:sym typeface="Rockwell"/>
              </a:rPr>
              <a:t>Is child marriage decreasing over time?</a:t>
            </a:r>
            <a:br>
              <a:rPr lang="en-US" dirty="0">
                <a:solidFill>
                  <a:schemeClr val="accent3">
                    <a:lumMod val="50000"/>
                  </a:schemeClr>
                </a:solidFill>
                <a:latin typeface="Rockwell"/>
                <a:ea typeface="Rockwell"/>
                <a:cs typeface="Rockwell"/>
                <a:sym typeface="Rockwell"/>
              </a:rPr>
            </a:br>
            <a:endParaRPr dirty="0">
              <a:latin typeface="Rockwell" panose="02060603020205020403" pitchFamily="18" charset="0"/>
            </a:endParaRPr>
          </a:p>
        </p:txBody>
      </p:sp>
      <p:pic>
        <p:nvPicPr>
          <p:cNvPr id="1026" name="Picture 2">
            <a:extLst>
              <a:ext uri="{FF2B5EF4-FFF2-40B4-BE49-F238E27FC236}">
                <a16:creationId xmlns:a16="http://schemas.microsoft.com/office/drawing/2014/main" id="{5AB4F8F4-D696-423C-8937-FFD9179E06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9551" y="1385783"/>
            <a:ext cx="4764281" cy="346719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g8256b7f85c_0_512"/>
          <p:cNvSpPr txBox="1">
            <a:spLocks noGrp="1"/>
          </p:cNvSpPr>
          <p:nvPr>
            <p:ph type="title"/>
          </p:nvPr>
        </p:nvSpPr>
        <p:spPr>
          <a:xfrm>
            <a:off x="1141413" y="618518"/>
            <a:ext cx="9906000" cy="1478700"/>
          </a:xfrm>
          <a:prstGeom prst="rect">
            <a:avLst/>
          </a:prstGeom>
        </p:spPr>
        <p:txBody>
          <a:bodyPr spcFirstLastPara="1" wrap="square" lIns="91425" tIns="45700" rIns="91425" bIns="45700" anchor="ctr" anchorCtr="0">
            <a:noAutofit/>
          </a:bodyPr>
          <a:lstStyle/>
          <a:p>
            <a:r>
              <a:rPr lang="en-US" dirty="0">
                <a:latin typeface="Rockwell" panose="02060603020205020403" pitchFamily="18" charset="0"/>
              </a:rPr>
              <a:t>Question 2: </a:t>
            </a:r>
            <a:r>
              <a:rPr lang="en-US" sz="2000" dirty="0">
                <a:solidFill>
                  <a:schemeClr val="accent3">
                    <a:lumMod val="50000"/>
                  </a:schemeClr>
                </a:solidFill>
                <a:latin typeface="Rockwell"/>
                <a:ea typeface="Rockwell"/>
                <a:cs typeface="Rockwell"/>
                <a:sym typeface="Rockwell"/>
              </a:rPr>
              <a:t>What is the correlation of literacy rate and child marriage?</a:t>
            </a:r>
            <a:br>
              <a:rPr lang="en-US" dirty="0">
                <a:solidFill>
                  <a:schemeClr val="accent3">
                    <a:lumMod val="50000"/>
                  </a:schemeClr>
                </a:solidFill>
                <a:latin typeface="Rockwell"/>
                <a:ea typeface="Rockwell"/>
                <a:cs typeface="Rockwell"/>
                <a:sym typeface="Rockwell"/>
              </a:rPr>
            </a:br>
            <a:endParaRPr dirty="0">
              <a:latin typeface="Rockwell" panose="02060603020205020403" pitchFamily="18" charset="0"/>
            </a:endParaRPr>
          </a:p>
        </p:txBody>
      </p:sp>
      <p:pic>
        <p:nvPicPr>
          <p:cNvPr id="370" name="Google Shape;370;g8256b7f85c_0_512"/>
          <p:cNvPicPr preferRelativeResize="0"/>
          <p:nvPr/>
        </p:nvPicPr>
        <p:blipFill>
          <a:blip r:embed="rId3">
            <a:alphaModFix/>
          </a:blip>
          <a:stretch>
            <a:fillRect/>
          </a:stretch>
        </p:blipFill>
        <p:spPr>
          <a:xfrm>
            <a:off x="1141413" y="1545270"/>
            <a:ext cx="5949150" cy="4069650"/>
          </a:xfrm>
          <a:prstGeom prst="rect">
            <a:avLst/>
          </a:prstGeom>
          <a:noFill/>
          <a:ln>
            <a:noFill/>
          </a:ln>
        </p:spPr>
      </p:pic>
      <p:sp>
        <p:nvSpPr>
          <p:cNvPr id="2" name="TextBox 1">
            <a:extLst>
              <a:ext uri="{FF2B5EF4-FFF2-40B4-BE49-F238E27FC236}">
                <a16:creationId xmlns:a16="http://schemas.microsoft.com/office/drawing/2014/main" id="{839470CA-EDB8-44E4-8CF7-CAA2B6213675}"/>
              </a:ext>
            </a:extLst>
          </p:cNvPr>
          <p:cNvSpPr txBox="1"/>
          <p:nvPr/>
        </p:nvSpPr>
        <p:spPr>
          <a:xfrm>
            <a:off x="7090563" y="4437617"/>
            <a:ext cx="3780202" cy="646331"/>
          </a:xfrm>
          <a:prstGeom prst="rect">
            <a:avLst/>
          </a:prstGeom>
          <a:noFill/>
        </p:spPr>
        <p:txBody>
          <a:bodyPr wrap="none" rtlCol="0">
            <a:spAutoFit/>
          </a:bodyPr>
          <a:lstStyle/>
          <a:p>
            <a:r>
              <a:rPr lang="en-US" sz="1800" dirty="0">
                <a:solidFill>
                  <a:schemeClr val="bg1">
                    <a:lumMod val="95000"/>
                  </a:schemeClr>
                </a:solidFill>
                <a:latin typeface="Rockwell" panose="02060603020205020403" pitchFamily="18" charset="0"/>
              </a:rPr>
              <a:t>y = -0.38155x + 35.65</a:t>
            </a:r>
          </a:p>
          <a:p>
            <a:r>
              <a:rPr lang="en-US" sz="1800" dirty="0">
                <a:solidFill>
                  <a:schemeClr val="bg1">
                    <a:lumMod val="95000"/>
                  </a:schemeClr>
                </a:solidFill>
                <a:latin typeface="Rockwell" panose="02060603020205020403" pitchFamily="18" charset="0"/>
              </a:rPr>
              <a:t>r-squared = -0.6880431291174198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pic>
        <p:nvPicPr>
          <p:cNvPr id="376" name="Google Shape;376;g8256b7f85c_0_537"/>
          <p:cNvPicPr preferRelativeResize="0"/>
          <p:nvPr/>
        </p:nvPicPr>
        <p:blipFill>
          <a:blip r:embed="rId3">
            <a:alphaModFix/>
          </a:blip>
          <a:stretch>
            <a:fillRect/>
          </a:stretch>
        </p:blipFill>
        <p:spPr>
          <a:xfrm>
            <a:off x="1252675" y="1653015"/>
            <a:ext cx="5139600" cy="3551975"/>
          </a:xfrm>
          <a:prstGeom prst="rect">
            <a:avLst/>
          </a:prstGeom>
          <a:noFill/>
          <a:ln>
            <a:noFill/>
          </a:ln>
        </p:spPr>
      </p:pic>
      <p:pic>
        <p:nvPicPr>
          <p:cNvPr id="377" name="Google Shape;377;g8256b7f85c_0_537"/>
          <p:cNvPicPr preferRelativeResize="0"/>
          <p:nvPr/>
        </p:nvPicPr>
        <p:blipFill>
          <a:blip r:embed="rId4">
            <a:alphaModFix/>
          </a:blip>
          <a:stretch>
            <a:fillRect/>
          </a:stretch>
        </p:blipFill>
        <p:spPr>
          <a:xfrm>
            <a:off x="6392275" y="1676126"/>
            <a:ext cx="5072700" cy="3505750"/>
          </a:xfrm>
          <a:prstGeom prst="rect">
            <a:avLst/>
          </a:prstGeom>
          <a:noFill/>
          <a:ln>
            <a:noFill/>
          </a:ln>
        </p:spPr>
      </p:pic>
      <p:sp>
        <p:nvSpPr>
          <p:cNvPr id="378" name="Google Shape;378;g8256b7f85c_0_537"/>
          <p:cNvSpPr txBox="1"/>
          <p:nvPr/>
        </p:nvSpPr>
        <p:spPr>
          <a:xfrm>
            <a:off x="1779100" y="5181876"/>
            <a:ext cx="4518900" cy="77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accent1">
                    <a:lumMod val="40000"/>
                    <a:lumOff val="60000"/>
                  </a:schemeClr>
                </a:solidFill>
                <a:latin typeface="Rockwell"/>
                <a:ea typeface="Rockwell"/>
                <a:cs typeface="Rockwell"/>
                <a:sym typeface="Rockwell"/>
              </a:rPr>
              <a:t>OUTLIERS:</a:t>
            </a:r>
            <a:endParaRPr b="1" dirty="0">
              <a:solidFill>
                <a:schemeClr val="accent1">
                  <a:lumMod val="40000"/>
                  <a:lumOff val="60000"/>
                </a:schemeClr>
              </a:solidFill>
              <a:latin typeface="Rockwell"/>
              <a:ea typeface="Rockwell"/>
              <a:cs typeface="Rockwell"/>
              <a:sym typeface="Rockwell"/>
            </a:endParaRPr>
          </a:p>
          <a:p>
            <a:pPr marL="0" lvl="0" indent="0" algn="l" rtl="0">
              <a:spcBef>
                <a:spcPts val="0"/>
              </a:spcBef>
              <a:spcAft>
                <a:spcPts val="0"/>
              </a:spcAft>
              <a:buNone/>
            </a:pPr>
            <a:r>
              <a:rPr lang="en-US" b="1" dirty="0">
                <a:solidFill>
                  <a:schemeClr val="accent1">
                    <a:lumMod val="40000"/>
                    <a:lumOff val="60000"/>
                  </a:schemeClr>
                </a:solidFill>
                <a:latin typeface="Rockwell"/>
                <a:ea typeface="Rockwell"/>
                <a:cs typeface="Rockwell"/>
                <a:sym typeface="Rockwell"/>
              </a:rPr>
              <a:t>Central African Republic (41.63), </a:t>
            </a:r>
          </a:p>
          <a:p>
            <a:pPr marL="0" lvl="0" indent="0" algn="l" rtl="0">
              <a:spcBef>
                <a:spcPts val="0"/>
              </a:spcBef>
              <a:spcAft>
                <a:spcPts val="0"/>
              </a:spcAft>
              <a:buNone/>
            </a:pPr>
            <a:r>
              <a:rPr lang="en-US" b="1" dirty="0">
                <a:solidFill>
                  <a:schemeClr val="accent1">
                    <a:lumMod val="40000"/>
                    <a:lumOff val="60000"/>
                  </a:schemeClr>
                </a:solidFill>
                <a:latin typeface="Rockwell"/>
                <a:ea typeface="Rockwell"/>
                <a:cs typeface="Rockwell"/>
                <a:sym typeface="Rockwell"/>
              </a:rPr>
              <a:t>Chad (34.86), </a:t>
            </a:r>
          </a:p>
          <a:p>
            <a:pPr marL="0" lvl="0" indent="0" algn="l" rtl="0">
              <a:spcBef>
                <a:spcPts val="0"/>
              </a:spcBef>
              <a:spcAft>
                <a:spcPts val="0"/>
              </a:spcAft>
              <a:buNone/>
            </a:pPr>
            <a:r>
              <a:rPr lang="en-US" b="1" dirty="0">
                <a:solidFill>
                  <a:schemeClr val="accent1">
                    <a:lumMod val="40000"/>
                    <a:lumOff val="60000"/>
                  </a:schemeClr>
                </a:solidFill>
                <a:latin typeface="Rockwell"/>
                <a:ea typeface="Rockwell"/>
                <a:cs typeface="Rockwell"/>
                <a:sym typeface="Rockwell"/>
              </a:rPr>
              <a:t>Niger (36.66)</a:t>
            </a:r>
            <a:endParaRPr b="1" dirty="0">
              <a:solidFill>
                <a:schemeClr val="accent1">
                  <a:lumMod val="40000"/>
                  <a:lumOff val="60000"/>
                </a:schemeClr>
              </a:solidFill>
              <a:latin typeface="Rockwell"/>
              <a:ea typeface="Rockwell"/>
              <a:cs typeface="Rockwell"/>
              <a:sym typeface="Rockwell"/>
            </a:endParaRPr>
          </a:p>
          <a:p>
            <a:pPr marL="0" lvl="0" indent="0" algn="l" rtl="0">
              <a:spcBef>
                <a:spcPts val="0"/>
              </a:spcBef>
              <a:spcAft>
                <a:spcPts val="0"/>
              </a:spcAft>
              <a:buNone/>
            </a:pPr>
            <a:endParaRPr b="1" dirty="0">
              <a:latin typeface="Rockwell"/>
              <a:ea typeface="Rockwell"/>
              <a:cs typeface="Rockwell"/>
              <a:sym typeface="Rockwell"/>
            </a:endParaRPr>
          </a:p>
        </p:txBody>
      </p:sp>
      <p:sp>
        <p:nvSpPr>
          <p:cNvPr id="379" name="Google Shape;379;g8256b7f85c_0_537"/>
          <p:cNvSpPr txBox="1"/>
          <p:nvPr/>
        </p:nvSpPr>
        <p:spPr>
          <a:xfrm>
            <a:off x="7022175" y="5204987"/>
            <a:ext cx="4092000" cy="1095425"/>
          </a:xfrm>
          <a:prstGeom prst="rect">
            <a:avLst/>
          </a:prstGeom>
          <a:noFill/>
          <a:ln>
            <a:noFill/>
          </a:ln>
        </p:spPr>
        <p:txBody>
          <a:bodyPr spcFirstLastPara="1" wrap="square" lIns="91425" tIns="91425" rIns="91425" bIns="91425" numCol="2" anchor="t" anchorCtr="0">
            <a:noAutofit/>
          </a:bodyPr>
          <a:lstStyle/>
          <a:p>
            <a:pPr marL="0" lvl="0" indent="0" algn="ctr" rtl="0">
              <a:spcBef>
                <a:spcPts val="0"/>
              </a:spcBef>
              <a:spcAft>
                <a:spcPts val="0"/>
              </a:spcAft>
              <a:buNone/>
            </a:pPr>
            <a:r>
              <a:rPr lang="en-US" b="1" dirty="0">
                <a:solidFill>
                  <a:schemeClr val="accent1">
                    <a:lumMod val="40000"/>
                    <a:lumOff val="60000"/>
                  </a:schemeClr>
                </a:solidFill>
                <a:latin typeface="Rockwell"/>
                <a:ea typeface="Rockwell"/>
                <a:cs typeface="Rockwell"/>
                <a:sym typeface="Rockwell"/>
              </a:rPr>
              <a:t>OUTLIERS:</a:t>
            </a:r>
            <a:endParaRPr b="1" dirty="0">
              <a:solidFill>
                <a:schemeClr val="accent1">
                  <a:lumMod val="40000"/>
                  <a:lumOff val="60000"/>
                </a:schemeClr>
              </a:solidFill>
              <a:latin typeface="Rockwell"/>
              <a:ea typeface="Rockwell"/>
              <a:cs typeface="Rockwell"/>
              <a:sym typeface="Rockwell"/>
            </a:endParaRPr>
          </a:p>
          <a:p>
            <a:pPr marL="0" lvl="0" indent="0" algn="l" rtl="0">
              <a:spcBef>
                <a:spcPts val="0"/>
              </a:spcBef>
              <a:spcAft>
                <a:spcPts val="0"/>
              </a:spcAft>
              <a:buNone/>
            </a:pPr>
            <a:r>
              <a:rPr lang="en-US" b="1" dirty="0">
                <a:solidFill>
                  <a:schemeClr val="accent1">
                    <a:lumMod val="40000"/>
                    <a:lumOff val="60000"/>
                  </a:schemeClr>
                </a:solidFill>
                <a:latin typeface="Rockwell"/>
                <a:ea typeface="Rockwell"/>
                <a:cs typeface="Rockwell"/>
                <a:sym typeface="Rockwell"/>
              </a:rPr>
              <a:t>Burkina Faso (25.20), </a:t>
            </a:r>
          </a:p>
          <a:p>
            <a:pPr marL="0" lvl="0" indent="0" algn="l" rtl="0">
              <a:spcBef>
                <a:spcPts val="0"/>
              </a:spcBef>
              <a:spcAft>
                <a:spcPts val="0"/>
              </a:spcAft>
              <a:buNone/>
            </a:pPr>
            <a:r>
              <a:rPr lang="en-US" b="1" dirty="0">
                <a:solidFill>
                  <a:schemeClr val="accent1">
                    <a:lumMod val="40000"/>
                    <a:lumOff val="60000"/>
                  </a:schemeClr>
                </a:solidFill>
                <a:latin typeface="Rockwell"/>
                <a:ea typeface="Rockwell"/>
                <a:cs typeface="Rockwell"/>
                <a:sym typeface="Rockwell"/>
              </a:rPr>
              <a:t>Chad (25.40), </a:t>
            </a:r>
          </a:p>
          <a:p>
            <a:pPr marL="0" lvl="0" indent="0" algn="l" rtl="0">
              <a:spcBef>
                <a:spcPts val="0"/>
              </a:spcBef>
              <a:spcAft>
                <a:spcPts val="0"/>
              </a:spcAft>
              <a:buNone/>
            </a:pPr>
            <a:r>
              <a:rPr lang="en-US" b="1" dirty="0">
                <a:solidFill>
                  <a:schemeClr val="accent1">
                    <a:lumMod val="40000"/>
                    <a:lumOff val="60000"/>
                  </a:schemeClr>
                </a:solidFill>
                <a:latin typeface="Rockwell"/>
                <a:ea typeface="Rockwell"/>
                <a:cs typeface="Rockwell"/>
                <a:sym typeface="Rockwell"/>
              </a:rPr>
              <a:t>Guinea (28.70), </a:t>
            </a:r>
          </a:p>
          <a:p>
            <a:pPr marL="0" lvl="0" indent="0" algn="l" rtl="0">
              <a:spcBef>
                <a:spcPts val="0"/>
              </a:spcBef>
              <a:spcAft>
                <a:spcPts val="0"/>
              </a:spcAft>
              <a:buNone/>
            </a:pPr>
            <a:endParaRPr lang="en-US" b="1" dirty="0">
              <a:solidFill>
                <a:schemeClr val="accent1">
                  <a:lumMod val="40000"/>
                  <a:lumOff val="60000"/>
                </a:schemeClr>
              </a:solidFill>
              <a:latin typeface="Rockwell"/>
              <a:ea typeface="Rockwell"/>
              <a:cs typeface="Rockwell"/>
              <a:sym typeface="Rockwell"/>
            </a:endParaRPr>
          </a:p>
          <a:p>
            <a:pPr marL="0" lvl="0" indent="0" algn="l" rtl="0">
              <a:spcBef>
                <a:spcPts val="0"/>
              </a:spcBef>
              <a:spcAft>
                <a:spcPts val="0"/>
              </a:spcAft>
              <a:buNone/>
            </a:pPr>
            <a:endParaRPr lang="en-US" b="1" dirty="0">
              <a:solidFill>
                <a:schemeClr val="accent1">
                  <a:lumMod val="40000"/>
                  <a:lumOff val="60000"/>
                </a:schemeClr>
              </a:solidFill>
              <a:latin typeface="Rockwell"/>
              <a:ea typeface="Rockwell"/>
              <a:cs typeface="Rockwell"/>
              <a:sym typeface="Rockwell"/>
            </a:endParaRPr>
          </a:p>
          <a:p>
            <a:pPr marL="0" lvl="0" indent="0" algn="l" rtl="0">
              <a:spcBef>
                <a:spcPts val="0"/>
              </a:spcBef>
              <a:spcAft>
                <a:spcPts val="0"/>
              </a:spcAft>
              <a:buNone/>
            </a:pPr>
            <a:r>
              <a:rPr lang="en-US" b="1" dirty="0">
                <a:solidFill>
                  <a:schemeClr val="accent1">
                    <a:lumMod val="40000"/>
                    <a:lumOff val="60000"/>
                  </a:schemeClr>
                </a:solidFill>
                <a:latin typeface="Rockwell"/>
                <a:ea typeface="Rockwell"/>
                <a:cs typeface="Rockwell"/>
                <a:sym typeface="Rockwell"/>
              </a:rPr>
              <a:t>   Mali (29.71), </a:t>
            </a:r>
          </a:p>
          <a:p>
            <a:pPr marL="0" lvl="0" indent="0" algn="l" rtl="0">
              <a:spcBef>
                <a:spcPts val="0"/>
              </a:spcBef>
              <a:spcAft>
                <a:spcPts val="0"/>
              </a:spcAft>
              <a:buNone/>
            </a:pPr>
            <a:r>
              <a:rPr lang="en-US" b="1" dirty="0">
                <a:solidFill>
                  <a:schemeClr val="accent1">
                    <a:lumMod val="40000"/>
                    <a:lumOff val="60000"/>
                  </a:schemeClr>
                </a:solidFill>
                <a:latin typeface="Rockwell"/>
                <a:ea typeface="Rockwell"/>
                <a:cs typeface="Rockwell"/>
                <a:sym typeface="Rockwell"/>
              </a:rPr>
              <a:t>   Niger (24.50), </a:t>
            </a:r>
          </a:p>
          <a:p>
            <a:pPr marL="0" lvl="0" indent="0" algn="l" rtl="0">
              <a:spcBef>
                <a:spcPts val="0"/>
              </a:spcBef>
              <a:spcAft>
                <a:spcPts val="0"/>
              </a:spcAft>
              <a:buNone/>
            </a:pPr>
            <a:r>
              <a:rPr lang="en-US" b="1" dirty="0">
                <a:solidFill>
                  <a:schemeClr val="accent1">
                    <a:lumMod val="40000"/>
                    <a:lumOff val="60000"/>
                  </a:schemeClr>
                </a:solidFill>
                <a:latin typeface="Rockwell"/>
                <a:ea typeface="Rockwell"/>
                <a:cs typeface="Rockwell"/>
                <a:sym typeface="Rockwell"/>
              </a:rPr>
              <a:t>   Somalia (10.03)</a:t>
            </a:r>
            <a:endParaRPr b="1" dirty="0">
              <a:solidFill>
                <a:schemeClr val="accent1">
                  <a:lumMod val="40000"/>
                  <a:lumOff val="60000"/>
                </a:schemeClr>
              </a:solidFill>
              <a:latin typeface="Rockwell"/>
              <a:ea typeface="Rockwell"/>
              <a:cs typeface="Rockwell"/>
              <a:sym typeface="Rockwell"/>
            </a:endParaRPr>
          </a:p>
          <a:p>
            <a:pPr marL="0" lvl="0" indent="0" algn="l" rtl="0">
              <a:spcBef>
                <a:spcPts val="0"/>
              </a:spcBef>
              <a:spcAft>
                <a:spcPts val="0"/>
              </a:spcAft>
              <a:buNone/>
            </a:pPr>
            <a:endParaRPr b="1" dirty="0">
              <a:latin typeface="Rockwell"/>
              <a:ea typeface="Rockwell"/>
              <a:cs typeface="Rockwell"/>
              <a:sym typeface="Rockwell"/>
            </a:endParaRPr>
          </a:p>
        </p:txBody>
      </p:sp>
      <p:sp>
        <p:nvSpPr>
          <p:cNvPr id="6" name="Google Shape;369;g8256b7f85c_0_512">
            <a:extLst>
              <a:ext uri="{FF2B5EF4-FFF2-40B4-BE49-F238E27FC236}">
                <a16:creationId xmlns:a16="http://schemas.microsoft.com/office/drawing/2014/main" id="{DB00D87C-2391-4FD9-9FC8-7AFC5EA366FE}"/>
              </a:ext>
            </a:extLst>
          </p:cNvPr>
          <p:cNvSpPr txBox="1">
            <a:spLocks noGrp="1"/>
          </p:cNvSpPr>
          <p:nvPr>
            <p:ph type="title"/>
          </p:nvPr>
        </p:nvSpPr>
        <p:spPr>
          <a:xfrm>
            <a:off x="1208175" y="409796"/>
            <a:ext cx="9906000" cy="1478700"/>
          </a:xfrm>
          <a:prstGeom prst="rect">
            <a:avLst/>
          </a:prstGeom>
        </p:spPr>
        <p:txBody>
          <a:bodyPr spcFirstLastPara="1" wrap="square" lIns="91425" tIns="45700" rIns="91425" bIns="45700" anchor="ctr" anchorCtr="0">
            <a:noAutofit/>
          </a:bodyPr>
          <a:lstStyle/>
          <a:p>
            <a:r>
              <a:rPr lang="en-US" dirty="0">
                <a:latin typeface="Rockwell" panose="02060603020205020403" pitchFamily="18" charset="0"/>
              </a:rPr>
              <a:t>Question 2: </a:t>
            </a:r>
            <a:r>
              <a:rPr lang="en-US" sz="2000" dirty="0">
                <a:solidFill>
                  <a:schemeClr val="accent3">
                    <a:lumMod val="50000"/>
                  </a:schemeClr>
                </a:solidFill>
                <a:latin typeface="Rockwell"/>
                <a:ea typeface="Rockwell"/>
                <a:cs typeface="Rockwell"/>
                <a:sym typeface="Rockwell"/>
              </a:rPr>
              <a:t>What is the correlation of literacy rate and child marriage?</a:t>
            </a:r>
            <a:br>
              <a:rPr lang="en-US" dirty="0">
                <a:solidFill>
                  <a:schemeClr val="accent3">
                    <a:lumMod val="50000"/>
                  </a:schemeClr>
                </a:solidFill>
                <a:latin typeface="Rockwell"/>
                <a:ea typeface="Rockwell"/>
                <a:cs typeface="Rockwell"/>
                <a:sym typeface="Rockwell"/>
              </a:rPr>
            </a:br>
            <a:endParaRPr dirty="0">
              <a:latin typeface="Rockwell" panose="020606030202050204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8256b7f85c_0_518"/>
          <p:cNvSpPr txBox="1">
            <a:spLocks noGrp="1"/>
          </p:cNvSpPr>
          <p:nvPr>
            <p:ph type="title"/>
          </p:nvPr>
        </p:nvSpPr>
        <p:spPr>
          <a:xfrm>
            <a:off x="852315" y="111623"/>
            <a:ext cx="10487370" cy="1478700"/>
          </a:xfrm>
          <a:prstGeom prst="rect">
            <a:avLst/>
          </a:prstGeom>
        </p:spPr>
        <p:txBody>
          <a:bodyPr spcFirstLastPara="1" wrap="square" lIns="91425" tIns="45700" rIns="91425" bIns="45700" anchor="ctr" anchorCtr="0">
            <a:noAutofit/>
          </a:bodyPr>
          <a:lstStyle/>
          <a:p>
            <a:r>
              <a:rPr lang="en-US" dirty="0">
                <a:latin typeface="Rockwell" panose="02060603020205020403" pitchFamily="18" charset="0"/>
              </a:rPr>
              <a:t>Question 3: </a:t>
            </a:r>
            <a:r>
              <a:rPr lang="en-US" sz="2000" dirty="0">
                <a:solidFill>
                  <a:schemeClr val="accent3">
                    <a:lumMod val="50000"/>
                  </a:schemeClr>
                </a:solidFill>
                <a:latin typeface="Rockwell"/>
                <a:ea typeface="Rockwell"/>
                <a:cs typeface="Rockwell"/>
                <a:sym typeface="Rockwell"/>
              </a:rPr>
              <a:t>What is the geographical impact on child marriage and education?</a:t>
            </a:r>
            <a:endParaRPr dirty="0">
              <a:latin typeface="Rockwell" panose="02060603020205020403" pitchFamily="18" charset="0"/>
            </a:endParaRPr>
          </a:p>
        </p:txBody>
      </p:sp>
      <p:pic>
        <p:nvPicPr>
          <p:cNvPr id="5" name="图片 1">
            <a:extLst>
              <a:ext uri="{FF2B5EF4-FFF2-40B4-BE49-F238E27FC236}">
                <a16:creationId xmlns:a16="http://schemas.microsoft.com/office/drawing/2014/main" id="{82D72C5F-7055-4A54-82D0-C1042710B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630" y="1453327"/>
            <a:ext cx="10109289" cy="3951346"/>
          </a:xfrm>
          <a:prstGeom prst="rect">
            <a:avLst/>
          </a:prstGeom>
        </p:spPr>
      </p:pic>
      <p:sp>
        <p:nvSpPr>
          <p:cNvPr id="4" name="TextBox 3">
            <a:extLst>
              <a:ext uri="{FF2B5EF4-FFF2-40B4-BE49-F238E27FC236}">
                <a16:creationId xmlns:a16="http://schemas.microsoft.com/office/drawing/2014/main" id="{0A75F6B7-3E83-4C83-87CF-5B4BCBAFE1DE}"/>
              </a:ext>
            </a:extLst>
          </p:cNvPr>
          <p:cNvSpPr txBox="1"/>
          <p:nvPr/>
        </p:nvSpPr>
        <p:spPr>
          <a:xfrm>
            <a:off x="3352800" y="5739056"/>
            <a:ext cx="5486400" cy="369332"/>
          </a:xfrm>
          <a:prstGeom prst="rect">
            <a:avLst/>
          </a:prstGeom>
          <a:noFill/>
        </p:spPr>
        <p:txBody>
          <a:bodyPr wrap="square" rtlCol="0">
            <a:spAutoFit/>
          </a:bodyPr>
          <a:lstStyle/>
          <a:p>
            <a:pPr algn="ctr"/>
            <a:r>
              <a:rPr lang="en-CA" sz="1800" dirty="0">
                <a:solidFill>
                  <a:schemeClr val="accent1">
                    <a:lumMod val="40000"/>
                    <a:lumOff val="60000"/>
                  </a:schemeClr>
                </a:solidFill>
                <a:latin typeface="Rockwell" panose="02060603020205020403" pitchFamily="18" charset="0"/>
              </a:rPr>
              <a:t>Child Marriage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8256b7f85c_0_518"/>
          <p:cNvSpPr txBox="1">
            <a:spLocks noGrp="1"/>
          </p:cNvSpPr>
          <p:nvPr>
            <p:ph type="title"/>
          </p:nvPr>
        </p:nvSpPr>
        <p:spPr>
          <a:xfrm>
            <a:off x="852315" y="111623"/>
            <a:ext cx="10487370" cy="1478700"/>
          </a:xfrm>
          <a:prstGeom prst="rect">
            <a:avLst/>
          </a:prstGeom>
        </p:spPr>
        <p:txBody>
          <a:bodyPr spcFirstLastPara="1" wrap="square" lIns="91425" tIns="45700" rIns="91425" bIns="45700" anchor="ctr" anchorCtr="0">
            <a:noAutofit/>
          </a:bodyPr>
          <a:lstStyle/>
          <a:p>
            <a:r>
              <a:rPr lang="en-US" dirty="0">
                <a:latin typeface="Rockwell" panose="02060603020205020403" pitchFamily="18" charset="0"/>
              </a:rPr>
              <a:t>Question 3: </a:t>
            </a:r>
            <a:r>
              <a:rPr lang="en-US" sz="2000" dirty="0">
                <a:solidFill>
                  <a:schemeClr val="accent3">
                    <a:lumMod val="50000"/>
                  </a:schemeClr>
                </a:solidFill>
                <a:latin typeface="Rockwell"/>
                <a:ea typeface="Rockwell"/>
                <a:cs typeface="Rockwell"/>
                <a:sym typeface="Rockwell"/>
              </a:rPr>
              <a:t>What is the geographical impact on child marriage and education?</a:t>
            </a:r>
            <a:endParaRPr dirty="0">
              <a:latin typeface="Rockwell" panose="02060603020205020403" pitchFamily="18" charset="0"/>
            </a:endParaRPr>
          </a:p>
        </p:txBody>
      </p:sp>
      <p:pic>
        <p:nvPicPr>
          <p:cNvPr id="3" name="图片 5">
            <a:extLst>
              <a:ext uri="{FF2B5EF4-FFF2-40B4-BE49-F238E27FC236}">
                <a16:creationId xmlns:a16="http://schemas.microsoft.com/office/drawing/2014/main" id="{A20AD464-E3F5-4974-A573-E55D5AD9CF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348" y="1435103"/>
            <a:ext cx="10117304" cy="3987795"/>
          </a:xfrm>
          <a:prstGeom prst="rect">
            <a:avLst/>
          </a:prstGeom>
        </p:spPr>
      </p:pic>
      <p:sp>
        <p:nvSpPr>
          <p:cNvPr id="4" name="文本框 7">
            <a:extLst>
              <a:ext uri="{FF2B5EF4-FFF2-40B4-BE49-F238E27FC236}">
                <a16:creationId xmlns:a16="http://schemas.microsoft.com/office/drawing/2014/main" id="{B1A85618-30BE-44D1-BB8D-9B6619774EA6}"/>
              </a:ext>
            </a:extLst>
          </p:cNvPr>
          <p:cNvSpPr txBox="1"/>
          <p:nvPr/>
        </p:nvSpPr>
        <p:spPr>
          <a:xfrm>
            <a:off x="5298032" y="5664032"/>
            <a:ext cx="1577676"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kumimoji="1" lang="en-US" altLang="zh-CN" sz="1800" dirty="0">
                <a:solidFill>
                  <a:schemeClr val="accent1">
                    <a:lumMod val="40000"/>
                    <a:lumOff val="60000"/>
                  </a:schemeClr>
                </a:solidFill>
                <a:latin typeface="Rockwell" panose="02060603020205020403" pitchFamily="18" charset="0"/>
              </a:rPr>
              <a:t>Literacy rate</a:t>
            </a:r>
            <a:endParaRPr kumimoji="1" lang="zh-CN" altLang="en-US" sz="1800" dirty="0">
              <a:solidFill>
                <a:schemeClr val="accent1">
                  <a:lumMod val="40000"/>
                  <a:lumOff val="60000"/>
                </a:schemeClr>
              </a:solidFill>
              <a:latin typeface="Rockwell" panose="02060603020205020403" pitchFamily="18" charset="0"/>
            </a:endParaRPr>
          </a:p>
        </p:txBody>
      </p:sp>
    </p:spTree>
    <p:extLst>
      <p:ext uri="{BB962C8B-B14F-4D97-AF65-F5344CB8AC3E}">
        <p14:creationId xmlns:p14="http://schemas.microsoft.com/office/powerpoint/2010/main" val="3171019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g8256b7f85c_0_524"/>
          <p:cNvSpPr txBox="1">
            <a:spLocks noGrp="1"/>
          </p:cNvSpPr>
          <p:nvPr>
            <p:ph type="title"/>
          </p:nvPr>
        </p:nvSpPr>
        <p:spPr>
          <a:xfrm>
            <a:off x="814401" y="631581"/>
            <a:ext cx="10563198" cy="1478700"/>
          </a:xfrm>
          <a:prstGeom prst="rect">
            <a:avLst/>
          </a:prstGeom>
        </p:spPr>
        <p:txBody>
          <a:bodyPr spcFirstLastPara="1" wrap="square" lIns="91425" tIns="45700" rIns="91425" bIns="45700" anchor="ctr" anchorCtr="0">
            <a:noAutofit/>
          </a:bodyPr>
          <a:lstStyle/>
          <a:p>
            <a:r>
              <a:rPr lang="en-US" dirty="0">
                <a:latin typeface="Rockwell" panose="02060603020205020403" pitchFamily="18" charset="0"/>
              </a:rPr>
              <a:t>Question 4: </a:t>
            </a:r>
            <a:r>
              <a:rPr lang="en-US" sz="2000" dirty="0">
                <a:solidFill>
                  <a:schemeClr val="accent3">
                    <a:lumMod val="50000"/>
                  </a:schemeClr>
                </a:solidFill>
                <a:latin typeface="Rockwell"/>
                <a:ea typeface="Rockwell"/>
                <a:cs typeface="Rockwell"/>
                <a:sym typeface="Rockwell"/>
              </a:rPr>
              <a:t>Is one gender more susceptible to child marriage than the other?</a:t>
            </a:r>
            <a:br>
              <a:rPr lang="en-US" dirty="0">
                <a:solidFill>
                  <a:schemeClr val="accent3">
                    <a:lumMod val="50000"/>
                  </a:schemeClr>
                </a:solidFill>
                <a:latin typeface="Rockwell"/>
                <a:ea typeface="Rockwell"/>
                <a:cs typeface="Rockwell"/>
                <a:sym typeface="Rockwell"/>
              </a:rPr>
            </a:br>
            <a:endParaRPr dirty="0">
              <a:latin typeface="Rockwell" panose="02060603020205020403" pitchFamily="18" charset="0"/>
            </a:endParaRPr>
          </a:p>
        </p:txBody>
      </p:sp>
      <p:pic>
        <p:nvPicPr>
          <p:cNvPr id="392" name="Google Shape;392;g8256b7f85c_0_524"/>
          <p:cNvPicPr preferRelativeResize="0"/>
          <p:nvPr/>
        </p:nvPicPr>
        <p:blipFill>
          <a:blip r:embed="rId3">
            <a:alphaModFix/>
          </a:blip>
          <a:stretch>
            <a:fillRect/>
          </a:stretch>
        </p:blipFill>
        <p:spPr>
          <a:xfrm>
            <a:off x="3395666" y="1764323"/>
            <a:ext cx="5400667" cy="373201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401" name="Google Shape;401;p7"/>
          <p:cNvSpPr txBox="1">
            <a:spLocks noGrp="1"/>
          </p:cNvSpPr>
          <p:nvPr>
            <p:ph type="title"/>
          </p:nvPr>
        </p:nvSpPr>
        <p:spPr>
          <a:xfrm>
            <a:off x="1143000" y="447262"/>
            <a:ext cx="9906000" cy="1478700"/>
          </a:xfrm>
          <a:prstGeom prst="rect">
            <a:avLst/>
          </a:prstGeom>
        </p:spPr>
        <p:txBody>
          <a:bodyPr spcFirstLastPara="1" wrap="square" lIns="91425" tIns="45700" rIns="91425" bIns="45700" anchor="ctr" anchorCtr="0">
            <a:noAutofit/>
          </a:bodyPr>
          <a:lstStyle/>
          <a:p>
            <a:pPr lvl="0" algn="ctr"/>
            <a:r>
              <a:rPr lang="en-US" dirty="0">
                <a:latin typeface="Rockwell"/>
                <a:ea typeface="Rockwell"/>
                <a:cs typeface="Rockwell"/>
                <a:sym typeface="Rockwell"/>
              </a:rPr>
              <a:t>Null and Alternative Hypothesis</a:t>
            </a:r>
            <a:endParaRPr dirty="0">
              <a:latin typeface="Rockwell" panose="02060603020205020403" pitchFamily="18" charset="0"/>
            </a:endParaRPr>
          </a:p>
        </p:txBody>
      </p:sp>
      <p:sp>
        <p:nvSpPr>
          <p:cNvPr id="6" name="Google Shape;407;p8">
            <a:extLst>
              <a:ext uri="{FF2B5EF4-FFF2-40B4-BE49-F238E27FC236}">
                <a16:creationId xmlns:a16="http://schemas.microsoft.com/office/drawing/2014/main" id="{0BB42526-0656-4761-B161-F22A7CB80680}"/>
              </a:ext>
            </a:extLst>
          </p:cNvPr>
          <p:cNvSpPr txBox="1">
            <a:spLocks noGrp="1"/>
          </p:cNvSpPr>
          <p:nvPr>
            <p:ph type="body" idx="1"/>
          </p:nvPr>
        </p:nvSpPr>
        <p:spPr>
          <a:xfrm>
            <a:off x="1141412" y="2249487"/>
            <a:ext cx="9906000" cy="35418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lt1"/>
              </a:buClr>
              <a:buSzPts val="2775"/>
              <a:buChar char="•"/>
            </a:pPr>
            <a:r>
              <a:rPr lang="en-US" sz="1800" dirty="0">
                <a:latin typeface="Rockwell" panose="02060603020205020403" pitchFamily="18" charset="0"/>
                <a:ea typeface="Tahoma"/>
                <a:cs typeface="Tahoma"/>
                <a:sym typeface="Tahoma"/>
              </a:rPr>
              <a:t>When calculating the p-value; we chose to calculate the statistical significance of two populations: </a:t>
            </a:r>
          </a:p>
          <a:p>
            <a:pPr marL="800100" lvl="1" indent="-342900">
              <a:lnSpc>
                <a:spcPct val="100000"/>
              </a:lnSpc>
              <a:spcBef>
                <a:spcPts val="0"/>
              </a:spcBef>
              <a:buSzPct val="79000"/>
              <a:buFont typeface="+mj-lt"/>
              <a:buAutoNum type="arabicPeriod"/>
            </a:pPr>
            <a:r>
              <a:rPr lang="en-US" sz="1800" dirty="0">
                <a:latin typeface="Rockwell" panose="02060603020205020403" pitchFamily="18" charset="0"/>
                <a:ea typeface="Tahoma"/>
                <a:cs typeface="Tahoma"/>
                <a:sym typeface="Tahoma"/>
              </a:rPr>
              <a:t>countries with low education/child marriage rates</a:t>
            </a:r>
          </a:p>
          <a:p>
            <a:pPr marL="800100" lvl="1" indent="-342900">
              <a:lnSpc>
                <a:spcPct val="100000"/>
              </a:lnSpc>
              <a:spcBef>
                <a:spcPts val="0"/>
              </a:spcBef>
              <a:buSzPct val="79000"/>
              <a:buFont typeface="+mj-lt"/>
              <a:buAutoNum type="arabicPeriod"/>
            </a:pPr>
            <a:r>
              <a:rPr lang="en-US" sz="1800" dirty="0">
                <a:latin typeface="Rockwell" panose="02060603020205020403" pitchFamily="18" charset="0"/>
                <a:ea typeface="Tahoma"/>
                <a:cs typeface="Tahoma"/>
                <a:sym typeface="Tahoma"/>
              </a:rPr>
              <a:t>countries with high education/child marriage rates</a:t>
            </a:r>
            <a:endParaRPr sz="1800" dirty="0">
              <a:latin typeface="Rockwell" panose="02060603020205020403" pitchFamily="18" charset="0"/>
              <a:ea typeface="Tahoma"/>
              <a:cs typeface="Tahoma"/>
              <a:sym typeface="Tahoma"/>
            </a:endParaRPr>
          </a:p>
          <a:p>
            <a:pPr marL="0" lvl="0" indent="0" algn="l" rtl="0">
              <a:lnSpc>
                <a:spcPct val="100000"/>
              </a:lnSpc>
              <a:spcBef>
                <a:spcPts val="0"/>
              </a:spcBef>
              <a:spcAft>
                <a:spcPts val="0"/>
              </a:spcAft>
              <a:buNone/>
            </a:pPr>
            <a:endParaRPr sz="1800" dirty="0">
              <a:latin typeface="Rockwell" panose="02060603020205020403" pitchFamily="18" charset="0"/>
              <a:ea typeface="Tahoma"/>
              <a:cs typeface="Tahoma"/>
              <a:sym typeface="Tahoma"/>
            </a:endParaRPr>
          </a:p>
          <a:p>
            <a:pPr marL="0" lvl="0" indent="0" algn="l" rtl="0">
              <a:lnSpc>
                <a:spcPct val="100000"/>
              </a:lnSpc>
              <a:spcBef>
                <a:spcPts val="0"/>
              </a:spcBef>
              <a:spcAft>
                <a:spcPts val="0"/>
              </a:spcAft>
              <a:buNone/>
            </a:pPr>
            <a:endParaRPr sz="1800" dirty="0">
              <a:latin typeface="Rockwell" panose="02060603020205020403" pitchFamily="18" charset="0"/>
              <a:ea typeface="Tahoma"/>
              <a:cs typeface="Tahoma"/>
              <a:sym typeface="Tahoma"/>
            </a:endParaRPr>
          </a:p>
          <a:p>
            <a:pPr marL="0" lvl="0" indent="0" algn="l" rtl="0">
              <a:lnSpc>
                <a:spcPct val="100000"/>
              </a:lnSpc>
              <a:spcBef>
                <a:spcPts val="0"/>
              </a:spcBef>
              <a:spcAft>
                <a:spcPts val="0"/>
              </a:spcAft>
              <a:buNone/>
            </a:pPr>
            <a:endParaRPr sz="1800" dirty="0">
              <a:latin typeface="Rockwell" panose="02060603020205020403" pitchFamily="18" charset="0"/>
              <a:ea typeface="Tahoma"/>
              <a:cs typeface="Tahoma"/>
              <a:sym typeface="Tahoma"/>
            </a:endParaRPr>
          </a:p>
          <a:p>
            <a:pPr marL="0" lvl="0" indent="0" algn="l" rtl="0">
              <a:lnSpc>
                <a:spcPct val="100000"/>
              </a:lnSpc>
              <a:spcBef>
                <a:spcPts val="0"/>
              </a:spcBef>
              <a:spcAft>
                <a:spcPts val="0"/>
              </a:spcAft>
              <a:buNone/>
            </a:pPr>
            <a:endParaRPr sz="1800" dirty="0">
              <a:latin typeface="Rockwell" panose="02060603020205020403" pitchFamily="18" charset="0"/>
              <a:ea typeface="Tahoma"/>
              <a:cs typeface="Tahoma"/>
              <a:sym typeface="Tahoma"/>
            </a:endParaRPr>
          </a:p>
          <a:p>
            <a:pPr marL="0" lvl="0" indent="0" algn="l" rtl="0">
              <a:lnSpc>
                <a:spcPct val="100000"/>
              </a:lnSpc>
              <a:spcBef>
                <a:spcPts val="0"/>
              </a:spcBef>
              <a:spcAft>
                <a:spcPts val="0"/>
              </a:spcAft>
              <a:buNone/>
            </a:pPr>
            <a:endParaRPr sz="1800" dirty="0">
              <a:latin typeface="Rockwell" panose="02060603020205020403" pitchFamily="18" charset="0"/>
              <a:ea typeface="Tahoma"/>
              <a:cs typeface="Tahoma"/>
              <a:sym typeface="Tahoma"/>
            </a:endParaRPr>
          </a:p>
          <a:p>
            <a:pPr marL="457200" lvl="0" indent="-346075" algn="l" rtl="0">
              <a:lnSpc>
                <a:spcPct val="100000"/>
              </a:lnSpc>
              <a:spcBef>
                <a:spcPts val="0"/>
              </a:spcBef>
              <a:spcAft>
                <a:spcPts val="0"/>
              </a:spcAft>
              <a:buSzPts val="1850"/>
              <a:buFont typeface="Tahoma"/>
              <a:buChar char="•"/>
            </a:pPr>
            <a:r>
              <a:rPr lang="en-US" sz="1800" dirty="0">
                <a:latin typeface="Rockwell" panose="02060603020205020403" pitchFamily="18" charset="0"/>
                <a:ea typeface="Tahoma"/>
                <a:cs typeface="Tahoma"/>
                <a:sym typeface="Tahoma"/>
              </a:rPr>
              <a:t>As the p-value is lower than our statistical significance of 5%, we therefore reject the null hypothesis that literacy rate has no effect on child marriage rates.</a:t>
            </a:r>
            <a:endParaRPr sz="1800" dirty="0">
              <a:latin typeface="Rockwell" panose="02060603020205020403" pitchFamily="18" charset="0"/>
              <a:ea typeface="Tahoma"/>
              <a:cs typeface="Tahoma"/>
              <a:sym typeface="Tahoma"/>
            </a:endParaRPr>
          </a:p>
        </p:txBody>
      </p:sp>
      <p:sp>
        <p:nvSpPr>
          <p:cNvPr id="7" name="Google Shape;408;p8">
            <a:extLst>
              <a:ext uri="{FF2B5EF4-FFF2-40B4-BE49-F238E27FC236}">
                <a16:creationId xmlns:a16="http://schemas.microsoft.com/office/drawing/2014/main" id="{4C71323B-4426-45FD-AAB1-41ED4625CFA4}"/>
              </a:ext>
            </a:extLst>
          </p:cNvPr>
          <p:cNvSpPr txBox="1"/>
          <p:nvPr/>
        </p:nvSpPr>
        <p:spPr>
          <a:xfrm>
            <a:off x="3166050" y="3757437"/>
            <a:ext cx="4668600" cy="52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solidFill>
                  <a:srgbClr val="FFFFFF"/>
                </a:solidFill>
              </a:rPr>
              <a:t>P-Value = 1.835636112113863e-09</a:t>
            </a:r>
            <a:endParaRPr sz="1800" b="1" dirty="0">
              <a:solidFill>
                <a:srgbClr val="FFFFFF"/>
              </a:solidFill>
              <a:latin typeface="Twentieth Century"/>
              <a:ea typeface="Twentieth Century"/>
              <a:cs typeface="Twentieth Century"/>
              <a:sym typeface="Twentieth Century"/>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Rockwell"/>
              <a:buNone/>
            </a:pPr>
            <a:r>
              <a:rPr lang="en-US" dirty="0">
                <a:latin typeface="Rockwell"/>
                <a:ea typeface="Rockwell"/>
                <a:cs typeface="Rockwell"/>
                <a:sym typeface="Rockwell"/>
              </a:rPr>
              <a:t>Null and Alternative Hypothesis</a:t>
            </a:r>
            <a:br>
              <a:rPr lang="en-US" dirty="0">
                <a:latin typeface="Rockwell"/>
                <a:ea typeface="Rockwell"/>
                <a:cs typeface="Rockwell"/>
                <a:sym typeface="Rockwell"/>
              </a:rPr>
            </a:br>
            <a:r>
              <a:rPr lang="en-US" dirty="0">
                <a:latin typeface="Rockwell"/>
                <a:ea typeface="Rockwell"/>
                <a:cs typeface="Rockwell"/>
                <a:sym typeface="Rockwell"/>
              </a:rPr>
              <a:t>When income levels are </a:t>
            </a:r>
            <a:r>
              <a:rPr lang="en-US" dirty="0" err="1">
                <a:latin typeface="Rockwell"/>
                <a:ea typeface="Rockwell"/>
                <a:cs typeface="Rockwell"/>
                <a:sym typeface="Rockwell"/>
              </a:rPr>
              <a:t>equalised</a:t>
            </a:r>
            <a:endParaRPr dirty="0"/>
          </a:p>
        </p:txBody>
      </p:sp>
      <p:sp>
        <p:nvSpPr>
          <p:cNvPr id="407" name="Google Shape;407;p8"/>
          <p:cNvSpPr txBox="1">
            <a:spLocks noGrp="1"/>
          </p:cNvSpPr>
          <p:nvPr>
            <p:ph type="body" idx="1"/>
          </p:nvPr>
        </p:nvSpPr>
        <p:spPr>
          <a:xfrm>
            <a:off x="1141412" y="2249487"/>
            <a:ext cx="9906000" cy="35418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lt1"/>
              </a:buClr>
              <a:buSzPts val="2775"/>
              <a:buChar char="•"/>
            </a:pPr>
            <a:r>
              <a:rPr lang="en-US" sz="1800" dirty="0">
                <a:latin typeface="Rockwell" panose="02060603020205020403" pitchFamily="18" charset="0"/>
                <a:ea typeface="Tahoma"/>
                <a:cs typeface="Tahoma"/>
                <a:sym typeface="Tahoma"/>
              </a:rPr>
              <a:t>When calculating the p-value; we chose to calculate the statistical significance of two populations </a:t>
            </a:r>
            <a:r>
              <a:rPr lang="en-US" altLang="zh-CN" sz="1800" dirty="0">
                <a:latin typeface="Rockwell" panose="02060603020205020403" pitchFamily="18" charset="0"/>
                <a:ea typeface="Tahoma"/>
                <a:cs typeface="Tahoma"/>
                <a:sym typeface="Tahoma"/>
              </a:rPr>
              <a:t>under same income level</a:t>
            </a:r>
            <a:r>
              <a:rPr lang="en-US" sz="1800" dirty="0">
                <a:latin typeface="Rockwell" panose="02060603020205020403" pitchFamily="18" charset="0"/>
                <a:ea typeface="Tahoma"/>
                <a:cs typeface="Tahoma"/>
                <a:sym typeface="Tahoma"/>
              </a:rPr>
              <a:t>: </a:t>
            </a:r>
          </a:p>
          <a:p>
            <a:pPr marL="800100" lvl="1" indent="-342900">
              <a:lnSpc>
                <a:spcPct val="100000"/>
              </a:lnSpc>
              <a:spcBef>
                <a:spcPts val="0"/>
              </a:spcBef>
              <a:buSzPct val="79000"/>
              <a:buFont typeface="+mj-lt"/>
              <a:buAutoNum type="arabicPeriod"/>
            </a:pPr>
            <a:r>
              <a:rPr lang="en-US" sz="1800" dirty="0">
                <a:latin typeface="Rockwell" panose="02060603020205020403" pitchFamily="18" charset="0"/>
                <a:ea typeface="Tahoma"/>
                <a:cs typeface="Tahoma"/>
                <a:sym typeface="Tahoma"/>
              </a:rPr>
              <a:t>countries with low education/child marriage rates</a:t>
            </a:r>
          </a:p>
          <a:p>
            <a:pPr marL="800100" lvl="1" indent="-342900">
              <a:lnSpc>
                <a:spcPct val="100000"/>
              </a:lnSpc>
              <a:spcBef>
                <a:spcPts val="0"/>
              </a:spcBef>
              <a:buSzPct val="79000"/>
              <a:buFont typeface="+mj-lt"/>
              <a:buAutoNum type="arabicPeriod"/>
            </a:pPr>
            <a:r>
              <a:rPr lang="en-US" sz="1800" dirty="0">
                <a:latin typeface="Rockwell" panose="02060603020205020403" pitchFamily="18" charset="0"/>
                <a:ea typeface="Tahoma"/>
                <a:cs typeface="Tahoma"/>
                <a:sym typeface="Tahoma"/>
              </a:rPr>
              <a:t>countries with high education/child marriage rates</a:t>
            </a:r>
            <a:endParaRPr sz="1800" dirty="0">
              <a:latin typeface="Rockwell" panose="02060603020205020403" pitchFamily="18" charset="0"/>
              <a:ea typeface="Tahoma"/>
              <a:cs typeface="Tahoma"/>
              <a:sym typeface="Tahoma"/>
            </a:endParaRPr>
          </a:p>
          <a:p>
            <a:pPr marL="0" lvl="0" indent="0" algn="l" rtl="0">
              <a:lnSpc>
                <a:spcPct val="100000"/>
              </a:lnSpc>
              <a:spcBef>
                <a:spcPts val="0"/>
              </a:spcBef>
              <a:spcAft>
                <a:spcPts val="0"/>
              </a:spcAft>
              <a:buNone/>
            </a:pPr>
            <a:endParaRPr sz="1800" dirty="0">
              <a:latin typeface="Rockwell" panose="02060603020205020403" pitchFamily="18" charset="0"/>
              <a:ea typeface="Tahoma"/>
              <a:cs typeface="Tahoma"/>
              <a:sym typeface="Tahoma"/>
            </a:endParaRPr>
          </a:p>
          <a:p>
            <a:pPr marL="0" lvl="0" indent="0" algn="l" rtl="0">
              <a:lnSpc>
                <a:spcPct val="100000"/>
              </a:lnSpc>
              <a:spcBef>
                <a:spcPts val="0"/>
              </a:spcBef>
              <a:spcAft>
                <a:spcPts val="0"/>
              </a:spcAft>
              <a:buNone/>
            </a:pPr>
            <a:endParaRPr sz="1800" dirty="0">
              <a:latin typeface="Rockwell" panose="02060603020205020403" pitchFamily="18" charset="0"/>
              <a:ea typeface="Tahoma"/>
              <a:cs typeface="Tahoma"/>
              <a:sym typeface="Tahoma"/>
            </a:endParaRPr>
          </a:p>
          <a:p>
            <a:pPr marL="0" lvl="0" indent="0" algn="l" rtl="0">
              <a:lnSpc>
                <a:spcPct val="100000"/>
              </a:lnSpc>
              <a:spcBef>
                <a:spcPts val="0"/>
              </a:spcBef>
              <a:spcAft>
                <a:spcPts val="0"/>
              </a:spcAft>
              <a:buNone/>
            </a:pPr>
            <a:endParaRPr sz="1800" dirty="0">
              <a:latin typeface="Rockwell" panose="02060603020205020403" pitchFamily="18" charset="0"/>
              <a:ea typeface="Tahoma"/>
              <a:cs typeface="Tahoma"/>
              <a:sym typeface="Tahoma"/>
            </a:endParaRPr>
          </a:p>
          <a:p>
            <a:pPr marL="0" lvl="0" indent="0" algn="l" rtl="0">
              <a:lnSpc>
                <a:spcPct val="100000"/>
              </a:lnSpc>
              <a:spcBef>
                <a:spcPts val="0"/>
              </a:spcBef>
              <a:spcAft>
                <a:spcPts val="0"/>
              </a:spcAft>
              <a:buNone/>
            </a:pPr>
            <a:endParaRPr sz="1800" dirty="0">
              <a:latin typeface="Rockwell" panose="02060603020205020403" pitchFamily="18" charset="0"/>
              <a:ea typeface="Tahoma"/>
              <a:cs typeface="Tahoma"/>
              <a:sym typeface="Tahoma"/>
            </a:endParaRPr>
          </a:p>
          <a:p>
            <a:pPr marL="0" lvl="0" indent="0" algn="l" rtl="0">
              <a:lnSpc>
                <a:spcPct val="100000"/>
              </a:lnSpc>
              <a:spcBef>
                <a:spcPts val="0"/>
              </a:spcBef>
              <a:spcAft>
                <a:spcPts val="0"/>
              </a:spcAft>
              <a:buNone/>
            </a:pPr>
            <a:endParaRPr sz="1800" dirty="0">
              <a:latin typeface="Rockwell" panose="02060603020205020403" pitchFamily="18" charset="0"/>
              <a:ea typeface="Tahoma"/>
              <a:cs typeface="Tahoma"/>
              <a:sym typeface="Tahoma"/>
            </a:endParaRPr>
          </a:p>
          <a:p>
            <a:pPr marL="457200" lvl="0" indent="-346075" algn="l" rtl="0">
              <a:lnSpc>
                <a:spcPct val="100000"/>
              </a:lnSpc>
              <a:spcBef>
                <a:spcPts val="0"/>
              </a:spcBef>
              <a:spcAft>
                <a:spcPts val="0"/>
              </a:spcAft>
              <a:buSzPts val="1850"/>
              <a:buFont typeface="Tahoma"/>
              <a:buChar char="•"/>
            </a:pPr>
            <a:r>
              <a:rPr lang="en-US" sz="1800" dirty="0">
                <a:latin typeface="Rockwell" panose="02060603020205020403" pitchFamily="18" charset="0"/>
                <a:ea typeface="Tahoma"/>
                <a:cs typeface="Tahoma"/>
                <a:sym typeface="Tahoma"/>
              </a:rPr>
              <a:t>As the p-value is lower than our statistical significance of 5%, we therefore reject the null hypothesis that education rates has no effect on child marriage rates.</a:t>
            </a:r>
            <a:endParaRPr sz="1800" dirty="0">
              <a:latin typeface="Rockwell" panose="02060603020205020403" pitchFamily="18" charset="0"/>
              <a:ea typeface="Tahoma"/>
              <a:cs typeface="Tahoma"/>
              <a:sym typeface="Tahoma"/>
            </a:endParaRPr>
          </a:p>
        </p:txBody>
      </p:sp>
      <p:sp>
        <p:nvSpPr>
          <p:cNvPr id="408" name="Google Shape;408;p8"/>
          <p:cNvSpPr txBox="1"/>
          <p:nvPr/>
        </p:nvSpPr>
        <p:spPr>
          <a:xfrm>
            <a:off x="3166050" y="3681200"/>
            <a:ext cx="4668600" cy="525900"/>
          </a:xfrm>
          <a:prstGeom prst="rect">
            <a:avLst/>
          </a:prstGeom>
          <a:noFill/>
          <a:ln>
            <a:noFill/>
          </a:ln>
        </p:spPr>
        <p:txBody>
          <a:bodyPr spcFirstLastPara="1" wrap="square" lIns="91425" tIns="91425" rIns="91425" bIns="91425" anchor="t" anchorCtr="0">
            <a:noAutofit/>
          </a:bodyPr>
          <a:lstStyle/>
          <a:p>
            <a:pPr algn="ctr"/>
            <a:r>
              <a:rPr lang="en-US" sz="1800" b="1" dirty="0">
                <a:solidFill>
                  <a:srgbClr val="FFFFFF"/>
                </a:solidFill>
              </a:rPr>
              <a:t>P-Value =0.0433899523717 </a:t>
            </a:r>
            <a:endParaRPr sz="1800" b="1" dirty="0">
              <a:solidFill>
                <a:srgbClr val="FFFFFF"/>
              </a:solidFill>
              <a:latin typeface="Twentieth Century"/>
              <a:ea typeface="Twentieth Century"/>
              <a:cs typeface="Twentieth Century"/>
              <a:sym typeface="Twentieth Centur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40518-2530-484D-B864-89DE8B1CAE0F}"/>
              </a:ext>
            </a:extLst>
          </p:cNvPr>
          <p:cNvSpPr>
            <a:spLocks noGrp="1"/>
          </p:cNvSpPr>
          <p:nvPr>
            <p:ph type="title"/>
          </p:nvPr>
        </p:nvSpPr>
        <p:spPr/>
        <p:txBody>
          <a:bodyPr/>
          <a:lstStyle/>
          <a:p>
            <a:pPr algn="ctr"/>
            <a:r>
              <a:rPr lang="en-CA" dirty="0">
                <a:latin typeface="Rockwell" panose="02060603020205020403" pitchFamily="18" charset="0"/>
              </a:rPr>
              <a:t>Questions</a:t>
            </a:r>
          </a:p>
        </p:txBody>
      </p:sp>
    </p:spTree>
    <p:extLst>
      <p:ext uri="{BB962C8B-B14F-4D97-AF65-F5344CB8AC3E}">
        <p14:creationId xmlns:p14="http://schemas.microsoft.com/office/powerpoint/2010/main" val="2290653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
          <p:cNvSpPr txBox="1">
            <a:spLocks noGrp="1"/>
          </p:cNvSpPr>
          <p:nvPr>
            <p:ph type="title"/>
          </p:nvPr>
        </p:nvSpPr>
        <p:spPr>
          <a:xfrm>
            <a:off x="1183032" y="240831"/>
            <a:ext cx="9905998" cy="1478570"/>
          </a:xfrm>
          <a:prstGeom prst="rect">
            <a:avLst/>
          </a:prstGeom>
          <a:noFill/>
          <a:ln>
            <a:noFill/>
          </a:ln>
        </p:spPr>
        <p:txBody>
          <a:bodyPr spcFirstLastPara="1" wrap="square" lIns="91425" tIns="45700" rIns="91425" bIns="45700" anchor="ctr" anchorCtr="0">
            <a:normAutofit/>
          </a:bodyPr>
          <a:lstStyle/>
          <a:p>
            <a:pPr lvl="0" algn="ctr">
              <a:buSzPts val="4400"/>
            </a:pPr>
            <a:r>
              <a:rPr lang="en-US" sz="4400" dirty="0">
                <a:latin typeface="Rockwell"/>
                <a:ea typeface="Rockwell"/>
                <a:cs typeface="Rockwell"/>
                <a:sym typeface="Rockwell"/>
              </a:rPr>
              <a:t>Data Questions</a:t>
            </a:r>
          </a:p>
        </p:txBody>
      </p:sp>
      <p:grpSp>
        <p:nvGrpSpPr>
          <p:cNvPr id="245" name="Google Shape;245;p2"/>
          <p:cNvGrpSpPr/>
          <p:nvPr/>
        </p:nvGrpSpPr>
        <p:grpSpPr>
          <a:xfrm>
            <a:off x="1141413" y="2251260"/>
            <a:ext cx="9905999" cy="3538167"/>
            <a:chOff x="0" y="1772"/>
            <a:chExt cx="9905999" cy="3538167"/>
          </a:xfrm>
        </p:grpSpPr>
        <p:sp>
          <p:nvSpPr>
            <p:cNvPr id="246" name="Google Shape;246;p2"/>
            <p:cNvSpPr/>
            <p:nvPr/>
          </p:nvSpPr>
          <p:spPr>
            <a:xfrm rot="5400000">
              <a:off x="6395051" y="-2741862"/>
              <a:ext cx="682056" cy="6339840"/>
            </a:xfrm>
            <a:prstGeom prst="round2SameRect">
              <a:avLst>
                <a:gd name="adj1" fmla="val 16667"/>
                <a:gd name="adj2" fmla="val 0"/>
              </a:avLst>
            </a:prstGeom>
            <a:solidFill>
              <a:srgbClr val="CBE2F5">
                <a:alpha val="89803"/>
              </a:srgbClr>
            </a:solidFill>
            <a:ln w="15875" cap="flat" cmpd="sng">
              <a:solidFill>
                <a:srgbClr val="CBE2F5">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a:ea typeface="Rockwell"/>
                <a:cs typeface="Rockwell"/>
                <a:sym typeface="Rockwell"/>
              </a:endParaRPr>
            </a:p>
          </p:txBody>
        </p:sp>
        <p:sp>
          <p:nvSpPr>
            <p:cNvPr id="247" name="Google Shape;247;p2"/>
            <p:cNvSpPr txBox="1"/>
            <p:nvPr/>
          </p:nvSpPr>
          <p:spPr>
            <a:xfrm>
              <a:off x="3566160" y="120324"/>
              <a:ext cx="6306545" cy="615466"/>
            </a:xfrm>
            <a:prstGeom prst="rect">
              <a:avLst/>
            </a:prstGeom>
            <a:noFill/>
            <a:ln>
              <a:noFill/>
            </a:ln>
          </p:spPr>
          <p:txBody>
            <a:bodyPr spcFirstLastPara="1" wrap="square" lIns="247650" tIns="123825" rIns="247650" bIns="123825" anchor="ctr" anchorCtr="0">
              <a:noAutofit/>
            </a:bodyPr>
            <a:lstStyle/>
            <a:p>
              <a:pPr marL="228600" marR="0" lvl="1" indent="-76200" rtl="0">
                <a:lnSpc>
                  <a:spcPct val="90000"/>
                </a:lnSpc>
                <a:spcBef>
                  <a:spcPts val="0"/>
                </a:spcBef>
                <a:spcAft>
                  <a:spcPts val="0"/>
                </a:spcAft>
                <a:buClr>
                  <a:schemeClr val="lt1"/>
                </a:buClr>
                <a:buSzPts val="2400"/>
                <a:buFont typeface="Twentieth Century"/>
                <a:buNone/>
              </a:pPr>
              <a:r>
                <a:rPr lang="en-US" sz="1800" dirty="0">
                  <a:solidFill>
                    <a:schemeClr val="accent3">
                      <a:lumMod val="50000"/>
                    </a:schemeClr>
                  </a:solidFill>
                  <a:latin typeface="Rockwell"/>
                  <a:ea typeface="Rockwell"/>
                  <a:cs typeface="Rockwell"/>
                  <a:sym typeface="Rockwell"/>
                </a:rPr>
                <a:t>Is child marriage decreasing over time?</a:t>
              </a:r>
              <a:endParaRPr sz="1800" i="0" u="none" strike="noStrike" cap="none" dirty="0">
                <a:solidFill>
                  <a:schemeClr val="accent3">
                    <a:lumMod val="50000"/>
                  </a:schemeClr>
                </a:solidFill>
                <a:latin typeface="Rockwell"/>
                <a:ea typeface="Rockwell"/>
                <a:cs typeface="Rockwell"/>
                <a:sym typeface="Rockwell"/>
              </a:endParaRPr>
            </a:p>
          </p:txBody>
        </p:sp>
        <p:sp>
          <p:nvSpPr>
            <p:cNvPr id="248" name="Google Shape;248;p2"/>
            <p:cNvSpPr/>
            <p:nvPr/>
          </p:nvSpPr>
          <p:spPr>
            <a:xfrm>
              <a:off x="0" y="1772"/>
              <a:ext cx="3566160" cy="852570"/>
            </a:xfrm>
            <a:prstGeom prst="roundRect">
              <a:avLst>
                <a:gd name="adj" fmla="val 16667"/>
              </a:avLst>
            </a:prstGeom>
            <a:solidFill>
              <a:srgbClr val="19ACE4"/>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a:ea typeface="Rockwell"/>
                <a:cs typeface="Rockwell"/>
                <a:sym typeface="Rockwell"/>
              </a:endParaRPr>
            </a:p>
          </p:txBody>
        </p:sp>
        <p:sp>
          <p:nvSpPr>
            <p:cNvPr id="249" name="Google Shape;249;p2"/>
            <p:cNvSpPr txBox="1"/>
            <p:nvPr/>
          </p:nvSpPr>
          <p:spPr>
            <a:xfrm>
              <a:off x="41619" y="43391"/>
              <a:ext cx="3482922" cy="769332"/>
            </a:xfrm>
            <a:prstGeom prst="rect">
              <a:avLst/>
            </a:prstGeom>
            <a:noFill/>
            <a:ln>
              <a:noFill/>
            </a:ln>
          </p:spPr>
          <p:txBody>
            <a:bodyPr spcFirstLastPara="1" wrap="square" lIns="83800" tIns="41900" rIns="83800" bIns="41900" anchor="ctr" anchorCtr="0">
              <a:noAutofit/>
            </a:bodyPr>
            <a:lstStyle/>
            <a:p>
              <a:pPr marL="0" marR="0" lvl="0" indent="0" algn="ctr" rtl="0">
                <a:lnSpc>
                  <a:spcPct val="90000"/>
                </a:lnSpc>
                <a:spcBef>
                  <a:spcPts val="0"/>
                </a:spcBef>
                <a:spcAft>
                  <a:spcPts val="0"/>
                </a:spcAft>
                <a:buClr>
                  <a:schemeClr val="lt1"/>
                </a:buClr>
                <a:buSzPts val="2200"/>
                <a:buFont typeface="Tahoma"/>
                <a:buNone/>
              </a:pPr>
              <a:r>
                <a:rPr lang="en-US" sz="2200" dirty="0">
                  <a:solidFill>
                    <a:schemeClr val="lt1"/>
                  </a:solidFill>
                  <a:latin typeface="Rockwell"/>
                  <a:ea typeface="Rockwell"/>
                  <a:cs typeface="Rockwell"/>
                  <a:sym typeface="Rockwell"/>
                </a:rPr>
                <a:t>Question 1</a:t>
              </a:r>
              <a:endParaRPr dirty="0">
                <a:latin typeface="Rockwell"/>
                <a:ea typeface="Rockwell"/>
                <a:cs typeface="Rockwell"/>
                <a:sym typeface="Rockwell"/>
              </a:endParaRPr>
            </a:p>
          </p:txBody>
        </p:sp>
        <p:sp>
          <p:nvSpPr>
            <p:cNvPr id="250" name="Google Shape;250;p2"/>
            <p:cNvSpPr/>
            <p:nvPr/>
          </p:nvSpPr>
          <p:spPr>
            <a:xfrm rot="5400000">
              <a:off x="6395051" y="-1846663"/>
              <a:ext cx="682056" cy="6339840"/>
            </a:xfrm>
            <a:prstGeom prst="round2SameRect">
              <a:avLst>
                <a:gd name="adj1" fmla="val 16667"/>
                <a:gd name="adj2" fmla="val 0"/>
              </a:avLst>
            </a:prstGeom>
            <a:solidFill>
              <a:srgbClr val="CBE2F5">
                <a:alpha val="89803"/>
              </a:srgbClr>
            </a:solidFill>
            <a:ln w="15875" cap="flat" cmpd="sng">
              <a:solidFill>
                <a:srgbClr val="CBE2F5">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a:ea typeface="Rockwell"/>
                <a:cs typeface="Rockwell"/>
                <a:sym typeface="Rockwell"/>
              </a:endParaRPr>
            </a:p>
          </p:txBody>
        </p:sp>
        <p:sp>
          <p:nvSpPr>
            <p:cNvPr id="251" name="Google Shape;251;p2"/>
            <p:cNvSpPr txBox="1"/>
            <p:nvPr/>
          </p:nvSpPr>
          <p:spPr>
            <a:xfrm>
              <a:off x="3566160" y="1015523"/>
              <a:ext cx="6306545" cy="615466"/>
            </a:xfrm>
            <a:prstGeom prst="rect">
              <a:avLst/>
            </a:prstGeom>
            <a:noFill/>
            <a:ln>
              <a:noFill/>
            </a:ln>
          </p:spPr>
          <p:txBody>
            <a:bodyPr spcFirstLastPara="1" wrap="square" lIns="247650" tIns="123825" rIns="247650" bIns="123825" anchor="ctr" anchorCtr="0">
              <a:noAutofit/>
            </a:bodyPr>
            <a:lstStyle/>
            <a:p>
              <a:pPr marL="0" marR="0" lvl="0" indent="0" algn="l" rtl="0">
                <a:lnSpc>
                  <a:spcPct val="90000"/>
                </a:lnSpc>
                <a:spcBef>
                  <a:spcPts val="0"/>
                </a:spcBef>
                <a:spcAft>
                  <a:spcPts val="0"/>
                </a:spcAft>
                <a:buNone/>
              </a:pPr>
              <a:r>
                <a:rPr lang="en-US" sz="1800" dirty="0">
                  <a:solidFill>
                    <a:schemeClr val="accent3">
                      <a:lumMod val="50000"/>
                    </a:schemeClr>
                  </a:solidFill>
                  <a:latin typeface="Rockwell"/>
                  <a:ea typeface="Rockwell"/>
                  <a:cs typeface="Rockwell"/>
                  <a:sym typeface="Rockwell"/>
                </a:rPr>
                <a:t>What is the correlation of literacy rate and child marriage?</a:t>
              </a:r>
              <a:endParaRPr sz="1800" dirty="0">
                <a:solidFill>
                  <a:schemeClr val="accent3">
                    <a:lumMod val="50000"/>
                  </a:schemeClr>
                </a:solidFill>
                <a:latin typeface="Rockwell"/>
                <a:ea typeface="Rockwell"/>
                <a:cs typeface="Rockwell"/>
                <a:sym typeface="Rockwell"/>
              </a:endParaRPr>
            </a:p>
          </p:txBody>
        </p:sp>
        <p:sp>
          <p:nvSpPr>
            <p:cNvPr id="252" name="Google Shape;252;p2"/>
            <p:cNvSpPr/>
            <p:nvPr/>
          </p:nvSpPr>
          <p:spPr>
            <a:xfrm>
              <a:off x="0" y="896971"/>
              <a:ext cx="3566160" cy="852570"/>
            </a:xfrm>
            <a:prstGeom prst="roundRect">
              <a:avLst>
                <a:gd name="adj" fmla="val 16667"/>
              </a:avLst>
            </a:prstGeom>
            <a:solidFill>
              <a:srgbClr val="19ACE4"/>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a:ea typeface="Rockwell"/>
                <a:cs typeface="Rockwell"/>
                <a:sym typeface="Rockwell"/>
              </a:endParaRPr>
            </a:p>
          </p:txBody>
        </p:sp>
        <p:sp>
          <p:nvSpPr>
            <p:cNvPr id="253" name="Google Shape;253;p2"/>
            <p:cNvSpPr txBox="1"/>
            <p:nvPr/>
          </p:nvSpPr>
          <p:spPr>
            <a:xfrm>
              <a:off x="41619" y="938590"/>
              <a:ext cx="3482922" cy="769332"/>
            </a:xfrm>
            <a:prstGeom prst="rect">
              <a:avLst/>
            </a:prstGeom>
            <a:noFill/>
            <a:ln>
              <a:noFill/>
            </a:ln>
          </p:spPr>
          <p:txBody>
            <a:bodyPr spcFirstLastPara="1" wrap="square" lIns="83800" tIns="41900" rIns="83800" bIns="41900" anchor="ctr" anchorCtr="0">
              <a:noAutofit/>
            </a:bodyPr>
            <a:lstStyle/>
            <a:p>
              <a:pPr marL="0" marR="0" lvl="0" indent="0" algn="ctr" rtl="0">
                <a:lnSpc>
                  <a:spcPct val="90000"/>
                </a:lnSpc>
                <a:spcBef>
                  <a:spcPts val="0"/>
                </a:spcBef>
                <a:spcAft>
                  <a:spcPts val="0"/>
                </a:spcAft>
                <a:buClr>
                  <a:schemeClr val="lt1"/>
                </a:buClr>
                <a:buSzPts val="2200"/>
                <a:buFont typeface="Tahoma"/>
                <a:buNone/>
              </a:pPr>
              <a:r>
                <a:rPr lang="en-US" sz="2200" dirty="0">
                  <a:solidFill>
                    <a:schemeClr val="lt1"/>
                  </a:solidFill>
                  <a:latin typeface="Rockwell"/>
                  <a:ea typeface="Rockwell"/>
                  <a:cs typeface="Rockwell"/>
                  <a:sym typeface="Rockwell"/>
                </a:rPr>
                <a:t>Question 2</a:t>
              </a:r>
              <a:endParaRPr dirty="0">
                <a:latin typeface="Rockwell"/>
                <a:ea typeface="Rockwell"/>
                <a:cs typeface="Rockwell"/>
                <a:sym typeface="Rockwell"/>
              </a:endParaRPr>
            </a:p>
          </p:txBody>
        </p:sp>
        <p:sp>
          <p:nvSpPr>
            <p:cNvPr id="254" name="Google Shape;254;p2"/>
            <p:cNvSpPr/>
            <p:nvPr/>
          </p:nvSpPr>
          <p:spPr>
            <a:xfrm rot="5400000">
              <a:off x="6395051" y="-951464"/>
              <a:ext cx="682056" cy="6339840"/>
            </a:xfrm>
            <a:prstGeom prst="round2SameRect">
              <a:avLst>
                <a:gd name="adj1" fmla="val 16667"/>
                <a:gd name="adj2" fmla="val 0"/>
              </a:avLst>
            </a:prstGeom>
            <a:solidFill>
              <a:srgbClr val="CBE2F5">
                <a:alpha val="89803"/>
              </a:srgbClr>
            </a:solidFill>
            <a:ln w="15875" cap="flat" cmpd="sng">
              <a:solidFill>
                <a:srgbClr val="CBE2F5">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a:ea typeface="Rockwell"/>
                <a:cs typeface="Rockwell"/>
                <a:sym typeface="Rockwell"/>
              </a:endParaRPr>
            </a:p>
          </p:txBody>
        </p:sp>
        <p:sp>
          <p:nvSpPr>
            <p:cNvPr id="255" name="Google Shape;255;p2"/>
            <p:cNvSpPr txBox="1"/>
            <p:nvPr/>
          </p:nvSpPr>
          <p:spPr>
            <a:xfrm>
              <a:off x="3566160" y="1910722"/>
              <a:ext cx="6306545" cy="615466"/>
            </a:xfrm>
            <a:prstGeom prst="rect">
              <a:avLst/>
            </a:prstGeom>
            <a:noFill/>
            <a:ln>
              <a:noFill/>
            </a:ln>
          </p:spPr>
          <p:txBody>
            <a:bodyPr spcFirstLastPara="1" wrap="square" lIns="247650" tIns="123825" rIns="247650" bIns="123825" anchor="ctr" anchorCtr="0">
              <a:noAutofit/>
            </a:bodyPr>
            <a:lstStyle/>
            <a:p>
              <a:pPr marL="0" marR="0" lvl="0" indent="0" algn="l" rtl="0">
                <a:lnSpc>
                  <a:spcPct val="90000"/>
                </a:lnSpc>
                <a:spcBef>
                  <a:spcPts val="0"/>
                </a:spcBef>
                <a:spcAft>
                  <a:spcPts val="0"/>
                </a:spcAft>
                <a:buNone/>
              </a:pPr>
              <a:r>
                <a:rPr lang="en-US" sz="1800" dirty="0">
                  <a:solidFill>
                    <a:schemeClr val="accent3">
                      <a:lumMod val="50000"/>
                    </a:schemeClr>
                  </a:solidFill>
                  <a:latin typeface="Rockwell"/>
                  <a:ea typeface="Rockwell"/>
                  <a:cs typeface="Rockwell"/>
                  <a:sym typeface="Rockwell"/>
                </a:rPr>
                <a:t>What is the geographical impact on child marriage and education?</a:t>
              </a:r>
              <a:endParaRPr sz="1800" dirty="0">
                <a:solidFill>
                  <a:schemeClr val="accent3">
                    <a:lumMod val="50000"/>
                  </a:schemeClr>
                </a:solidFill>
                <a:latin typeface="Rockwell"/>
                <a:ea typeface="Rockwell"/>
                <a:cs typeface="Rockwell"/>
                <a:sym typeface="Rockwell"/>
              </a:endParaRPr>
            </a:p>
          </p:txBody>
        </p:sp>
        <p:sp>
          <p:nvSpPr>
            <p:cNvPr id="256" name="Google Shape;256;p2"/>
            <p:cNvSpPr/>
            <p:nvPr/>
          </p:nvSpPr>
          <p:spPr>
            <a:xfrm>
              <a:off x="0" y="1792170"/>
              <a:ext cx="3566160" cy="852570"/>
            </a:xfrm>
            <a:prstGeom prst="roundRect">
              <a:avLst>
                <a:gd name="adj" fmla="val 16667"/>
              </a:avLst>
            </a:prstGeom>
            <a:solidFill>
              <a:srgbClr val="19ACE4"/>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a:ea typeface="Rockwell"/>
                <a:cs typeface="Rockwell"/>
                <a:sym typeface="Rockwell"/>
              </a:endParaRPr>
            </a:p>
          </p:txBody>
        </p:sp>
        <p:sp>
          <p:nvSpPr>
            <p:cNvPr id="257" name="Google Shape;257;p2"/>
            <p:cNvSpPr txBox="1"/>
            <p:nvPr/>
          </p:nvSpPr>
          <p:spPr>
            <a:xfrm>
              <a:off x="41619" y="1833789"/>
              <a:ext cx="3482922" cy="769332"/>
            </a:xfrm>
            <a:prstGeom prst="rect">
              <a:avLst/>
            </a:prstGeom>
            <a:noFill/>
            <a:ln>
              <a:noFill/>
            </a:ln>
          </p:spPr>
          <p:txBody>
            <a:bodyPr spcFirstLastPara="1" wrap="square" lIns="83800" tIns="41900" rIns="83800" bIns="41900" anchor="ctr" anchorCtr="0">
              <a:noAutofit/>
            </a:bodyPr>
            <a:lstStyle/>
            <a:p>
              <a:pPr marL="0" marR="0" lvl="0" indent="0" algn="ctr" rtl="0">
                <a:lnSpc>
                  <a:spcPct val="90000"/>
                </a:lnSpc>
                <a:spcBef>
                  <a:spcPts val="0"/>
                </a:spcBef>
                <a:spcAft>
                  <a:spcPts val="0"/>
                </a:spcAft>
                <a:buClr>
                  <a:schemeClr val="lt1"/>
                </a:buClr>
                <a:buSzPts val="2200"/>
                <a:buFont typeface="Tahoma"/>
                <a:buNone/>
              </a:pPr>
              <a:r>
                <a:rPr lang="en-US" sz="2200" dirty="0">
                  <a:solidFill>
                    <a:schemeClr val="lt1"/>
                  </a:solidFill>
                  <a:latin typeface="Rockwell"/>
                  <a:ea typeface="Rockwell"/>
                  <a:cs typeface="Rockwell"/>
                  <a:sym typeface="Rockwell"/>
                </a:rPr>
                <a:t>Question 3</a:t>
              </a:r>
              <a:endParaRPr dirty="0">
                <a:latin typeface="Rockwell"/>
                <a:ea typeface="Rockwell"/>
                <a:cs typeface="Rockwell"/>
                <a:sym typeface="Rockwell"/>
              </a:endParaRPr>
            </a:p>
          </p:txBody>
        </p:sp>
        <p:sp>
          <p:nvSpPr>
            <p:cNvPr id="258" name="Google Shape;258;p2"/>
            <p:cNvSpPr/>
            <p:nvPr/>
          </p:nvSpPr>
          <p:spPr>
            <a:xfrm rot="5400000">
              <a:off x="6395051" y="-56265"/>
              <a:ext cx="682056" cy="6339840"/>
            </a:xfrm>
            <a:prstGeom prst="round2SameRect">
              <a:avLst>
                <a:gd name="adj1" fmla="val 16667"/>
                <a:gd name="adj2" fmla="val 0"/>
              </a:avLst>
            </a:prstGeom>
            <a:solidFill>
              <a:srgbClr val="CBE2F5">
                <a:alpha val="89803"/>
              </a:srgbClr>
            </a:solidFill>
            <a:ln w="15875" cap="flat" cmpd="sng">
              <a:solidFill>
                <a:srgbClr val="CBE2F5">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a:ea typeface="Rockwell"/>
                <a:cs typeface="Rockwell"/>
                <a:sym typeface="Rockwell"/>
              </a:endParaRPr>
            </a:p>
          </p:txBody>
        </p:sp>
        <p:sp>
          <p:nvSpPr>
            <p:cNvPr id="259" name="Google Shape;259;p2"/>
            <p:cNvSpPr txBox="1"/>
            <p:nvPr/>
          </p:nvSpPr>
          <p:spPr>
            <a:xfrm>
              <a:off x="3566160" y="2805921"/>
              <a:ext cx="6306545" cy="615466"/>
            </a:xfrm>
            <a:prstGeom prst="rect">
              <a:avLst/>
            </a:prstGeom>
            <a:noFill/>
            <a:ln>
              <a:noFill/>
            </a:ln>
          </p:spPr>
          <p:txBody>
            <a:bodyPr spcFirstLastPara="1" wrap="square" lIns="247650" tIns="123825" rIns="247650" bIns="123825" anchor="ctr" anchorCtr="0">
              <a:noAutofit/>
            </a:bodyPr>
            <a:lstStyle/>
            <a:p>
              <a:pPr marL="0" marR="0" lvl="0" indent="0" algn="l" rtl="0">
                <a:lnSpc>
                  <a:spcPct val="90000"/>
                </a:lnSpc>
                <a:spcBef>
                  <a:spcPts val="0"/>
                </a:spcBef>
                <a:spcAft>
                  <a:spcPts val="0"/>
                </a:spcAft>
                <a:buNone/>
              </a:pPr>
              <a:r>
                <a:rPr lang="en-US" sz="1800" dirty="0">
                  <a:solidFill>
                    <a:schemeClr val="accent3">
                      <a:lumMod val="50000"/>
                    </a:schemeClr>
                  </a:solidFill>
                  <a:latin typeface="Rockwell"/>
                  <a:ea typeface="Rockwell"/>
                  <a:cs typeface="Rockwell"/>
                  <a:sym typeface="Rockwell"/>
                </a:rPr>
                <a:t>Is one gender more susceptible to child marriage than the other?</a:t>
              </a:r>
              <a:endParaRPr sz="1800" dirty="0">
                <a:solidFill>
                  <a:schemeClr val="accent3">
                    <a:lumMod val="50000"/>
                  </a:schemeClr>
                </a:solidFill>
                <a:latin typeface="Rockwell"/>
                <a:ea typeface="Rockwell"/>
                <a:cs typeface="Rockwell"/>
                <a:sym typeface="Rockwell"/>
              </a:endParaRPr>
            </a:p>
          </p:txBody>
        </p:sp>
        <p:sp>
          <p:nvSpPr>
            <p:cNvPr id="260" name="Google Shape;260;p2"/>
            <p:cNvSpPr/>
            <p:nvPr/>
          </p:nvSpPr>
          <p:spPr>
            <a:xfrm>
              <a:off x="0" y="2687369"/>
              <a:ext cx="3566160" cy="852570"/>
            </a:xfrm>
            <a:prstGeom prst="roundRect">
              <a:avLst>
                <a:gd name="adj" fmla="val 16667"/>
              </a:avLst>
            </a:prstGeom>
            <a:solidFill>
              <a:srgbClr val="19ACE4"/>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a:ea typeface="Rockwell"/>
                <a:cs typeface="Rockwell"/>
                <a:sym typeface="Rockwell"/>
              </a:endParaRPr>
            </a:p>
          </p:txBody>
        </p:sp>
        <p:sp>
          <p:nvSpPr>
            <p:cNvPr id="261" name="Google Shape;261;p2"/>
            <p:cNvSpPr txBox="1"/>
            <p:nvPr/>
          </p:nvSpPr>
          <p:spPr>
            <a:xfrm>
              <a:off x="41619" y="2728988"/>
              <a:ext cx="3482922" cy="769332"/>
            </a:xfrm>
            <a:prstGeom prst="rect">
              <a:avLst/>
            </a:prstGeom>
            <a:noFill/>
            <a:ln>
              <a:noFill/>
            </a:ln>
          </p:spPr>
          <p:txBody>
            <a:bodyPr spcFirstLastPara="1" wrap="square" lIns="83800" tIns="41900" rIns="83800" bIns="41900" anchor="ctr" anchorCtr="0">
              <a:noAutofit/>
            </a:bodyPr>
            <a:lstStyle/>
            <a:p>
              <a:pPr marL="0" marR="0" lvl="0" indent="0" algn="ctr" rtl="0">
                <a:lnSpc>
                  <a:spcPct val="90000"/>
                </a:lnSpc>
                <a:spcBef>
                  <a:spcPts val="0"/>
                </a:spcBef>
                <a:spcAft>
                  <a:spcPts val="0"/>
                </a:spcAft>
                <a:buClr>
                  <a:schemeClr val="lt1"/>
                </a:buClr>
                <a:buSzPts val="2200"/>
                <a:buFont typeface="Tahoma"/>
                <a:buNone/>
              </a:pPr>
              <a:r>
                <a:rPr lang="en-US" sz="2200" dirty="0">
                  <a:solidFill>
                    <a:schemeClr val="lt1"/>
                  </a:solidFill>
                  <a:latin typeface="Rockwell"/>
                  <a:ea typeface="Rockwell"/>
                  <a:cs typeface="Rockwell"/>
                  <a:sym typeface="Rockwell"/>
                </a:rPr>
                <a:t>Question 4</a:t>
              </a:r>
              <a:endParaRPr dirty="0">
                <a:latin typeface="Rockwell"/>
                <a:ea typeface="Rockwell"/>
                <a:cs typeface="Rockwell"/>
                <a:sym typeface="Rockwe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
          <p:cNvSpPr txBox="1">
            <a:spLocks noGrp="1"/>
          </p:cNvSpPr>
          <p:nvPr>
            <p:ph type="title"/>
          </p:nvPr>
        </p:nvSpPr>
        <p:spPr>
          <a:xfrm>
            <a:off x="1141413" y="270649"/>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Rockwell"/>
              <a:buNone/>
            </a:pPr>
            <a:r>
              <a:rPr lang="en-US" sz="4400" dirty="0">
                <a:latin typeface="Rockwell"/>
                <a:ea typeface="Rockwell"/>
                <a:cs typeface="Rockwell"/>
                <a:sym typeface="Rockwell"/>
              </a:rPr>
              <a:t>Data Sources</a:t>
            </a:r>
            <a:endParaRPr dirty="0"/>
          </a:p>
        </p:txBody>
      </p:sp>
      <p:sp>
        <p:nvSpPr>
          <p:cNvPr id="267" name="Google Shape;267;p3"/>
          <p:cNvSpPr txBox="1">
            <a:spLocks noGrp="1"/>
          </p:cNvSpPr>
          <p:nvPr>
            <p:ph type="body" idx="1"/>
          </p:nvPr>
        </p:nvSpPr>
        <p:spPr>
          <a:xfrm>
            <a:off x="1141413" y="1911543"/>
            <a:ext cx="9906000" cy="4449499"/>
          </a:xfrm>
          <a:prstGeom prst="rect">
            <a:avLst/>
          </a:prstGeom>
          <a:noFill/>
          <a:ln>
            <a:noFill/>
          </a:ln>
        </p:spPr>
        <p:txBody>
          <a:bodyPr spcFirstLastPara="1" wrap="square" lIns="91425" tIns="45700" rIns="91425" bIns="45700" anchor="t" anchorCtr="0">
            <a:normAutofit/>
          </a:bodyPr>
          <a:lstStyle/>
          <a:p>
            <a:pPr marL="1257300" lvl="2" indent="-342900" algn="l" rtl="0">
              <a:lnSpc>
                <a:spcPct val="160000"/>
              </a:lnSpc>
              <a:spcBef>
                <a:spcPts val="500"/>
              </a:spcBef>
              <a:spcAft>
                <a:spcPts val="0"/>
              </a:spcAft>
              <a:buClr>
                <a:schemeClr val="lt1"/>
              </a:buClr>
              <a:buSzPts val="2250"/>
              <a:buFont typeface="+mj-lt"/>
              <a:buAutoNum type="arabicPeriod"/>
            </a:pPr>
            <a:r>
              <a:rPr lang="en-US" dirty="0">
                <a:latin typeface="Rockwell" panose="02060603020205020403" pitchFamily="18" charset="0"/>
                <a:ea typeface="Rockwell"/>
                <a:cs typeface="Rockwell"/>
                <a:sym typeface="Rockwell"/>
              </a:rPr>
              <a:t>Child Marriage Dataset from UNICEF</a:t>
            </a:r>
            <a:endParaRPr dirty="0">
              <a:latin typeface="Rockwell" panose="02060603020205020403" pitchFamily="18" charset="0"/>
              <a:ea typeface="Rockwell"/>
              <a:cs typeface="Rockwell"/>
              <a:sym typeface="Rockwell"/>
            </a:endParaRPr>
          </a:p>
          <a:p>
            <a:pPr marL="1257300" lvl="2" indent="-342900" algn="l" rtl="0">
              <a:lnSpc>
                <a:spcPct val="160000"/>
              </a:lnSpc>
              <a:spcBef>
                <a:spcPts val="500"/>
              </a:spcBef>
              <a:spcAft>
                <a:spcPts val="0"/>
              </a:spcAft>
              <a:buClr>
                <a:schemeClr val="lt1"/>
              </a:buClr>
              <a:buSzPts val="2250"/>
              <a:buFont typeface="+mj-lt"/>
              <a:buAutoNum type="arabicPeriod"/>
            </a:pPr>
            <a:r>
              <a:rPr lang="en-US" dirty="0">
                <a:latin typeface="Rockwell" panose="02060603020205020403" pitchFamily="18" charset="0"/>
                <a:ea typeface="Rockwell"/>
                <a:cs typeface="Rockwell"/>
                <a:sym typeface="Rockwell"/>
              </a:rPr>
              <a:t>Education Dataset from World Bank</a:t>
            </a:r>
            <a:endParaRPr dirty="0">
              <a:latin typeface="Rockwell" panose="02060603020205020403" pitchFamily="18" charset="0"/>
              <a:ea typeface="Rockwell"/>
              <a:cs typeface="Rockwell"/>
              <a:sym typeface="Rockwell"/>
            </a:endParaRPr>
          </a:p>
          <a:p>
            <a:pPr marL="1257300" lvl="2" indent="-342900" algn="l" rtl="0">
              <a:lnSpc>
                <a:spcPct val="160000"/>
              </a:lnSpc>
              <a:spcBef>
                <a:spcPts val="500"/>
              </a:spcBef>
              <a:spcAft>
                <a:spcPts val="0"/>
              </a:spcAft>
              <a:buClr>
                <a:schemeClr val="lt1"/>
              </a:buClr>
              <a:buSzPts val="2250"/>
              <a:buFont typeface="+mj-lt"/>
              <a:buAutoNum type="arabicPeriod"/>
            </a:pPr>
            <a:r>
              <a:rPr lang="en-US" dirty="0">
                <a:latin typeface="Rockwell" panose="02060603020205020403" pitchFamily="18" charset="0"/>
                <a:ea typeface="Rockwell"/>
                <a:cs typeface="Rockwell"/>
                <a:sym typeface="Rockwell"/>
              </a:rPr>
              <a:t>Countries dataset</a:t>
            </a:r>
            <a:endParaRPr dirty="0">
              <a:latin typeface="Rockwell" panose="02060603020205020403" pitchFamily="18" charset="0"/>
              <a:ea typeface="Rockwell"/>
              <a:cs typeface="Rockwell"/>
              <a:sym typeface="Rockwell"/>
            </a:endParaRPr>
          </a:p>
          <a:p>
            <a:pPr marL="1257300" lvl="2" indent="-342900" algn="l" rtl="0">
              <a:lnSpc>
                <a:spcPct val="160000"/>
              </a:lnSpc>
              <a:spcBef>
                <a:spcPts val="500"/>
              </a:spcBef>
              <a:spcAft>
                <a:spcPts val="0"/>
              </a:spcAft>
              <a:buClr>
                <a:schemeClr val="lt1"/>
              </a:buClr>
              <a:buSzPts val="2250"/>
              <a:buFont typeface="+mj-lt"/>
              <a:buAutoNum type="arabicPeriod"/>
            </a:pPr>
            <a:r>
              <a:rPr lang="en-US" dirty="0">
                <a:latin typeface="Rockwell" panose="02060603020205020403" pitchFamily="18" charset="0"/>
                <a:ea typeface="Rockwell"/>
                <a:cs typeface="Rockwell"/>
                <a:sym typeface="Rockwell"/>
              </a:rPr>
              <a:t>Google Maps API</a:t>
            </a:r>
          </a:p>
          <a:p>
            <a:pPr marL="1257300" lvl="2" indent="-342900" algn="l" rtl="0">
              <a:lnSpc>
                <a:spcPct val="160000"/>
              </a:lnSpc>
              <a:spcBef>
                <a:spcPts val="500"/>
              </a:spcBef>
              <a:spcAft>
                <a:spcPts val="0"/>
              </a:spcAft>
              <a:buClr>
                <a:schemeClr val="lt1"/>
              </a:buClr>
              <a:buSzPts val="2250"/>
              <a:buFont typeface="+mj-lt"/>
              <a:buAutoNum type="arabicPeriod"/>
            </a:pPr>
            <a:r>
              <a:rPr lang="en-US" dirty="0">
                <a:latin typeface="Rockwell" panose="02060603020205020403" pitchFamily="18" charset="0"/>
                <a:ea typeface="Rockwell"/>
                <a:cs typeface="Rockwell"/>
                <a:sym typeface="Rockwell"/>
              </a:rPr>
              <a:t>World Bank API</a:t>
            </a:r>
            <a:endParaRPr dirty="0">
              <a:latin typeface="Rockwell" panose="02060603020205020403" pitchFamily="18" charset="0"/>
              <a:ea typeface="Rockwell"/>
              <a:cs typeface="Rockwell"/>
              <a:sym typeface="Rockwell"/>
            </a:endParaRPr>
          </a:p>
          <a:p>
            <a:pPr marL="0" lvl="0" indent="0" algn="l" rtl="0">
              <a:lnSpc>
                <a:spcPct val="120000"/>
              </a:lnSpc>
              <a:spcBef>
                <a:spcPts val="500"/>
              </a:spcBef>
              <a:spcAft>
                <a:spcPts val="0"/>
              </a:spcAft>
              <a:buNone/>
            </a:pPr>
            <a:endParaRPr dirty="0">
              <a:latin typeface="Rockwell"/>
              <a:ea typeface="Rockwell"/>
              <a:cs typeface="Rockwell"/>
              <a:sym typeface="Rockwe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8256b7f85c_1_0"/>
          <p:cNvSpPr txBox="1">
            <a:spLocks noGrp="1"/>
          </p:cNvSpPr>
          <p:nvPr>
            <p:ph type="title"/>
          </p:nvPr>
        </p:nvSpPr>
        <p:spPr>
          <a:xfrm>
            <a:off x="1141412" y="327363"/>
            <a:ext cx="9906000" cy="1478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400"/>
              <a:buFont typeface="Rockwell"/>
              <a:buNone/>
            </a:pPr>
            <a:r>
              <a:rPr lang="en-US" sz="4400" dirty="0">
                <a:latin typeface="Rockwell"/>
                <a:ea typeface="Rockwell"/>
                <a:cs typeface="Rockwell"/>
                <a:sym typeface="Rockwell"/>
              </a:rPr>
              <a:t>Assumptions</a:t>
            </a:r>
            <a:endParaRPr dirty="0"/>
          </a:p>
        </p:txBody>
      </p:sp>
      <p:sp>
        <p:nvSpPr>
          <p:cNvPr id="274" name="Google Shape;274;g8256b7f85c_1_0"/>
          <p:cNvSpPr txBox="1">
            <a:spLocks noGrp="1"/>
          </p:cNvSpPr>
          <p:nvPr>
            <p:ph type="body" idx="1"/>
          </p:nvPr>
        </p:nvSpPr>
        <p:spPr>
          <a:xfrm>
            <a:off x="1141412" y="2249487"/>
            <a:ext cx="9906000" cy="3541800"/>
          </a:xfrm>
          <a:prstGeom prst="rect">
            <a:avLst/>
          </a:prstGeom>
        </p:spPr>
        <p:txBody>
          <a:bodyPr spcFirstLastPara="1" wrap="square" lIns="91425" tIns="45700" rIns="91425" bIns="45700" anchor="t" anchorCtr="0">
            <a:noAutofit/>
          </a:bodyPr>
          <a:lstStyle/>
          <a:p>
            <a:pPr marL="457200" lvl="0" indent="-371475" algn="l" rtl="0">
              <a:spcBef>
                <a:spcPts val="1000"/>
              </a:spcBef>
              <a:spcAft>
                <a:spcPts val="0"/>
              </a:spcAft>
              <a:buSzPts val="2250"/>
              <a:buFont typeface="Rockwell"/>
              <a:buChar char="•"/>
            </a:pPr>
            <a:r>
              <a:rPr lang="en-US" sz="1800" dirty="0">
                <a:latin typeface="Rockwell"/>
                <a:ea typeface="Rockwell"/>
                <a:cs typeface="Rockwell"/>
                <a:sym typeface="Rockwell"/>
              </a:rPr>
              <a:t>Percentage of women married or in union before age 18 and before age 15 is not the same.</a:t>
            </a:r>
          </a:p>
          <a:p>
            <a:pPr marL="85725" lvl="0" indent="0" algn="l" rtl="0">
              <a:spcBef>
                <a:spcPts val="1000"/>
              </a:spcBef>
              <a:spcAft>
                <a:spcPts val="0"/>
              </a:spcAft>
              <a:buSzPts val="2250"/>
              <a:buNone/>
            </a:pPr>
            <a:endParaRPr sz="1800" dirty="0">
              <a:latin typeface="Rockwell"/>
              <a:ea typeface="Rockwell"/>
              <a:cs typeface="Rockwell"/>
              <a:sym typeface="Rockwell"/>
            </a:endParaRPr>
          </a:p>
          <a:p>
            <a:pPr marL="457200" lvl="0" indent="-371475" algn="l" rtl="0">
              <a:spcBef>
                <a:spcPts val="0"/>
              </a:spcBef>
              <a:spcAft>
                <a:spcPts val="0"/>
              </a:spcAft>
              <a:buSzPts val="2250"/>
              <a:buFont typeface="Rockwell"/>
              <a:buChar char="•"/>
            </a:pPr>
            <a:r>
              <a:rPr lang="en-US" sz="1800" dirty="0">
                <a:latin typeface="Rockwell"/>
                <a:ea typeface="Rockwell"/>
                <a:cs typeface="Rockwell"/>
                <a:sym typeface="Rockwell"/>
              </a:rPr>
              <a:t>The correlation developed for this project assumes that other factors affecting child marriage such as the socio-economic factors, the GDP of the country and its population, the religious belief system and other such factors are equal.</a:t>
            </a:r>
            <a:endParaRPr sz="1800" dirty="0">
              <a:latin typeface="Rockwell"/>
              <a:ea typeface="Rockwell"/>
              <a:cs typeface="Rockwell"/>
              <a:sym typeface="Rockwe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0" name="Google Shape;280;g8256b7f85c_0_5"/>
          <p:cNvGrpSpPr/>
          <p:nvPr/>
        </p:nvGrpSpPr>
        <p:grpSpPr>
          <a:xfrm>
            <a:off x="5713349" y="1572106"/>
            <a:ext cx="3306781" cy="2305081"/>
            <a:chOff x="4526675" y="1857800"/>
            <a:chExt cx="2480148" cy="1728854"/>
          </a:xfrm>
        </p:grpSpPr>
        <p:sp>
          <p:nvSpPr>
            <p:cNvPr id="281" name="Google Shape;281;g8256b7f85c_0_5"/>
            <p:cNvSpPr/>
            <p:nvPr/>
          </p:nvSpPr>
          <p:spPr>
            <a:xfrm>
              <a:off x="4849302" y="3079475"/>
              <a:ext cx="1958400" cy="133500"/>
            </a:xfrm>
            <a:prstGeom prst="rect">
              <a:avLst/>
            </a:prstGeom>
            <a:solidFill>
              <a:srgbClr val="0E945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200">
                <a:latin typeface="Rockwell" panose="02060603020205020403" pitchFamily="18" charset="0"/>
              </a:endParaRPr>
            </a:p>
          </p:txBody>
        </p:sp>
        <p:grpSp>
          <p:nvGrpSpPr>
            <p:cNvPr id="282" name="Google Shape;282;g8256b7f85c_0_5"/>
            <p:cNvGrpSpPr/>
            <p:nvPr/>
          </p:nvGrpSpPr>
          <p:grpSpPr>
            <a:xfrm>
              <a:off x="4526675" y="1857800"/>
              <a:ext cx="2480148" cy="1728854"/>
              <a:chOff x="4526675" y="1857800"/>
              <a:chExt cx="2480148" cy="1728854"/>
            </a:xfrm>
          </p:grpSpPr>
          <p:grpSp>
            <p:nvGrpSpPr>
              <p:cNvPr id="283" name="Google Shape;283;g8256b7f85c_0_5"/>
              <p:cNvGrpSpPr/>
              <p:nvPr/>
            </p:nvGrpSpPr>
            <p:grpSpPr>
              <a:xfrm>
                <a:off x="4808316" y="2800065"/>
                <a:ext cx="92400" cy="411825"/>
                <a:chOff x="845575" y="2563700"/>
                <a:chExt cx="92400" cy="411825"/>
              </a:xfrm>
            </p:grpSpPr>
            <p:cxnSp>
              <p:nvCxnSpPr>
                <p:cNvPr id="284" name="Google Shape;284;g8256b7f85c_0_5"/>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sp>
              <p:nvSpPr>
                <p:cNvPr id="285" name="Google Shape;285;g8256b7f85c_0_5"/>
                <p:cNvSpPr/>
                <p:nvPr/>
              </p:nvSpPr>
              <p:spPr>
                <a:xfrm>
                  <a:off x="845575" y="2563700"/>
                  <a:ext cx="92400" cy="92400"/>
                </a:xfrm>
                <a:prstGeom prst="ellipse">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200">
                    <a:latin typeface="Rockwell" panose="02060603020205020403" pitchFamily="18" charset="0"/>
                  </a:endParaRPr>
                </a:p>
              </p:txBody>
            </p:sp>
          </p:grpSp>
          <p:sp>
            <p:nvSpPr>
              <p:cNvPr id="286" name="Google Shape;286;g8256b7f85c_0_5"/>
              <p:cNvSpPr txBox="1"/>
              <p:nvPr/>
            </p:nvSpPr>
            <p:spPr>
              <a:xfrm>
                <a:off x="4526675" y="3215254"/>
                <a:ext cx="861000" cy="3714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US" sz="1200" b="1" dirty="0">
                    <a:solidFill>
                      <a:schemeClr val="accent1">
                        <a:lumMod val="20000"/>
                        <a:lumOff val="80000"/>
                      </a:schemeClr>
                    </a:solidFill>
                    <a:latin typeface="Rockwell" panose="02060603020205020403" pitchFamily="18" charset="0"/>
                    <a:ea typeface="Rockwell"/>
                    <a:cs typeface="Rockwell"/>
                    <a:sym typeface="Rockwell"/>
                  </a:rPr>
                  <a:t>Stage 3</a:t>
                </a:r>
                <a:endParaRPr sz="1200" b="1" dirty="0">
                  <a:solidFill>
                    <a:schemeClr val="accent1">
                      <a:lumMod val="20000"/>
                      <a:lumOff val="80000"/>
                    </a:schemeClr>
                  </a:solidFill>
                  <a:latin typeface="Rockwell" panose="02060603020205020403" pitchFamily="18" charset="0"/>
                  <a:ea typeface="Rockwell"/>
                  <a:cs typeface="Rockwell"/>
                  <a:sym typeface="Rockwell"/>
                </a:endParaRPr>
              </a:p>
            </p:txBody>
          </p:sp>
          <p:sp>
            <p:nvSpPr>
              <p:cNvPr id="287" name="Google Shape;287;g8256b7f85c_0_5"/>
              <p:cNvSpPr txBox="1"/>
              <p:nvPr/>
            </p:nvSpPr>
            <p:spPr>
              <a:xfrm>
                <a:off x="4753223" y="1857800"/>
                <a:ext cx="2253600" cy="943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200" b="1" dirty="0">
                    <a:solidFill>
                      <a:schemeClr val="accent1">
                        <a:lumMod val="20000"/>
                        <a:lumOff val="80000"/>
                      </a:schemeClr>
                    </a:solidFill>
                    <a:latin typeface="Rockwell" panose="02060603020205020403" pitchFamily="18" charset="0"/>
                    <a:ea typeface="Rockwell"/>
                    <a:cs typeface="Rockwell"/>
                    <a:sym typeface="Rockwell"/>
                  </a:rPr>
                  <a:t>Data Analysis</a:t>
                </a:r>
                <a:endParaRPr sz="1200" b="1" dirty="0">
                  <a:solidFill>
                    <a:schemeClr val="accent1">
                      <a:lumMod val="20000"/>
                      <a:lumOff val="80000"/>
                    </a:schemeClr>
                  </a:solidFill>
                  <a:latin typeface="Rockwell" panose="02060603020205020403" pitchFamily="18" charset="0"/>
                  <a:ea typeface="Rockwell"/>
                  <a:cs typeface="Rockwell"/>
                  <a:sym typeface="Rockwell"/>
                </a:endParaRPr>
              </a:p>
              <a:p>
                <a:pPr marL="0" lvl="0" indent="0" algn="l" rtl="0">
                  <a:spcBef>
                    <a:spcPts val="0"/>
                  </a:spcBef>
                  <a:spcAft>
                    <a:spcPts val="0"/>
                  </a:spcAft>
                  <a:buNone/>
                </a:pPr>
                <a:endParaRPr sz="1200" b="1" dirty="0">
                  <a:latin typeface="Rockwell" panose="02060603020205020403" pitchFamily="18" charset="0"/>
                  <a:ea typeface="Rockwell"/>
                  <a:cs typeface="Rockwell"/>
                  <a:sym typeface="Rockwell"/>
                </a:endParaRPr>
              </a:p>
              <a:p>
                <a:pPr marL="0" lvl="0" indent="0" algn="l" rtl="0">
                  <a:spcBef>
                    <a:spcPts val="0"/>
                  </a:spcBef>
                  <a:spcAft>
                    <a:spcPts val="2100"/>
                  </a:spcAft>
                  <a:buNone/>
                </a:pPr>
                <a:r>
                  <a:rPr lang="en-US" sz="1200" dirty="0">
                    <a:solidFill>
                      <a:schemeClr val="accent1">
                        <a:lumMod val="20000"/>
                        <a:lumOff val="80000"/>
                      </a:schemeClr>
                    </a:solidFill>
                    <a:latin typeface="Rockwell" panose="02060603020205020403" pitchFamily="18" charset="0"/>
                    <a:ea typeface="Rockwell"/>
                    <a:cs typeface="Rockwell"/>
                    <a:sym typeface="Rockwell"/>
                  </a:rPr>
                  <a:t>Conducting analysis through narrowing down scope to try and answer specific questions pertaining to the data sets.</a:t>
                </a:r>
                <a:endParaRPr sz="1200" b="1" dirty="0">
                  <a:solidFill>
                    <a:schemeClr val="accent1">
                      <a:lumMod val="20000"/>
                      <a:lumOff val="80000"/>
                    </a:schemeClr>
                  </a:solidFill>
                  <a:latin typeface="Rockwell" panose="02060603020205020403" pitchFamily="18" charset="0"/>
                  <a:ea typeface="Rockwell"/>
                  <a:cs typeface="Rockwell"/>
                  <a:sym typeface="Rockwell"/>
                </a:endParaRPr>
              </a:p>
            </p:txBody>
          </p:sp>
        </p:grpSp>
      </p:grpSp>
      <p:grpSp>
        <p:nvGrpSpPr>
          <p:cNvPr id="288" name="Google Shape;288;g8256b7f85c_0_5"/>
          <p:cNvGrpSpPr/>
          <p:nvPr/>
        </p:nvGrpSpPr>
        <p:grpSpPr>
          <a:xfrm>
            <a:off x="8258799" y="2698473"/>
            <a:ext cx="3628096" cy="2314147"/>
            <a:chOff x="6435810" y="2702596"/>
            <a:chExt cx="2721140" cy="1735654"/>
          </a:xfrm>
        </p:grpSpPr>
        <p:sp>
          <p:nvSpPr>
            <p:cNvPr id="289" name="Google Shape;289;g8256b7f85c_0_5"/>
            <p:cNvSpPr/>
            <p:nvPr/>
          </p:nvSpPr>
          <p:spPr>
            <a:xfrm>
              <a:off x="6807650" y="3079475"/>
              <a:ext cx="2349300" cy="133500"/>
            </a:xfrm>
            <a:prstGeom prst="rect">
              <a:avLst/>
            </a:prstGeom>
            <a:solidFill>
              <a:srgbClr val="0856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200">
                <a:latin typeface="Rockwell" panose="02060603020205020403" pitchFamily="18" charset="0"/>
              </a:endParaRPr>
            </a:p>
          </p:txBody>
        </p:sp>
        <p:grpSp>
          <p:nvGrpSpPr>
            <p:cNvPr id="290" name="Google Shape;290;g8256b7f85c_0_5"/>
            <p:cNvGrpSpPr/>
            <p:nvPr/>
          </p:nvGrpSpPr>
          <p:grpSpPr>
            <a:xfrm>
              <a:off x="6435810" y="2702596"/>
              <a:ext cx="2494563" cy="1735654"/>
              <a:chOff x="6435810" y="2702596"/>
              <a:chExt cx="2494563" cy="1735654"/>
            </a:xfrm>
          </p:grpSpPr>
          <p:grpSp>
            <p:nvGrpSpPr>
              <p:cNvPr id="291" name="Google Shape;291;g8256b7f85c_0_5"/>
              <p:cNvGrpSpPr/>
              <p:nvPr/>
            </p:nvGrpSpPr>
            <p:grpSpPr>
              <a:xfrm rot="10800000">
                <a:off x="6760035" y="3079467"/>
                <a:ext cx="92400" cy="411825"/>
                <a:chOff x="2070100" y="2563700"/>
                <a:chExt cx="92400" cy="411825"/>
              </a:xfrm>
            </p:grpSpPr>
            <p:cxnSp>
              <p:nvCxnSpPr>
                <p:cNvPr id="292" name="Google Shape;292;g8256b7f85c_0_5"/>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293" name="Google Shape;293;g8256b7f85c_0_5"/>
                <p:cNvSpPr/>
                <p:nvPr/>
              </p:nvSpPr>
              <p:spPr>
                <a:xfrm>
                  <a:off x="2070100" y="2563700"/>
                  <a:ext cx="92400" cy="92400"/>
                </a:xfrm>
                <a:prstGeom prst="ellipse">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200">
                    <a:latin typeface="Rockwell" panose="02060603020205020403" pitchFamily="18" charset="0"/>
                  </a:endParaRPr>
                </a:p>
              </p:txBody>
            </p:sp>
          </p:grpSp>
          <p:sp>
            <p:nvSpPr>
              <p:cNvPr id="294" name="Google Shape;294;g8256b7f85c_0_5"/>
              <p:cNvSpPr txBox="1"/>
              <p:nvPr/>
            </p:nvSpPr>
            <p:spPr>
              <a:xfrm>
                <a:off x="6435810" y="2702596"/>
                <a:ext cx="745800" cy="3714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US" sz="1200" b="1" dirty="0">
                    <a:solidFill>
                      <a:schemeClr val="bg1"/>
                    </a:solidFill>
                    <a:latin typeface="Rockwell" panose="02060603020205020403" pitchFamily="18" charset="0"/>
                    <a:ea typeface="Rockwell"/>
                    <a:cs typeface="Rockwell"/>
                    <a:sym typeface="Rockwell"/>
                  </a:rPr>
                  <a:t>Stage 4</a:t>
                </a:r>
                <a:endParaRPr sz="1200" b="1" dirty="0">
                  <a:solidFill>
                    <a:schemeClr val="bg1"/>
                  </a:solidFill>
                  <a:latin typeface="Rockwell" panose="02060603020205020403" pitchFamily="18" charset="0"/>
                  <a:ea typeface="Rockwell"/>
                  <a:cs typeface="Rockwell"/>
                  <a:sym typeface="Rockwell"/>
                </a:endParaRPr>
              </a:p>
            </p:txBody>
          </p:sp>
          <p:sp>
            <p:nvSpPr>
              <p:cNvPr id="295" name="Google Shape;295;g8256b7f85c_0_5"/>
              <p:cNvSpPr txBox="1"/>
              <p:nvPr/>
            </p:nvSpPr>
            <p:spPr>
              <a:xfrm>
                <a:off x="6676773" y="3494450"/>
                <a:ext cx="2253600" cy="943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200" b="1" dirty="0">
                    <a:solidFill>
                      <a:schemeClr val="bg1"/>
                    </a:solidFill>
                    <a:latin typeface="Rockwell" panose="02060603020205020403" pitchFamily="18" charset="0"/>
                    <a:ea typeface="Rockwell"/>
                    <a:cs typeface="Rockwell"/>
                    <a:sym typeface="Rockwell"/>
                  </a:rPr>
                  <a:t>Presentation</a:t>
                </a:r>
                <a:endParaRPr sz="1200" b="1" dirty="0">
                  <a:solidFill>
                    <a:schemeClr val="bg1"/>
                  </a:solidFill>
                  <a:latin typeface="Rockwell" panose="02060603020205020403" pitchFamily="18" charset="0"/>
                  <a:ea typeface="Rockwell"/>
                  <a:cs typeface="Rockwell"/>
                  <a:sym typeface="Rockwell"/>
                </a:endParaRPr>
              </a:p>
              <a:p>
                <a:pPr marL="0" lvl="0" indent="0" algn="l" rtl="0">
                  <a:spcBef>
                    <a:spcPts val="0"/>
                  </a:spcBef>
                  <a:spcAft>
                    <a:spcPts val="0"/>
                  </a:spcAft>
                  <a:buNone/>
                </a:pPr>
                <a:endParaRPr sz="1200" b="1" dirty="0">
                  <a:solidFill>
                    <a:schemeClr val="bg1"/>
                  </a:solidFill>
                  <a:latin typeface="Rockwell" panose="02060603020205020403" pitchFamily="18" charset="0"/>
                  <a:ea typeface="Rockwell"/>
                  <a:cs typeface="Rockwell"/>
                  <a:sym typeface="Rockwell"/>
                </a:endParaRPr>
              </a:p>
              <a:p>
                <a:pPr marL="0" lvl="0" indent="0" algn="l" rtl="0">
                  <a:spcBef>
                    <a:spcPts val="0"/>
                  </a:spcBef>
                  <a:spcAft>
                    <a:spcPts val="2100"/>
                  </a:spcAft>
                  <a:buNone/>
                </a:pPr>
                <a:r>
                  <a:rPr lang="en-US" sz="1200" dirty="0">
                    <a:solidFill>
                      <a:schemeClr val="bg1"/>
                    </a:solidFill>
                    <a:latin typeface="Rockwell" panose="02060603020205020403" pitchFamily="18" charset="0"/>
                    <a:ea typeface="Rockwell"/>
                    <a:cs typeface="Rockwell"/>
                    <a:sym typeface="Rockwell"/>
                  </a:rPr>
                  <a:t>Visually represent the data in graphs, charts, heat maps and regression lines to try represent key findings in an optimal manner.</a:t>
                </a:r>
                <a:endParaRPr sz="1200" b="1" dirty="0">
                  <a:solidFill>
                    <a:schemeClr val="bg1"/>
                  </a:solidFill>
                  <a:latin typeface="Rockwell" panose="02060603020205020403" pitchFamily="18" charset="0"/>
                  <a:ea typeface="Rockwell"/>
                  <a:cs typeface="Rockwell"/>
                  <a:sym typeface="Rockwell"/>
                </a:endParaRPr>
              </a:p>
            </p:txBody>
          </p:sp>
        </p:grpSp>
      </p:grpSp>
      <p:grpSp>
        <p:nvGrpSpPr>
          <p:cNvPr id="296" name="Google Shape;296;g8256b7f85c_0_5"/>
          <p:cNvGrpSpPr/>
          <p:nvPr/>
        </p:nvGrpSpPr>
        <p:grpSpPr>
          <a:xfrm>
            <a:off x="339238" y="1572106"/>
            <a:ext cx="3440889" cy="2305094"/>
            <a:chOff x="495991" y="1857800"/>
            <a:chExt cx="2580731" cy="1728863"/>
          </a:xfrm>
        </p:grpSpPr>
        <p:sp>
          <p:nvSpPr>
            <p:cNvPr id="297" name="Google Shape;297;g8256b7f85c_0_5"/>
            <p:cNvSpPr/>
            <p:nvPr/>
          </p:nvSpPr>
          <p:spPr>
            <a:xfrm>
              <a:off x="932600" y="3079475"/>
              <a:ext cx="1958400" cy="133500"/>
            </a:xfrm>
            <a:prstGeom prst="rect">
              <a:avLst/>
            </a:prstGeom>
            <a:solidFill>
              <a:srgbClr val="0E945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200">
                <a:latin typeface="Rockwell" panose="02060603020205020403" pitchFamily="18" charset="0"/>
              </a:endParaRPr>
            </a:p>
          </p:txBody>
        </p:sp>
        <p:grpSp>
          <p:nvGrpSpPr>
            <p:cNvPr id="298" name="Google Shape;298;g8256b7f85c_0_5"/>
            <p:cNvGrpSpPr/>
            <p:nvPr/>
          </p:nvGrpSpPr>
          <p:grpSpPr>
            <a:xfrm>
              <a:off x="495991" y="1857800"/>
              <a:ext cx="2580731" cy="1728863"/>
              <a:chOff x="495991" y="1857800"/>
              <a:chExt cx="2580731" cy="1728863"/>
            </a:xfrm>
          </p:grpSpPr>
          <p:sp>
            <p:nvSpPr>
              <p:cNvPr id="299" name="Google Shape;299;g8256b7f85c_0_5"/>
              <p:cNvSpPr txBox="1"/>
              <p:nvPr/>
            </p:nvSpPr>
            <p:spPr>
              <a:xfrm>
                <a:off x="495991" y="3215263"/>
                <a:ext cx="871200" cy="3714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US" sz="1200" b="1" dirty="0">
                    <a:solidFill>
                      <a:schemeClr val="accent1">
                        <a:lumMod val="60000"/>
                        <a:lumOff val="40000"/>
                      </a:schemeClr>
                    </a:solidFill>
                    <a:latin typeface="Rockwell" panose="02060603020205020403" pitchFamily="18" charset="0"/>
                    <a:ea typeface="Rockwell"/>
                    <a:cs typeface="Rockwell"/>
                    <a:sym typeface="Rockwell"/>
                  </a:rPr>
                  <a:t>Stage 1</a:t>
                </a:r>
                <a:endParaRPr sz="1200" b="1" dirty="0">
                  <a:solidFill>
                    <a:schemeClr val="accent1">
                      <a:lumMod val="60000"/>
                      <a:lumOff val="40000"/>
                    </a:schemeClr>
                  </a:solidFill>
                  <a:latin typeface="Rockwell" panose="02060603020205020403" pitchFamily="18" charset="0"/>
                  <a:ea typeface="Rockwell"/>
                  <a:cs typeface="Rockwell"/>
                  <a:sym typeface="Rockwell"/>
                </a:endParaRPr>
              </a:p>
            </p:txBody>
          </p:sp>
          <p:grpSp>
            <p:nvGrpSpPr>
              <p:cNvPr id="300" name="Google Shape;300;g8256b7f85c_0_5"/>
              <p:cNvGrpSpPr/>
              <p:nvPr/>
            </p:nvGrpSpPr>
            <p:grpSpPr>
              <a:xfrm>
                <a:off x="881025" y="2800065"/>
                <a:ext cx="92400" cy="411825"/>
                <a:chOff x="845575" y="2563700"/>
                <a:chExt cx="92400" cy="411825"/>
              </a:xfrm>
            </p:grpSpPr>
            <p:cxnSp>
              <p:nvCxnSpPr>
                <p:cNvPr id="301" name="Google Shape;301;g8256b7f85c_0_5"/>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sp>
              <p:nvSpPr>
                <p:cNvPr id="302" name="Google Shape;302;g8256b7f85c_0_5"/>
                <p:cNvSpPr/>
                <p:nvPr/>
              </p:nvSpPr>
              <p:spPr>
                <a:xfrm>
                  <a:off x="845575" y="2563700"/>
                  <a:ext cx="92400" cy="92400"/>
                </a:xfrm>
                <a:prstGeom prst="ellipse">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200">
                    <a:latin typeface="Rockwell" panose="02060603020205020403" pitchFamily="18" charset="0"/>
                  </a:endParaRPr>
                </a:p>
              </p:txBody>
            </p:sp>
          </p:grpSp>
          <p:sp>
            <p:nvSpPr>
              <p:cNvPr id="303" name="Google Shape;303;g8256b7f85c_0_5"/>
              <p:cNvSpPr txBox="1"/>
              <p:nvPr/>
            </p:nvSpPr>
            <p:spPr>
              <a:xfrm>
                <a:off x="823122" y="1857800"/>
                <a:ext cx="2253600" cy="943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200" b="1" dirty="0">
                    <a:solidFill>
                      <a:schemeClr val="accent1">
                        <a:lumMod val="60000"/>
                        <a:lumOff val="40000"/>
                      </a:schemeClr>
                    </a:solidFill>
                    <a:latin typeface="Rockwell" panose="02060603020205020403" pitchFamily="18" charset="0"/>
                    <a:ea typeface="Rockwell"/>
                    <a:cs typeface="Rockwell"/>
                    <a:sym typeface="Rockwell"/>
                  </a:rPr>
                  <a:t>Data Search</a:t>
                </a:r>
                <a:endParaRPr sz="1200" b="1" dirty="0">
                  <a:solidFill>
                    <a:schemeClr val="accent1">
                      <a:lumMod val="60000"/>
                      <a:lumOff val="40000"/>
                    </a:schemeClr>
                  </a:solidFill>
                  <a:latin typeface="Rockwell" panose="02060603020205020403" pitchFamily="18" charset="0"/>
                  <a:ea typeface="Rockwell"/>
                  <a:cs typeface="Rockwell"/>
                  <a:sym typeface="Rockwell"/>
                </a:endParaRPr>
              </a:p>
              <a:p>
                <a:pPr marL="0" lvl="0" indent="0" algn="l" rtl="0">
                  <a:spcBef>
                    <a:spcPts val="0"/>
                  </a:spcBef>
                  <a:spcAft>
                    <a:spcPts val="0"/>
                  </a:spcAft>
                  <a:buNone/>
                </a:pPr>
                <a:endParaRPr sz="1200" b="1" dirty="0">
                  <a:solidFill>
                    <a:schemeClr val="accent1">
                      <a:lumMod val="60000"/>
                      <a:lumOff val="40000"/>
                    </a:schemeClr>
                  </a:solidFill>
                  <a:latin typeface="Rockwell" panose="02060603020205020403" pitchFamily="18" charset="0"/>
                  <a:ea typeface="Rockwell"/>
                  <a:cs typeface="Rockwell"/>
                  <a:sym typeface="Rockwell"/>
                </a:endParaRPr>
              </a:p>
              <a:p>
                <a:pPr marL="0" lvl="0" indent="0" algn="l" rtl="0">
                  <a:spcBef>
                    <a:spcPts val="0"/>
                  </a:spcBef>
                  <a:spcAft>
                    <a:spcPts val="2100"/>
                  </a:spcAft>
                  <a:buNone/>
                </a:pPr>
                <a:r>
                  <a:rPr lang="en-US" sz="1200" dirty="0">
                    <a:solidFill>
                      <a:schemeClr val="accent1">
                        <a:lumMod val="60000"/>
                        <a:lumOff val="40000"/>
                      </a:schemeClr>
                    </a:solidFill>
                    <a:latin typeface="Rockwell" panose="02060603020205020403" pitchFamily="18" charset="0"/>
                    <a:ea typeface="Rockwell"/>
                    <a:cs typeface="Rockwell"/>
                    <a:sym typeface="Rockwell"/>
                  </a:rPr>
                  <a:t>Identifying the data sets that would be used for analysis. Developing questions for analysis forming project proposa</a:t>
                </a:r>
                <a:r>
                  <a:rPr lang="en-US" sz="1200" dirty="0">
                    <a:solidFill>
                      <a:schemeClr val="accent1">
                        <a:lumMod val="60000"/>
                        <a:lumOff val="40000"/>
                      </a:schemeClr>
                    </a:solidFill>
                    <a:latin typeface="Rockwell" panose="02060603020205020403" pitchFamily="18" charset="0"/>
                    <a:ea typeface="Roboto"/>
                    <a:cs typeface="Roboto"/>
                    <a:sym typeface="Roboto"/>
                  </a:rPr>
                  <a:t>l.</a:t>
                </a:r>
                <a:endParaRPr sz="1200" b="1" dirty="0">
                  <a:solidFill>
                    <a:schemeClr val="accent1">
                      <a:lumMod val="60000"/>
                      <a:lumOff val="40000"/>
                    </a:schemeClr>
                  </a:solidFill>
                  <a:latin typeface="Rockwell" panose="02060603020205020403" pitchFamily="18" charset="0"/>
                  <a:ea typeface="Roboto"/>
                  <a:cs typeface="Roboto"/>
                  <a:sym typeface="Roboto"/>
                </a:endParaRPr>
              </a:p>
            </p:txBody>
          </p:sp>
        </p:grpSp>
      </p:grpSp>
      <p:grpSp>
        <p:nvGrpSpPr>
          <p:cNvPr id="304" name="Google Shape;304;g8256b7f85c_0_5"/>
          <p:cNvGrpSpPr/>
          <p:nvPr/>
        </p:nvGrpSpPr>
        <p:grpSpPr>
          <a:xfrm>
            <a:off x="3045309" y="2698473"/>
            <a:ext cx="3335057" cy="2314147"/>
            <a:chOff x="2525595" y="2702596"/>
            <a:chExt cx="2501355" cy="1735654"/>
          </a:xfrm>
        </p:grpSpPr>
        <p:sp>
          <p:nvSpPr>
            <p:cNvPr id="305" name="Google Shape;305;g8256b7f85c_0_5"/>
            <p:cNvSpPr/>
            <p:nvPr/>
          </p:nvSpPr>
          <p:spPr>
            <a:xfrm>
              <a:off x="2890952" y="3079475"/>
              <a:ext cx="1958400" cy="133500"/>
            </a:xfrm>
            <a:prstGeom prst="rect">
              <a:avLst/>
            </a:prstGeom>
            <a:solidFill>
              <a:srgbClr val="08563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200">
                <a:latin typeface="Rockwell" panose="02060603020205020403" pitchFamily="18" charset="0"/>
              </a:endParaRPr>
            </a:p>
          </p:txBody>
        </p:sp>
        <p:grpSp>
          <p:nvGrpSpPr>
            <p:cNvPr id="306" name="Google Shape;306;g8256b7f85c_0_5"/>
            <p:cNvGrpSpPr/>
            <p:nvPr/>
          </p:nvGrpSpPr>
          <p:grpSpPr>
            <a:xfrm>
              <a:off x="2525595" y="2702596"/>
              <a:ext cx="2501355" cy="1735654"/>
              <a:chOff x="2525595" y="2702596"/>
              <a:chExt cx="2501355" cy="1735654"/>
            </a:xfrm>
          </p:grpSpPr>
          <p:sp>
            <p:nvSpPr>
              <p:cNvPr id="307" name="Google Shape;307;g8256b7f85c_0_5"/>
              <p:cNvSpPr txBox="1"/>
              <p:nvPr/>
            </p:nvSpPr>
            <p:spPr>
              <a:xfrm>
                <a:off x="2525595" y="2702596"/>
                <a:ext cx="745800" cy="3714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US" sz="1200" b="1" dirty="0">
                    <a:solidFill>
                      <a:schemeClr val="accent3">
                        <a:lumMod val="40000"/>
                        <a:lumOff val="60000"/>
                      </a:schemeClr>
                    </a:solidFill>
                    <a:latin typeface="Rockwell" panose="02060603020205020403" pitchFamily="18" charset="0"/>
                    <a:ea typeface="Rockwell"/>
                    <a:cs typeface="Rockwell"/>
                    <a:sym typeface="Rockwell"/>
                  </a:rPr>
                  <a:t>Stage 2</a:t>
                </a:r>
                <a:endParaRPr sz="1200" b="1" dirty="0">
                  <a:solidFill>
                    <a:schemeClr val="accent3">
                      <a:lumMod val="40000"/>
                      <a:lumOff val="60000"/>
                    </a:schemeClr>
                  </a:solidFill>
                  <a:latin typeface="Rockwell" panose="02060603020205020403" pitchFamily="18" charset="0"/>
                  <a:ea typeface="Rockwell"/>
                  <a:cs typeface="Rockwell"/>
                  <a:sym typeface="Rockwell"/>
                </a:endParaRPr>
              </a:p>
            </p:txBody>
          </p:sp>
          <p:grpSp>
            <p:nvGrpSpPr>
              <p:cNvPr id="308" name="Google Shape;308;g8256b7f85c_0_5"/>
              <p:cNvGrpSpPr/>
              <p:nvPr/>
            </p:nvGrpSpPr>
            <p:grpSpPr>
              <a:xfrm rot="10800000">
                <a:off x="2849073" y="3079467"/>
                <a:ext cx="92400" cy="411825"/>
                <a:chOff x="2070100" y="2563700"/>
                <a:chExt cx="92400" cy="411825"/>
              </a:xfrm>
            </p:grpSpPr>
            <p:cxnSp>
              <p:nvCxnSpPr>
                <p:cNvPr id="309" name="Google Shape;309;g8256b7f85c_0_5"/>
                <p:cNvCxnSpPr/>
                <p:nvPr/>
              </p:nvCxnSpPr>
              <p:spPr>
                <a:xfrm>
                  <a:off x="2116300" y="2616125"/>
                  <a:ext cx="0" cy="359400"/>
                </a:xfrm>
                <a:prstGeom prst="straightConnector1">
                  <a:avLst/>
                </a:prstGeom>
                <a:noFill/>
                <a:ln w="9525" cap="flat" cmpd="sng">
                  <a:solidFill>
                    <a:srgbClr val="000000"/>
                  </a:solidFill>
                  <a:prstDash val="solid"/>
                  <a:round/>
                  <a:headEnd type="none" w="sm" len="sm"/>
                  <a:tailEnd type="none" w="sm" len="sm"/>
                </a:ln>
              </p:spPr>
            </p:cxnSp>
            <p:sp>
              <p:nvSpPr>
                <p:cNvPr id="310" name="Google Shape;310;g8256b7f85c_0_5"/>
                <p:cNvSpPr/>
                <p:nvPr/>
              </p:nvSpPr>
              <p:spPr>
                <a:xfrm>
                  <a:off x="2070100" y="2563700"/>
                  <a:ext cx="92400" cy="92400"/>
                </a:xfrm>
                <a:prstGeom prst="ellipse">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200">
                    <a:latin typeface="Rockwell" panose="02060603020205020403" pitchFamily="18" charset="0"/>
                  </a:endParaRPr>
                </a:p>
              </p:txBody>
            </p:sp>
          </p:grpSp>
          <p:sp>
            <p:nvSpPr>
              <p:cNvPr id="311" name="Google Shape;311;g8256b7f85c_0_5"/>
              <p:cNvSpPr txBox="1"/>
              <p:nvPr/>
            </p:nvSpPr>
            <p:spPr>
              <a:xfrm>
                <a:off x="2773350" y="3494450"/>
                <a:ext cx="2253600" cy="943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200" b="1" dirty="0">
                    <a:solidFill>
                      <a:schemeClr val="accent3">
                        <a:lumMod val="40000"/>
                        <a:lumOff val="60000"/>
                      </a:schemeClr>
                    </a:solidFill>
                    <a:latin typeface="Rockwell" panose="02060603020205020403" pitchFamily="18" charset="0"/>
                    <a:ea typeface="Rockwell"/>
                    <a:cs typeface="Rockwell"/>
                    <a:sym typeface="Rockwell"/>
                  </a:rPr>
                  <a:t>Data Munging/Cleaning</a:t>
                </a:r>
                <a:endParaRPr sz="1200" b="1" dirty="0">
                  <a:solidFill>
                    <a:schemeClr val="accent3">
                      <a:lumMod val="40000"/>
                      <a:lumOff val="60000"/>
                    </a:schemeClr>
                  </a:solidFill>
                  <a:latin typeface="Rockwell" panose="02060603020205020403" pitchFamily="18" charset="0"/>
                  <a:ea typeface="Rockwell"/>
                  <a:cs typeface="Rockwell"/>
                  <a:sym typeface="Rockwell"/>
                </a:endParaRPr>
              </a:p>
              <a:p>
                <a:pPr marL="0" lvl="0" indent="0" algn="l" rtl="0">
                  <a:spcBef>
                    <a:spcPts val="0"/>
                  </a:spcBef>
                  <a:spcAft>
                    <a:spcPts val="0"/>
                  </a:spcAft>
                  <a:buNone/>
                </a:pPr>
                <a:endParaRPr sz="1200" b="1" dirty="0">
                  <a:solidFill>
                    <a:schemeClr val="accent3">
                      <a:lumMod val="40000"/>
                      <a:lumOff val="60000"/>
                    </a:schemeClr>
                  </a:solidFill>
                  <a:latin typeface="Rockwell" panose="02060603020205020403" pitchFamily="18" charset="0"/>
                  <a:ea typeface="Rockwell"/>
                  <a:cs typeface="Rockwell"/>
                  <a:sym typeface="Rockwell"/>
                </a:endParaRPr>
              </a:p>
              <a:p>
                <a:pPr marL="0" lvl="0" indent="0" algn="l" rtl="0">
                  <a:spcBef>
                    <a:spcPts val="0"/>
                  </a:spcBef>
                  <a:spcAft>
                    <a:spcPts val="2100"/>
                  </a:spcAft>
                  <a:buNone/>
                </a:pPr>
                <a:r>
                  <a:rPr lang="en-US" sz="1200" dirty="0">
                    <a:solidFill>
                      <a:schemeClr val="accent3">
                        <a:lumMod val="40000"/>
                        <a:lumOff val="60000"/>
                      </a:schemeClr>
                    </a:solidFill>
                    <a:latin typeface="Rockwell" panose="02060603020205020403" pitchFamily="18" charset="0"/>
                    <a:ea typeface="Rockwell"/>
                    <a:cs typeface="Rockwell"/>
                    <a:sym typeface="Rockwell"/>
                  </a:rPr>
                  <a:t>Exporting the data sets into Pandas, cleaning it and formatting it into data tables to ensure optimal efficiency for analysis.</a:t>
                </a:r>
                <a:endParaRPr sz="1200" b="1" dirty="0">
                  <a:solidFill>
                    <a:schemeClr val="accent3">
                      <a:lumMod val="40000"/>
                      <a:lumOff val="60000"/>
                    </a:schemeClr>
                  </a:solidFill>
                  <a:latin typeface="Rockwell" panose="02060603020205020403" pitchFamily="18" charset="0"/>
                  <a:ea typeface="Rockwell"/>
                  <a:cs typeface="Rockwell"/>
                  <a:sym typeface="Rockwell"/>
                </a:endParaRPr>
              </a:p>
            </p:txBody>
          </p:sp>
        </p:grpSp>
      </p:grpSp>
      <p:sp>
        <p:nvSpPr>
          <p:cNvPr id="4" name="TextBox 3">
            <a:extLst>
              <a:ext uri="{FF2B5EF4-FFF2-40B4-BE49-F238E27FC236}">
                <a16:creationId xmlns:a16="http://schemas.microsoft.com/office/drawing/2014/main" id="{0632DA78-84EB-4043-90F4-253333D68B16}"/>
              </a:ext>
            </a:extLst>
          </p:cNvPr>
          <p:cNvSpPr txBox="1"/>
          <p:nvPr/>
        </p:nvSpPr>
        <p:spPr>
          <a:xfrm>
            <a:off x="1746548" y="559225"/>
            <a:ext cx="8537713" cy="769441"/>
          </a:xfrm>
          <a:prstGeom prst="rect">
            <a:avLst/>
          </a:prstGeom>
          <a:noFill/>
        </p:spPr>
        <p:txBody>
          <a:bodyPr wrap="square" rtlCol="0">
            <a:spAutoFit/>
          </a:bodyPr>
          <a:lstStyle/>
          <a:p>
            <a:pPr algn="ctr"/>
            <a:r>
              <a:rPr lang="en-CA" sz="4400" dirty="0">
                <a:solidFill>
                  <a:schemeClr val="bg1"/>
                </a:solidFill>
                <a:latin typeface="Rockwell" panose="02060603020205020403" pitchFamily="18" charset="0"/>
              </a:rPr>
              <a:t>Flow</a:t>
            </a:r>
            <a:r>
              <a:rPr lang="en-CA" sz="3600" dirty="0">
                <a:solidFill>
                  <a:schemeClr val="bg1"/>
                </a:solidFill>
                <a:latin typeface="Rockwell" panose="02060603020205020403" pitchFamily="18" charset="0"/>
              </a:rPr>
              <a:t> Chart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Rockwell"/>
              <a:buNone/>
            </a:pPr>
            <a:r>
              <a:rPr lang="en-US" sz="4400" dirty="0">
                <a:latin typeface="Rockwell"/>
                <a:ea typeface="Rockwell"/>
                <a:cs typeface="Rockwell"/>
                <a:sym typeface="Rockwell"/>
              </a:rPr>
              <a:t>Data Munging Process</a:t>
            </a:r>
            <a:endParaRPr dirty="0"/>
          </a:p>
        </p:txBody>
      </p:sp>
      <p:grpSp>
        <p:nvGrpSpPr>
          <p:cNvPr id="317" name="Google Shape;317;p4"/>
          <p:cNvGrpSpPr/>
          <p:nvPr/>
        </p:nvGrpSpPr>
        <p:grpSpPr>
          <a:xfrm>
            <a:off x="480596" y="1894278"/>
            <a:ext cx="11307374" cy="4446360"/>
            <a:chOff x="3535" y="22947"/>
            <a:chExt cx="11307374" cy="4446360"/>
          </a:xfrm>
        </p:grpSpPr>
        <p:sp>
          <p:nvSpPr>
            <p:cNvPr id="318" name="Google Shape;318;p4"/>
            <p:cNvSpPr/>
            <p:nvPr/>
          </p:nvSpPr>
          <p:spPr>
            <a:xfrm>
              <a:off x="3535" y="22947"/>
              <a:ext cx="3447370" cy="691200"/>
            </a:xfrm>
            <a:prstGeom prst="rect">
              <a:avLst/>
            </a:prstGeom>
            <a:solidFill>
              <a:srgbClr val="19ACE4"/>
            </a:solidFill>
            <a:ln w="15875" cap="flat" cmpd="sng">
              <a:solidFill>
                <a:srgbClr val="19AC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txBox="1"/>
            <p:nvPr/>
          </p:nvSpPr>
          <p:spPr>
            <a:xfrm>
              <a:off x="3535" y="22947"/>
              <a:ext cx="3447370" cy="691200"/>
            </a:xfrm>
            <a:prstGeom prst="rect">
              <a:avLst/>
            </a:prstGeom>
            <a:noFill/>
            <a:ln>
              <a:noFill/>
            </a:ln>
          </p:spPr>
          <p:txBody>
            <a:bodyPr spcFirstLastPara="1" wrap="square" lIns="170675" tIns="97525" rIns="170675" bIns="97525" anchor="ctr" anchorCtr="0">
              <a:noAutofit/>
            </a:bodyPr>
            <a:lstStyle/>
            <a:p>
              <a:pPr marL="0" marR="0" lvl="0" indent="0" algn="ctr" rtl="0">
                <a:lnSpc>
                  <a:spcPct val="90000"/>
                </a:lnSpc>
                <a:spcBef>
                  <a:spcPts val="0"/>
                </a:spcBef>
                <a:spcAft>
                  <a:spcPts val="0"/>
                </a:spcAft>
                <a:buClr>
                  <a:schemeClr val="lt1"/>
                </a:buClr>
                <a:buSzPts val="2400"/>
                <a:buFont typeface="Tahoma"/>
                <a:buNone/>
              </a:pPr>
              <a:r>
                <a:rPr lang="en-US" sz="2400" b="1" dirty="0">
                  <a:solidFill>
                    <a:schemeClr val="lt1"/>
                  </a:solidFill>
                  <a:latin typeface="Rockwell" panose="02060603020205020403" pitchFamily="18" charset="0"/>
                  <a:ea typeface="Tahoma"/>
                  <a:cs typeface="Tahoma"/>
                  <a:sym typeface="Tahoma"/>
                </a:rPr>
                <a:t>Step 1</a:t>
              </a:r>
              <a:endParaRPr dirty="0">
                <a:latin typeface="Rockwell" panose="02060603020205020403" pitchFamily="18" charset="0"/>
              </a:endParaRPr>
            </a:p>
          </p:txBody>
        </p:sp>
        <p:sp>
          <p:nvSpPr>
            <p:cNvPr id="320" name="Google Shape;320;p4"/>
            <p:cNvSpPr/>
            <p:nvPr/>
          </p:nvSpPr>
          <p:spPr>
            <a:xfrm>
              <a:off x="3535" y="714147"/>
              <a:ext cx="3447370" cy="3755160"/>
            </a:xfrm>
            <a:prstGeom prst="rect">
              <a:avLst/>
            </a:prstGeom>
            <a:solidFill>
              <a:srgbClr val="CBE2F5">
                <a:alpha val="89803"/>
              </a:srgbClr>
            </a:solidFill>
            <a:ln w="15875" cap="flat" cmpd="sng">
              <a:solidFill>
                <a:srgbClr val="CBE2F5">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txBox="1"/>
            <p:nvPr/>
          </p:nvSpPr>
          <p:spPr>
            <a:xfrm>
              <a:off x="3535" y="714147"/>
              <a:ext cx="3447370" cy="3755160"/>
            </a:xfrm>
            <a:prstGeom prst="rect">
              <a:avLst/>
            </a:prstGeom>
            <a:noFill/>
            <a:ln>
              <a:noFill/>
            </a:ln>
          </p:spPr>
          <p:txBody>
            <a:bodyPr spcFirstLastPara="1" wrap="square" lIns="128000" tIns="128000" rIns="170675" bIns="192000" anchor="t" anchorCtr="0">
              <a:noAutofit/>
            </a:bodyPr>
            <a:lstStyle/>
            <a:p>
              <a:pPr marL="228600" marR="0" lvl="1" indent="-190500" algn="l" rtl="0">
                <a:lnSpc>
                  <a:spcPct val="90000"/>
                </a:lnSpc>
                <a:spcBef>
                  <a:spcPts val="0"/>
                </a:spcBef>
                <a:spcAft>
                  <a:spcPts val="0"/>
                </a:spcAft>
                <a:buClr>
                  <a:schemeClr val="lt1"/>
                </a:buClr>
                <a:buSzPts val="1800"/>
                <a:buFont typeface="Rockwell"/>
                <a:buChar char="▪"/>
              </a:pPr>
              <a:r>
                <a:rPr lang="en-US" sz="1800" dirty="0">
                  <a:solidFill>
                    <a:schemeClr val="accent5">
                      <a:lumMod val="75000"/>
                    </a:schemeClr>
                  </a:solidFill>
                  <a:latin typeface="Rockwell"/>
                  <a:ea typeface="Rockwell"/>
                  <a:cs typeface="Rockwell"/>
                  <a:sym typeface="Rockwell"/>
                </a:rPr>
                <a:t>Exploring raw data trying to identify improvement areas</a:t>
              </a:r>
              <a:endParaRPr sz="1800" dirty="0">
                <a:solidFill>
                  <a:schemeClr val="accent5">
                    <a:lumMod val="75000"/>
                  </a:schemeClr>
                </a:solidFill>
                <a:latin typeface="Rockwell"/>
                <a:ea typeface="Rockwell"/>
                <a:cs typeface="Rockwell"/>
                <a:sym typeface="Rockwell"/>
              </a:endParaRPr>
            </a:p>
            <a:p>
              <a:pPr marL="228600" marR="0" lvl="1" indent="-190500" algn="l" rtl="0">
                <a:lnSpc>
                  <a:spcPct val="90000"/>
                </a:lnSpc>
                <a:spcBef>
                  <a:spcPts val="360"/>
                </a:spcBef>
                <a:spcAft>
                  <a:spcPts val="0"/>
                </a:spcAft>
                <a:buClr>
                  <a:schemeClr val="lt1"/>
                </a:buClr>
                <a:buSzPts val="1800"/>
                <a:buFont typeface="Rockwell"/>
                <a:buChar char="▪"/>
              </a:pPr>
              <a:r>
                <a:rPr lang="en-US" sz="1800" dirty="0">
                  <a:solidFill>
                    <a:schemeClr val="accent5">
                      <a:lumMod val="75000"/>
                    </a:schemeClr>
                  </a:solidFill>
                  <a:latin typeface="Rockwell"/>
                  <a:ea typeface="Rockwell"/>
                  <a:cs typeface="Rockwell"/>
                  <a:sym typeface="Rockwell"/>
                </a:rPr>
                <a:t>Removing specific columns and rows irrelevant to the purpose of analysis</a:t>
              </a:r>
              <a:endParaRPr sz="1800" dirty="0">
                <a:solidFill>
                  <a:schemeClr val="accent5">
                    <a:lumMod val="75000"/>
                  </a:schemeClr>
                </a:solidFill>
                <a:latin typeface="Rockwell"/>
                <a:ea typeface="Rockwell"/>
                <a:cs typeface="Rockwell"/>
                <a:sym typeface="Rockwell"/>
              </a:endParaRPr>
            </a:p>
            <a:p>
              <a:pPr marL="228600" marR="0" lvl="1" indent="-190500" algn="l" rtl="0">
                <a:lnSpc>
                  <a:spcPct val="90000"/>
                </a:lnSpc>
                <a:spcBef>
                  <a:spcPts val="360"/>
                </a:spcBef>
                <a:spcAft>
                  <a:spcPts val="0"/>
                </a:spcAft>
                <a:buClr>
                  <a:srgbClr val="FFFFFF"/>
                </a:buClr>
                <a:buSzPts val="1800"/>
                <a:buFont typeface="Rockwell"/>
                <a:buChar char="▪"/>
              </a:pPr>
              <a:r>
                <a:rPr lang="en-US" sz="1800" dirty="0">
                  <a:solidFill>
                    <a:schemeClr val="accent5">
                      <a:lumMod val="75000"/>
                    </a:schemeClr>
                  </a:solidFill>
                  <a:latin typeface="Rockwell"/>
                  <a:ea typeface="Rockwell"/>
                  <a:cs typeface="Rockwell"/>
                  <a:sym typeface="Rockwell"/>
                </a:rPr>
                <a:t>Rename columns to more descriptive names</a:t>
              </a:r>
              <a:endParaRPr sz="1800" dirty="0">
                <a:solidFill>
                  <a:schemeClr val="accent5">
                    <a:lumMod val="75000"/>
                  </a:schemeClr>
                </a:solidFill>
                <a:latin typeface="Rockwell"/>
                <a:ea typeface="Rockwell"/>
                <a:cs typeface="Rockwell"/>
                <a:sym typeface="Rockwell"/>
              </a:endParaRPr>
            </a:p>
            <a:p>
              <a:pPr marL="228600" marR="0" lvl="1" indent="-190500" algn="l" rtl="0">
                <a:lnSpc>
                  <a:spcPct val="90000"/>
                </a:lnSpc>
                <a:spcBef>
                  <a:spcPts val="360"/>
                </a:spcBef>
                <a:spcAft>
                  <a:spcPts val="0"/>
                </a:spcAft>
                <a:buClr>
                  <a:srgbClr val="FFFFFF"/>
                </a:buClr>
                <a:buSzPts val="1800"/>
                <a:buFont typeface="Rockwell"/>
                <a:buChar char="▪"/>
              </a:pPr>
              <a:r>
                <a:rPr lang="en-US" sz="1800" dirty="0">
                  <a:solidFill>
                    <a:schemeClr val="accent5">
                      <a:lumMod val="75000"/>
                    </a:schemeClr>
                  </a:solidFill>
                  <a:latin typeface="Rockwell"/>
                  <a:ea typeface="Rockwell"/>
                  <a:cs typeface="Rockwell"/>
                  <a:sym typeface="Rockwell"/>
                </a:rPr>
                <a:t>Merge certain datasets to ease analysis</a:t>
              </a:r>
              <a:endParaRPr sz="1800" dirty="0">
                <a:solidFill>
                  <a:schemeClr val="accent5">
                    <a:lumMod val="75000"/>
                  </a:schemeClr>
                </a:solidFill>
                <a:latin typeface="Rockwell"/>
                <a:ea typeface="Rockwell"/>
                <a:cs typeface="Rockwell"/>
                <a:sym typeface="Rockwell"/>
              </a:endParaRPr>
            </a:p>
            <a:p>
              <a:pPr marL="228600" marR="0" lvl="1" indent="-190500" algn="l" rtl="0">
                <a:lnSpc>
                  <a:spcPct val="90000"/>
                </a:lnSpc>
                <a:spcBef>
                  <a:spcPts val="360"/>
                </a:spcBef>
                <a:spcAft>
                  <a:spcPts val="0"/>
                </a:spcAft>
                <a:buClr>
                  <a:srgbClr val="FFFFFF"/>
                </a:buClr>
                <a:buSzPts val="1800"/>
                <a:buFont typeface="Rockwell"/>
                <a:buChar char="▪"/>
              </a:pPr>
              <a:r>
                <a:rPr lang="en-US" sz="1800" dirty="0">
                  <a:solidFill>
                    <a:schemeClr val="accent5">
                      <a:lumMod val="75000"/>
                    </a:schemeClr>
                  </a:solidFill>
                  <a:latin typeface="Rockwell"/>
                  <a:ea typeface="Rockwell"/>
                  <a:cs typeface="Rockwell"/>
                  <a:sym typeface="Rockwell"/>
                </a:rPr>
                <a:t>Drop any null values that are meaningless to analysis</a:t>
              </a:r>
              <a:endParaRPr sz="1800" dirty="0">
                <a:solidFill>
                  <a:schemeClr val="accent5">
                    <a:lumMod val="75000"/>
                  </a:schemeClr>
                </a:solidFill>
                <a:latin typeface="Rockwell"/>
                <a:ea typeface="Rockwell"/>
                <a:cs typeface="Rockwell"/>
                <a:sym typeface="Rockwell"/>
              </a:endParaRPr>
            </a:p>
            <a:p>
              <a:pPr marL="914400" marR="0" lvl="0" indent="0" algn="l" rtl="0">
                <a:lnSpc>
                  <a:spcPct val="90000"/>
                </a:lnSpc>
                <a:spcBef>
                  <a:spcPts val="360"/>
                </a:spcBef>
                <a:spcAft>
                  <a:spcPts val="0"/>
                </a:spcAft>
                <a:buNone/>
              </a:pPr>
              <a:r>
                <a:rPr lang="en-US" sz="1800" dirty="0">
                  <a:solidFill>
                    <a:srgbClr val="FFFFFF"/>
                  </a:solidFill>
                </a:rPr>
                <a:t> </a:t>
              </a:r>
              <a:endParaRPr sz="1800" dirty="0">
                <a:solidFill>
                  <a:srgbClr val="FFFFFF"/>
                </a:solidFill>
              </a:endParaRPr>
            </a:p>
          </p:txBody>
        </p:sp>
        <p:sp>
          <p:nvSpPr>
            <p:cNvPr id="322" name="Google Shape;322;p4"/>
            <p:cNvSpPr/>
            <p:nvPr/>
          </p:nvSpPr>
          <p:spPr>
            <a:xfrm>
              <a:off x="3933537" y="22947"/>
              <a:ext cx="3447370" cy="691200"/>
            </a:xfrm>
            <a:prstGeom prst="rect">
              <a:avLst/>
            </a:prstGeom>
            <a:solidFill>
              <a:srgbClr val="19ACE4"/>
            </a:solidFill>
            <a:ln w="15875" cap="flat" cmpd="sng">
              <a:solidFill>
                <a:srgbClr val="19AC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txBox="1"/>
            <p:nvPr/>
          </p:nvSpPr>
          <p:spPr>
            <a:xfrm>
              <a:off x="3933537" y="22947"/>
              <a:ext cx="3447370" cy="691200"/>
            </a:xfrm>
            <a:prstGeom prst="rect">
              <a:avLst/>
            </a:prstGeom>
            <a:noFill/>
            <a:ln>
              <a:noFill/>
            </a:ln>
          </p:spPr>
          <p:txBody>
            <a:bodyPr spcFirstLastPara="1" wrap="square" lIns="170675" tIns="97525" rIns="170675" bIns="97525" anchor="ctr" anchorCtr="0">
              <a:noAutofit/>
            </a:bodyPr>
            <a:lstStyle/>
            <a:p>
              <a:pPr marL="0" marR="0" lvl="0" indent="0" algn="ctr" rtl="0">
                <a:lnSpc>
                  <a:spcPct val="90000"/>
                </a:lnSpc>
                <a:spcBef>
                  <a:spcPts val="0"/>
                </a:spcBef>
                <a:spcAft>
                  <a:spcPts val="0"/>
                </a:spcAft>
                <a:buClr>
                  <a:schemeClr val="lt1"/>
                </a:buClr>
                <a:buSzPts val="2400"/>
                <a:buFont typeface="Tahoma"/>
                <a:buNone/>
              </a:pPr>
              <a:r>
                <a:rPr lang="en-US" sz="2400" b="1" dirty="0">
                  <a:solidFill>
                    <a:schemeClr val="lt1"/>
                  </a:solidFill>
                  <a:latin typeface="Rockwell" panose="02060603020205020403" pitchFamily="18" charset="0"/>
                  <a:ea typeface="Tahoma"/>
                  <a:cs typeface="Tahoma"/>
                  <a:sym typeface="Tahoma"/>
                </a:rPr>
                <a:t>Step 2</a:t>
              </a:r>
              <a:endParaRPr dirty="0">
                <a:latin typeface="Rockwell" panose="02060603020205020403" pitchFamily="18" charset="0"/>
              </a:endParaRPr>
            </a:p>
          </p:txBody>
        </p:sp>
        <p:sp>
          <p:nvSpPr>
            <p:cNvPr id="324" name="Google Shape;324;p4"/>
            <p:cNvSpPr/>
            <p:nvPr/>
          </p:nvSpPr>
          <p:spPr>
            <a:xfrm>
              <a:off x="3933537" y="714147"/>
              <a:ext cx="3447370" cy="3755160"/>
            </a:xfrm>
            <a:prstGeom prst="rect">
              <a:avLst/>
            </a:prstGeom>
            <a:solidFill>
              <a:srgbClr val="CBE2F5">
                <a:alpha val="89803"/>
              </a:srgbClr>
            </a:solidFill>
            <a:ln w="15875" cap="flat" cmpd="sng">
              <a:solidFill>
                <a:srgbClr val="CBE2F5">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txBox="1"/>
            <p:nvPr/>
          </p:nvSpPr>
          <p:spPr>
            <a:xfrm>
              <a:off x="3933537" y="714147"/>
              <a:ext cx="3447370" cy="3755160"/>
            </a:xfrm>
            <a:prstGeom prst="rect">
              <a:avLst/>
            </a:prstGeom>
            <a:noFill/>
            <a:ln>
              <a:noFill/>
            </a:ln>
          </p:spPr>
          <p:txBody>
            <a:bodyPr spcFirstLastPara="1" wrap="square" lIns="128000" tIns="128000" rIns="170675" bIns="192000" anchor="t" anchorCtr="0">
              <a:noAutofit/>
            </a:bodyPr>
            <a:lstStyle/>
            <a:p>
              <a:pPr marL="228600" marR="0" lvl="1" indent="-190500" algn="l" rtl="0">
                <a:lnSpc>
                  <a:spcPct val="90000"/>
                </a:lnSpc>
                <a:spcBef>
                  <a:spcPts val="0"/>
                </a:spcBef>
                <a:spcAft>
                  <a:spcPts val="0"/>
                </a:spcAft>
                <a:buClr>
                  <a:schemeClr val="lt1"/>
                </a:buClr>
                <a:buSzPts val="1800"/>
                <a:buFont typeface="Rockwell"/>
                <a:buChar char="▪"/>
              </a:pPr>
              <a:r>
                <a:rPr lang="en-US" sz="1800" dirty="0">
                  <a:solidFill>
                    <a:schemeClr val="accent6">
                      <a:lumMod val="50000"/>
                    </a:schemeClr>
                  </a:solidFill>
                  <a:latin typeface="Rockwell"/>
                  <a:ea typeface="Rockwell"/>
                  <a:cs typeface="Rockwell"/>
                  <a:sym typeface="Rockwell"/>
                </a:rPr>
                <a:t>Identifying the specific functions to perform the cleaning</a:t>
              </a:r>
              <a:endParaRPr sz="1800" dirty="0">
                <a:solidFill>
                  <a:schemeClr val="accent6">
                    <a:lumMod val="50000"/>
                  </a:schemeClr>
                </a:solidFill>
                <a:latin typeface="Rockwell"/>
                <a:ea typeface="Rockwell"/>
                <a:cs typeface="Rockwell"/>
                <a:sym typeface="Rockwell"/>
              </a:endParaRPr>
            </a:p>
            <a:p>
              <a:pPr marL="228600" marR="0" lvl="1" indent="-190500" algn="l" rtl="0">
                <a:lnSpc>
                  <a:spcPct val="90000"/>
                </a:lnSpc>
                <a:spcBef>
                  <a:spcPts val="0"/>
                </a:spcBef>
                <a:spcAft>
                  <a:spcPts val="0"/>
                </a:spcAft>
                <a:buClr>
                  <a:schemeClr val="lt1"/>
                </a:buClr>
                <a:buSzPts val="1800"/>
                <a:buFont typeface="Rockwell"/>
                <a:buChar char="▪"/>
              </a:pPr>
              <a:r>
                <a:rPr lang="en-US" sz="1800" dirty="0">
                  <a:solidFill>
                    <a:schemeClr val="accent6">
                      <a:lumMod val="50000"/>
                    </a:schemeClr>
                  </a:solidFill>
                  <a:latin typeface="Rockwell"/>
                  <a:ea typeface="Rockwell"/>
                  <a:cs typeface="Rockwell"/>
                  <a:sym typeface="Rockwell"/>
                </a:rPr>
                <a:t>Reasoning the best type of join for merging in order to maintain data quality and integrity</a:t>
              </a:r>
              <a:endParaRPr sz="1800" dirty="0">
                <a:solidFill>
                  <a:schemeClr val="accent6">
                    <a:lumMod val="50000"/>
                  </a:schemeClr>
                </a:solidFill>
                <a:latin typeface="Rockwell"/>
                <a:ea typeface="Rockwell"/>
                <a:cs typeface="Rockwell"/>
                <a:sym typeface="Rockwell"/>
              </a:endParaRPr>
            </a:p>
            <a:p>
              <a:pPr marL="228600" marR="0" lvl="1" indent="-190500" algn="l" rtl="0">
                <a:lnSpc>
                  <a:spcPct val="90000"/>
                </a:lnSpc>
                <a:spcBef>
                  <a:spcPts val="0"/>
                </a:spcBef>
                <a:spcAft>
                  <a:spcPts val="0"/>
                </a:spcAft>
                <a:buClr>
                  <a:schemeClr val="lt1"/>
                </a:buClr>
                <a:buSzPts val="1800"/>
                <a:buFont typeface="Rockwell"/>
                <a:buChar char="▪"/>
              </a:pPr>
              <a:r>
                <a:rPr lang="en-US" sz="1800" dirty="0">
                  <a:solidFill>
                    <a:schemeClr val="accent6">
                      <a:lumMod val="50000"/>
                    </a:schemeClr>
                  </a:solidFill>
                  <a:latin typeface="Rockwell"/>
                  <a:ea typeface="Rockwell"/>
                  <a:cs typeface="Rockwell"/>
                  <a:sym typeface="Rockwell"/>
                </a:rPr>
                <a:t>Standardize format of key column to integrate data sets seamlessly (changed to lowercase string)</a:t>
              </a:r>
              <a:endParaRPr sz="1800" dirty="0">
                <a:solidFill>
                  <a:schemeClr val="accent6">
                    <a:lumMod val="50000"/>
                  </a:schemeClr>
                </a:solidFill>
                <a:latin typeface="Rockwell"/>
                <a:ea typeface="Rockwell"/>
                <a:cs typeface="Rockwell"/>
                <a:sym typeface="Rockwell"/>
              </a:endParaRPr>
            </a:p>
            <a:p>
              <a:pPr marL="228600" marR="0" lvl="1" indent="-190500" algn="l" rtl="0">
                <a:lnSpc>
                  <a:spcPct val="90000"/>
                </a:lnSpc>
                <a:spcBef>
                  <a:spcPts val="0"/>
                </a:spcBef>
                <a:spcAft>
                  <a:spcPts val="0"/>
                </a:spcAft>
                <a:buClr>
                  <a:schemeClr val="lt1"/>
                </a:buClr>
                <a:buSzPts val="1800"/>
                <a:buFont typeface="Rockwell"/>
                <a:buChar char="▪"/>
              </a:pPr>
              <a:r>
                <a:rPr lang="en-US" sz="1800" dirty="0">
                  <a:solidFill>
                    <a:schemeClr val="accent6">
                      <a:lumMod val="50000"/>
                    </a:schemeClr>
                  </a:solidFill>
                  <a:latin typeface="Rockwell"/>
                  <a:ea typeface="Rockwell"/>
                  <a:cs typeface="Rockwell"/>
                  <a:sym typeface="Rockwell"/>
                </a:rPr>
                <a:t>Creating new data frames containing the clean data</a:t>
              </a:r>
              <a:endParaRPr sz="1800" dirty="0">
                <a:solidFill>
                  <a:schemeClr val="accent6">
                    <a:lumMod val="50000"/>
                  </a:schemeClr>
                </a:solidFill>
                <a:latin typeface="Rockwell"/>
                <a:ea typeface="Rockwell"/>
                <a:cs typeface="Rockwell"/>
                <a:sym typeface="Rockwell"/>
              </a:endParaRPr>
            </a:p>
          </p:txBody>
        </p:sp>
        <p:sp>
          <p:nvSpPr>
            <p:cNvPr id="326" name="Google Shape;326;p4"/>
            <p:cNvSpPr/>
            <p:nvPr/>
          </p:nvSpPr>
          <p:spPr>
            <a:xfrm>
              <a:off x="7863539" y="22947"/>
              <a:ext cx="3447370" cy="691200"/>
            </a:xfrm>
            <a:prstGeom prst="rect">
              <a:avLst/>
            </a:prstGeom>
            <a:solidFill>
              <a:srgbClr val="19ACE4"/>
            </a:solidFill>
            <a:ln w="15875" cap="flat" cmpd="sng">
              <a:solidFill>
                <a:srgbClr val="19AC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txBox="1"/>
            <p:nvPr/>
          </p:nvSpPr>
          <p:spPr>
            <a:xfrm>
              <a:off x="7863539" y="22947"/>
              <a:ext cx="3447370" cy="691200"/>
            </a:xfrm>
            <a:prstGeom prst="rect">
              <a:avLst/>
            </a:prstGeom>
            <a:noFill/>
            <a:ln>
              <a:noFill/>
            </a:ln>
          </p:spPr>
          <p:txBody>
            <a:bodyPr spcFirstLastPara="1" wrap="square" lIns="170675" tIns="97525" rIns="170675" bIns="97525" anchor="ctr" anchorCtr="0">
              <a:noAutofit/>
            </a:bodyPr>
            <a:lstStyle/>
            <a:p>
              <a:pPr marL="0" marR="0" lvl="0" indent="0" algn="ctr" rtl="0">
                <a:lnSpc>
                  <a:spcPct val="90000"/>
                </a:lnSpc>
                <a:spcBef>
                  <a:spcPts val="0"/>
                </a:spcBef>
                <a:spcAft>
                  <a:spcPts val="0"/>
                </a:spcAft>
                <a:buClr>
                  <a:schemeClr val="lt1"/>
                </a:buClr>
                <a:buSzPts val="2400"/>
                <a:buFont typeface="Tahoma"/>
                <a:buNone/>
              </a:pPr>
              <a:r>
                <a:rPr lang="en-US" sz="2400" b="1" dirty="0">
                  <a:solidFill>
                    <a:schemeClr val="lt1"/>
                  </a:solidFill>
                  <a:latin typeface="Rockwell" panose="02060603020205020403" pitchFamily="18" charset="0"/>
                  <a:ea typeface="Tahoma"/>
                  <a:cs typeface="Tahoma"/>
                  <a:sym typeface="Tahoma"/>
                </a:rPr>
                <a:t>Step 3</a:t>
              </a:r>
              <a:endParaRPr dirty="0">
                <a:latin typeface="Rockwell" panose="02060603020205020403" pitchFamily="18" charset="0"/>
              </a:endParaRPr>
            </a:p>
          </p:txBody>
        </p:sp>
        <p:sp>
          <p:nvSpPr>
            <p:cNvPr id="328" name="Google Shape;328;p4"/>
            <p:cNvSpPr/>
            <p:nvPr/>
          </p:nvSpPr>
          <p:spPr>
            <a:xfrm>
              <a:off x="7863539" y="714147"/>
              <a:ext cx="3447370" cy="3755160"/>
            </a:xfrm>
            <a:prstGeom prst="rect">
              <a:avLst/>
            </a:prstGeom>
            <a:solidFill>
              <a:srgbClr val="CBE2F5">
                <a:alpha val="89803"/>
              </a:srgbClr>
            </a:solidFill>
            <a:ln w="15875" cap="flat" cmpd="sng">
              <a:solidFill>
                <a:srgbClr val="CBE2F5">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txBox="1"/>
            <p:nvPr/>
          </p:nvSpPr>
          <p:spPr>
            <a:xfrm>
              <a:off x="7863539" y="714147"/>
              <a:ext cx="3447370" cy="3755160"/>
            </a:xfrm>
            <a:prstGeom prst="rect">
              <a:avLst/>
            </a:prstGeom>
            <a:noFill/>
            <a:ln>
              <a:noFill/>
            </a:ln>
          </p:spPr>
          <p:txBody>
            <a:bodyPr spcFirstLastPara="1" wrap="square" lIns="128000" tIns="128000" rIns="170675" bIns="192000" anchor="t" anchorCtr="0">
              <a:noAutofit/>
            </a:bodyPr>
            <a:lstStyle/>
            <a:p>
              <a:pPr marL="228600" marR="0" lvl="1" indent="-190500" algn="l" rtl="0">
                <a:lnSpc>
                  <a:spcPct val="90000"/>
                </a:lnSpc>
                <a:spcBef>
                  <a:spcPts val="360"/>
                </a:spcBef>
                <a:spcAft>
                  <a:spcPts val="0"/>
                </a:spcAft>
                <a:buClr>
                  <a:schemeClr val="lt1"/>
                </a:buClr>
                <a:buSzPts val="1800"/>
                <a:buFont typeface="Rockwell"/>
                <a:buChar char="▪"/>
              </a:pPr>
              <a:r>
                <a:rPr lang="en-US" sz="1800" dirty="0">
                  <a:solidFill>
                    <a:schemeClr val="accent4">
                      <a:lumMod val="50000"/>
                    </a:schemeClr>
                  </a:solidFill>
                  <a:latin typeface="Rockwell"/>
                  <a:ea typeface="Rockwell"/>
                  <a:cs typeface="Rockwell"/>
                  <a:sym typeface="Rockwell"/>
                </a:rPr>
                <a:t>Looking over the clean data tables to verify data is clean and prepared for analysis</a:t>
              </a:r>
              <a:endParaRPr sz="1800" dirty="0">
                <a:solidFill>
                  <a:schemeClr val="accent4">
                    <a:lumMod val="50000"/>
                  </a:schemeClr>
                </a:solidFill>
                <a:latin typeface="Rockwell"/>
                <a:ea typeface="Rockwell"/>
                <a:cs typeface="Rockwell"/>
                <a:sym typeface="Rockwell"/>
              </a:endParaRPr>
            </a:p>
            <a:p>
              <a:pPr marL="228600" marR="0" lvl="1" indent="-190500" algn="l" rtl="0">
                <a:lnSpc>
                  <a:spcPct val="90000"/>
                </a:lnSpc>
                <a:spcBef>
                  <a:spcPts val="360"/>
                </a:spcBef>
                <a:spcAft>
                  <a:spcPts val="0"/>
                </a:spcAft>
                <a:buClr>
                  <a:schemeClr val="lt1"/>
                </a:buClr>
                <a:buSzPts val="1800"/>
                <a:buFont typeface="Rockwell"/>
                <a:buChar char="▪"/>
              </a:pPr>
              <a:r>
                <a:rPr lang="en-US" sz="1800" dirty="0">
                  <a:solidFill>
                    <a:schemeClr val="accent4">
                      <a:lumMod val="50000"/>
                    </a:schemeClr>
                  </a:solidFill>
                  <a:latin typeface="Rockwell"/>
                  <a:ea typeface="Rockwell"/>
                  <a:cs typeface="Rockwell"/>
                  <a:sym typeface="Rockwell"/>
                </a:rPr>
                <a:t>Count rows in data tables to ensure we haven’t lost a significant amount data while cleaning</a:t>
              </a:r>
              <a:endParaRPr sz="1800" dirty="0">
                <a:solidFill>
                  <a:schemeClr val="accent4">
                    <a:lumMod val="50000"/>
                  </a:schemeClr>
                </a:solidFill>
                <a:latin typeface="Rockwell"/>
                <a:ea typeface="Rockwell"/>
                <a:cs typeface="Rockwell"/>
                <a:sym typeface="Rockwell"/>
              </a:endParaRPr>
            </a:p>
            <a:p>
              <a:pPr marL="914400" marR="0" lvl="0" indent="0" algn="l" rtl="0">
                <a:lnSpc>
                  <a:spcPct val="90000"/>
                </a:lnSpc>
                <a:spcBef>
                  <a:spcPts val="360"/>
                </a:spcBef>
                <a:spcAft>
                  <a:spcPts val="0"/>
                </a:spcAft>
                <a:buNone/>
              </a:pPr>
              <a:endParaRPr sz="1800" dirty="0">
                <a:solidFill>
                  <a:schemeClr val="lt1"/>
                </a:solidFill>
                <a:latin typeface="Rockwell"/>
                <a:ea typeface="Rockwell"/>
                <a:cs typeface="Rockwell"/>
                <a:sym typeface="Rockwe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8256b7f85c_1_8"/>
          <p:cNvSpPr txBox="1">
            <a:spLocks noGrp="1"/>
          </p:cNvSpPr>
          <p:nvPr>
            <p:ph type="title"/>
          </p:nvPr>
        </p:nvSpPr>
        <p:spPr>
          <a:xfrm>
            <a:off x="1141413" y="618518"/>
            <a:ext cx="9906000" cy="1478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400" dirty="0">
                <a:latin typeface="Rockwell" panose="02060603020205020403" pitchFamily="18" charset="0"/>
              </a:rPr>
              <a:t>Extracting</a:t>
            </a:r>
            <a:r>
              <a:rPr lang="en-US" dirty="0">
                <a:latin typeface="Rockwell" panose="02060603020205020403" pitchFamily="18" charset="0"/>
              </a:rPr>
              <a:t> Data</a:t>
            </a:r>
            <a:endParaRPr dirty="0">
              <a:latin typeface="Rockwell" panose="02060603020205020403" pitchFamily="18" charset="0"/>
            </a:endParaRPr>
          </a:p>
        </p:txBody>
      </p:sp>
      <p:sp>
        <p:nvSpPr>
          <p:cNvPr id="336" name="Google Shape;336;g8256b7f85c_1_8"/>
          <p:cNvSpPr txBox="1">
            <a:spLocks noGrp="1"/>
          </p:cNvSpPr>
          <p:nvPr>
            <p:ph type="body" idx="1"/>
          </p:nvPr>
        </p:nvSpPr>
        <p:spPr>
          <a:xfrm>
            <a:off x="1141412" y="2249487"/>
            <a:ext cx="9906000" cy="35418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800" dirty="0">
                <a:latin typeface="Rockwell" panose="02060603020205020403" pitchFamily="18" charset="0"/>
                <a:ea typeface="Georgia"/>
                <a:cs typeface="Georgia"/>
                <a:sym typeface="Georgia"/>
              </a:rPr>
              <a:t>CHILD MARRIAGE DATASET:</a:t>
            </a:r>
            <a:endParaRPr sz="1800" dirty="0">
              <a:latin typeface="Rockwell" panose="02060603020205020403" pitchFamily="18" charset="0"/>
              <a:ea typeface="Georgia"/>
              <a:cs typeface="Georgia"/>
              <a:sym typeface="Georgia"/>
            </a:endParaRPr>
          </a:p>
          <a:p>
            <a:pPr marL="457200" lvl="0" indent="-342900" algn="l" rtl="0">
              <a:lnSpc>
                <a:spcPct val="115000"/>
              </a:lnSpc>
              <a:spcBef>
                <a:spcPts val="0"/>
              </a:spcBef>
              <a:spcAft>
                <a:spcPts val="0"/>
              </a:spcAft>
              <a:buSzPts val="1800"/>
              <a:buFont typeface="Georgia"/>
              <a:buAutoNum type="arabicPeriod"/>
            </a:pPr>
            <a:r>
              <a:rPr lang="en-US" sz="1800" dirty="0">
                <a:latin typeface="Rockwell" panose="02060603020205020403" pitchFamily="18" charset="0"/>
                <a:ea typeface="Georgia"/>
                <a:cs typeface="Georgia"/>
                <a:sym typeface="Georgia"/>
              </a:rPr>
              <a:t>Percentage of women (aged 20-24 years) married or in union before age 18</a:t>
            </a:r>
            <a:endParaRPr sz="1800" dirty="0">
              <a:latin typeface="Rockwell" panose="02060603020205020403" pitchFamily="18" charset="0"/>
              <a:ea typeface="Georgia"/>
              <a:cs typeface="Georgia"/>
              <a:sym typeface="Georgia"/>
            </a:endParaRPr>
          </a:p>
          <a:p>
            <a:pPr marL="457200" lvl="0" indent="-342900" algn="l" rtl="0">
              <a:lnSpc>
                <a:spcPct val="115000"/>
              </a:lnSpc>
              <a:spcBef>
                <a:spcPts val="0"/>
              </a:spcBef>
              <a:spcAft>
                <a:spcPts val="0"/>
              </a:spcAft>
              <a:buSzPts val="1800"/>
              <a:buFont typeface="Georgia"/>
              <a:buAutoNum type="arabicPeriod"/>
            </a:pPr>
            <a:r>
              <a:rPr lang="en-US" sz="1800" dirty="0">
                <a:latin typeface="Rockwell" panose="02060603020205020403" pitchFamily="18" charset="0"/>
                <a:ea typeface="Georgia"/>
                <a:cs typeface="Georgia"/>
                <a:sym typeface="Georgia"/>
              </a:rPr>
              <a:t>Percentage of women (aged 20-24 years) married or in union before age 15</a:t>
            </a:r>
            <a:endParaRPr sz="1800" dirty="0">
              <a:latin typeface="Rockwell" panose="02060603020205020403" pitchFamily="18" charset="0"/>
              <a:ea typeface="Georgia"/>
              <a:cs typeface="Georgia"/>
              <a:sym typeface="Georgia"/>
            </a:endParaRPr>
          </a:p>
          <a:p>
            <a:pPr marL="457200" lvl="0" indent="-342900" algn="l" rtl="0">
              <a:lnSpc>
                <a:spcPct val="115000"/>
              </a:lnSpc>
              <a:spcBef>
                <a:spcPts val="0"/>
              </a:spcBef>
              <a:spcAft>
                <a:spcPts val="0"/>
              </a:spcAft>
              <a:buSzPts val="1800"/>
              <a:buFont typeface="Georgia"/>
              <a:buAutoNum type="arabicPeriod"/>
            </a:pPr>
            <a:r>
              <a:rPr lang="en-US" sz="1800" dirty="0">
                <a:latin typeface="Rockwell" panose="02060603020205020403" pitchFamily="18" charset="0"/>
                <a:ea typeface="Georgia"/>
                <a:cs typeface="Georgia"/>
                <a:sym typeface="Georgia"/>
              </a:rPr>
              <a:t>Percentage of men (aged 20-24 years) married or in union before age 18</a:t>
            </a:r>
            <a:endParaRPr sz="1800" dirty="0">
              <a:latin typeface="Rockwell" panose="02060603020205020403" pitchFamily="18" charset="0"/>
              <a:ea typeface="Georgia"/>
              <a:cs typeface="Georgia"/>
              <a:sym typeface="Georgia"/>
            </a:endParaRPr>
          </a:p>
          <a:p>
            <a:pPr marL="457200" lvl="0" indent="0" algn="l" rtl="0">
              <a:lnSpc>
                <a:spcPct val="115000"/>
              </a:lnSpc>
              <a:spcBef>
                <a:spcPts val="0"/>
              </a:spcBef>
              <a:spcAft>
                <a:spcPts val="0"/>
              </a:spcAft>
              <a:buNone/>
            </a:pPr>
            <a:endParaRPr sz="1800" dirty="0">
              <a:latin typeface="Rockwell" panose="02060603020205020403" pitchFamily="18" charset="0"/>
              <a:ea typeface="Georgia"/>
              <a:cs typeface="Georgia"/>
              <a:sym typeface="Georgia"/>
            </a:endParaRPr>
          </a:p>
          <a:p>
            <a:pPr marL="0" lvl="0" indent="0" algn="l" rtl="0">
              <a:lnSpc>
                <a:spcPct val="90000"/>
              </a:lnSpc>
              <a:spcBef>
                <a:spcPts val="0"/>
              </a:spcBef>
              <a:spcAft>
                <a:spcPts val="0"/>
              </a:spcAft>
              <a:buNone/>
            </a:pPr>
            <a:r>
              <a:rPr lang="en-US" sz="1800" dirty="0">
                <a:latin typeface="Rockwell" panose="02060603020205020403" pitchFamily="18" charset="0"/>
                <a:ea typeface="Rockwell"/>
                <a:cs typeface="Rockwell"/>
                <a:sym typeface="Rockwell"/>
              </a:rPr>
              <a:t>EDUCATION DATASET:</a:t>
            </a:r>
            <a:endParaRPr sz="1800" dirty="0">
              <a:latin typeface="Rockwell" panose="02060603020205020403" pitchFamily="18" charset="0"/>
              <a:ea typeface="Rockwell"/>
              <a:cs typeface="Rockwell"/>
              <a:sym typeface="Rockwell"/>
            </a:endParaRPr>
          </a:p>
          <a:p>
            <a:pPr marL="457200" lvl="0" indent="-342900" algn="l" rtl="0">
              <a:lnSpc>
                <a:spcPct val="90000"/>
              </a:lnSpc>
              <a:spcBef>
                <a:spcPts val="0"/>
              </a:spcBef>
              <a:spcAft>
                <a:spcPts val="0"/>
              </a:spcAft>
              <a:buSzPts val="1800"/>
              <a:buFont typeface="Rockwell"/>
              <a:buAutoNum type="arabicPeriod"/>
            </a:pPr>
            <a:r>
              <a:rPr lang="en-US" sz="1800" dirty="0">
                <a:latin typeface="Rockwell" panose="02060603020205020403" pitchFamily="18" charset="0"/>
                <a:ea typeface="Rockwell"/>
                <a:cs typeface="Rockwell"/>
                <a:sym typeface="Rockwell"/>
              </a:rPr>
              <a:t>The literacy rate was chosen as the indicator for education dataset</a:t>
            </a:r>
            <a:endParaRPr sz="1800" dirty="0">
              <a:latin typeface="Rockwell" panose="02060603020205020403" pitchFamily="18" charset="0"/>
              <a:ea typeface="Rockwell"/>
              <a:cs typeface="Rockwell"/>
              <a:sym typeface="Rockwell"/>
            </a:endParaRPr>
          </a:p>
          <a:p>
            <a:pPr marL="0" lvl="0" indent="0" algn="l" rtl="0">
              <a:lnSpc>
                <a:spcPct val="90000"/>
              </a:lnSpc>
              <a:spcBef>
                <a:spcPts val="0"/>
              </a:spcBef>
              <a:spcAft>
                <a:spcPts val="0"/>
              </a:spcAft>
              <a:buNone/>
            </a:pPr>
            <a:endParaRPr sz="1800" dirty="0">
              <a:latin typeface="Rockwell" panose="02060603020205020403" pitchFamily="18" charset="0"/>
              <a:ea typeface="Rockwell"/>
              <a:cs typeface="Rockwell"/>
              <a:sym typeface="Rockwell"/>
            </a:endParaRPr>
          </a:p>
          <a:p>
            <a:pPr marL="0" lvl="0" indent="0" algn="l" rtl="0">
              <a:lnSpc>
                <a:spcPct val="90000"/>
              </a:lnSpc>
              <a:spcBef>
                <a:spcPts val="0"/>
              </a:spcBef>
              <a:spcAft>
                <a:spcPts val="0"/>
              </a:spcAft>
              <a:buNone/>
            </a:pPr>
            <a:r>
              <a:rPr lang="en-US" sz="1800" dirty="0">
                <a:latin typeface="Rockwell" panose="02060603020205020403" pitchFamily="18" charset="0"/>
                <a:ea typeface="Rockwell"/>
                <a:cs typeface="Rockwell"/>
                <a:sym typeface="Rockwell"/>
              </a:rPr>
              <a:t>COUNTRIES DATASET:</a:t>
            </a:r>
            <a:endParaRPr sz="1800" dirty="0">
              <a:latin typeface="Rockwell" panose="02060603020205020403" pitchFamily="18" charset="0"/>
              <a:ea typeface="Rockwell"/>
              <a:cs typeface="Rockwell"/>
              <a:sym typeface="Rockwell"/>
            </a:endParaRPr>
          </a:p>
          <a:p>
            <a:pPr marL="457200" lvl="0" indent="-342900" algn="l" rtl="0">
              <a:lnSpc>
                <a:spcPct val="90000"/>
              </a:lnSpc>
              <a:spcBef>
                <a:spcPts val="0"/>
              </a:spcBef>
              <a:spcAft>
                <a:spcPts val="0"/>
              </a:spcAft>
              <a:buSzPts val="1800"/>
              <a:buFont typeface="Rockwell"/>
              <a:buAutoNum type="arabicPeriod"/>
            </a:pPr>
            <a:r>
              <a:rPr lang="en-US" sz="1800" dirty="0">
                <a:latin typeface="Rockwell" panose="02060603020205020403" pitchFamily="18" charset="0"/>
                <a:ea typeface="Rockwell"/>
                <a:cs typeface="Rockwell"/>
                <a:sym typeface="Rockwell"/>
              </a:rPr>
              <a:t>For information of Latitude and Longitude for each country</a:t>
            </a:r>
            <a:endParaRPr sz="1800" dirty="0">
              <a:latin typeface="Rockwell" panose="02060603020205020403" pitchFamily="18" charset="0"/>
              <a:ea typeface="Rockwell"/>
              <a:cs typeface="Rockwell"/>
              <a:sym typeface="Rockwe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Rockwell"/>
              <a:buNone/>
            </a:pPr>
            <a:r>
              <a:rPr lang="en-US" sz="4400" dirty="0">
                <a:latin typeface="Rockwell"/>
                <a:ea typeface="Rockwell"/>
                <a:cs typeface="Rockwell"/>
                <a:sym typeface="Rockwell"/>
              </a:rPr>
              <a:t>Data Merging</a:t>
            </a:r>
            <a:endParaRPr dirty="0"/>
          </a:p>
        </p:txBody>
      </p:sp>
      <p:sp>
        <p:nvSpPr>
          <p:cNvPr id="348" name="Google Shape;348;p6"/>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685800" lvl="1" indent="-228600" algn="l" rtl="0">
              <a:lnSpc>
                <a:spcPct val="120000"/>
              </a:lnSpc>
              <a:spcBef>
                <a:spcPts val="0"/>
              </a:spcBef>
              <a:spcAft>
                <a:spcPts val="0"/>
              </a:spcAft>
              <a:buClr>
                <a:schemeClr val="lt1"/>
              </a:buClr>
              <a:buSzPts val="3000"/>
              <a:buChar char="•"/>
            </a:pPr>
            <a:r>
              <a:rPr lang="en-US" dirty="0">
                <a:latin typeface="Rockwell" panose="02060603020205020403" pitchFamily="18" charset="0"/>
                <a:ea typeface="Tahoma"/>
                <a:cs typeface="Tahoma"/>
                <a:sym typeface="Tahoma"/>
              </a:rPr>
              <a:t>Used Inner join</a:t>
            </a:r>
          </a:p>
          <a:p>
            <a:pPr marL="685800" lvl="1" indent="-228600" algn="l" rtl="0">
              <a:lnSpc>
                <a:spcPct val="120000"/>
              </a:lnSpc>
              <a:spcBef>
                <a:spcPts val="0"/>
              </a:spcBef>
              <a:spcAft>
                <a:spcPts val="0"/>
              </a:spcAft>
              <a:buClr>
                <a:schemeClr val="lt1"/>
              </a:buClr>
              <a:buSzPts val="3000"/>
              <a:buChar char="•"/>
            </a:pPr>
            <a:endParaRPr dirty="0">
              <a:latin typeface="Rockwell" panose="02060603020205020403" pitchFamily="18" charset="0"/>
              <a:ea typeface="Tahoma"/>
              <a:cs typeface="Tahoma"/>
              <a:sym typeface="Tahoma"/>
            </a:endParaRPr>
          </a:p>
          <a:p>
            <a:pPr marL="1143000" lvl="2" indent="-238125" algn="l" rtl="0">
              <a:lnSpc>
                <a:spcPct val="120000"/>
              </a:lnSpc>
              <a:spcBef>
                <a:spcPts val="0"/>
              </a:spcBef>
              <a:spcAft>
                <a:spcPts val="0"/>
              </a:spcAft>
              <a:buSzPts val="2400"/>
              <a:buFont typeface="Tahoma"/>
              <a:buChar char="•"/>
            </a:pPr>
            <a:r>
              <a:rPr lang="en-US" sz="2000" dirty="0">
                <a:latin typeface="Rockwell" panose="02060603020205020403" pitchFamily="18" charset="0"/>
                <a:ea typeface="Tahoma"/>
                <a:cs typeface="Tahoma"/>
                <a:sym typeface="Tahoma"/>
              </a:rPr>
              <a:t>Merged Education data set with countries data set ON countries</a:t>
            </a:r>
          </a:p>
          <a:p>
            <a:pPr marL="1143000" lvl="2" indent="-238125" algn="l" rtl="0">
              <a:lnSpc>
                <a:spcPct val="120000"/>
              </a:lnSpc>
              <a:spcBef>
                <a:spcPts val="0"/>
              </a:spcBef>
              <a:spcAft>
                <a:spcPts val="0"/>
              </a:spcAft>
              <a:buSzPts val="2400"/>
              <a:buFont typeface="Tahoma"/>
              <a:buChar char="•"/>
            </a:pPr>
            <a:endParaRPr sz="2000" dirty="0">
              <a:latin typeface="Rockwell" panose="02060603020205020403" pitchFamily="18" charset="0"/>
              <a:ea typeface="Tahoma"/>
              <a:cs typeface="Tahoma"/>
              <a:sym typeface="Tahoma"/>
            </a:endParaRPr>
          </a:p>
          <a:p>
            <a:pPr marL="1143000" lvl="2" indent="-238125" algn="l" rtl="0">
              <a:lnSpc>
                <a:spcPct val="120000"/>
              </a:lnSpc>
              <a:spcBef>
                <a:spcPts val="0"/>
              </a:spcBef>
              <a:spcAft>
                <a:spcPts val="0"/>
              </a:spcAft>
              <a:buSzPts val="2400"/>
              <a:buFont typeface="Tahoma"/>
              <a:buChar char="•"/>
            </a:pPr>
            <a:r>
              <a:rPr lang="en-US" sz="2000" dirty="0">
                <a:latin typeface="Rockwell" panose="02060603020205020403" pitchFamily="18" charset="0"/>
                <a:ea typeface="Tahoma"/>
                <a:cs typeface="Tahoma"/>
                <a:sym typeface="Tahoma"/>
              </a:rPr>
              <a:t>Merged Child Marriage data set with countries data set ON countries</a:t>
            </a:r>
          </a:p>
          <a:p>
            <a:pPr marL="1143000" lvl="2" indent="-238125" algn="l" rtl="0">
              <a:lnSpc>
                <a:spcPct val="120000"/>
              </a:lnSpc>
              <a:spcBef>
                <a:spcPts val="0"/>
              </a:spcBef>
              <a:spcAft>
                <a:spcPts val="0"/>
              </a:spcAft>
              <a:buSzPts val="2400"/>
              <a:buFont typeface="Tahoma"/>
              <a:buChar char="•"/>
            </a:pPr>
            <a:endParaRPr sz="2000" dirty="0">
              <a:latin typeface="Rockwell" panose="02060603020205020403" pitchFamily="18" charset="0"/>
              <a:ea typeface="Tahoma"/>
              <a:cs typeface="Tahoma"/>
              <a:sym typeface="Tahoma"/>
            </a:endParaRPr>
          </a:p>
          <a:p>
            <a:pPr marL="1143000" lvl="2" indent="-238125" algn="l" rtl="0">
              <a:lnSpc>
                <a:spcPct val="120000"/>
              </a:lnSpc>
              <a:spcBef>
                <a:spcPts val="0"/>
              </a:spcBef>
              <a:spcAft>
                <a:spcPts val="0"/>
              </a:spcAft>
              <a:buSzPts val="2400"/>
              <a:buFont typeface="Tahoma"/>
              <a:buChar char="•"/>
            </a:pPr>
            <a:r>
              <a:rPr lang="en-US" sz="2000" dirty="0">
                <a:latin typeface="Rockwell" panose="02060603020205020403" pitchFamily="18" charset="0"/>
                <a:ea typeface="Tahoma"/>
                <a:cs typeface="Tahoma"/>
                <a:sym typeface="Tahoma"/>
              </a:rPr>
              <a:t>This allowed us to get the latitude and longitude values in each data set </a:t>
            </a:r>
            <a:endParaRPr sz="2000" dirty="0">
              <a:latin typeface="Rockwell" panose="02060603020205020403" pitchFamily="18" charset="0"/>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pic>
        <p:nvPicPr>
          <p:cNvPr id="355" name="Google Shape;355;g8256b7f85c_0_546"/>
          <p:cNvPicPr preferRelativeResize="0"/>
          <p:nvPr/>
        </p:nvPicPr>
        <p:blipFill>
          <a:blip r:embed="rId3">
            <a:alphaModFix/>
          </a:blip>
          <a:stretch>
            <a:fillRect/>
          </a:stretch>
        </p:blipFill>
        <p:spPr>
          <a:xfrm>
            <a:off x="3062478" y="1627276"/>
            <a:ext cx="6067043" cy="4044057"/>
          </a:xfrm>
          <a:prstGeom prst="rect">
            <a:avLst/>
          </a:prstGeom>
          <a:noFill/>
          <a:ln>
            <a:noFill/>
          </a:ln>
        </p:spPr>
      </p:pic>
      <p:sp>
        <p:nvSpPr>
          <p:cNvPr id="356" name="Google Shape;356;g8256b7f85c_0_546"/>
          <p:cNvSpPr txBox="1">
            <a:spLocks noGrp="1"/>
          </p:cNvSpPr>
          <p:nvPr>
            <p:ph type="title"/>
          </p:nvPr>
        </p:nvSpPr>
        <p:spPr>
          <a:xfrm>
            <a:off x="1142988" y="398718"/>
            <a:ext cx="9906000" cy="1478700"/>
          </a:xfrm>
          <a:prstGeom prst="rect">
            <a:avLst/>
          </a:prstGeom>
        </p:spPr>
        <p:txBody>
          <a:bodyPr spcFirstLastPara="1" wrap="square" lIns="91425" tIns="45700" rIns="91425" bIns="45700" anchor="ctr" anchorCtr="0">
            <a:noAutofit/>
          </a:bodyPr>
          <a:lstStyle/>
          <a:p>
            <a:pPr algn="ctr"/>
            <a:r>
              <a:rPr lang="en-US" dirty="0">
                <a:latin typeface="Rockwell" panose="02060603020205020403" pitchFamily="18" charset="0"/>
              </a:rPr>
              <a:t>Question 1: </a:t>
            </a:r>
            <a:r>
              <a:rPr lang="en-US" sz="2400" dirty="0">
                <a:solidFill>
                  <a:schemeClr val="accent3">
                    <a:lumMod val="50000"/>
                  </a:schemeClr>
                </a:solidFill>
                <a:latin typeface="Rockwell"/>
                <a:ea typeface="Rockwell"/>
                <a:cs typeface="Rockwell"/>
                <a:sym typeface="Rockwell"/>
              </a:rPr>
              <a:t>Is child marriage decreasing over time?</a:t>
            </a:r>
            <a:br>
              <a:rPr lang="en-US" dirty="0">
                <a:solidFill>
                  <a:schemeClr val="accent3">
                    <a:lumMod val="50000"/>
                  </a:schemeClr>
                </a:solidFill>
                <a:latin typeface="Rockwell"/>
                <a:ea typeface="Rockwell"/>
                <a:cs typeface="Rockwell"/>
                <a:sym typeface="Rockwell"/>
              </a:rPr>
            </a:br>
            <a:endParaRPr dirty="0">
              <a:latin typeface="Rockwell" panose="02060603020205020403" pitchFamily="18" charset="0"/>
            </a:endParaRPr>
          </a:p>
        </p:txBody>
      </p:sp>
    </p:spTree>
  </p:cSld>
  <p:clrMapOvr>
    <a:masterClrMapping/>
  </p:clrMapOvr>
</p:sld>
</file>

<file path=ppt/theme/theme1.xml><?xml version="1.0" encoding="utf-8"?>
<a:theme xmlns:a="http://schemas.openxmlformats.org/drawingml/2006/main" name="Circuit">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669</TotalTime>
  <Words>989</Words>
  <Application>Microsoft Office PowerPoint</Application>
  <PresentationFormat>Widescreen</PresentationFormat>
  <Paragraphs>141</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Georgia</vt:lpstr>
      <vt:lpstr>Rockwell</vt:lpstr>
      <vt:lpstr>Tahoma</vt:lpstr>
      <vt:lpstr>Times New Roman</vt:lpstr>
      <vt:lpstr>Twentieth Century</vt:lpstr>
      <vt:lpstr>Circuit</vt:lpstr>
      <vt:lpstr>THE IMPACT OF EDUCATION ON CHILD MARRIAGE</vt:lpstr>
      <vt:lpstr>Data Questions</vt:lpstr>
      <vt:lpstr>Data Sources</vt:lpstr>
      <vt:lpstr>Assumptions</vt:lpstr>
      <vt:lpstr>PowerPoint Presentation</vt:lpstr>
      <vt:lpstr>Data Munging Process</vt:lpstr>
      <vt:lpstr>Extracting Data</vt:lpstr>
      <vt:lpstr>Data Merging</vt:lpstr>
      <vt:lpstr>Question 1: Is child marriage decreasing over time? </vt:lpstr>
      <vt:lpstr>Question 1: Is child marriage decreasing over time? </vt:lpstr>
      <vt:lpstr>Question 2: What is the correlation of literacy rate and child marriage? </vt:lpstr>
      <vt:lpstr>Question 2: What is the correlation of literacy rate and child marriage? </vt:lpstr>
      <vt:lpstr>Question 3: What is the geographical impact on child marriage and education?</vt:lpstr>
      <vt:lpstr>Question 3: What is the geographical impact on child marriage and education?</vt:lpstr>
      <vt:lpstr>Question 4: Is one gender more susceptible to child marriage than the other? </vt:lpstr>
      <vt:lpstr>Null and Alternative Hypothesis</vt:lpstr>
      <vt:lpstr>Null and Alternative Hypothesis When income levels are equalised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EDUCATION ON CHILD MARRIAGE</dc:title>
  <dc:creator>Hephzibah Rodrigues</dc:creator>
  <cp:lastModifiedBy>hph777@gmail.com</cp:lastModifiedBy>
  <cp:revision>31</cp:revision>
  <dcterms:created xsi:type="dcterms:W3CDTF">2020-03-23T23:41:45Z</dcterms:created>
  <dcterms:modified xsi:type="dcterms:W3CDTF">2020-03-26T00:28:58Z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