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4"/>
  </p:sldMasterIdLst>
  <p:sldIdLst>
    <p:sldId id="257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4" r:id="rId15"/>
    <p:sldId id="265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EDB7B-1848-27F6-0634-F0B65FB0F588}" v="102" dt="2024-04-18T10:55:09.669"/>
    <p1510:client id="{28340393-9D89-D041-5AFC-0D57C8D08652}" v="148" dt="2024-04-19T06:37:44.583"/>
    <p1510:client id="{3EB7AAF6-D108-BFB0-C7E9-E49903EF5AA3}" v="215" dt="2024-04-18T06:01:16.816"/>
    <p1510:client id="{494724B4-CA46-F38F-9A70-F9830CA62347}" v="183" dt="2024-04-17T13:29:46.349"/>
    <p1510:client id="{58F059C5-EDC3-AD8E-F980-096F2976E220}" v="106" dt="2024-04-18T11:33:06.747"/>
    <p1510:client id="{6340A42A-84CB-7996-AB56-E42B75A0416E}" v="1" dt="2024-04-17T12:35:36.246"/>
    <p1510:client id="{69654185-38DD-E133-5F30-151C5084274D}" v="85" dt="2024-04-18T06:53:52.010"/>
    <p1510:client id="{B0CA876C-F611-31CC-D3EF-786ECEDCDEF3}" v="298" dt="2024-04-18T06:41:47.748"/>
    <p1510:client id="{C6BFCB50-C171-FEA3-8C33-B66F5663DB35}" v="10" dt="2024-04-19T05:21:06.792"/>
    <p1510:client id="{DBFD04CC-CAEA-765D-3C29-C5001B60E656}" v="92" dt="2024-04-18T11:10:22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5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3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14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4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4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3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7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3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35" r:id="rId12"/>
    <p:sldLayoutId id="2147484636" r:id="rId13"/>
    <p:sldLayoutId id="2147484637" r:id="rId14"/>
    <p:sldLayoutId id="2147484638" r:id="rId15"/>
    <p:sldLayoutId id="2147484639" r:id="rId16"/>
    <p:sldLayoutId id="21474846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757D5-AB4B-5A7F-8FEE-8D49C7577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31C-3628-6E70-6E23-6B80CEDD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937" y="600335"/>
            <a:ext cx="739083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effectLst>
                  <a:glow rad="38100">
                    <a:prstClr val="white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Schoolbook"/>
                <a:ea typeface="+mj-lt"/>
                <a:cs typeface="Calibri Light"/>
              </a:rPr>
              <a:t>WebSocket </a:t>
            </a:r>
            <a:r>
              <a:rPr lang="en-US">
                <a:effectLst>
                  <a:glow rad="38100">
                    <a:prstClr val="white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Schoolbook"/>
                <a:ea typeface="Calibri Light"/>
                <a:cs typeface="Calibri Light"/>
              </a:rPr>
              <a:t>in Nodejs </a:t>
            </a:r>
            <a:br>
              <a:rPr lang="en-US">
                <a:effectLst>
                  <a:glow rad="38100">
                    <a:prstClr val="white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entury Schoolbook"/>
                <a:ea typeface="Calibri Light"/>
                <a:cs typeface="Calibri Light"/>
              </a:rPr>
            </a:br>
            <a:r>
              <a:rPr lang="en-US">
                <a:effectLst>
                  <a:glow rad="38100">
                    <a:prstClr val="white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Calibri Light"/>
                <a:cs typeface="Calibri Ligh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621132" y="597464"/>
            <a:ext cx="5857717" cy="5788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600" b="1" kern="0">
                <a:latin typeface="Times New Roman"/>
                <a:cs typeface="Times New Roman"/>
                <a:sym typeface="Arial"/>
              </a:rPr>
              <a:t>Room Concept in Socket.IO</a:t>
            </a:r>
            <a:endParaRPr lang="en-US"/>
          </a:p>
          <a:p>
            <a:pPr algn="ctr">
              <a:defRPr/>
            </a:pPr>
            <a:endParaRPr lang="en-US" sz="3600" b="1" ker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</a:endParaRPr>
          </a:p>
          <a:p>
            <a:pPr algn="ctr">
              <a:defRPr/>
            </a:pPr>
            <a:br>
              <a:rPr lang="en-US"/>
            </a:br>
            <a:endParaRPr lang="en-US"/>
          </a:p>
        </p:txBody>
      </p:sp>
      <p:sp>
        <p:nvSpPr>
          <p:cNvPr id="4" name="Google Shape;343;p13">
            <a:extLst>
              <a:ext uri="{FF2B5EF4-FFF2-40B4-BE49-F238E27FC236}">
                <a16:creationId xmlns:a16="http://schemas.microsoft.com/office/drawing/2014/main" id="{E6D0D6AE-42A8-5065-8C7D-83C9DB73AC66}"/>
              </a:ext>
            </a:extLst>
          </p:cNvPr>
          <p:cNvSpPr txBox="1">
            <a:spLocks/>
          </p:cNvSpPr>
          <p:nvPr/>
        </p:nvSpPr>
        <p:spPr>
          <a:xfrm>
            <a:off x="1044160" y="1424056"/>
            <a:ext cx="10110406" cy="414151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6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US" sz="1600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When a client wants to join a room, it emits a </a:t>
            </a:r>
            <a:r>
              <a:rPr lang="en-US" sz="1600" b="1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join-room </a:t>
            </a:r>
            <a:r>
              <a:rPr lang="en-US" sz="1600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event to the server, specifying the room name as the event payload. The server then joins the client to the specified room using </a:t>
            </a:r>
            <a:r>
              <a:rPr lang="en-US" sz="1600" b="1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socket.join(room).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 b="1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When a client wants to send a message to a specific room, it emits a 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messageToRoom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 event to the server, specifying the room name and the message as the event payload. The server then sends the message to all clients in the specified room using 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io.to(room).emit('message', message).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r>
              <a:rPr lang="en-US" sz="1600" dirty="0">
                <a:solidFill>
                  <a:srgbClr val="0D0D0D"/>
                </a:solidFill>
                <a:latin typeface="Times New Roman"/>
                <a:cs typeface="Times New Roman"/>
              </a:rPr>
              <a:t>Clients in the same room will receive the message sent to that room, allowing for targeted communication among groups of clients.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AutoNum type="arabicPeriod"/>
              <a:defRPr/>
            </a:pPr>
            <a:endParaRPr lang="en-US" sz="16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US" sz="1600" dirty="0">
                <a:solidFill>
                  <a:srgbClr val="0D0D0D"/>
                </a:solidFill>
                <a:latin typeface="Times New Roman"/>
                <a:cs typeface="Times New Roman"/>
              </a:rPr>
              <a:t>When a client wants to leave a room, it emits a </a:t>
            </a:r>
            <a:r>
              <a:rPr lang="en-US" sz="1600" b="1" dirty="0">
                <a:solidFill>
                  <a:srgbClr val="0D0D0D"/>
                </a:solidFill>
                <a:latin typeface="Times New Roman"/>
                <a:cs typeface="Times New Roman"/>
              </a:rPr>
              <a:t>leaveRoom </a:t>
            </a:r>
            <a:r>
              <a:rPr lang="en-US" sz="1600" dirty="0">
                <a:solidFill>
                  <a:srgbClr val="0D0D0D"/>
                </a:solidFill>
                <a:latin typeface="Times New Roman"/>
                <a:cs typeface="Times New Roman"/>
              </a:rPr>
              <a:t>event to the server, specifying the room name as the event payload. The server then removes the client from the specified room using </a:t>
            </a:r>
            <a:r>
              <a:rPr lang="en-US" sz="1600" b="1" dirty="0">
                <a:solidFill>
                  <a:srgbClr val="0D0D0D"/>
                </a:solidFill>
                <a:latin typeface="Times New Roman"/>
                <a:cs typeface="Times New Roman"/>
              </a:rPr>
              <a:t>socket.leave(room).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AutoNum type="arabicPeriod"/>
              <a:defRPr/>
            </a:pPr>
            <a:endParaRPr lang="en-US" sz="1300" b="1">
              <a:solidFill>
                <a:srgbClr val="262626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3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6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754816" y="731148"/>
            <a:ext cx="7515401" cy="5788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600" b="1" kern="0" dirty="0">
                <a:solidFill>
                  <a:srgbClr val="363636"/>
                </a:solidFill>
                <a:latin typeface="Times New Roman"/>
                <a:cs typeface="Times New Roman"/>
                <a:sym typeface="Arial"/>
              </a:rPr>
              <a:t>Add Authentication and Middleware</a:t>
            </a:r>
            <a:endParaRPr lang="en-US" sz="3600" dirty="0"/>
          </a:p>
          <a:p>
            <a:pPr algn="ctr">
              <a:defRPr/>
            </a:pPr>
            <a:endParaRPr lang="en-US" sz="3600" b="1" ker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</a:endParaRPr>
          </a:p>
          <a:p>
            <a:pPr algn="ctr">
              <a:defRPr/>
            </a:pPr>
            <a:br>
              <a:rPr lang="en-US" dirty="0"/>
            </a:br>
            <a:endParaRPr lang="en-US"/>
          </a:p>
        </p:txBody>
      </p:sp>
      <p:sp>
        <p:nvSpPr>
          <p:cNvPr id="4" name="Google Shape;343;p13">
            <a:extLst>
              <a:ext uri="{FF2B5EF4-FFF2-40B4-BE49-F238E27FC236}">
                <a16:creationId xmlns:a16="http://schemas.microsoft.com/office/drawing/2014/main" id="{E6D0D6AE-42A8-5065-8C7D-83C9DB73AC66}"/>
              </a:ext>
            </a:extLst>
          </p:cNvPr>
          <p:cNvSpPr txBox="1">
            <a:spLocks/>
          </p:cNvSpPr>
          <p:nvPr/>
        </p:nvSpPr>
        <p:spPr>
          <a:xfrm>
            <a:off x="1044160" y="1170056"/>
            <a:ext cx="5377986" cy="510403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6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Inside the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Times New Roman"/>
                <a:cs typeface="Times New Roman"/>
              </a:rPr>
              <a:t>io.use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 method, we pass the 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authenticate 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middleware function to authenticate Socket.IO connections. This middleware will be executed for every new connection before the connection event is fired.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 dirty="0">
              <a:solidFill>
                <a:srgbClr val="262626"/>
              </a:solidFill>
              <a:latin typeface="Times New Roman"/>
              <a:ea typeface="+mn-lt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Middleware function 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authenticate 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that takes the 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socket 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and a 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next 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function as arguments. This middleware function performs authentication based on a token passed in the </a:t>
            </a:r>
            <a:r>
              <a:rPr lang="en-US" sz="1600" b="1" dirty="0">
                <a:solidFill>
                  <a:srgbClr val="262626"/>
                </a:solidFill>
                <a:latin typeface="Times New Roman"/>
                <a:cs typeface="Times New Roman"/>
              </a:rPr>
              <a:t>cookies</a:t>
            </a:r>
            <a:r>
              <a:rPr lang="en-US" sz="1600" dirty="0">
                <a:solidFill>
                  <a:srgbClr val="262626"/>
                </a:solidFill>
                <a:latin typeface="Times New Roman"/>
                <a:cs typeface="Times New Roman"/>
              </a:rPr>
              <a:t>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If the authentication is successful, the </a:t>
            </a:r>
            <a:r>
              <a:rPr lang="en-US" sz="1600" b="1">
                <a:solidFill>
                  <a:srgbClr val="262626"/>
                </a:solidFill>
                <a:latin typeface="Times New Roman"/>
                <a:cs typeface="Times New Roman"/>
              </a:rPr>
              <a:t>next() </a:t>
            </a: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function is called to proceed with the connection. If authentication fails, an error is passed to the </a:t>
            </a:r>
            <a:r>
              <a:rPr lang="en-US" sz="1600" b="1">
                <a:solidFill>
                  <a:srgbClr val="262626"/>
                </a:solidFill>
                <a:latin typeface="Times New Roman"/>
                <a:cs typeface="Times New Roman"/>
              </a:rPr>
              <a:t>next() </a:t>
            </a: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function, which results in the connection being rejected.</a:t>
            </a:r>
            <a:endParaRPr lang="en-US" sz="16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Once a connection is established and authenticated, the server can handle events and communication with the client as usual.</a:t>
            </a:r>
            <a:endParaRPr lang="en-US" sz="16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 b="1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endParaRPr lang="en-US" sz="1600" b="1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AutoNum type="arabicPeriod"/>
              <a:defRPr/>
            </a:pPr>
            <a:endParaRPr lang="en-US" sz="1300" b="1">
              <a:solidFill>
                <a:srgbClr val="262626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300">
              <a:solidFill>
                <a:srgbClr val="26262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4D872-1AD0-8B4C-D56A-8171B390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75" y="1854952"/>
            <a:ext cx="4737768" cy="31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9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F0C7C3-CF62-419A-AB63-4A09FBE0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DFAE8-62D8-6B8A-CD92-7E5E76ED1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2" r="-1" b="6917"/>
          <a:stretch/>
        </p:blipFill>
        <p:spPr>
          <a:xfrm>
            <a:off x="804334" y="804334"/>
            <a:ext cx="10583332" cy="5249332"/>
          </a:xfrm>
          <a:prstGeom prst="rect">
            <a:avLst/>
          </a:prstGeom>
        </p:spPr>
      </p:pic>
      <p:sp useBgFill="1">
        <p:nvSpPr>
          <p:cNvPr id="29" name="Rounded Rectangle 21">
            <a:extLst>
              <a:ext uri="{FF2B5EF4-FFF2-40B4-BE49-F238E27FC236}">
                <a16:creationId xmlns:a16="http://schemas.microsoft.com/office/drawing/2014/main" id="{B7277865-CAB9-453B-9A76-011B33C0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879" y="3128956"/>
            <a:ext cx="45720" cy="658368"/>
          </a:xfrm>
          <a:prstGeom prst="roundRect">
            <a:avLst>
              <a:gd name="adj" fmla="val 50000"/>
            </a:avLst>
          </a:prstGeom>
          <a:ln w="9525">
            <a:noFill/>
          </a:ln>
          <a:effectLst>
            <a:innerShdw blurRad="1143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838FBC5-7A2F-436F-A4AA-3E36CCC97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54680"/>
            <a:ext cx="981528" cy="606425"/>
          </a:xfrm>
          <a:prstGeom prst="rect">
            <a:avLst/>
          </a:prstGeom>
        </p:spPr>
      </p:pic>
      <p:sp useBgFill="1">
        <p:nvSpPr>
          <p:cNvPr id="15" name="Rounded Rectangle 27">
            <a:extLst>
              <a:ext uri="{FF2B5EF4-FFF2-40B4-BE49-F238E27FC236}">
                <a16:creationId xmlns:a16="http://schemas.microsoft.com/office/drawing/2014/main" id="{B89A3B70-EDC0-4E8A-BFE2-D974B5C5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8105" y="3128956"/>
            <a:ext cx="45720" cy="658368"/>
          </a:xfrm>
          <a:prstGeom prst="roundRect">
            <a:avLst>
              <a:gd name="adj" fmla="val 50000"/>
            </a:avLst>
          </a:prstGeom>
          <a:ln w="9525">
            <a:noFill/>
          </a:ln>
          <a:effectLst>
            <a:innerShdw blurRad="1143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AD7FDC-F6EC-4CAD-A61A-AFB3CAD4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253144" y="3154680"/>
            <a:ext cx="938856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5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Smiling Face with No Fill">
            <a:extLst>
              <a:ext uri="{FF2B5EF4-FFF2-40B4-BE49-F238E27FC236}">
                <a16:creationId xmlns:a16="http://schemas.microsoft.com/office/drawing/2014/main" id="{F8F437D4-8A6D-BC57-8987-8D080488F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53" y="899272"/>
            <a:ext cx="5050225" cy="5050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BCD5-5024-151B-5143-0D0C665ED2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72989" y="2254789"/>
            <a:ext cx="6045200" cy="146367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sz="8000">
                <a:latin typeface="Century Schoolbook"/>
                <a:ea typeface="Calibri"/>
                <a:cs typeface="Calibri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780291" y="603517"/>
            <a:ext cx="1788925" cy="565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Topics</a:t>
            </a:r>
            <a:endParaRPr kumimoji="0" lang="en-IN" sz="4000" b="1" i="0" u="none" strike="noStrike" kern="0" cap="none" spc="0" normalizeH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984DF385-A3DF-D1AD-DB3C-A1BBBBD1EB92}"/>
              </a:ext>
            </a:extLst>
          </p:cNvPr>
          <p:cNvSpPr txBox="1">
            <a:spLocks/>
          </p:cNvSpPr>
          <p:nvPr/>
        </p:nvSpPr>
        <p:spPr>
          <a:xfrm>
            <a:off x="1024243" y="1161458"/>
            <a:ext cx="10151894" cy="50914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Introduction to WebSocket.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Garamond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What is Socket.IO?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How Socket.IO Works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Setting up Socket.IO in Node​.JS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Connecting to the Socket.IO Server from the Client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aramond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+mn-lt"/>
                <a:cs typeface="Times New Roman"/>
              </a:rPr>
              <a:t>Emitting and handling Events</a:t>
            </a:r>
            <a:endParaRPr lang="en-US" sz="1200" b="1" dirty="0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Broadcasting​ Messages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Room Concept in Socket.IO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Add Authentication and Middleware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Q&amp;A</a:t>
            </a: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en-US" sz="1200" b="1">
              <a:solidFill>
                <a:srgbClr val="0D0D0D"/>
              </a:solidFill>
              <a:latin typeface="Garamond"/>
              <a:cs typeface="Times New Roman"/>
            </a:endParaRP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en-US" sz="1200" b="1">
              <a:solidFill>
                <a:srgbClr val="0D0D0D"/>
              </a:solidFill>
              <a:latin typeface="Garamond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endParaRPr lang="en-US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endParaRPr lang="en-US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en-US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453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929140" y="972766"/>
            <a:ext cx="2835464" cy="12548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8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  <a:sym typeface="Arial"/>
              </a:rPr>
              <a:t>Introduction to WebSocket</a:t>
            </a:r>
            <a:endParaRPr lang="en-US" sz="2800" b="1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984DF385-A3DF-D1AD-DB3C-A1BBBBD1EB92}"/>
              </a:ext>
            </a:extLst>
          </p:cNvPr>
          <p:cNvSpPr txBox="1">
            <a:spLocks/>
          </p:cNvSpPr>
          <p:nvPr/>
        </p:nvSpPr>
        <p:spPr>
          <a:xfrm>
            <a:off x="929141" y="2416094"/>
            <a:ext cx="3065501" cy="356641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None/>
            </a:pPr>
            <a:r>
              <a:rPr lang="en-US" sz="1800" b="1">
                <a:solidFill>
                  <a:srgbClr val="262626"/>
                </a:solidFill>
                <a:latin typeface="Times New Roman"/>
                <a:cs typeface="Times New Roman"/>
              </a:rPr>
              <a:t>WebSocket is a communication protocol that provides full-duplex communication channels over a single TCP connection. It enables bidirectional communication between clients and servers in real-time.</a:t>
            </a:r>
            <a:endParaRPr lang="en-US" b="1">
              <a:latin typeface="Times New Roman"/>
              <a:cs typeface="Times New Roman"/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800" b="1">
              <a:solidFill>
                <a:srgbClr val="262626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800" b="1">
              <a:solidFill>
                <a:srgbClr val="262626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800" b="1">
              <a:solidFill>
                <a:srgbClr val="262626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800" b="1">
              <a:solidFill>
                <a:srgbClr val="262626"/>
              </a:solidFill>
            </a:endParaRPr>
          </a:p>
          <a:p>
            <a:pPr marL="0"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800" b="1">
              <a:solidFill>
                <a:srgbClr val="262626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E485E722-04F7-95F0-59A0-E5F71BBF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226" y="1312655"/>
            <a:ext cx="6599207" cy="42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5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621132" y="597464"/>
            <a:ext cx="4276208" cy="679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defRPr/>
            </a:pPr>
            <a:r>
              <a:rPr lang="en-US" sz="4000" b="1" kern="0">
                <a:latin typeface="Times New Roman"/>
                <a:cs typeface="Times New Roman"/>
                <a:sym typeface="Arial"/>
              </a:rPr>
              <a:t>What is Socket.IO</a:t>
            </a:r>
            <a:r>
              <a:rPr lang="en-US" sz="4000" b="1" kern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?</a:t>
            </a:r>
            <a:endParaRPr lang="en-IN" sz="4000" b="1" kern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984DF385-A3DF-D1AD-DB3C-A1BBBBD1EB92}"/>
              </a:ext>
            </a:extLst>
          </p:cNvPr>
          <p:cNvSpPr txBox="1">
            <a:spLocks/>
          </p:cNvSpPr>
          <p:nvPr/>
        </p:nvSpPr>
        <p:spPr>
          <a:xfrm>
            <a:off x="1024243" y="1276981"/>
            <a:ext cx="10151894" cy="49978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SzPct val="80000"/>
            </a:pPr>
            <a:endParaRPr lang="en-US" sz="1800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algn="just">
              <a:buClr>
                <a:schemeClr val="accent1"/>
              </a:buClr>
              <a:buSzPct val="80000"/>
            </a:pPr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Socket.IO is a JavaScript library which enables real-time, bidirectional communication between web clients and servers.</a:t>
            </a:r>
          </a:p>
          <a:p>
            <a:pPr>
              <a:buClr>
                <a:schemeClr val="accent1"/>
              </a:buClr>
              <a:buSzPct val="80000"/>
            </a:pPr>
            <a:endParaRPr lang="en-US" sz="1800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It is builds on top of the WebSocket protocol but also provides fallback mechanisms for environments where WebSocket is not supported.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</a:pPr>
            <a:endParaRPr lang="en-US" sz="1800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800" b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Features: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sz="16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Real-Time Bidirectional Communication</a:t>
            </a:r>
            <a:endParaRPr lang="en-US" sz="1600" b="1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6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Cross-Browser Compatibility:</a:t>
            </a:r>
            <a:endParaRPr lang="en-US" sz="1600" b="1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6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Event-Based Architecture</a:t>
            </a:r>
            <a:endParaRPr lang="en-US" sz="1600" b="1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16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Scalability</a:t>
            </a:r>
            <a:endParaRPr lang="en-US" sz="1600" b="1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en-US" sz="1200" b="1">
              <a:solidFill>
                <a:srgbClr val="0D0D0D"/>
              </a:solidFill>
              <a:latin typeface="Garamond"/>
              <a:cs typeface="Times New Roman"/>
            </a:endParaRP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en-US" sz="1200" b="1">
              <a:solidFill>
                <a:srgbClr val="0D0D0D"/>
              </a:solidFill>
              <a:latin typeface="Garamond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endParaRPr lang="en-US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>
              <a:buClr>
                <a:schemeClr val="accent1"/>
              </a:buClr>
              <a:buSzPct val="80000"/>
            </a:pPr>
            <a:endParaRPr lang="en-US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en-US" b="1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32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621132" y="597464"/>
            <a:ext cx="5311378" cy="679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defRPr/>
            </a:pPr>
            <a:r>
              <a:rPr lang="en-US" sz="4000" b="1" kern="0">
                <a:latin typeface="Times New Roman"/>
                <a:cs typeface="Times New Roman"/>
                <a:sym typeface="Arial"/>
              </a:rPr>
              <a:t>How Socket.IO Works</a:t>
            </a:r>
            <a:r>
              <a:rPr lang="en-US" sz="4000" b="1" kern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?</a:t>
            </a:r>
            <a:endParaRPr lang="en-IN" sz="4000" b="1" kern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68450-800A-ACE2-A76C-E2E9959C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65" y="1407004"/>
            <a:ext cx="3026073" cy="470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963A4-1142-B2A5-F2F5-27AC303D3BDA}"/>
              </a:ext>
            </a:extLst>
          </p:cNvPr>
          <p:cNvSpPr txBox="1"/>
          <p:nvPr/>
        </p:nvSpPr>
        <p:spPr>
          <a:xfrm>
            <a:off x="5400136" y="1906438"/>
            <a:ext cx="479916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>
                <a:solidFill>
                  <a:srgbClr val="0D0D0D"/>
                </a:solidFill>
                <a:latin typeface="Söhne"/>
              </a:rPr>
              <a:t>Connection Establishment</a:t>
            </a:r>
            <a:endParaRPr lang="en-US">
              <a:solidFill>
                <a:srgbClr val="0D0D0D"/>
              </a:solidFill>
              <a:latin typeface="Söhne"/>
            </a:endParaRPr>
          </a:p>
          <a:p>
            <a:pPr marL="342900" indent="-342900">
              <a:buAutoNum type="arabicPeriod"/>
            </a:pPr>
            <a:endParaRPr lang="en-US" b="1">
              <a:solidFill>
                <a:srgbClr val="0D0D0D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0D0D0D"/>
                </a:solidFill>
                <a:latin typeface="Söhne"/>
              </a:rPr>
              <a:t>Data Transfer</a:t>
            </a:r>
          </a:p>
          <a:p>
            <a:pPr marL="342900" indent="-342900">
              <a:buAutoNum type="arabicPeriod"/>
            </a:pPr>
            <a:endParaRPr lang="en-US" b="1">
              <a:solidFill>
                <a:srgbClr val="0D0D0D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0D0D0D"/>
                </a:solidFill>
                <a:latin typeface="Söhne"/>
              </a:rPr>
              <a:t>Event Emission</a:t>
            </a:r>
          </a:p>
          <a:p>
            <a:pPr marL="342900" indent="-342900">
              <a:buAutoNum type="arabicPeriod"/>
            </a:pPr>
            <a:endParaRPr lang="en-US" b="1">
              <a:solidFill>
                <a:srgbClr val="0D0D0D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0D0D0D"/>
                </a:solidFill>
                <a:latin typeface="Söhne"/>
              </a:rPr>
              <a:t>Event Reception</a:t>
            </a:r>
          </a:p>
          <a:p>
            <a:pPr marL="342900" indent="-342900">
              <a:buAutoNum type="arabicPeriod"/>
            </a:pPr>
            <a:endParaRPr lang="en-US" b="1">
              <a:solidFill>
                <a:srgbClr val="0D0D0D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0D0D0D"/>
                </a:solidFill>
                <a:latin typeface="Söhne"/>
              </a:rPr>
              <a:t>Disconnection</a:t>
            </a:r>
          </a:p>
        </p:txBody>
      </p:sp>
    </p:spTree>
    <p:extLst>
      <p:ext uri="{BB962C8B-B14F-4D97-AF65-F5344CB8AC3E}">
        <p14:creationId xmlns:p14="http://schemas.microsoft.com/office/powerpoint/2010/main" val="393104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defRPr/>
            </a:pPr>
            <a:endParaRPr lang="en-US" sz="1600" b="1" dirty="0">
              <a:solidFill>
                <a:srgbClr val="262626"/>
              </a:solidFill>
            </a:endParaRPr>
          </a:p>
          <a:p>
            <a:pPr marL="285750" indent="-28575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US" sz="1600" dirty="0">
                <a:solidFill>
                  <a:srgbClr val="262626"/>
                </a:solidFill>
              </a:rPr>
              <a:t>Installation socket.io using </a:t>
            </a:r>
            <a:r>
              <a:rPr lang="en-US" sz="1600" dirty="0" err="1">
                <a:solidFill>
                  <a:srgbClr val="262626"/>
                </a:solidFill>
              </a:rPr>
              <a:t>npm</a:t>
            </a:r>
            <a:r>
              <a:rPr lang="en-US" sz="1600" dirty="0">
                <a:solidFill>
                  <a:srgbClr val="262626"/>
                </a:solidFill>
              </a:rPr>
              <a:t>: </a:t>
            </a: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defRPr/>
            </a:pPr>
            <a:r>
              <a:rPr lang="en-US" sz="1600" b="1" dirty="0" err="1">
                <a:solidFill>
                  <a:srgbClr val="262626"/>
                </a:solidFill>
              </a:rPr>
              <a:t>npm</a:t>
            </a:r>
            <a:r>
              <a:rPr lang="en-US" sz="1600" b="1" dirty="0">
                <a:solidFill>
                  <a:srgbClr val="262626"/>
                </a:solidFill>
              </a:rPr>
              <a:t> install socket.io</a:t>
            </a:r>
            <a:endParaRPr lang="en-US" sz="1600" dirty="0">
              <a:solidFill>
                <a:srgbClr val="262626"/>
              </a:solidFill>
            </a:endParaRP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defRPr/>
            </a:pPr>
            <a:br>
              <a:rPr lang="en-US" sz="1600" dirty="0"/>
            </a:br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0149D-E7C3-5B9C-D860-34C137DEC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57" y="1511449"/>
            <a:ext cx="5469466" cy="469067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5" name="Google Shape;343;p13">
            <a:extLst>
              <a:ext uri="{FF2B5EF4-FFF2-40B4-BE49-F238E27FC236}">
                <a16:creationId xmlns:a16="http://schemas.microsoft.com/office/drawing/2014/main" id="{9CEB2B4C-6AF1-C80F-10CB-7658EFCD42EF}"/>
              </a:ext>
            </a:extLst>
          </p:cNvPr>
          <p:cNvSpPr txBox="1">
            <a:spLocks/>
          </p:cNvSpPr>
          <p:nvPr/>
        </p:nvSpPr>
        <p:spPr>
          <a:xfrm>
            <a:off x="621132" y="597464"/>
            <a:ext cx="7049272" cy="679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defRPr/>
            </a:pPr>
            <a:r>
              <a:rPr lang="en-US" sz="4000" b="1" kern="0" dirty="0">
                <a:solidFill>
                  <a:srgbClr val="000000"/>
                </a:solidFill>
                <a:latin typeface="Times New Roman"/>
                <a:cs typeface="Times New Roman"/>
                <a:sym typeface="Arial"/>
              </a:rPr>
              <a:t>Setting up Socket.IO in NodeJS</a:t>
            </a:r>
            <a:endParaRPr lang="en-US" sz="4000" b="1" kern="0" dirty="0" err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7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621132" y="597464"/>
            <a:ext cx="8014321" cy="679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defRPr/>
            </a:pPr>
            <a:r>
              <a:rPr lang="en-US" sz="4000" b="1" kern="0">
                <a:latin typeface="Times New Roman"/>
                <a:cs typeface="Times New Roman"/>
                <a:sym typeface="Arial"/>
              </a:rPr>
              <a:t>Setting up Socket.IO in Node .JS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</a:endParaRPr>
          </a:p>
          <a:p>
            <a:pPr algn="ctr">
              <a:defRPr/>
            </a:pPr>
            <a:br>
              <a:rPr lang="en-US"/>
            </a:br>
            <a:endParaRPr lang="en-US"/>
          </a:p>
        </p:txBody>
      </p:sp>
      <p:pic>
        <p:nvPicPr>
          <p:cNvPr id="3" name="Picture 2" descr="A computer screen with text on it">
            <a:extLst>
              <a:ext uri="{FF2B5EF4-FFF2-40B4-BE49-F238E27FC236}">
                <a16:creationId xmlns:a16="http://schemas.microsoft.com/office/drawing/2014/main" id="{8C347EC9-42FE-5D98-E293-9A4EA9BC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81" y="1714053"/>
            <a:ext cx="9580710" cy="42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3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621132" y="597464"/>
            <a:ext cx="10832283" cy="679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defRPr/>
            </a:pPr>
            <a:r>
              <a:rPr lang="en-US" sz="3600" b="1" kern="0">
                <a:latin typeface="Times New Roman"/>
                <a:cs typeface="Times New Roman"/>
                <a:sym typeface="Arial"/>
              </a:rPr>
              <a:t>Connecting to the Socket.IO Server from the Client</a:t>
            </a:r>
            <a:endParaRPr lang="en-US" sz="3600" b="1" ker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</a:endParaRPr>
          </a:p>
          <a:p>
            <a:pPr algn="ctr">
              <a:defRPr/>
            </a:pPr>
            <a:br>
              <a:rPr lang="en-US"/>
            </a:br>
            <a:endParaRPr lang="en-US"/>
          </a:p>
        </p:txBody>
      </p:sp>
      <p:sp>
        <p:nvSpPr>
          <p:cNvPr id="4" name="Google Shape;343;p13">
            <a:extLst>
              <a:ext uri="{FF2B5EF4-FFF2-40B4-BE49-F238E27FC236}">
                <a16:creationId xmlns:a16="http://schemas.microsoft.com/office/drawing/2014/main" id="{E6D0D6AE-42A8-5065-8C7D-83C9DB73AC66}"/>
              </a:ext>
            </a:extLst>
          </p:cNvPr>
          <p:cNvSpPr txBox="1">
            <a:spLocks/>
          </p:cNvSpPr>
          <p:nvPr/>
        </p:nvSpPr>
        <p:spPr>
          <a:xfrm>
            <a:off x="1044160" y="1424056"/>
            <a:ext cx="3554331" cy="355203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6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To connect to a Socket.IO server from a React application use the </a:t>
            </a:r>
            <a:r>
              <a:rPr lang="en-US" sz="1600" b="1">
                <a:solidFill>
                  <a:srgbClr val="262626"/>
                </a:solidFill>
                <a:latin typeface="Times New Roman"/>
                <a:cs typeface="Times New Roman"/>
              </a:rPr>
              <a:t>socket.io-client</a:t>
            </a: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 library </a:t>
            </a:r>
          </a:p>
          <a:p>
            <a:pPr lvl="1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defRPr/>
            </a:pPr>
            <a:r>
              <a:rPr lang="en-US" sz="1600" b="1" err="1">
                <a:solidFill>
                  <a:srgbClr val="262626"/>
                </a:solidFill>
                <a:latin typeface="Times New Roman"/>
                <a:cs typeface="Times New Roman"/>
              </a:rPr>
              <a:t>npm</a:t>
            </a:r>
            <a:r>
              <a:rPr lang="en-US" sz="1600" b="1">
                <a:solidFill>
                  <a:srgbClr val="262626"/>
                </a:solidFill>
                <a:latin typeface="Times New Roman"/>
                <a:cs typeface="Times New Roman"/>
              </a:rPr>
              <a:t> install socket.io-client or yarn add socket.io-client</a:t>
            </a:r>
            <a:endParaRPr lang="en-US" sz="16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600" b="1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Import and Connect to the Socket.IO Server.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300" b="1">
              <a:solidFill>
                <a:srgbClr val="262626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300">
              <a:solidFill>
                <a:srgbClr val="262626"/>
              </a:solidFill>
            </a:endParaRP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63332A9-4705-39AD-3A6A-DE0FC17D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343" y="1270960"/>
            <a:ext cx="6401856" cy="49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3;p13">
            <a:extLst>
              <a:ext uri="{FF2B5EF4-FFF2-40B4-BE49-F238E27FC236}">
                <a16:creationId xmlns:a16="http://schemas.microsoft.com/office/drawing/2014/main" id="{40226700-BA3F-6791-DB58-8705F4F5379C}"/>
              </a:ext>
            </a:extLst>
          </p:cNvPr>
          <p:cNvSpPr txBox="1">
            <a:spLocks/>
          </p:cNvSpPr>
          <p:nvPr/>
        </p:nvSpPr>
        <p:spPr>
          <a:xfrm>
            <a:off x="621132" y="597464"/>
            <a:ext cx="4592510" cy="6795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defRPr/>
            </a:pPr>
            <a:r>
              <a:rPr lang="en-US" sz="3600" b="1" kern="0">
                <a:latin typeface="Times New Roman"/>
                <a:cs typeface="Times New Roman"/>
                <a:sym typeface="Arial"/>
              </a:rPr>
              <a:t>Broadcasting Messages</a:t>
            </a:r>
            <a:endParaRPr lang="en-US" sz="3600" b="1" ker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kern="0">
              <a:solidFill>
                <a:srgbClr val="0D0D0D"/>
              </a:solidFill>
              <a:latin typeface="time"/>
            </a:endParaRPr>
          </a:p>
          <a:p>
            <a:pPr algn="ctr">
              <a:defRPr/>
            </a:pPr>
            <a:br>
              <a:rPr lang="en-US"/>
            </a:br>
            <a:endParaRPr lang="en-US"/>
          </a:p>
        </p:txBody>
      </p:sp>
      <p:sp>
        <p:nvSpPr>
          <p:cNvPr id="4" name="Google Shape;343;p13">
            <a:extLst>
              <a:ext uri="{FF2B5EF4-FFF2-40B4-BE49-F238E27FC236}">
                <a16:creationId xmlns:a16="http://schemas.microsoft.com/office/drawing/2014/main" id="{E6D0D6AE-42A8-5065-8C7D-83C9DB73AC66}"/>
              </a:ext>
            </a:extLst>
          </p:cNvPr>
          <p:cNvSpPr txBox="1">
            <a:spLocks/>
          </p:cNvSpPr>
          <p:nvPr/>
        </p:nvSpPr>
        <p:spPr>
          <a:xfrm>
            <a:off x="1044160" y="1424056"/>
            <a:ext cx="3626217" cy="355203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6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/>
            </a:pPr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When a client sends a message event (</a:t>
            </a:r>
            <a:r>
              <a:rPr lang="en-US" sz="1600" b="1" err="1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socket.emit</a:t>
            </a:r>
            <a:r>
              <a:rPr lang="en-US" sz="1600" b="1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('</a:t>
            </a:r>
            <a:r>
              <a:rPr lang="en-US" sz="1600" b="1" err="1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broadCastmessage</a:t>
            </a:r>
            <a:r>
              <a:rPr lang="en-US" sz="1600" b="1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', data)</a:t>
            </a:r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), the server receives the message and broadcasts it to all connected clients using </a:t>
            </a:r>
            <a:r>
              <a:rPr lang="en-US" sz="1600" b="1" err="1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io.emit</a:t>
            </a:r>
            <a:r>
              <a:rPr lang="en-US" sz="1600" b="1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('receive-message', data)</a:t>
            </a:r>
            <a:r>
              <a:rPr lang="en-US" sz="1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160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The </a:t>
            </a:r>
            <a:r>
              <a:rPr lang="en-US" sz="1600" b="1" err="1">
                <a:solidFill>
                  <a:srgbClr val="262626"/>
                </a:solidFill>
                <a:latin typeface="Times New Roman"/>
                <a:cs typeface="Times New Roman"/>
              </a:rPr>
              <a:t>io.emit</a:t>
            </a:r>
            <a:r>
              <a:rPr lang="en-US" sz="1600" b="1">
                <a:solidFill>
                  <a:srgbClr val="262626"/>
                </a:solidFill>
                <a:latin typeface="Times New Roman"/>
                <a:cs typeface="Times New Roman"/>
              </a:rPr>
              <a:t>()</a:t>
            </a: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 method sends the data to every connected client, including the client that originally sent the message.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endParaRPr lang="en-US" sz="16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  <a:defRPr/>
            </a:pP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If you want to exclude the sender, you can use </a:t>
            </a:r>
            <a:r>
              <a:rPr lang="en-US" sz="1600" b="1" err="1">
                <a:solidFill>
                  <a:srgbClr val="262626"/>
                </a:solidFill>
                <a:latin typeface="Times New Roman"/>
                <a:cs typeface="Times New Roman"/>
              </a:rPr>
              <a:t>socket.broadcast.emit</a:t>
            </a:r>
            <a:r>
              <a:rPr lang="en-US" sz="1600" b="1">
                <a:solidFill>
                  <a:srgbClr val="262626"/>
                </a:solidFill>
                <a:latin typeface="Times New Roman"/>
                <a:cs typeface="Times New Roman"/>
              </a:rPr>
              <a:t>()</a:t>
            </a:r>
            <a:r>
              <a:rPr lang="en-US" sz="1600">
                <a:solidFill>
                  <a:srgbClr val="262626"/>
                </a:solidFill>
                <a:latin typeface="Times New Roman"/>
                <a:cs typeface="Times New Roman"/>
              </a:rPr>
              <a:t> instead.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AutoNum type="arabicPeriod"/>
              <a:defRPr/>
            </a:pPr>
            <a:endParaRPr lang="en-US" sz="16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300" b="1">
              <a:solidFill>
                <a:srgbClr val="262626"/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AutoNum type="arabicPeriod"/>
              <a:defRPr/>
            </a:pPr>
            <a:endParaRPr lang="en-US" sz="1300">
              <a:solidFill>
                <a:srgbClr val="262626"/>
              </a:solidFill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AC009AD-EFE3-721D-D1DE-839375B7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94" y="1155941"/>
            <a:ext cx="6401856" cy="49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29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6402F1509634A91D7DFE4086C2DC3" ma:contentTypeVersion="17" ma:contentTypeDescription="Create a new document." ma:contentTypeScope="" ma:versionID="8a56d7421cd24cacb613b00c08ed0b25">
  <xsd:schema xmlns:xsd="http://www.w3.org/2001/XMLSchema" xmlns:xs="http://www.w3.org/2001/XMLSchema" xmlns:p="http://schemas.microsoft.com/office/2006/metadata/properties" xmlns:ns2="3fc23d02-a919-464c-b8a9-00773f391948" xmlns:ns3="be860f5c-fda2-483a-a1ea-5a5f22751965" targetNamespace="http://schemas.microsoft.com/office/2006/metadata/properties" ma:root="true" ma:fieldsID="ef40deb02efc8f04ca4f5d7e2bc2e1f8" ns2:_="" ns3:_="">
    <xsd:import namespace="3fc23d02-a919-464c-b8a9-00773f391948"/>
    <xsd:import namespace="be860f5c-fda2-483a-a1ea-5a5f227519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23d02-a919-464c-b8a9-00773f3919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3f266da-cc7f-4e73-8c2e-afb9c839d3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60f5c-fda2-483a-a1ea-5a5f2275196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6b705f9-b623-44a6-885d-304429bddbf2}" ma:internalName="TaxCatchAll" ma:showField="CatchAllData" ma:web="be860f5c-fda2-483a-a1ea-5a5f227519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e860f5c-fda2-483a-a1ea-5a5f22751965">
      <UserInfo>
        <DisplayName>ionic</DisplayName>
        <AccountId>7</AccountId>
        <AccountType/>
      </UserInfo>
    </SharedWithUsers>
    <lcf76f155ced4ddcb4097134ff3c332f xmlns="3fc23d02-a919-464c-b8a9-00773f391948">
      <Terms xmlns="http://schemas.microsoft.com/office/infopath/2007/PartnerControls"/>
    </lcf76f155ced4ddcb4097134ff3c332f>
    <TaxCatchAll xmlns="be860f5c-fda2-483a-a1ea-5a5f2275196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92664C-DABB-40F4-A876-C84E2CD01041}">
  <ds:schemaRefs>
    <ds:schemaRef ds:uri="3fc23d02-a919-464c-b8a9-00773f391948"/>
    <ds:schemaRef ds:uri="be860f5c-fda2-483a-a1ea-5a5f227519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F3F4495-4D03-4EFC-9EA1-3AA3386FCF96}">
  <ds:schemaRefs>
    <ds:schemaRef ds:uri="3fc23d02-a919-464c-b8a9-00773f391948"/>
    <ds:schemaRef ds:uri="be860f5c-fda2-483a-a1ea-5a5f2275196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CDE468-EBFE-4E6B-B9D3-E4B0E8DDA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WebSocket in Nodejs 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84</cp:revision>
  <dcterms:created xsi:type="dcterms:W3CDTF">2024-01-26T09:52:57Z</dcterms:created>
  <dcterms:modified xsi:type="dcterms:W3CDTF">2024-04-19T06:38:07Z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0x01010024A6402F1509634A91D7DFE4086C2DC3</vt:lpwstr>
  </property>
  <property fmtid="{D5CDD505-2E9C-101B-9397-08002B2CF9AE}" pid="3" name="MediaServiceImageTags">
    <vt:lpwstr/>
  </property>
</Properties>
</file>