
<file path=[Content_Types].xml><?xml version="1.0" encoding="utf-8"?>
<Types xmlns="http://schemas.openxmlformats.org/package/2006/content-types">
  <Default Extension="gif" ContentType="image/gif"/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86" r:id="rId3"/>
    <p:sldId id="275" r:id="rId4"/>
    <p:sldId id="291" r:id="rId5"/>
    <p:sldId id="292" r:id="rId6"/>
    <p:sldId id="287" r:id="rId7"/>
    <p:sldId id="293" r:id="rId8"/>
    <p:sldId id="289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3C7"/>
    <a:srgbClr val="D7F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C578D5-8784-4E1A-BC9F-D9792F4B2E09}" v="149" dt="2023-05-08T12:34:10.199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5126" autoAdjust="0"/>
  </p:normalViewPr>
  <p:slideViewPr>
    <p:cSldViewPr snapToGrid="0">
      <p:cViewPr>
        <p:scale>
          <a:sx n="70" d="100"/>
          <a:sy n="70" d="100"/>
        </p:scale>
        <p:origin x="504" y="39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 Tratnik Smoljo" userId="498dde507938cc10" providerId="LiveId" clId="{FDC578D5-8784-4E1A-BC9F-D9792F4B2E09}"/>
    <pc:docChg chg="custSel modSld">
      <pc:chgData name="Iva Tratnik Smoljo" userId="498dde507938cc10" providerId="LiveId" clId="{FDC578D5-8784-4E1A-BC9F-D9792F4B2E09}" dt="2023-05-08T12:34:10.199" v="152" actId="20577"/>
      <pc:docMkLst>
        <pc:docMk/>
      </pc:docMkLst>
      <pc:sldChg chg="modSp mod">
        <pc:chgData name="Iva Tratnik Smoljo" userId="498dde507938cc10" providerId="LiveId" clId="{FDC578D5-8784-4E1A-BC9F-D9792F4B2E09}" dt="2023-05-08T12:28:31.758" v="11" actId="20577"/>
        <pc:sldMkLst>
          <pc:docMk/>
          <pc:sldMk cId="1627619141" sldId="275"/>
        </pc:sldMkLst>
        <pc:graphicFrameChg chg="modGraphic">
          <ac:chgData name="Iva Tratnik Smoljo" userId="498dde507938cc10" providerId="LiveId" clId="{FDC578D5-8784-4E1A-BC9F-D9792F4B2E09}" dt="2023-05-08T12:28:31.758" v="11" actId="20577"/>
          <ac:graphicFrameMkLst>
            <pc:docMk/>
            <pc:sldMk cId="1627619141" sldId="275"/>
            <ac:graphicFrameMk id="9" creationId="{61FCAB93-B840-577A-4CBE-9DCE5E08F6A8}"/>
          </ac:graphicFrameMkLst>
        </pc:graphicFrameChg>
      </pc:sldChg>
      <pc:sldChg chg="addSp delSp modSp mod">
        <pc:chgData name="Iva Tratnik Smoljo" userId="498dde507938cc10" providerId="LiveId" clId="{FDC578D5-8784-4E1A-BC9F-D9792F4B2E09}" dt="2023-05-08T12:34:10.199" v="152" actId="20577"/>
        <pc:sldMkLst>
          <pc:docMk/>
          <pc:sldMk cId="1048230119" sldId="286"/>
        </pc:sldMkLst>
        <pc:graphicFrameChg chg="mod">
          <ac:chgData name="Iva Tratnik Smoljo" userId="498dde507938cc10" providerId="LiveId" clId="{FDC578D5-8784-4E1A-BC9F-D9792F4B2E09}" dt="2023-05-08T12:34:10.199" v="152" actId="20577"/>
          <ac:graphicFrameMkLst>
            <pc:docMk/>
            <pc:sldMk cId="1048230119" sldId="286"/>
            <ac:graphicFrameMk id="6" creationId="{49300306-0DAE-2733-8DBF-FD9BBE14ED2C}"/>
          </ac:graphicFrameMkLst>
        </pc:graphicFrameChg>
        <pc:picChg chg="add del mod">
          <ac:chgData name="Iva Tratnik Smoljo" userId="498dde507938cc10" providerId="LiveId" clId="{FDC578D5-8784-4E1A-BC9F-D9792F4B2E09}" dt="2023-05-08T12:31:02.772" v="51" actId="478"/>
          <ac:picMkLst>
            <pc:docMk/>
            <pc:sldMk cId="1048230119" sldId="286"/>
            <ac:picMk id="7" creationId="{D1771191-0FBF-10F3-A1DB-6AE5A522DDD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633CBA-2502-434A-928C-6EC6967F259D}" type="doc">
      <dgm:prSet loTypeId="urn:microsoft.com/office/officeart/2005/8/layout/cycle2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12EDDC6-207F-4EE3-9DEB-146599520561}">
      <dgm:prSet phldrT="[Text]"/>
      <dgm:spPr/>
      <dgm:t>
        <a:bodyPr/>
        <a:lstStyle/>
        <a:p>
          <a:r>
            <a:rPr lang="hr-HR" dirty="0"/>
            <a:t>HAPIH - OSIJEK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1850CBD5-1A99-4F4F-897C-451AA66F1516}" type="parTrans" cxnId="{A9676025-22BC-4F10-8860-B270A6112553}">
      <dgm:prSet/>
      <dgm:spPr/>
      <dgm:t>
        <a:bodyPr/>
        <a:lstStyle/>
        <a:p>
          <a:endParaRPr lang="en-US"/>
        </a:p>
      </dgm:t>
    </dgm:pt>
    <dgm:pt modelId="{7985EE53-BD3D-4DB3-B5BD-6B9FFA75B9E6}" type="sibTrans" cxnId="{A9676025-22BC-4F10-8860-B270A6112553}">
      <dgm:prSet/>
      <dgm:spPr/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 title="Arrow between Step 1 and Step 2"/>
        </a:ext>
      </dgm:extLst>
    </dgm:pt>
    <dgm:pt modelId="{38FB0022-09EC-4D6F-86C0-C813C6F2F39A}">
      <dgm:prSet phldrT="[Text]"/>
      <dgm:spPr/>
      <dgm:t>
        <a:bodyPr/>
        <a:lstStyle/>
        <a:p>
          <a:r>
            <a:rPr lang="hr-HR" dirty="0"/>
            <a:t>HAPIH – ZAGREB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A0BBE5C2-C8CF-4F12-974F-53039E6D00EC}" type="parTrans" cxnId="{9A1C775D-7DDB-48F9-97D9-490A63DE2A86}">
      <dgm:prSet/>
      <dgm:spPr/>
      <dgm:t>
        <a:bodyPr/>
        <a:lstStyle/>
        <a:p>
          <a:endParaRPr lang="en-US"/>
        </a:p>
      </dgm:t>
    </dgm:pt>
    <dgm:pt modelId="{EA86A114-EBD1-49CF-AB76-042FF3D636A5}" type="sibTrans" cxnId="{9A1C775D-7DDB-48F9-97D9-490A63DE2A86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3 and Step 4"/>
        </a:ext>
      </dgm:extLst>
    </dgm:pt>
    <dgm:pt modelId="{9131EDB8-27A6-42FD-A541-052EFC01D4C6}">
      <dgm:prSet phldrT="[Text]"/>
      <dgm:spPr/>
      <dgm:t>
        <a:bodyPr/>
        <a:lstStyle/>
        <a:p>
          <a:r>
            <a:rPr lang="hr-HR" dirty="0"/>
            <a:t>HAPIH - OSIJEK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6EC3601D-D6CE-49D7-9229-0442323129DA}" type="parTrans" cxnId="{198EE807-14A4-40FA-B030-5F9F79A9713E}">
      <dgm:prSet/>
      <dgm:spPr/>
      <dgm:t>
        <a:bodyPr/>
        <a:lstStyle/>
        <a:p>
          <a:endParaRPr lang="en-US"/>
        </a:p>
      </dgm:t>
    </dgm:pt>
    <dgm:pt modelId="{13A2EB04-B868-427A-B17F-16729BFA55DA}" type="sibTrans" cxnId="{198EE807-14A4-40FA-B030-5F9F79A9713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4 and Step 5"/>
        </a:ext>
      </dgm:extLst>
    </dgm:pt>
    <dgm:pt modelId="{23116FF9-AEB9-43F5-882D-9ECB1FD5DE18}">
      <dgm:prSet phldrT="[Text]"/>
      <dgm:spPr/>
      <dgm:t>
        <a:bodyPr/>
        <a:lstStyle/>
        <a:p>
          <a:r>
            <a:rPr lang="hr-HR" dirty="0"/>
            <a:t>AZRRI – UNUTAR AGENCIJE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5 title"/>
        </a:ext>
      </dgm:extLst>
    </dgm:pt>
    <dgm:pt modelId="{86229775-B50F-4220-B88B-07C4BA05CEAC}" type="parTrans" cxnId="{97323DE5-E2BF-422D-8188-D2445F20223B}">
      <dgm:prSet/>
      <dgm:spPr/>
      <dgm:t>
        <a:bodyPr/>
        <a:lstStyle/>
        <a:p>
          <a:endParaRPr lang="en-US"/>
        </a:p>
      </dgm:t>
    </dgm:pt>
    <dgm:pt modelId="{BEE765C7-6165-4808-9B3B-A6627557B77F}" type="sibTrans" cxnId="{97323DE5-E2BF-422D-8188-D2445F20223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5 and Step 1"/>
        </a:ext>
      </dgm:extLst>
    </dgm:pt>
    <dgm:pt modelId="{DA2EE66E-1894-4E15-A659-CCDCFE4DAD65}">
      <dgm:prSet phldrT="[Text]"/>
      <dgm:spPr/>
      <dgm:t>
        <a:bodyPr/>
        <a:lstStyle/>
        <a:p>
          <a:r>
            <a:rPr lang="hr-HR" dirty="0"/>
            <a:t> HAPIH - PAZIN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21005F9D-878A-4CC9-A13A-8A9C577A9239}" type="parTrans" cxnId="{64DAF508-E1BA-4EDC-A97D-EE1A011CB9E0}">
      <dgm:prSet/>
      <dgm:spPr/>
      <dgm:t>
        <a:bodyPr/>
        <a:lstStyle/>
        <a:p>
          <a:endParaRPr lang="en-US"/>
        </a:p>
      </dgm:t>
    </dgm:pt>
    <dgm:pt modelId="{612BA10D-4F4F-4BF6-9059-06A94BDAF34E}" type="sibTrans" cxnId="{64DAF508-E1BA-4EDC-A97D-EE1A011CB9E0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2 and Step 3"/>
        </a:ext>
      </dgm:extLst>
    </dgm:pt>
    <dgm:pt modelId="{EA3ADED0-C9AD-4C17-98CE-D872DACD90E8}" type="pres">
      <dgm:prSet presAssocID="{13633CBA-2502-434A-928C-6EC6967F259D}" presName="cycle" presStyleCnt="0">
        <dgm:presLayoutVars>
          <dgm:dir/>
          <dgm:resizeHandles val="exact"/>
        </dgm:presLayoutVars>
      </dgm:prSet>
      <dgm:spPr/>
    </dgm:pt>
    <dgm:pt modelId="{558890D5-4F42-4C33-B381-CD393B37A1FF}" type="pres">
      <dgm:prSet presAssocID="{012EDDC6-207F-4EE3-9DEB-146599520561}" presName="node" presStyleLbl="node1" presStyleIdx="0" presStyleCnt="5">
        <dgm:presLayoutVars>
          <dgm:bulletEnabled val="1"/>
        </dgm:presLayoutVars>
      </dgm:prSet>
      <dgm:spPr/>
    </dgm:pt>
    <dgm:pt modelId="{973C755A-5077-47FB-BDC0-FF7A84FD3F26}" type="pres">
      <dgm:prSet presAssocID="{7985EE53-BD3D-4DB3-B5BD-6B9FFA75B9E6}" presName="sibTrans" presStyleLbl="sibTrans2D1" presStyleIdx="0" presStyleCnt="5"/>
      <dgm:spPr/>
    </dgm:pt>
    <dgm:pt modelId="{746707A3-847D-4DEF-8437-C19565999197}" type="pres">
      <dgm:prSet presAssocID="{7985EE53-BD3D-4DB3-B5BD-6B9FFA75B9E6}" presName="connectorText" presStyleLbl="sibTrans2D1" presStyleIdx="0" presStyleCnt="5"/>
      <dgm:spPr/>
    </dgm:pt>
    <dgm:pt modelId="{7C5A343C-E262-450D-959C-A644EA0CABBE}" type="pres">
      <dgm:prSet presAssocID="{DA2EE66E-1894-4E15-A659-CCDCFE4DAD65}" presName="node" presStyleLbl="node1" presStyleIdx="1" presStyleCnt="5">
        <dgm:presLayoutVars>
          <dgm:bulletEnabled val="1"/>
        </dgm:presLayoutVars>
      </dgm:prSet>
      <dgm:spPr/>
    </dgm:pt>
    <dgm:pt modelId="{719BC63E-F731-4648-BC28-EDC25FC57AA9}" type="pres">
      <dgm:prSet presAssocID="{612BA10D-4F4F-4BF6-9059-06A94BDAF34E}" presName="sibTrans" presStyleLbl="sibTrans2D1" presStyleIdx="1" presStyleCnt="5"/>
      <dgm:spPr/>
    </dgm:pt>
    <dgm:pt modelId="{018B9E75-742E-4303-A16C-8A821310EF15}" type="pres">
      <dgm:prSet presAssocID="{612BA10D-4F4F-4BF6-9059-06A94BDAF34E}" presName="connectorText" presStyleLbl="sibTrans2D1" presStyleIdx="1" presStyleCnt="5"/>
      <dgm:spPr/>
    </dgm:pt>
    <dgm:pt modelId="{91CB6799-0928-4E01-9EDA-41B17BB04FAF}" type="pres">
      <dgm:prSet presAssocID="{38FB0022-09EC-4D6F-86C0-C813C6F2F39A}" presName="node" presStyleLbl="node1" presStyleIdx="2" presStyleCnt="5">
        <dgm:presLayoutVars>
          <dgm:bulletEnabled val="1"/>
        </dgm:presLayoutVars>
      </dgm:prSet>
      <dgm:spPr/>
    </dgm:pt>
    <dgm:pt modelId="{3701657F-6946-4A4C-877D-2A88A526B7E1}" type="pres">
      <dgm:prSet presAssocID="{EA86A114-EBD1-49CF-AB76-042FF3D636A5}" presName="sibTrans" presStyleLbl="sibTrans2D1" presStyleIdx="2" presStyleCnt="5"/>
      <dgm:spPr/>
    </dgm:pt>
    <dgm:pt modelId="{A60042D3-910C-4160-96CD-1A63C2C4C0FB}" type="pres">
      <dgm:prSet presAssocID="{EA86A114-EBD1-49CF-AB76-042FF3D636A5}" presName="connectorText" presStyleLbl="sibTrans2D1" presStyleIdx="2" presStyleCnt="5"/>
      <dgm:spPr/>
    </dgm:pt>
    <dgm:pt modelId="{28372633-A8CE-4898-AF86-305447452F30}" type="pres">
      <dgm:prSet presAssocID="{9131EDB8-27A6-42FD-A541-052EFC01D4C6}" presName="node" presStyleLbl="node1" presStyleIdx="3" presStyleCnt="5">
        <dgm:presLayoutVars>
          <dgm:bulletEnabled val="1"/>
        </dgm:presLayoutVars>
      </dgm:prSet>
      <dgm:spPr/>
    </dgm:pt>
    <dgm:pt modelId="{3BFA7701-5D17-48E5-8EAF-0CE4B894FCD8}" type="pres">
      <dgm:prSet presAssocID="{13A2EB04-B868-427A-B17F-16729BFA55DA}" presName="sibTrans" presStyleLbl="sibTrans2D1" presStyleIdx="3" presStyleCnt="5"/>
      <dgm:spPr/>
    </dgm:pt>
    <dgm:pt modelId="{2F68EEE9-28D4-49EC-A4B1-C191492E34F2}" type="pres">
      <dgm:prSet presAssocID="{13A2EB04-B868-427A-B17F-16729BFA55DA}" presName="connectorText" presStyleLbl="sibTrans2D1" presStyleIdx="3" presStyleCnt="5"/>
      <dgm:spPr/>
    </dgm:pt>
    <dgm:pt modelId="{4DD53E4A-81C3-4CAD-B31F-4C20BA5CFCD7}" type="pres">
      <dgm:prSet presAssocID="{23116FF9-AEB9-43F5-882D-9ECB1FD5DE18}" presName="node" presStyleLbl="node1" presStyleIdx="4" presStyleCnt="5">
        <dgm:presLayoutVars>
          <dgm:bulletEnabled val="1"/>
        </dgm:presLayoutVars>
      </dgm:prSet>
      <dgm:spPr/>
    </dgm:pt>
    <dgm:pt modelId="{670EC530-2BF9-418C-9EBE-CFD33FE15D7D}" type="pres">
      <dgm:prSet presAssocID="{BEE765C7-6165-4808-9B3B-A6627557B77F}" presName="sibTrans" presStyleLbl="sibTrans2D1" presStyleIdx="4" presStyleCnt="5"/>
      <dgm:spPr/>
    </dgm:pt>
    <dgm:pt modelId="{75E8BE9C-270B-4810-939F-EB750969C50A}" type="pres">
      <dgm:prSet presAssocID="{BEE765C7-6165-4808-9B3B-A6627557B77F}" presName="connectorText" presStyleLbl="sibTrans2D1" presStyleIdx="4" presStyleCnt="5"/>
      <dgm:spPr/>
    </dgm:pt>
  </dgm:ptLst>
  <dgm:cxnLst>
    <dgm:cxn modelId="{198EE807-14A4-40FA-B030-5F9F79A9713E}" srcId="{13633CBA-2502-434A-928C-6EC6967F259D}" destId="{9131EDB8-27A6-42FD-A541-052EFC01D4C6}" srcOrd="3" destOrd="0" parTransId="{6EC3601D-D6CE-49D7-9229-0442323129DA}" sibTransId="{13A2EB04-B868-427A-B17F-16729BFA55DA}"/>
    <dgm:cxn modelId="{64DAF508-E1BA-4EDC-A97D-EE1A011CB9E0}" srcId="{13633CBA-2502-434A-928C-6EC6967F259D}" destId="{DA2EE66E-1894-4E15-A659-CCDCFE4DAD65}" srcOrd="1" destOrd="0" parTransId="{21005F9D-878A-4CC9-A13A-8A9C577A9239}" sibTransId="{612BA10D-4F4F-4BF6-9059-06A94BDAF34E}"/>
    <dgm:cxn modelId="{08C26720-4CBB-4226-9FAA-5FA72C464F41}" type="presOf" srcId="{612BA10D-4F4F-4BF6-9059-06A94BDAF34E}" destId="{018B9E75-742E-4303-A16C-8A821310EF15}" srcOrd="1" destOrd="0" presId="urn:microsoft.com/office/officeart/2005/8/layout/cycle2"/>
    <dgm:cxn modelId="{A9676025-22BC-4F10-8860-B270A6112553}" srcId="{13633CBA-2502-434A-928C-6EC6967F259D}" destId="{012EDDC6-207F-4EE3-9DEB-146599520561}" srcOrd="0" destOrd="0" parTransId="{1850CBD5-1A99-4F4F-897C-451AA66F1516}" sibTransId="{7985EE53-BD3D-4DB3-B5BD-6B9FFA75B9E6}"/>
    <dgm:cxn modelId="{54F8772A-7F81-4F90-B03D-21A18269F8D4}" type="presOf" srcId="{DA2EE66E-1894-4E15-A659-CCDCFE4DAD65}" destId="{7C5A343C-E262-450D-959C-A644EA0CABBE}" srcOrd="0" destOrd="0" presId="urn:microsoft.com/office/officeart/2005/8/layout/cycle2"/>
    <dgm:cxn modelId="{6BAAF43C-7E5B-435B-A7D7-29098A98B81E}" type="presOf" srcId="{7985EE53-BD3D-4DB3-B5BD-6B9FFA75B9E6}" destId="{973C755A-5077-47FB-BDC0-FF7A84FD3F26}" srcOrd="0" destOrd="0" presId="urn:microsoft.com/office/officeart/2005/8/layout/cycle2"/>
    <dgm:cxn modelId="{9A1C775D-7DDB-48F9-97D9-490A63DE2A86}" srcId="{13633CBA-2502-434A-928C-6EC6967F259D}" destId="{38FB0022-09EC-4D6F-86C0-C813C6F2F39A}" srcOrd="2" destOrd="0" parTransId="{A0BBE5C2-C8CF-4F12-974F-53039E6D00EC}" sibTransId="{EA86A114-EBD1-49CF-AB76-042FF3D636A5}"/>
    <dgm:cxn modelId="{2E4A0F44-C22C-4A79-B441-BE1F243004F3}" type="presOf" srcId="{612BA10D-4F4F-4BF6-9059-06A94BDAF34E}" destId="{719BC63E-F731-4648-BC28-EDC25FC57AA9}" srcOrd="0" destOrd="0" presId="urn:microsoft.com/office/officeart/2005/8/layout/cycle2"/>
    <dgm:cxn modelId="{22D86A64-D851-411D-98DD-66DB08D887DE}" type="presOf" srcId="{012EDDC6-207F-4EE3-9DEB-146599520561}" destId="{558890D5-4F42-4C33-B381-CD393B37A1FF}" srcOrd="0" destOrd="0" presId="urn:microsoft.com/office/officeart/2005/8/layout/cycle2"/>
    <dgm:cxn modelId="{70A15E49-F97C-4E32-8474-DA58034FE49C}" type="presOf" srcId="{7985EE53-BD3D-4DB3-B5BD-6B9FFA75B9E6}" destId="{746707A3-847D-4DEF-8437-C19565999197}" srcOrd="1" destOrd="0" presId="urn:microsoft.com/office/officeart/2005/8/layout/cycle2"/>
    <dgm:cxn modelId="{66822E6F-E441-4678-A445-668144701D63}" type="presOf" srcId="{13A2EB04-B868-427A-B17F-16729BFA55DA}" destId="{2F68EEE9-28D4-49EC-A4B1-C191492E34F2}" srcOrd="1" destOrd="0" presId="urn:microsoft.com/office/officeart/2005/8/layout/cycle2"/>
    <dgm:cxn modelId="{8426E189-4684-4E41-AAAC-C4772D18A644}" type="presOf" srcId="{38FB0022-09EC-4D6F-86C0-C813C6F2F39A}" destId="{91CB6799-0928-4E01-9EDA-41B17BB04FAF}" srcOrd="0" destOrd="0" presId="urn:microsoft.com/office/officeart/2005/8/layout/cycle2"/>
    <dgm:cxn modelId="{3EDF7B8C-7598-4E0B-B3E9-3F82986F4CD4}" type="presOf" srcId="{9131EDB8-27A6-42FD-A541-052EFC01D4C6}" destId="{28372633-A8CE-4898-AF86-305447452F30}" srcOrd="0" destOrd="0" presId="urn:microsoft.com/office/officeart/2005/8/layout/cycle2"/>
    <dgm:cxn modelId="{04CB5DA5-3FF2-4B6D-8DE7-1F090C09BE47}" type="presOf" srcId="{EA86A114-EBD1-49CF-AB76-042FF3D636A5}" destId="{3701657F-6946-4A4C-877D-2A88A526B7E1}" srcOrd="0" destOrd="0" presId="urn:microsoft.com/office/officeart/2005/8/layout/cycle2"/>
    <dgm:cxn modelId="{70E930A6-C827-4F72-B6F2-9BC8DC8AB8CD}" type="presOf" srcId="{23116FF9-AEB9-43F5-882D-9ECB1FD5DE18}" destId="{4DD53E4A-81C3-4CAD-B31F-4C20BA5CFCD7}" srcOrd="0" destOrd="0" presId="urn:microsoft.com/office/officeart/2005/8/layout/cycle2"/>
    <dgm:cxn modelId="{5637A8D1-6DDD-43E0-A654-B84F12CA0E6D}" type="presOf" srcId="{EA86A114-EBD1-49CF-AB76-042FF3D636A5}" destId="{A60042D3-910C-4160-96CD-1A63C2C4C0FB}" srcOrd="1" destOrd="0" presId="urn:microsoft.com/office/officeart/2005/8/layout/cycle2"/>
    <dgm:cxn modelId="{E6D814D4-FE86-41BE-AC34-7861C8901BCD}" type="presOf" srcId="{13633CBA-2502-434A-928C-6EC6967F259D}" destId="{EA3ADED0-C9AD-4C17-98CE-D872DACD90E8}" srcOrd="0" destOrd="0" presId="urn:microsoft.com/office/officeart/2005/8/layout/cycle2"/>
    <dgm:cxn modelId="{178C50D8-77D8-41C7-84A7-20D85C0A1825}" type="presOf" srcId="{BEE765C7-6165-4808-9B3B-A6627557B77F}" destId="{670EC530-2BF9-418C-9EBE-CFD33FE15D7D}" srcOrd="0" destOrd="0" presId="urn:microsoft.com/office/officeart/2005/8/layout/cycle2"/>
    <dgm:cxn modelId="{6A3565DD-D04C-4E82-B5A0-4809B84DBC70}" type="presOf" srcId="{13A2EB04-B868-427A-B17F-16729BFA55DA}" destId="{3BFA7701-5D17-48E5-8EAF-0CE4B894FCD8}" srcOrd="0" destOrd="0" presId="urn:microsoft.com/office/officeart/2005/8/layout/cycle2"/>
    <dgm:cxn modelId="{142518E3-74EC-49D4-B3EA-D407F6E4F483}" type="presOf" srcId="{BEE765C7-6165-4808-9B3B-A6627557B77F}" destId="{75E8BE9C-270B-4810-939F-EB750969C50A}" srcOrd="1" destOrd="0" presId="urn:microsoft.com/office/officeart/2005/8/layout/cycle2"/>
    <dgm:cxn modelId="{97323DE5-E2BF-422D-8188-D2445F20223B}" srcId="{13633CBA-2502-434A-928C-6EC6967F259D}" destId="{23116FF9-AEB9-43F5-882D-9ECB1FD5DE18}" srcOrd="4" destOrd="0" parTransId="{86229775-B50F-4220-B88B-07C4BA05CEAC}" sibTransId="{BEE765C7-6165-4808-9B3B-A6627557B77F}"/>
    <dgm:cxn modelId="{DFA86892-7D69-4BFB-B34F-2C8C07271E8B}" type="presParOf" srcId="{EA3ADED0-C9AD-4C17-98CE-D872DACD90E8}" destId="{558890D5-4F42-4C33-B381-CD393B37A1FF}" srcOrd="0" destOrd="0" presId="urn:microsoft.com/office/officeart/2005/8/layout/cycle2"/>
    <dgm:cxn modelId="{7F9B98CF-1D17-4778-A91B-7B74EBAA0FA8}" type="presParOf" srcId="{EA3ADED0-C9AD-4C17-98CE-D872DACD90E8}" destId="{973C755A-5077-47FB-BDC0-FF7A84FD3F26}" srcOrd="1" destOrd="0" presId="urn:microsoft.com/office/officeart/2005/8/layout/cycle2"/>
    <dgm:cxn modelId="{58B0DBF7-4E3D-49F6-8D26-ACACE46843EA}" type="presParOf" srcId="{973C755A-5077-47FB-BDC0-FF7A84FD3F26}" destId="{746707A3-847D-4DEF-8437-C19565999197}" srcOrd="0" destOrd="0" presId="urn:microsoft.com/office/officeart/2005/8/layout/cycle2"/>
    <dgm:cxn modelId="{381EE5FA-8238-4893-AAE3-669FE20776B0}" type="presParOf" srcId="{EA3ADED0-C9AD-4C17-98CE-D872DACD90E8}" destId="{7C5A343C-E262-450D-959C-A644EA0CABBE}" srcOrd="2" destOrd="0" presId="urn:microsoft.com/office/officeart/2005/8/layout/cycle2"/>
    <dgm:cxn modelId="{516E789B-A1EF-4A99-AEAC-BA725AC33E92}" type="presParOf" srcId="{EA3ADED0-C9AD-4C17-98CE-D872DACD90E8}" destId="{719BC63E-F731-4648-BC28-EDC25FC57AA9}" srcOrd="3" destOrd="0" presId="urn:microsoft.com/office/officeart/2005/8/layout/cycle2"/>
    <dgm:cxn modelId="{13FBEBCD-DC9D-4FEF-AE29-4C9E0849BF3F}" type="presParOf" srcId="{719BC63E-F731-4648-BC28-EDC25FC57AA9}" destId="{018B9E75-742E-4303-A16C-8A821310EF15}" srcOrd="0" destOrd="0" presId="urn:microsoft.com/office/officeart/2005/8/layout/cycle2"/>
    <dgm:cxn modelId="{FB008668-0FF3-46C7-8959-1F236FB4F4D0}" type="presParOf" srcId="{EA3ADED0-C9AD-4C17-98CE-D872DACD90E8}" destId="{91CB6799-0928-4E01-9EDA-41B17BB04FAF}" srcOrd="4" destOrd="0" presId="urn:microsoft.com/office/officeart/2005/8/layout/cycle2"/>
    <dgm:cxn modelId="{971F10E2-5CED-4C4E-9252-D755753EA2E9}" type="presParOf" srcId="{EA3ADED0-C9AD-4C17-98CE-D872DACD90E8}" destId="{3701657F-6946-4A4C-877D-2A88A526B7E1}" srcOrd="5" destOrd="0" presId="urn:microsoft.com/office/officeart/2005/8/layout/cycle2"/>
    <dgm:cxn modelId="{A68F6CC6-1A0A-4333-8003-8FEDD4F0E677}" type="presParOf" srcId="{3701657F-6946-4A4C-877D-2A88A526B7E1}" destId="{A60042D3-910C-4160-96CD-1A63C2C4C0FB}" srcOrd="0" destOrd="0" presId="urn:microsoft.com/office/officeart/2005/8/layout/cycle2"/>
    <dgm:cxn modelId="{10A74CE4-5A25-4509-ADD3-06BB9CEF21C7}" type="presParOf" srcId="{EA3ADED0-C9AD-4C17-98CE-D872DACD90E8}" destId="{28372633-A8CE-4898-AF86-305447452F30}" srcOrd="6" destOrd="0" presId="urn:microsoft.com/office/officeart/2005/8/layout/cycle2"/>
    <dgm:cxn modelId="{1B430A39-072A-40C5-B4BD-47B08DF907B6}" type="presParOf" srcId="{EA3ADED0-C9AD-4C17-98CE-D872DACD90E8}" destId="{3BFA7701-5D17-48E5-8EAF-0CE4B894FCD8}" srcOrd="7" destOrd="0" presId="urn:microsoft.com/office/officeart/2005/8/layout/cycle2"/>
    <dgm:cxn modelId="{46827EAB-B72B-42D7-AFD7-E30968E9F4C3}" type="presParOf" srcId="{3BFA7701-5D17-48E5-8EAF-0CE4B894FCD8}" destId="{2F68EEE9-28D4-49EC-A4B1-C191492E34F2}" srcOrd="0" destOrd="0" presId="urn:microsoft.com/office/officeart/2005/8/layout/cycle2"/>
    <dgm:cxn modelId="{9F3F7806-C569-417D-8EC1-52CA3866F5CB}" type="presParOf" srcId="{EA3ADED0-C9AD-4C17-98CE-D872DACD90E8}" destId="{4DD53E4A-81C3-4CAD-B31F-4C20BA5CFCD7}" srcOrd="8" destOrd="0" presId="urn:microsoft.com/office/officeart/2005/8/layout/cycle2"/>
    <dgm:cxn modelId="{30A9895D-4071-42A8-815E-0C83C1883982}" type="presParOf" srcId="{EA3ADED0-C9AD-4C17-98CE-D872DACD90E8}" destId="{670EC530-2BF9-418C-9EBE-CFD33FE15D7D}" srcOrd="9" destOrd="0" presId="urn:microsoft.com/office/officeart/2005/8/layout/cycle2"/>
    <dgm:cxn modelId="{687D3A8C-60B6-45BD-AF82-A0D5A13C4B1D}" type="presParOf" srcId="{670EC530-2BF9-418C-9EBE-CFD33FE15D7D}" destId="{75E8BE9C-270B-4810-939F-EB750969C50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890D5-4F42-4C33-B381-CD393B37A1FF}">
      <dsp:nvSpPr>
        <dsp:cNvPr id="0" name=""/>
        <dsp:cNvSpPr/>
      </dsp:nvSpPr>
      <dsp:spPr>
        <a:xfrm>
          <a:off x="2223094" y="1719"/>
          <a:ext cx="1608196" cy="16081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900" kern="1200" dirty="0"/>
            <a:t>HAPIH - OSIJEK</a:t>
          </a:r>
          <a:endParaRPr lang="en-US" sz="1900" kern="1200" dirty="0"/>
        </a:p>
      </dsp:txBody>
      <dsp:txXfrm>
        <a:off x="2458609" y="237234"/>
        <a:ext cx="1137166" cy="1137166"/>
      </dsp:txXfrm>
    </dsp:sp>
    <dsp:sp modelId="{973C755A-5077-47FB-BDC0-FF7A84FD3F26}">
      <dsp:nvSpPr>
        <dsp:cNvPr id="0" name=""/>
        <dsp:cNvSpPr/>
      </dsp:nvSpPr>
      <dsp:spPr>
        <a:xfrm rot="2160000">
          <a:off x="3780198" y="1236424"/>
          <a:ext cx="426402" cy="542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3792413" y="1307382"/>
        <a:ext cx="298481" cy="325660"/>
      </dsp:txXfrm>
    </dsp:sp>
    <dsp:sp modelId="{7C5A343C-E262-450D-959C-A644EA0CABBE}">
      <dsp:nvSpPr>
        <dsp:cNvPr id="0" name=""/>
        <dsp:cNvSpPr/>
      </dsp:nvSpPr>
      <dsp:spPr>
        <a:xfrm>
          <a:off x="4175034" y="1419886"/>
          <a:ext cx="1608196" cy="16081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900" kern="1200" dirty="0"/>
            <a:t> HAPIH - PAZIN</a:t>
          </a:r>
          <a:endParaRPr lang="en-US" sz="1900" kern="1200" dirty="0"/>
        </a:p>
      </dsp:txBody>
      <dsp:txXfrm>
        <a:off x="4410549" y="1655401"/>
        <a:ext cx="1137166" cy="1137166"/>
      </dsp:txXfrm>
    </dsp:sp>
    <dsp:sp modelId="{719BC63E-F731-4648-BC28-EDC25FC57AA9}">
      <dsp:nvSpPr>
        <dsp:cNvPr id="0" name=""/>
        <dsp:cNvSpPr/>
      </dsp:nvSpPr>
      <dsp:spPr>
        <a:xfrm rot="6480000">
          <a:off x="4396872" y="3088445"/>
          <a:ext cx="426402" cy="542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4480597" y="3136168"/>
        <a:ext cx="298481" cy="325660"/>
      </dsp:txXfrm>
    </dsp:sp>
    <dsp:sp modelId="{91CB6799-0928-4E01-9EDA-41B17BB04FAF}">
      <dsp:nvSpPr>
        <dsp:cNvPr id="0" name=""/>
        <dsp:cNvSpPr/>
      </dsp:nvSpPr>
      <dsp:spPr>
        <a:xfrm>
          <a:off x="3429459" y="3714529"/>
          <a:ext cx="1608196" cy="16081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900" kern="1200" dirty="0"/>
            <a:t>HAPIH – ZAGREB</a:t>
          </a:r>
        </a:p>
      </dsp:txBody>
      <dsp:txXfrm>
        <a:off x="3664974" y="3950044"/>
        <a:ext cx="1137166" cy="1137166"/>
      </dsp:txXfrm>
    </dsp:sp>
    <dsp:sp modelId="{3701657F-6946-4A4C-877D-2A88A526B7E1}">
      <dsp:nvSpPr>
        <dsp:cNvPr id="0" name=""/>
        <dsp:cNvSpPr/>
      </dsp:nvSpPr>
      <dsp:spPr>
        <a:xfrm rot="10800000">
          <a:off x="2826059" y="4247244"/>
          <a:ext cx="426402" cy="542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2953980" y="4355797"/>
        <a:ext cx="298481" cy="325660"/>
      </dsp:txXfrm>
    </dsp:sp>
    <dsp:sp modelId="{28372633-A8CE-4898-AF86-305447452F30}">
      <dsp:nvSpPr>
        <dsp:cNvPr id="0" name=""/>
        <dsp:cNvSpPr/>
      </dsp:nvSpPr>
      <dsp:spPr>
        <a:xfrm>
          <a:off x="1016729" y="3714529"/>
          <a:ext cx="1608196" cy="16081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900" kern="1200" dirty="0"/>
            <a:t>HAPIH - OSIJEK</a:t>
          </a:r>
          <a:endParaRPr lang="en-US" sz="1900" kern="1200" dirty="0"/>
        </a:p>
      </dsp:txBody>
      <dsp:txXfrm>
        <a:off x="1252244" y="3950044"/>
        <a:ext cx="1137166" cy="1137166"/>
      </dsp:txXfrm>
    </dsp:sp>
    <dsp:sp modelId="{3BFA7701-5D17-48E5-8EAF-0CE4B894FCD8}">
      <dsp:nvSpPr>
        <dsp:cNvPr id="0" name=""/>
        <dsp:cNvSpPr/>
      </dsp:nvSpPr>
      <dsp:spPr>
        <a:xfrm rot="15120000">
          <a:off x="1238568" y="3111400"/>
          <a:ext cx="426402" cy="542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1322293" y="3280783"/>
        <a:ext cx="298481" cy="325660"/>
      </dsp:txXfrm>
    </dsp:sp>
    <dsp:sp modelId="{4DD53E4A-81C3-4CAD-B31F-4C20BA5CFCD7}">
      <dsp:nvSpPr>
        <dsp:cNvPr id="0" name=""/>
        <dsp:cNvSpPr/>
      </dsp:nvSpPr>
      <dsp:spPr>
        <a:xfrm>
          <a:off x="271155" y="1419886"/>
          <a:ext cx="1608196" cy="16081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900" kern="1200" dirty="0"/>
            <a:t>AZRRI – UNUTAR AGENCIJE</a:t>
          </a:r>
          <a:endParaRPr lang="en-US" sz="1900" kern="1200" dirty="0"/>
        </a:p>
      </dsp:txBody>
      <dsp:txXfrm>
        <a:off x="506670" y="1655401"/>
        <a:ext cx="1137166" cy="1137166"/>
      </dsp:txXfrm>
    </dsp:sp>
    <dsp:sp modelId="{670EC530-2BF9-418C-9EBE-CFD33FE15D7D}">
      <dsp:nvSpPr>
        <dsp:cNvPr id="0" name=""/>
        <dsp:cNvSpPr/>
      </dsp:nvSpPr>
      <dsp:spPr>
        <a:xfrm rot="19440000">
          <a:off x="1828258" y="1250611"/>
          <a:ext cx="426402" cy="542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840473" y="1396759"/>
        <a:ext cx="298481" cy="325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en-US"/>
              <a:t>11-May-23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en-US"/>
              <a:t>11-May-23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orestina.info/meso-istarskog-goveda-boskarina-zasticeno-oznakom-izvornosti-na-razini-eu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poljoprivreda.gov.hr/vijesti/slavonska-kobasica-postala-41-hrvatski-proizvod-zasticenog-naziva-u-europskoj-uniji/6055" TargetMode="External"/><Relationship Id="rId4" Type="http://schemas.openxmlformats.org/officeDocument/2006/relationships/hyperlink" Target="https://ducan-mrkvica.hr/proizvod/med-balazic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000" dirty="0"/>
              <a:t>Izvor slika </a:t>
            </a:r>
            <a:r>
              <a:rPr lang="hr-HR" sz="1000" dirty="0" err="1"/>
              <a:t>boskarin</a:t>
            </a:r>
            <a:r>
              <a:rPr lang="hr-HR" sz="1000" dirty="0"/>
              <a:t>: </a:t>
            </a:r>
            <a:r>
              <a:rPr lang="hr-HR" sz="1000" dirty="0">
                <a:hlinkClick r:id="rId3"/>
              </a:rPr>
              <a:t>Meso istarskog goveda - boškarina zaštićeno Oznakom izvornosti na razini EU - Poreština.info - novosti iz Poreča i okolice, Vrsara, Funtane, Višnjana, </a:t>
            </a:r>
            <a:r>
              <a:rPr lang="hr-HR" sz="1000" dirty="0" err="1">
                <a:hlinkClick r:id="rId3"/>
              </a:rPr>
              <a:t>Lovreča</a:t>
            </a:r>
            <a:r>
              <a:rPr lang="hr-HR" sz="1000" dirty="0">
                <a:hlinkClick r:id="rId3"/>
              </a:rPr>
              <a:t>, </a:t>
            </a:r>
            <a:r>
              <a:rPr lang="hr-HR" sz="1000" dirty="0" err="1">
                <a:hlinkClick r:id="rId3"/>
              </a:rPr>
              <a:t>Kaštelira</a:t>
            </a:r>
            <a:r>
              <a:rPr lang="hr-HR" sz="1000" dirty="0">
                <a:hlinkClick r:id="rId3"/>
              </a:rPr>
              <a:t>, Tara (porestina.info)</a:t>
            </a:r>
            <a:endParaRPr lang="hr-HR" sz="1000" dirty="0"/>
          </a:p>
          <a:p>
            <a:r>
              <a:rPr lang="hr-HR" sz="1000" dirty="0"/>
              <a:t>Izvor slika med: </a:t>
            </a:r>
            <a:r>
              <a:rPr lang="hr-HR" sz="1000" dirty="0">
                <a:hlinkClick r:id="rId4"/>
              </a:rPr>
              <a:t>Med </a:t>
            </a:r>
            <a:r>
              <a:rPr lang="hr-HR" sz="1000" dirty="0" err="1">
                <a:hlinkClick r:id="rId4"/>
              </a:rPr>
              <a:t>Balažić</a:t>
            </a:r>
            <a:r>
              <a:rPr lang="hr-HR" sz="1000" dirty="0">
                <a:hlinkClick r:id="rId4"/>
              </a:rPr>
              <a:t> 900G – Mrkvica (ducan-mrkvica.hr)</a:t>
            </a:r>
            <a:endParaRPr lang="hr-HR" sz="1000" dirty="0"/>
          </a:p>
          <a:p>
            <a:r>
              <a:rPr lang="hr-HR" sz="1000" dirty="0"/>
              <a:t>Izvor slika kobasica: </a:t>
            </a:r>
            <a:r>
              <a:rPr lang="hr-HR" sz="1000" dirty="0">
                <a:hlinkClick r:id="rId5"/>
              </a:rPr>
              <a:t>Ministarstvo poljoprivrede - Slavonska kobasica postala 41. hrvatski proizvod zaštićenog naziva u Europskoj uniji (gov.hr)</a:t>
            </a:r>
            <a:endParaRPr lang="hr-HR" sz="1000" dirty="0"/>
          </a:p>
          <a:p>
            <a:endParaRPr lang="hr-H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8" name="Picture 7" descr="Puffy white clouds in deep blue sky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Picture 9" descr="Closeup of plant sho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5A74-0919-413E-865C-E0E8D1722ED7}" type="datetime1">
              <a:rPr lang="en-US" smtClean="0"/>
              <a:pPr/>
              <a:t>11-May-23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E46A-5893-4F80-829A-F37AF8AAC03B}" type="datetime1">
              <a:rPr lang="en-US" smtClean="0"/>
              <a:pPr/>
              <a:t>11-May-23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11-May-23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Closeup of green plant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Picture 8" descr="Wav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11-May-23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11-May-23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11-May-23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11-May-23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310-D664-4933-9402-AB5DB0887727}" type="datetime1">
              <a:rPr lang="en-US" smtClean="0"/>
              <a:pPr/>
              <a:t>11-May-23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A63-5E3D-469C-A0D1-119323F4F95E}" type="datetime1">
              <a:rPr lang="en-US" smtClean="0"/>
              <a:pPr/>
              <a:t>11-May-23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D8D479-8942-46E8-A226-A4E01F7A1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56E745-E731-42F7-BC46-83DD513FC98F}" type="datetime1">
              <a:rPr lang="en-US" smtClean="0"/>
              <a:pPr/>
              <a:t>11-May-23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microsoft.com/office/2017/06/relationships/model3d" Target="../media/model3d2.glb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7" Type="http://schemas.openxmlformats.org/officeDocument/2006/relationships/image" Target="../media/image28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jpg"/><Relationship Id="rId7" Type="http://schemas.openxmlformats.org/officeDocument/2006/relationships/image" Target="../media/image33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gif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3231" y="3028942"/>
            <a:ext cx="4846320" cy="2387600"/>
          </a:xfrm>
        </p:spPr>
        <p:txBody>
          <a:bodyPr>
            <a:normAutofit fontScale="90000"/>
          </a:bodyPr>
          <a:lstStyle/>
          <a:p>
            <a:r>
              <a:rPr lang="hr-HR" dirty="0"/>
              <a:t>CONCEPT SOLUTION FOR THE NAŠE BLAGO OPEN PORTAL</a:t>
            </a:r>
            <a:br>
              <a:rPr lang="hr-HR" dirty="0"/>
            </a:br>
            <a:br>
              <a:rPr lang="hr-HR" dirty="0"/>
            </a:br>
            <a:r>
              <a:rPr lang="hr-HR" sz="3100" dirty="0" err="1"/>
              <a:t>economic</a:t>
            </a:r>
            <a:r>
              <a:rPr lang="hr-HR" sz="3100" dirty="0"/>
              <a:t> </a:t>
            </a:r>
            <a:r>
              <a:rPr lang="hr-HR" sz="3100" dirty="0" err="1"/>
              <a:t>area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3231" y="5416542"/>
            <a:ext cx="4846320" cy="448056"/>
          </a:xfrm>
        </p:spPr>
        <p:txBody>
          <a:bodyPr>
            <a:noAutofit/>
          </a:bodyPr>
          <a:lstStyle/>
          <a:p>
            <a:r>
              <a:rPr lang="hr-HR" sz="4000" dirty="0" err="1"/>
              <a:t>AnimCRO</a:t>
            </a:r>
            <a:endParaRPr lang="en-US" sz="4000" dirty="0"/>
          </a:p>
        </p:txBody>
      </p:sp>
      <p:pic>
        <p:nvPicPr>
          <p:cNvPr id="7" name="Slika 6" descr="Slika na kojoj se prikazuje vanjski, sisavac, krava, nebo&#10;&#10;Opis je automatski generiran">
            <a:extLst>
              <a:ext uri="{FF2B5EF4-FFF2-40B4-BE49-F238E27FC236}">
                <a16:creationId xmlns:a16="http://schemas.microsoft.com/office/drawing/2014/main" id="{73AC12A7-699F-2C63-9B37-16E9F3E61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722" y="2045368"/>
            <a:ext cx="3316278" cy="3910264"/>
          </a:xfrm>
          <a:prstGeom prst="rect">
            <a:avLst/>
          </a:prstGeom>
        </p:spPr>
      </p:pic>
      <p:pic>
        <p:nvPicPr>
          <p:cNvPr id="11" name="Slika 10" descr="Slika na kojoj se prikazuje hrana, voćna marmelada, zimnica, Spremnici za skladištenje hrane&#10;&#10;Opis je automatski generiran">
            <a:extLst>
              <a:ext uri="{FF2B5EF4-FFF2-40B4-BE49-F238E27FC236}">
                <a16:creationId xmlns:a16="http://schemas.microsoft.com/office/drawing/2014/main" id="{80E55542-0783-C79C-2F03-EBCCF205A5F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8" t="30626" r="15909" b="20790"/>
          <a:stretch/>
        </p:blipFill>
        <p:spPr>
          <a:xfrm>
            <a:off x="15823" y="138362"/>
            <a:ext cx="1540042" cy="1961148"/>
          </a:xfrm>
          <a:prstGeom prst="rect">
            <a:avLst/>
          </a:prstGeom>
        </p:spPr>
      </p:pic>
      <p:pic>
        <p:nvPicPr>
          <p:cNvPr id="15" name="Slika 14" descr="Slika na kojoj se prikazuje kobasica, meso, Cervelat, Saucisson de lyon&#10;&#10;Opis je automatski generiran">
            <a:extLst>
              <a:ext uri="{FF2B5EF4-FFF2-40B4-BE49-F238E27FC236}">
                <a16:creationId xmlns:a16="http://schemas.microsoft.com/office/drawing/2014/main" id="{C6253DF1-C24E-764B-0725-439C77E20D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8" r="47418"/>
          <a:stretch/>
        </p:blipFill>
        <p:spPr>
          <a:xfrm>
            <a:off x="0" y="2045368"/>
            <a:ext cx="1540042" cy="3910264"/>
          </a:xfrm>
          <a:prstGeom prst="rect">
            <a:avLst/>
          </a:prstGeom>
        </p:spPr>
      </p:pic>
      <p:sp>
        <p:nvSpPr>
          <p:cNvPr id="16" name="TekstniOkvir 15">
            <a:extLst>
              <a:ext uri="{FF2B5EF4-FFF2-40B4-BE49-F238E27FC236}">
                <a16:creationId xmlns:a16="http://schemas.microsoft.com/office/drawing/2014/main" id="{0D25BEA0-5FC2-B73F-D45E-31F37FE02D51}"/>
              </a:ext>
            </a:extLst>
          </p:cNvPr>
          <p:cNvSpPr txBox="1"/>
          <p:nvPr/>
        </p:nvSpPr>
        <p:spPr>
          <a:xfrm>
            <a:off x="6766561" y="1330960"/>
            <a:ext cx="57956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 err="1"/>
              <a:t>Students</a:t>
            </a:r>
            <a:r>
              <a:rPr lang="hr-HR" sz="1600" dirty="0"/>
              <a:t>: Sara Kolar, Katarina Marić, Iva </a:t>
            </a:r>
            <a:r>
              <a:rPr lang="hr-HR" sz="1600" dirty="0" err="1"/>
              <a:t>Tratnik</a:t>
            </a:r>
            <a:r>
              <a:rPr lang="hr-HR" sz="1600" dirty="0"/>
              <a:t> &amp; Mirta Vulje</a:t>
            </a:r>
          </a:p>
          <a:p>
            <a:r>
              <a:rPr lang="hr-HR" sz="1600" dirty="0"/>
              <a:t>Mentor: izv. prof. dr. sc. Dragica </a:t>
            </a:r>
            <a:r>
              <a:rPr lang="hr-HR" sz="1600" dirty="0" err="1"/>
              <a:t>Šalamon</a:t>
            </a:r>
            <a:endParaRPr lang="hr-HR" sz="1600" dirty="0"/>
          </a:p>
          <a:p>
            <a:endParaRPr lang="hr-HR" dirty="0"/>
          </a:p>
        </p:txBody>
      </p:sp>
      <p:pic>
        <p:nvPicPr>
          <p:cNvPr id="9" name="Slika 8" descr="Slika na kojoj se prikazuje emblem, grb, značka, simbol&#10;&#10;Opis je automatski generiran">
            <a:extLst>
              <a:ext uri="{FF2B5EF4-FFF2-40B4-BE49-F238E27FC236}">
                <a16:creationId xmlns:a16="http://schemas.microsoft.com/office/drawing/2014/main" id="{9B2C6449-3F1C-DD52-1F67-F120A7861FA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171" y="31307"/>
            <a:ext cx="1194949" cy="119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D13EF7-1232-17E4-0C91-1D5DA5819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hr-HR" smtClean="0"/>
              <a:t>2</a:t>
            </a:fld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DB6F71-2C69-9502-D702-6F5723DC6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dirty="0"/>
              <a:t>12-May-2023</a:t>
            </a:r>
            <a:endParaRPr lang="en-US" dirty="0"/>
          </a:p>
        </p:txBody>
      </p:sp>
      <p:graphicFrame>
        <p:nvGraphicFramePr>
          <p:cNvPr id="6" name="Content Placeholder 9" descr="Basic cycle diagram with a continuing sequence of stages, tasks, or events in a circular flow. Emphasizes the stages or steps rather than the connecting arrows or flow">
            <a:extLst>
              <a:ext uri="{FF2B5EF4-FFF2-40B4-BE49-F238E27FC236}">
                <a16:creationId xmlns:a16="http://schemas.microsoft.com/office/drawing/2014/main" id="{49300306-0DAE-2733-8DBF-FD9BBE14ED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6922937"/>
              </p:ext>
            </p:extLst>
          </p:nvPr>
        </p:nvGraphicFramePr>
        <p:xfrm>
          <a:off x="3068807" y="563670"/>
          <a:ext cx="6054386" cy="5324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Slika 7" descr="Slika na kojoj se prikazuje tekst, Font, snimka zaslona, logotip&#10;&#10;Opis je automatski generiran">
            <a:extLst>
              <a:ext uri="{FF2B5EF4-FFF2-40B4-BE49-F238E27FC236}">
                <a16:creationId xmlns:a16="http://schemas.microsoft.com/office/drawing/2014/main" id="{D0F00816-42D0-066C-AA7A-D90375EFC9D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442"/>
          <a:stretch/>
        </p:blipFill>
        <p:spPr>
          <a:xfrm>
            <a:off x="8963523" y="109771"/>
            <a:ext cx="1818452" cy="2057578"/>
          </a:xfrm>
          <a:prstGeom prst="rect">
            <a:avLst/>
          </a:prstGeom>
        </p:spPr>
      </p:pic>
      <p:pic>
        <p:nvPicPr>
          <p:cNvPr id="10" name="Slika 9">
            <a:extLst>
              <a:ext uri="{FF2B5EF4-FFF2-40B4-BE49-F238E27FC236}">
                <a16:creationId xmlns:a16="http://schemas.microsoft.com/office/drawing/2014/main" id="{B0341C13-8CED-A401-5D62-701C37B7B0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378" y="271785"/>
            <a:ext cx="2705100" cy="1733550"/>
          </a:xfrm>
          <a:prstGeom prst="rect">
            <a:avLst/>
          </a:prstGeom>
        </p:spPr>
      </p:pic>
      <p:pic>
        <p:nvPicPr>
          <p:cNvPr id="12" name="Slika 11" descr="Slika na kojoj se prikazuje skeč, ukrasni isječci, dizajn&#10;&#10;Opis je automatski generiran">
            <a:extLst>
              <a:ext uri="{FF2B5EF4-FFF2-40B4-BE49-F238E27FC236}">
                <a16:creationId xmlns:a16="http://schemas.microsoft.com/office/drawing/2014/main" id="{B836387B-3169-0E2C-503A-70AA0507349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78" y="3817398"/>
            <a:ext cx="2308194" cy="2308194"/>
          </a:xfrm>
          <a:prstGeom prst="rect">
            <a:avLst/>
          </a:prstGeom>
        </p:spPr>
      </p:pic>
      <p:pic>
        <p:nvPicPr>
          <p:cNvPr id="14" name="Slika 13" descr="Slika na kojoj se prikazuje skeč, crtež, Dječja umjetnost, ilustracija&#10;&#10;Opis je automatski generiran">
            <a:extLst>
              <a:ext uri="{FF2B5EF4-FFF2-40B4-BE49-F238E27FC236}">
                <a16:creationId xmlns:a16="http://schemas.microsoft.com/office/drawing/2014/main" id="{5203793D-1E0A-761D-936D-8BE056519B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902" y="3817398"/>
            <a:ext cx="2540579" cy="254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3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1FCAB93-B840-577A-4CBE-9DCE5E08F6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7027442"/>
              </p:ext>
            </p:extLst>
          </p:nvPr>
        </p:nvGraphicFramePr>
        <p:xfrm>
          <a:off x="953734" y="1285875"/>
          <a:ext cx="10516215" cy="43360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505405">
                  <a:extLst>
                    <a:ext uri="{9D8B030D-6E8A-4147-A177-3AD203B41FA5}">
                      <a16:colId xmlns:a16="http://schemas.microsoft.com/office/drawing/2014/main" val="2287961578"/>
                    </a:ext>
                  </a:extLst>
                </a:gridCol>
                <a:gridCol w="3505405">
                  <a:extLst>
                    <a:ext uri="{9D8B030D-6E8A-4147-A177-3AD203B41FA5}">
                      <a16:colId xmlns:a16="http://schemas.microsoft.com/office/drawing/2014/main" val="4077161300"/>
                    </a:ext>
                  </a:extLst>
                </a:gridCol>
                <a:gridCol w="3505405">
                  <a:extLst>
                    <a:ext uri="{9D8B030D-6E8A-4147-A177-3AD203B41FA5}">
                      <a16:colId xmlns:a16="http://schemas.microsoft.com/office/drawing/2014/main" val="2774425297"/>
                    </a:ext>
                  </a:extLst>
                </a:gridCol>
              </a:tblGrid>
              <a:tr h="483156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DATA 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FORMAT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AGGREGATION LEVEL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038794"/>
                  </a:ext>
                </a:extLst>
              </a:tr>
              <a:tr h="483156">
                <a:tc>
                  <a:txBody>
                    <a:bodyPr/>
                    <a:lstStyle/>
                    <a:p>
                      <a:pPr algn="l"/>
                      <a:r>
                        <a:rPr lang="hr-HR" dirty="0"/>
                        <a:t>HAPIH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.pdf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err="1"/>
                        <a:t>generic</a:t>
                      </a:r>
                      <a:r>
                        <a:rPr lang="hr-HR" dirty="0"/>
                        <a:t> data (</a:t>
                      </a:r>
                      <a:r>
                        <a:rPr lang="hr-HR" dirty="0" err="1"/>
                        <a:t>basic</a:t>
                      </a:r>
                      <a:r>
                        <a:rPr lang="hr-HR" dirty="0"/>
                        <a:t> </a:t>
                      </a:r>
                      <a:r>
                        <a:rPr lang="hr-HR" dirty="0" err="1"/>
                        <a:t>statistics</a:t>
                      </a:r>
                      <a:r>
                        <a:rPr lang="hr-HR" dirty="0"/>
                        <a:t>, </a:t>
                      </a:r>
                      <a:r>
                        <a:rPr lang="hr-HR" dirty="0" err="1"/>
                        <a:t>county</a:t>
                      </a:r>
                      <a:r>
                        <a:rPr lang="hr-HR" dirty="0"/>
                        <a:t> </a:t>
                      </a:r>
                      <a:r>
                        <a:rPr lang="hr-HR" dirty="0" err="1"/>
                        <a:t>level</a:t>
                      </a:r>
                      <a:r>
                        <a:rPr lang="hr-HR" dirty="0"/>
                        <a:t>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4261673"/>
                  </a:ext>
                </a:extLst>
              </a:tr>
              <a:tr h="483156">
                <a:tc>
                  <a:txBody>
                    <a:bodyPr/>
                    <a:lstStyle/>
                    <a:p>
                      <a:pPr algn="l"/>
                      <a:r>
                        <a:rPr lang="hr-HR" dirty="0"/>
                        <a:t>MINISTRY OF AGRICULTURE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.pdf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annual reports without statistics</a:t>
                      </a:r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794210"/>
                  </a:ext>
                </a:extLst>
              </a:tr>
              <a:tr h="483156">
                <a:tc>
                  <a:txBody>
                    <a:bodyPr/>
                    <a:lstStyle/>
                    <a:p>
                      <a:pPr algn="l"/>
                      <a:r>
                        <a:rPr lang="hr-HR" dirty="0"/>
                        <a:t>OPEN DATA PORTAL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.</a:t>
                      </a:r>
                      <a:r>
                        <a:rPr lang="hr-HR" dirty="0" err="1"/>
                        <a:t>csv</a:t>
                      </a:r>
                      <a:r>
                        <a:rPr lang="hr-HR" dirty="0"/>
                        <a:t>, .pdf. ,.</a:t>
                      </a:r>
                      <a:r>
                        <a:rPr lang="hr-HR" dirty="0" err="1"/>
                        <a:t>xslx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err="1"/>
                        <a:t>yearly</a:t>
                      </a:r>
                      <a:r>
                        <a:rPr lang="hr-HR" dirty="0"/>
                        <a:t>, </a:t>
                      </a:r>
                      <a:r>
                        <a:rPr lang="hr-HR" dirty="0" err="1"/>
                        <a:t>monthly</a:t>
                      </a:r>
                      <a:r>
                        <a:rPr lang="hr-HR" dirty="0"/>
                        <a:t>, </a:t>
                      </a:r>
                      <a:r>
                        <a:rPr lang="hr-HR" dirty="0" err="1"/>
                        <a:t>weekly</a:t>
                      </a:r>
                      <a:r>
                        <a:rPr lang="hr-HR" dirty="0"/>
                        <a:t> </a:t>
                      </a:r>
                      <a:r>
                        <a:rPr lang="hr-HR" dirty="0" err="1"/>
                        <a:t>and</a:t>
                      </a:r>
                      <a:r>
                        <a:rPr lang="hr-HR" dirty="0"/>
                        <a:t> </a:t>
                      </a:r>
                      <a:r>
                        <a:rPr lang="hr-HR" dirty="0" err="1"/>
                        <a:t>daily</a:t>
                      </a:r>
                      <a:r>
                        <a:rPr lang="hr-HR" dirty="0"/>
                        <a:t> </a:t>
                      </a:r>
                      <a:r>
                        <a:rPr lang="hr-HR" dirty="0" err="1"/>
                        <a:t>reports</a:t>
                      </a:r>
                      <a:r>
                        <a:rPr lang="hr-HR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6912887"/>
                  </a:ext>
                </a:extLst>
              </a:tr>
              <a:tr h="483156">
                <a:tc>
                  <a:txBody>
                    <a:bodyPr/>
                    <a:lstStyle/>
                    <a:p>
                      <a:pPr algn="l"/>
                      <a:r>
                        <a:rPr lang="hr-HR" dirty="0"/>
                        <a:t>FAOSTAT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err="1"/>
                        <a:t>doc</a:t>
                      </a:r>
                      <a:r>
                        <a:rPr lang="hr-HR" dirty="0"/>
                        <a:t>, .</a:t>
                      </a:r>
                      <a:r>
                        <a:rPr lang="hr-HR" dirty="0" err="1"/>
                        <a:t>xslx</a:t>
                      </a:r>
                      <a:r>
                        <a:rPr lang="hr-HR" dirty="0"/>
                        <a:t>, .pdf, html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number of animals per year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6581764"/>
                  </a:ext>
                </a:extLst>
              </a:tr>
              <a:tr h="48315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BUREAU OF STATISTICS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.</a:t>
                      </a:r>
                      <a:r>
                        <a:rPr lang="hr-HR" dirty="0" err="1"/>
                        <a:t>xsl</a:t>
                      </a:r>
                      <a:r>
                        <a:rPr lang="hr-HR" dirty="0"/>
                        <a:t>, .pdf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err="1"/>
                        <a:t>generic</a:t>
                      </a:r>
                      <a:r>
                        <a:rPr lang="hr-HR" dirty="0"/>
                        <a:t> data (</a:t>
                      </a:r>
                      <a:r>
                        <a:rPr lang="hr-HR" dirty="0" err="1"/>
                        <a:t>basic</a:t>
                      </a:r>
                      <a:r>
                        <a:rPr lang="hr-HR" dirty="0"/>
                        <a:t> </a:t>
                      </a:r>
                      <a:r>
                        <a:rPr lang="hr-HR" dirty="0" err="1"/>
                        <a:t>statistics</a:t>
                      </a:r>
                      <a:r>
                        <a:rPr lang="hr-HR" dirty="0"/>
                        <a:t>, </a:t>
                      </a:r>
                      <a:r>
                        <a:rPr lang="hr-HR" dirty="0" err="1"/>
                        <a:t>county</a:t>
                      </a:r>
                      <a:r>
                        <a:rPr lang="hr-HR" dirty="0"/>
                        <a:t> </a:t>
                      </a:r>
                      <a:r>
                        <a:rPr lang="hr-HR" dirty="0" err="1"/>
                        <a:t>level</a:t>
                      </a:r>
                      <a:r>
                        <a:rPr lang="hr-HR" dirty="0"/>
                        <a:t>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3006736"/>
                  </a:ext>
                </a:extLst>
              </a:tr>
              <a:tr h="483156">
                <a:tc>
                  <a:txBody>
                    <a:bodyPr/>
                    <a:lstStyle/>
                    <a:p>
                      <a:pPr algn="l"/>
                      <a:r>
                        <a:rPr lang="hr-HR" dirty="0"/>
                        <a:t>AZRRI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.pdf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 number of animals </a:t>
                      </a:r>
                      <a:r>
                        <a:rPr lang="hr-HR" dirty="0" err="1"/>
                        <a:t>in</a:t>
                      </a:r>
                      <a:r>
                        <a:rPr lang="hr-HR" dirty="0"/>
                        <a:t> </a:t>
                      </a:r>
                      <a:r>
                        <a:rPr lang="hr-HR" dirty="0" err="1"/>
                        <a:t>Istria</a:t>
                      </a:r>
                      <a:r>
                        <a:rPr lang="hr-HR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3105520"/>
                  </a:ext>
                </a:extLst>
              </a:tr>
              <a:tr h="483156">
                <a:tc>
                  <a:txBody>
                    <a:bodyPr/>
                    <a:lstStyle/>
                    <a:p>
                      <a:pPr algn="l"/>
                      <a:r>
                        <a:rPr lang="hr-HR" dirty="0"/>
                        <a:t>GENBANK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dirty="0"/>
                        <a:t>.</a:t>
                      </a:r>
                      <a:r>
                        <a:rPr lang="hr-HR" dirty="0" err="1"/>
                        <a:t>jpg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err="1"/>
                        <a:t>basic</a:t>
                      </a:r>
                      <a:r>
                        <a:rPr lang="hr-HR" dirty="0"/>
                        <a:t> </a:t>
                      </a:r>
                      <a:r>
                        <a:rPr lang="hr-HR" dirty="0" err="1"/>
                        <a:t>statistics</a:t>
                      </a:r>
                      <a:r>
                        <a:rPr lang="hr-HR" dirty="0"/>
                        <a:t> </a:t>
                      </a:r>
                      <a:r>
                        <a:rPr lang="en-US" dirty="0"/>
                        <a:t>animals per year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1604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3</a:t>
            </a:fld>
            <a:endParaRPr lang="en-US"/>
          </a:p>
        </p:txBody>
      </p: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3950D866-8663-9797-4FE3-39373AF8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4025" y="6629400"/>
            <a:ext cx="1000125" cy="228600"/>
          </a:xfrm>
        </p:spPr>
        <p:txBody>
          <a:bodyPr/>
          <a:lstStyle/>
          <a:p>
            <a:r>
              <a:rPr lang="hr-HR" dirty="0"/>
              <a:t>12-May-2023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broja slajda 1">
            <a:extLst>
              <a:ext uri="{FF2B5EF4-FFF2-40B4-BE49-F238E27FC236}">
                <a16:creationId xmlns:a16="http://schemas.microsoft.com/office/drawing/2014/main" id="{F4B61BA5-4CB9-5808-25C0-C7F6F3C66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hr-HR" smtClean="0"/>
              <a:t>4</a:t>
            </a:fld>
            <a:endParaRPr lang="hr-HR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0151D2-A24E-4FAC-EDC2-53C5F1DDD204}"/>
              </a:ext>
            </a:extLst>
          </p:cNvPr>
          <p:cNvSpPr txBox="1">
            <a:spLocks/>
          </p:cNvSpPr>
          <p:nvPr/>
        </p:nvSpPr>
        <p:spPr>
          <a:xfrm>
            <a:off x="538480" y="403897"/>
            <a:ext cx="12232639" cy="83562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3200" dirty="0"/>
              <a:t>PUBLIC ADMINISTRATIVE DATA – MINISTRY OF AGRICULTURE</a:t>
            </a:r>
            <a:endParaRPr lang="en-US" sz="3200" dirty="0"/>
          </a:p>
        </p:txBody>
      </p:sp>
      <p:graphicFrame>
        <p:nvGraphicFramePr>
          <p:cNvPr id="7" name="Tablica 7">
            <a:extLst>
              <a:ext uri="{FF2B5EF4-FFF2-40B4-BE49-F238E27FC236}">
                <a16:creationId xmlns:a16="http://schemas.microsoft.com/office/drawing/2014/main" id="{87259139-C2EB-FAA5-E2F7-4BD1174B0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82508"/>
              </p:ext>
            </p:extLst>
          </p:nvPr>
        </p:nvGraphicFramePr>
        <p:xfrm>
          <a:off x="538480" y="1483360"/>
          <a:ext cx="11389359" cy="65362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796453">
                  <a:extLst>
                    <a:ext uri="{9D8B030D-6E8A-4147-A177-3AD203B41FA5}">
                      <a16:colId xmlns:a16="http://schemas.microsoft.com/office/drawing/2014/main" val="3141048623"/>
                    </a:ext>
                  </a:extLst>
                </a:gridCol>
                <a:gridCol w="3796453">
                  <a:extLst>
                    <a:ext uri="{9D8B030D-6E8A-4147-A177-3AD203B41FA5}">
                      <a16:colId xmlns:a16="http://schemas.microsoft.com/office/drawing/2014/main" val="2275747832"/>
                    </a:ext>
                  </a:extLst>
                </a:gridCol>
                <a:gridCol w="3796453">
                  <a:extLst>
                    <a:ext uri="{9D8B030D-6E8A-4147-A177-3AD203B41FA5}">
                      <a16:colId xmlns:a16="http://schemas.microsoft.com/office/drawing/2014/main" val="3472572669"/>
                    </a:ext>
                  </a:extLst>
                </a:gridCol>
              </a:tblGrid>
              <a:tr h="653626">
                <a:tc>
                  <a:txBody>
                    <a:bodyPr/>
                    <a:lstStyle/>
                    <a:p>
                      <a:pPr algn="ctr"/>
                      <a:r>
                        <a:rPr lang="hr-HR" sz="2400" dirty="0"/>
                        <a:t>OWNER OF RESTOURANT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dirty="0"/>
                        <a:t>TURIST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dirty="0"/>
                        <a:t>BREEDER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0682170"/>
                  </a:ext>
                </a:extLst>
              </a:tr>
            </a:tbl>
          </a:graphicData>
        </a:graphic>
      </p:graphicFrame>
      <p:sp>
        <p:nvSpPr>
          <p:cNvPr id="8" name="Pravokutnik: zaobljeni kutovi 7">
            <a:extLst>
              <a:ext uri="{FF2B5EF4-FFF2-40B4-BE49-F238E27FC236}">
                <a16:creationId xmlns:a16="http://schemas.microsoft.com/office/drawing/2014/main" id="{8908D406-0510-447E-AD67-14AFE4D5C8EC}"/>
              </a:ext>
            </a:extLst>
          </p:cNvPr>
          <p:cNvSpPr/>
          <p:nvPr/>
        </p:nvSpPr>
        <p:spPr>
          <a:xfrm>
            <a:off x="975360" y="2306320"/>
            <a:ext cx="2692400" cy="43688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/>
              <a:t>MARKET DATA</a:t>
            </a:r>
          </a:p>
        </p:txBody>
      </p:sp>
      <p:sp>
        <p:nvSpPr>
          <p:cNvPr id="10" name="TekstniOkvir 9">
            <a:extLst>
              <a:ext uri="{FF2B5EF4-FFF2-40B4-BE49-F238E27FC236}">
                <a16:creationId xmlns:a16="http://schemas.microsoft.com/office/drawing/2014/main" id="{1530BEF6-53FE-456A-4D34-BAE27FCD6488}"/>
              </a:ext>
            </a:extLst>
          </p:cNvPr>
          <p:cNvSpPr txBox="1"/>
          <p:nvPr/>
        </p:nvSpPr>
        <p:spPr>
          <a:xfrm>
            <a:off x="1097280" y="2905760"/>
            <a:ext cx="285496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 err="1"/>
              <a:t>location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farm</a:t>
            </a:r>
            <a:endParaRPr lang="hr-H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1800" b="0" i="0" u="none" strike="noStrike" kern="1200" dirty="0" err="1">
                <a:solidFill>
                  <a:srgbClr val="4D3E2F"/>
                </a:solidFill>
                <a:effectLst/>
                <a:latin typeface="Corbel" panose="020B0503020204020204" pitchFamily="34" charset="0"/>
              </a:rPr>
              <a:t>locat</a:t>
            </a:r>
            <a:r>
              <a:rPr lang="hr-HR" dirty="0" err="1">
                <a:solidFill>
                  <a:srgbClr val="4D3E2F"/>
                </a:solidFill>
                <a:latin typeface="Corbel" panose="020B0503020204020204" pitchFamily="34" charset="0"/>
              </a:rPr>
              <a:t>ion</a:t>
            </a:r>
            <a:r>
              <a:rPr lang="hr-HR" dirty="0">
                <a:solidFill>
                  <a:srgbClr val="4D3E2F"/>
                </a:solidFill>
                <a:latin typeface="Corbel" panose="020B0503020204020204" pitchFamily="34" charset="0"/>
              </a:rPr>
              <a:t> </a:t>
            </a:r>
            <a:r>
              <a:rPr lang="hr-HR" dirty="0" err="1">
                <a:solidFill>
                  <a:srgbClr val="4D3E2F"/>
                </a:solidFill>
                <a:latin typeface="Corbel" panose="020B0503020204020204" pitchFamily="34" charset="0"/>
              </a:rPr>
              <a:t>of</a:t>
            </a:r>
            <a:r>
              <a:rPr lang="hr-HR" dirty="0">
                <a:solidFill>
                  <a:srgbClr val="4D3E2F"/>
                </a:solidFill>
                <a:latin typeface="Corbel" panose="020B0503020204020204" pitchFamily="34" charset="0"/>
              </a:rPr>
              <a:t> </a:t>
            </a:r>
            <a:r>
              <a:rPr lang="hr-HR" dirty="0" err="1">
                <a:solidFill>
                  <a:srgbClr val="4D3E2F"/>
                </a:solidFill>
                <a:latin typeface="Corbel" panose="020B0503020204020204" pitchFamily="34" charset="0"/>
              </a:rPr>
              <a:t>cattle</a:t>
            </a:r>
            <a:r>
              <a:rPr lang="hr-HR" dirty="0">
                <a:solidFill>
                  <a:srgbClr val="4D3E2F"/>
                </a:solidFill>
                <a:latin typeface="Corbel" panose="020B0503020204020204" pitchFamily="34" charset="0"/>
              </a:rPr>
              <a:t> </a:t>
            </a:r>
            <a:r>
              <a:rPr lang="hr-HR" dirty="0" err="1">
                <a:solidFill>
                  <a:srgbClr val="4D3E2F"/>
                </a:solidFill>
                <a:latin typeface="Corbel" panose="020B0503020204020204" pitchFamily="34" charset="0"/>
              </a:rPr>
              <a:t>houses</a:t>
            </a:r>
            <a:endParaRPr lang="hr-HR" dirty="0">
              <a:solidFill>
                <a:srgbClr val="4D3E2F"/>
              </a:solidFill>
              <a:latin typeface="Corbel" panose="020B05030202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1800" b="0" i="0" u="none" strike="noStrike" kern="1200" dirty="0" err="1">
                <a:solidFill>
                  <a:srgbClr val="4D3E2F"/>
                </a:solidFill>
                <a:effectLst/>
                <a:latin typeface="Corbel" panose="020B0503020204020204" pitchFamily="34" charset="0"/>
              </a:rPr>
              <a:t>location</a:t>
            </a:r>
            <a:r>
              <a:rPr lang="hr-HR" sz="1800" b="0" i="0" u="none" strike="noStrike" kern="1200" dirty="0">
                <a:solidFill>
                  <a:srgbClr val="4D3E2F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hr-HR" sz="1800" b="0" i="0" u="none" strike="noStrike" kern="1200" dirty="0" err="1">
                <a:solidFill>
                  <a:srgbClr val="4D3E2F"/>
                </a:solidFill>
                <a:effectLst/>
                <a:latin typeface="Corbel" panose="020B0503020204020204" pitchFamily="34" charset="0"/>
              </a:rPr>
              <a:t>of</a:t>
            </a:r>
            <a:r>
              <a:rPr lang="hr-HR" sz="1800" b="0" i="0" u="none" strike="noStrike" kern="1200" dirty="0">
                <a:solidFill>
                  <a:srgbClr val="4D3E2F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hr-HR" sz="1800" b="0" i="0" u="none" strike="noStrike" kern="1200" dirty="0" err="1">
                <a:solidFill>
                  <a:srgbClr val="4D3E2F"/>
                </a:solidFill>
                <a:effectLst/>
                <a:latin typeface="Corbel" panose="020B0503020204020204" pitchFamily="34" charset="0"/>
              </a:rPr>
              <a:t>meat</a:t>
            </a:r>
            <a:r>
              <a:rPr lang="hr-HR" sz="1800" b="0" i="0" u="none" strike="noStrike" kern="1200" dirty="0">
                <a:solidFill>
                  <a:srgbClr val="4D3E2F"/>
                </a:solidFill>
                <a:effectLst/>
                <a:latin typeface="Corbel" panose="020B0503020204020204" pitchFamily="34" charset="0"/>
              </a:rPr>
              <a:t> market</a:t>
            </a:r>
            <a:endParaRPr lang="hr-H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</p:txBody>
      </p:sp>
      <p:sp>
        <p:nvSpPr>
          <p:cNvPr id="11" name="Pravokutnik: zaobljeni kutovi 10">
            <a:extLst>
              <a:ext uri="{FF2B5EF4-FFF2-40B4-BE49-F238E27FC236}">
                <a16:creationId xmlns:a16="http://schemas.microsoft.com/office/drawing/2014/main" id="{3F468D2C-97ED-E72A-4F78-3D47D1BD3C32}"/>
              </a:ext>
            </a:extLst>
          </p:cNvPr>
          <p:cNvSpPr/>
          <p:nvPr/>
        </p:nvSpPr>
        <p:spPr>
          <a:xfrm>
            <a:off x="975360" y="4464688"/>
            <a:ext cx="2692400" cy="43688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/>
              <a:t>AGRI DATA</a:t>
            </a:r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11453DBA-CCBF-FF4C-F915-9805A65DEF96}"/>
              </a:ext>
            </a:extLst>
          </p:cNvPr>
          <p:cNvSpPr txBox="1"/>
          <p:nvPr/>
        </p:nvSpPr>
        <p:spPr>
          <a:xfrm>
            <a:off x="1097280" y="4937760"/>
            <a:ext cx="330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 err="1"/>
              <a:t>quantity</a:t>
            </a:r>
            <a:r>
              <a:rPr lang="hr-HR" dirty="0"/>
              <a:t> </a:t>
            </a:r>
            <a:r>
              <a:rPr lang="hr-HR" dirty="0" err="1"/>
              <a:t>production</a:t>
            </a:r>
            <a:r>
              <a:rPr lang="hr-HR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/>
              <a:t>market </a:t>
            </a:r>
            <a:r>
              <a:rPr lang="hr-HR" dirty="0" err="1"/>
              <a:t>prices</a:t>
            </a:r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</p:txBody>
      </p:sp>
      <p:sp>
        <p:nvSpPr>
          <p:cNvPr id="14" name="Pravokutnik: zaobljeni kutovi 13">
            <a:extLst>
              <a:ext uri="{FF2B5EF4-FFF2-40B4-BE49-F238E27FC236}">
                <a16:creationId xmlns:a16="http://schemas.microsoft.com/office/drawing/2014/main" id="{A2FFD54C-488F-6E89-FB8A-9F6522DEFDA4}"/>
              </a:ext>
            </a:extLst>
          </p:cNvPr>
          <p:cNvSpPr/>
          <p:nvPr/>
        </p:nvSpPr>
        <p:spPr>
          <a:xfrm>
            <a:off x="8859520" y="2302933"/>
            <a:ext cx="2692400" cy="43688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/>
              <a:t>MARKET DATA</a:t>
            </a:r>
          </a:p>
        </p:txBody>
      </p:sp>
      <p:sp>
        <p:nvSpPr>
          <p:cNvPr id="15" name="Pravokutnik: zaobljeni kutovi 14">
            <a:extLst>
              <a:ext uri="{FF2B5EF4-FFF2-40B4-BE49-F238E27FC236}">
                <a16:creationId xmlns:a16="http://schemas.microsoft.com/office/drawing/2014/main" id="{B325C966-5C1C-E8B7-5F1A-7FB841F990B3}"/>
              </a:ext>
            </a:extLst>
          </p:cNvPr>
          <p:cNvSpPr/>
          <p:nvPr/>
        </p:nvSpPr>
        <p:spPr>
          <a:xfrm>
            <a:off x="8859520" y="4464688"/>
            <a:ext cx="2692400" cy="43688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/>
              <a:t>AGRI DATA</a:t>
            </a:r>
          </a:p>
        </p:txBody>
      </p:sp>
      <p:sp>
        <p:nvSpPr>
          <p:cNvPr id="17" name="Pravokutnik: zaobljeni kutovi 16">
            <a:extLst>
              <a:ext uri="{FF2B5EF4-FFF2-40B4-BE49-F238E27FC236}">
                <a16:creationId xmlns:a16="http://schemas.microsoft.com/office/drawing/2014/main" id="{C5CC8CA2-DF93-9D07-8F10-D340F67AF9D6}"/>
              </a:ext>
            </a:extLst>
          </p:cNvPr>
          <p:cNvSpPr/>
          <p:nvPr/>
        </p:nvSpPr>
        <p:spPr>
          <a:xfrm>
            <a:off x="4719320" y="2302933"/>
            <a:ext cx="3088640" cy="43688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/>
              <a:t>MARKET AND AGRI DATA</a:t>
            </a:r>
          </a:p>
        </p:txBody>
      </p:sp>
      <p:sp>
        <p:nvSpPr>
          <p:cNvPr id="18" name="TekstniOkvir 17">
            <a:extLst>
              <a:ext uri="{FF2B5EF4-FFF2-40B4-BE49-F238E27FC236}">
                <a16:creationId xmlns:a16="http://schemas.microsoft.com/office/drawing/2014/main" id="{B9D5D469-74B9-757E-9108-8E3DC9693F28}"/>
              </a:ext>
            </a:extLst>
          </p:cNvPr>
          <p:cNvSpPr txBox="1"/>
          <p:nvPr/>
        </p:nvSpPr>
        <p:spPr>
          <a:xfrm>
            <a:off x="4978400" y="2905760"/>
            <a:ext cx="285496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 err="1"/>
              <a:t>location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restaurant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1800" b="0" i="0" u="none" strike="noStrike" kern="1200" dirty="0" err="1">
                <a:solidFill>
                  <a:srgbClr val="4D3E2F"/>
                </a:solidFill>
                <a:effectLst/>
                <a:latin typeface="Corbel" panose="020B0503020204020204" pitchFamily="34" charset="0"/>
              </a:rPr>
              <a:t>locat</a:t>
            </a:r>
            <a:r>
              <a:rPr lang="hr-HR" dirty="0" err="1">
                <a:solidFill>
                  <a:srgbClr val="4D3E2F"/>
                </a:solidFill>
                <a:latin typeface="Corbel" panose="020B0503020204020204" pitchFamily="34" charset="0"/>
              </a:rPr>
              <a:t>ion</a:t>
            </a:r>
            <a:r>
              <a:rPr lang="hr-HR" dirty="0">
                <a:solidFill>
                  <a:srgbClr val="4D3E2F"/>
                </a:solidFill>
                <a:latin typeface="Corbel" panose="020B0503020204020204" pitchFamily="34" charset="0"/>
              </a:rPr>
              <a:t> </a:t>
            </a:r>
            <a:r>
              <a:rPr lang="hr-HR" dirty="0" err="1">
                <a:solidFill>
                  <a:srgbClr val="4D3E2F"/>
                </a:solidFill>
                <a:latin typeface="Corbel" panose="020B0503020204020204" pitchFamily="34" charset="0"/>
              </a:rPr>
              <a:t>of</a:t>
            </a:r>
            <a:r>
              <a:rPr lang="hr-HR" dirty="0">
                <a:solidFill>
                  <a:srgbClr val="4D3E2F"/>
                </a:solidFill>
                <a:latin typeface="Corbel" panose="020B0503020204020204" pitchFamily="34" charset="0"/>
              </a:rPr>
              <a:t> </a:t>
            </a:r>
            <a:r>
              <a:rPr lang="hr-HR" dirty="0" err="1"/>
              <a:t>farm</a:t>
            </a:r>
            <a:endParaRPr lang="hr-HR" dirty="0">
              <a:solidFill>
                <a:srgbClr val="4D3E2F"/>
              </a:solidFill>
              <a:latin typeface="Corbel" panose="020B05030202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1800" b="0" i="0" u="none" strike="noStrike" kern="1200" dirty="0" err="1">
                <a:solidFill>
                  <a:srgbClr val="4D3E2F"/>
                </a:solidFill>
                <a:effectLst/>
                <a:latin typeface="Corbel" panose="020B0503020204020204" pitchFamily="34" charset="0"/>
              </a:rPr>
              <a:t>location</a:t>
            </a:r>
            <a:r>
              <a:rPr lang="hr-HR" sz="1800" b="0" i="0" u="none" strike="noStrike" kern="1200" dirty="0">
                <a:solidFill>
                  <a:srgbClr val="4D3E2F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hr-HR" sz="1800" b="0" i="0" u="none" strike="noStrike" kern="1200" dirty="0" err="1">
                <a:solidFill>
                  <a:srgbClr val="4D3E2F"/>
                </a:solidFill>
                <a:effectLst/>
                <a:latin typeface="Corbel" panose="020B0503020204020204" pitchFamily="34" charset="0"/>
              </a:rPr>
              <a:t>of</a:t>
            </a:r>
            <a:r>
              <a:rPr lang="hr-HR" sz="1800" b="0" i="0" u="none" strike="noStrike" kern="1200" dirty="0">
                <a:solidFill>
                  <a:srgbClr val="4D3E2F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hr-HR" sz="1800" b="0" i="0" u="none" strike="noStrike" kern="1200" dirty="0" err="1">
                <a:solidFill>
                  <a:srgbClr val="4D3E2F"/>
                </a:solidFill>
                <a:effectLst/>
                <a:latin typeface="Corbel" panose="020B0503020204020204" pitchFamily="34" charset="0"/>
              </a:rPr>
              <a:t>rural</a:t>
            </a:r>
            <a:r>
              <a:rPr lang="hr-HR" sz="1800" b="0" i="0" u="none" strike="noStrike" kern="1200" dirty="0">
                <a:solidFill>
                  <a:srgbClr val="4D3E2F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hr-HR" sz="1800" b="0" i="0" u="none" strike="noStrike" kern="1200" dirty="0" err="1">
                <a:solidFill>
                  <a:srgbClr val="4D3E2F"/>
                </a:solidFill>
                <a:effectLst/>
                <a:latin typeface="Corbel" panose="020B0503020204020204" pitchFamily="34" charset="0"/>
              </a:rPr>
              <a:t>tourism</a:t>
            </a:r>
            <a:endParaRPr lang="hr-HR" dirty="0"/>
          </a:p>
        </p:txBody>
      </p:sp>
      <p:sp>
        <p:nvSpPr>
          <p:cNvPr id="23" name="TekstniOkvir 22">
            <a:extLst>
              <a:ext uri="{FF2B5EF4-FFF2-40B4-BE49-F238E27FC236}">
                <a16:creationId xmlns:a16="http://schemas.microsoft.com/office/drawing/2014/main" id="{9D5C44B7-9CDC-9FB8-5B09-2A384CD88517}"/>
              </a:ext>
            </a:extLst>
          </p:cNvPr>
          <p:cNvSpPr txBox="1"/>
          <p:nvPr/>
        </p:nvSpPr>
        <p:spPr>
          <a:xfrm>
            <a:off x="8686800" y="4901568"/>
            <a:ext cx="3627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 err="1"/>
              <a:t>quantities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sires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dames</a:t>
            </a:r>
            <a:endParaRPr lang="hr-H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/>
              <a:t>pedigree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 err="1"/>
              <a:t>breeding</a:t>
            </a:r>
            <a:r>
              <a:rPr lang="hr-HR" dirty="0"/>
              <a:t> </a:t>
            </a:r>
            <a:r>
              <a:rPr lang="hr-HR" dirty="0" err="1"/>
              <a:t>values</a:t>
            </a:r>
            <a:r>
              <a:rPr lang="hr-HR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 err="1"/>
              <a:t>breeding</a:t>
            </a:r>
            <a:r>
              <a:rPr lang="hr-HR" dirty="0"/>
              <a:t> program</a:t>
            </a:r>
          </a:p>
          <a:p>
            <a:endParaRPr lang="hr-HR" dirty="0"/>
          </a:p>
        </p:txBody>
      </p:sp>
      <p:sp>
        <p:nvSpPr>
          <p:cNvPr id="24" name="TekstniOkvir 23">
            <a:extLst>
              <a:ext uri="{FF2B5EF4-FFF2-40B4-BE49-F238E27FC236}">
                <a16:creationId xmlns:a16="http://schemas.microsoft.com/office/drawing/2014/main" id="{D36BD67A-E752-F208-AC9C-D13C320E8AE0}"/>
              </a:ext>
            </a:extLst>
          </p:cNvPr>
          <p:cNvSpPr txBox="1"/>
          <p:nvPr/>
        </p:nvSpPr>
        <p:spPr>
          <a:xfrm>
            <a:off x="8686800" y="2881666"/>
            <a:ext cx="330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 err="1"/>
              <a:t>location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farm</a:t>
            </a:r>
            <a:endParaRPr lang="hr-H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/>
              <a:t>market </a:t>
            </a:r>
            <a:r>
              <a:rPr lang="hr-HR" dirty="0" err="1"/>
              <a:t>prices</a:t>
            </a:r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4042321-DE6C-FC1E-56D6-FBB14DBD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3403" y="6629400"/>
            <a:ext cx="1000662" cy="228600"/>
          </a:xfrm>
        </p:spPr>
        <p:txBody>
          <a:bodyPr/>
          <a:lstStyle/>
          <a:p>
            <a:r>
              <a:rPr lang="hr-HR" dirty="0"/>
              <a:t>12-May-2023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broja slajda 1">
            <a:extLst>
              <a:ext uri="{FF2B5EF4-FFF2-40B4-BE49-F238E27FC236}">
                <a16:creationId xmlns:a16="http://schemas.microsoft.com/office/drawing/2014/main" id="{F4B61BA5-4CB9-5808-25C0-C7F6F3C66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hr-HR" smtClean="0"/>
              <a:t>5</a:t>
            </a:fld>
            <a:endParaRPr lang="hr-HR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0151D2-A24E-4FAC-EDC2-53C5F1DDD204}"/>
              </a:ext>
            </a:extLst>
          </p:cNvPr>
          <p:cNvSpPr txBox="1">
            <a:spLocks/>
          </p:cNvSpPr>
          <p:nvPr/>
        </p:nvSpPr>
        <p:spPr>
          <a:xfrm>
            <a:off x="538480" y="403897"/>
            <a:ext cx="12232639" cy="83562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3200" dirty="0"/>
              <a:t>PUBLIC ADMINISTRATIVE DATA – MINISTRY OF AGRICULTURE</a:t>
            </a:r>
            <a:endParaRPr lang="en-US" sz="3200" dirty="0"/>
          </a:p>
        </p:txBody>
      </p:sp>
      <p:graphicFrame>
        <p:nvGraphicFramePr>
          <p:cNvPr id="7" name="Tablica 7">
            <a:extLst>
              <a:ext uri="{FF2B5EF4-FFF2-40B4-BE49-F238E27FC236}">
                <a16:creationId xmlns:a16="http://schemas.microsoft.com/office/drawing/2014/main" id="{87259139-C2EB-FAA5-E2F7-4BD1174B08B9}"/>
              </a:ext>
            </a:extLst>
          </p:cNvPr>
          <p:cNvGraphicFramePr>
            <a:graphicFrameLocks noGrp="1"/>
          </p:cNvGraphicFramePr>
          <p:nvPr/>
        </p:nvGraphicFramePr>
        <p:xfrm>
          <a:off x="538480" y="1483360"/>
          <a:ext cx="11389359" cy="65362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796453">
                  <a:extLst>
                    <a:ext uri="{9D8B030D-6E8A-4147-A177-3AD203B41FA5}">
                      <a16:colId xmlns:a16="http://schemas.microsoft.com/office/drawing/2014/main" val="3141048623"/>
                    </a:ext>
                  </a:extLst>
                </a:gridCol>
                <a:gridCol w="3796453">
                  <a:extLst>
                    <a:ext uri="{9D8B030D-6E8A-4147-A177-3AD203B41FA5}">
                      <a16:colId xmlns:a16="http://schemas.microsoft.com/office/drawing/2014/main" val="2275747832"/>
                    </a:ext>
                  </a:extLst>
                </a:gridCol>
                <a:gridCol w="3796453">
                  <a:extLst>
                    <a:ext uri="{9D8B030D-6E8A-4147-A177-3AD203B41FA5}">
                      <a16:colId xmlns:a16="http://schemas.microsoft.com/office/drawing/2014/main" val="3472572669"/>
                    </a:ext>
                  </a:extLst>
                </a:gridCol>
              </a:tblGrid>
              <a:tr h="653626">
                <a:tc>
                  <a:txBody>
                    <a:bodyPr/>
                    <a:lstStyle/>
                    <a:p>
                      <a:pPr algn="ctr"/>
                      <a:r>
                        <a:rPr lang="hr-HR" sz="2400" dirty="0"/>
                        <a:t>OWNER OF RESTOURANT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dirty="0"/>
                        <a:t>TURIST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dirty="0"/>
                        <a:t>BREEDER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0682170"/>
                  </a:ext>
                </a:extLst>
              </a:tr>
            </a:tbl>
          </a:graphicData>
        </a:graphic>
      </p:graphicFrame>
      <p:sp>
        <p:nvSpPr>
          <p:cNvPr id="8" name="Pravokutnik: zaobljeni kutovi 7">
            <a:extLst>
              <a:ext uri="{FF2B5EF4-FFF2-40B4-BE49-F238E27FC236}">
                <a16:creationId xmlns:a16="http://schemas.microsoft.com/office/drawing/2014/main" id="{8908D406-0510-447E-AD67-14AFE4D5C8EC}"/>
              </a:ext>
            </a:extLst>
          </p:cNvPr>
          <p:cNvSpPr/>
          <p:nvPr/>
        </p:nvSpPr>
        <p:spPr>
          <a:xfrm>
            <a:off x="975360" y="2306320"/>
            <a:ext cx="2692400" cy="43688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/>
              <a:t>MARKET DATA</a:t>
            </a:r>
          </a:p>
        </p:txBody>
      </p:sp>
      <p:sp>
        <p:nvSpPr>
          <p:cNvPr id="10" name="TekstniOkvir 9">
            <a:extLst>
              <a:ext uri="{FF2B5EF4-FFF2-40B4-BE49-F238E27FC236}">
                <a16:creationId xmlns:a16="http://schemas.microsoft.com/office/drawing/2014/main" id="{1530BEF6-53FE-456A-4D34-BAE27FCD6488}"/>
              </a:ext>
            </a:extLst>
          </p:cNvPr>
          <p:cNvSpPr txBox="1"/>
          <p:nvPr/>
        </p:nvSpPr>
        <p:spPr>
          <a:xfrm>
            <a:off x="1097280" y="2905760"/>
            <a:ext cx="285496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 err="1"/>
              <a:t>location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farm</a:t>
            </a:r>
            <a:endParaRPr lang="hr-H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1800" b="0" u="none" strike="noStrike" kern="1200" dirty="0" err="1">
                <a:solidFill>
                  <a:srgbClr val="4D3E2F"/>
                </a:solidFill>
                <a:effectLst/>
                <a:latin typeface="Corbel" panose="020B0503020204020204" pitchFamily="34" charset="0"/>
              </a:rPr>
              <a:t>locat</a:t>
            </a:r>
            <a:r>
              <a:rPr lang="hr-HR" dirty="0" err="1">
                <a:solidFill>
                  <a:srgbClr val="4D3E2F"/>
                </a:solidFill>
                <a:latin typeface="Corbel" panose="020B0503020204020204" pitchFamily="34" charset="0"/>
              </a:rPr>
              <a:t>ion</a:t>
            </a:r>
            <a:r>
              <a:rPr lang="hr-HR" dirty="0">
                <a:solidFill>
                  <a:srgbClr val="4D3E2F"/>
                </a:solidFill>
                <a:latin typeface="Corbel" panose="020B0503020204020204" pitchFamily="34" charset="0"/>
              </a:rPr>
              <a:t> </a:t>
            </a:r>
            <a:r>
              <a:rPr lang="hr-HR" dirty="0" err="1">
                <a:solidFill>
                  <a:srgbClr val="4D3E2F"/>
                </a:solidFill>
                <a:latin typeface="Corbel" panose="020B0503020204020204" pitchFamily="34" charset="0"/>
              </a:rPr>
              <a:t>of</a:t>
            </a:r>
            <a:r>
              <a:rPr lang="hr-HR" dirty="0">
                <a:solidFill>
                  <a:srgbClr val="4D3E2F"/>
                </a:solidFill>
                <a:latin typeface="Corbel" panose="020B0503020204020204" pitchFamily="34" charset="0"/>
              </a:rPr>
              <a:t> </a:t>
            </a:r>
            <a:r>
              <a:rPr lang="hr-HR" dirty="0" err="1">
                <a:solidFill>
                  <a:srgbClr val="4D3E2F"/>
                </a:solidFill>
                <a:latin typeface="Corbel" panose="020B0503020204020204" pitchFamily="34" charset="0"/>
              </a:rPr>
              <a:t>cattle</a:t>
            </a:r>
            <a:r>
              <a:rPr lang="hr-HR" dirty="0">
                <a:solidFill>
                  <a:srgbClr val="4D3E2F"/>
                </a:solidFill>
                <a:latin typeface="Corbel" panose="020B0503020204020204" pitchFamily="34" charset="0"/>
              </a:rPr>
              <a:t> </a:t>
            </a:r>
            <a:r>
              <a:rPr lang="hr-HR" dirty="0" err="1">
                <a:solidFill>
                  <a:srgbClr val="4D3E2F"/>
                </a:solidFill>
                <a:latin typeface="Corbel" panose="020B0503020204020204" pitchFamily="34" charset="0"/>
              </a:rPr>
              <a:t>houses</a:t>
            </a:r>
            <a:endParaRPr lang="hr-HR" dirty="0">
              <a:solidFill>
                <a:srgbClr val="4D3E2F"/>
              </a:solidFill>
              <a:latin typeface="Corbel" panose="020B05030202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1800" b="0" u="none" strike="noStrike" kern="1200" dirty="0" err="1">
                <a:solidFill>
                  <a:srgbClr val="4D3E2F"/>
                </a:solidFill>
                <a:effectLst/>
                <a:latin typeface="Corbel" panose="020B0503020204020204" pitchFamily="34" charset="0"/>
              </a:rPr>
              <a:t>location</a:t>
            </a:r>
            <a:r>
              <a:rPr lang="hr-HR" sz="1800" b="0" u="none" strike="noStrike" kern="1200" dirty="0">
                <a:solidFill>
                  <a:srgbClr val="4D3E2F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hr-HR" sz="1800" b="0" u="none" strike="noStrike" kern="1200" dirty="0" err="1">
                <a:solidFill>
                  <a:srgbClr val="4D3E2F"/>
                </a:solidFill>
                <a:effectLst/>
                <a:latin typeface="Corbel" panose="020B0503020204020204" pitchFamily="34" charset="0"/>
              </a:rPr>
              <a:t>of</a:t>
            </a:r>
            <a:r>
              <a:rPr lang="hr-HR" sz="1800" b="0" u="none" strike="noStrike" kern="1200" dirty="0">
                <a:solidFill>
                  <a:srgbClr val="4D3E2F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hr-HR" sz="1800" b="0" u="none" strike="noStrike" kern="1200" dirty="0" err="1">
                <a:solidFill>
                  <a:srgbClr val="4D3E2F"/>
                </a:solidFill>
                <a:effectLst/>
                <a:latin typeface="Corbel" panose="020B0503020204020204" pitchFamily="34" charset="0"/>
              </a:rPr>
              <a:t>meat</a:t>
            </a:r>
            <a:r>
              <a:rPr lang="hr-HR" sz="1800" b="0" u="none" strike="noStrike" kern="1200" dirty="0">
                <a:solidFill>
                  <a:srgbClr val="4D3E2F"/>
                </a:solidFill>
                <a:effectLst/>
                <a:latin typeface="Corbel" panose="020B0503020204020204" pitchFamily="34" charset="0"/>
              </a:rPr>
              <a:t> market</a:t>
            </a:r>
            <a:endParaRPr lang="hr-HR" sz="1800" b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</p:txBody>
      </p:sp>
      <p:sp>
        <p:nvSpPr>
          <p:cNvPr id="11" name="Pravokutnik: zaobljeni kutovi 10">
            <a:extLst>
              <a:ext uri="{FF2B5EF4-FFF2-40B4-BE49-F238E27FC236}">
                <a16:creationId xmlns:a16="http://schemas.microsoft.com/office/drawing/2014/main" id="{3F468D2C-97ED-E72A-4F78-3D47D1BD3C32}"/>
              </a:ext>
            </a:extLst>
          </p:cNvPr>
          <p:cNvSpPr/>
          <p:nvPr/>
        </p:nvSpPr>
        <p:spPr>
          <a:xfrm>
            <a:off x="975360" y="4464688"/>
            <a:ext cx="2692400" cy="43688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/>
              <a:t>AGRI DATA</a:t>
            </a:r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11453DBA-CCBF-FF4C-F915-9805A65DEF96}"/>
              </a:ext>
            </a:extLst>
          </p:cNvPr>
          <p:cNvSpPr txBox="1"/>
          <p:nvPr/>
        </p:nvSpPr>
        <p:spPr>
          <a:xfrm>
            <a:off x="1097280" y="4937760"/>
            <a:ext cx="330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 err="1"/>
              <a:t>quantity</a:t>
            </a:r>
            <a:r>
              <a:rPr lang="hr-HR" dirty="0"/>
              <a:t> </a:t>
            </a:r>
            <a:r>
              <a:rPr lang="hr-HR" dirty="0" err="1"/>
              <a:t>production</a:t>
            </a:r>
            <a:r>
              <a:rPr lang="hr-HR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/>
              <a:t>market </a:t>
            </a:r>
            <a:r>
              <a:rPr lang="hr-HR" dirty="0" err="1"/>
              <a:t>prices</a:t>
            </a:r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</p:txBody>
      </p:sp>
      <p:sp>
        <p:nvSpPr>
          <p:cNvPr id="14" name="Pravokutnik: zaobljeni kutovi 13">
            <a:extLst>
              <a:ext uri="{FF2B5EF4-FFF2-40B4-BE49-F238E27FC236}">
                <a16:creationId xmlns:a16="http://schemas.microsoft.com/office/drawing/2014/main" id="{A2FFD54C-488F-6E89-FB8A-9F6522DEFDA4}"/>
              </a:ext>
            </a:extLst>
          </p:cNvPr>
          <p:cNvSpPr/>
          <p:nvPr/>
        </p:nvSpPr>
        <p:spPr>
          <a:xfrm>
            <a:off x="8859520" y="2302933"/>
            <a:ext cx="2692400" cy="43688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/>
              <a:t>MARKET DATA</a:t>
            </a:r>
          </a:p>
        </p:txBody>
      </p:sp>
      <p:sp>
        <p:nvSpPr>
          <p:cNvPr id="15" name="Pravokutnik: zaobljeni kutovi 14">
            <a:extLst>
              <a:ext uri="{FF2B5EF4-FFF2-40B4-BE49-F238E27FC236}">
                <a16:creationId xmlns:a16="http://schemas.microsoft.com/office/drawing/2014/main" id="{B325C966-5C1C-E8B7-5F1A-7FB841F990B3}"/>
              </a:ext>
            </a:extLst>
          </p:cNvPr>
          <p:cNvSpPr/>
          <p:nvPr/>
        </p:nvSpPr>
        <p:spPr>
          <a:xfrm>
            <a:off x="8859520" y="4464688"/>
            <a:ext cx="2692400" cy="43688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/>
              <a:t>AGRI DATA</a:t>
            </a:r>
          </a:p>
        </p:txBody>
      </p:sp>
      <p:sp>
        <p:nvSpPr>
          <p:cNvPr id="17" name="Pravokutnik: zaobljeni kutovi 16">
            <a:extLst>
              <a:ext uri="{FF2B5EF4-FFF2-40B4-BE49-F238E27FC236}">
                <a16:creationId xmlns:a16="http://schemas.microsoft.com/office/drawing/2014/main" id="{C5CC8CA2-DF93-9D07-8F10-D340F67AF9D6}"/>
              </a:ext>
            </a:extLst>
          </p:cNvPr>
          <p:cNvSpPr/>
          <p:nvPr/>
        </p:nvSpPr>
        <p:spPr>
          <a:xfrm>
            <a:off x="4719320" y="2302933"/>
            <a:ext cx="3088640" cy="43688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/>
              <a:t>MARKET AND AGRI DATA</a:t>
            </a:r>
          </a:p>
        </p:txBody>
      </p:sp>
      <p:sp>
        <p:nvSpPr>
          <p:cNvPr id="18" name="TekstniOkvir 17">
            <a:extLst>
              <a:ext uri="{FF2B5EF4-FFF2-40B4-BE49-F238E27FC236}">
                <a16:creationId xmlns:a16="http://schemas.microsoft.com/office/drawing/2014/main" id="{B9D5D469-74B9-757E-9108-8E3DC9693F28}"/>
              </a:ext>
            </a:extLst>
          </p:cNvPr>
          <p:cNvSpPr txBox="1"/>
          <p:nvPr/>
        </p:nvSpPr>
        <p:spPr>
          <a:xfrm>
            <a:off x="4978400" y="2905760"/>
            <a:ext cx="285496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 err="1"/>
              <a:t>location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restaurant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1800" b="0" i="0" u="none" strike="noStrike" kern="1200" dirty="0" err="1">
                <a:solidFill>
                  <a:srgbClr val="4D3E2F"/>
                </a:solidFill>
                <a:effectLst/>
                <a:latin typeface="Corbel" panose="020B0503020204020204" pitchFamily="34" charset="0"/>
              </a:rPr>
              <a:t>locat</a:t>
            </a:r>
            <a:r>
              <a:rPr lang="hr-HR" dirty="0" err="1">
                <a:solidFill>
                  <a:srgbClr val="4D3E2F"/>
                </a:solidFill>
                <a:latin typeface="Corbel" panose="020B0503020204020204" pitchFamily="34" charset="0"/>
              </a:rPr>
              <a:t>ion</a:t>
            </a:r>
            <a:r>
              <a:rPr lang="hr-HR" dirty="0">
                <a:solidFill>
                  <a:srgbClr val="4D3E2F"/>
                </a:solidFill>
                <a:latin typeface="Corbel" panose="020B0503020204020204" pitchFamily="34" charset="0"/>
              </a:rPr>
              <a:t> </a:t>
            </a:r>
            <a:r>
              <a:rPr lang="hr-HR" dirty="0" err="1">
                <a:solidFill>
                  <a:srgbClr val="4D3E2F"/>
                </a:solidFill>
                <a:latin typeface="Corbel" panose="020B0503020204020204" pitchFamily="34" charset="0"/>
              </a:rPr>
              <a:t>of</a:t>
            </a:r>
            <a:r>
              <a:rPr lang="hr-HR" dirty="0">
                <a:solidFill>
                  <a:srgbClr val="4D3E2F"/>
                </a:solidFill>
                <a:latin typeface="Corbel" panose="020B0503020204020204" pitchFamily="34" charset="0"/>
              </a:rPr>
              <a:t> </a:t>
            </a:r>
            <a:r>
              <a:rPr lang="hr-HR" dirty="0" err="1"/>
              <a:t>farm</a:t>
            </a:r>
            <a:endParaRPr lang="hr-HR" dirty="0">
              <a:solidFill>
                <a:srgbClr val="4D3E2F"/>
              </a:solidFill>
              <a:latin typeface="Corbel" panose="020B05030202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1800" b="0" i="0" u="none" strike="noStrike" kern="1200" dirty="0" err="1">
                <a:solidFill>
                  <a:srgbClr val="4D3E2F"/>
                </a:solidFill>
                <a:effectLst/>
                <a:latin typeface="Corbel" panose="020B0503020204020204" pitchFamily="34" charset="0"/>
              </a:rPr>
              <a:t>location</a:t>
            </a:r>
            <a:r>
              <a:rPr lang="hr-HR" sz="1800" b="0" i="0" u="none" strike="noStrike" kern="1200" dirty="0">
                <a:solidFill>
                  <a:srgbClr val="4D3E2F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hr-HR" sz="1800" b="0" i="0" u="none" strike="noStrike" kern="1200" dirty="0" err="1">
                <a:solidFill>
                  <a:srgbClr val="4D3E2F"/>
                </a:solidFill>
                <a:effectLst/>
                <a:latin typeface="Corbel" panose="020B0503020204020204" pitchFamily="34" charset="0"/>
              </a:rPr>
              <a:t>of</a:t>
            </a:r>
            <a:r>
              <a:rPr lang="hr-HR" sz="1800" b="0" i="0" u="none" strike="noStrike" kern="1200" dirty="0">
                <a:solidFill>
                  <a:srgbClr val="4D3E2F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hr-HR" sz="1800" b="0" i="0" u="none" strike="noStrike" kern="1200" dirty="0" err="1">
                <a:solidFill>
                  <a:srgbClr val="4D3E2F"/>
                </a:solidFill>
                <a:effectLst/>
                <a:latin typeface="Corbel" panose="020B0503020204020204" pitchFamily="34" charset="0"/>
              </a:rPr>
              <a:t>rural</a:t>
            </a:r>
            <a:r>
              <a:rPr lang="hr-HR" sz="1800" b="0" i="0" u="none" strike="noStrike" kern="1200" dirty="0">
                <a:solidFill>
                  <a:srgbClr val="4D3E2F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hr-HR" sz="1800" b="0" i="0" u="none" strike="noStrike" kern="1200" dirty="0" err="1">
                <a:solidFill>
                  <a:srgbClr val="4D3E2F"/>
                </a:solidFill>
                <a:effectLst/>
                <a:latin typeface="Corbel" panose="020B0503020204020204" pitchFamily="34" charset="0"/>
              </a:rPr>
              <a:t>tourism</a:t>
            </a:r>
            <a:endParaRPr lang="hr-HR" dirty="0"/>
          </a:p>
        </p:txBody>
      </p:sp>
      <p:sp>
        <p:nvSpPr>
          <p:cNvPr id="23" name="TekstniOkvir 22">
            <a:extLst>
              <a:ext uri="{FF2B5EF4-FFF2-40B4-BE49-F238E27FC236}">
                <a16:creationId xmlns:a16="http://schemas.microsoft.com/office/drawing/2014/main" id="{9D5C44B7-9CDC-9FB8-5B09-2A384CD88517}"/>
              </a:ext>
            </a:extLst>
          </p:cNvPr>
          <p:cNvSpPr txBox="1"/>
          <p:nvPr/>
        </p:nvSpPr>
        <p:spPr>
          <a:xfrm>
            <a:off x="8686800" y="4910005"/>
            <a:ext cx="350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 err="1"/>
              <a:t>quantities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sires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dames</a:t>
            </a:r>
            <a:endParaRPr lang="hr-H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/>
              <a:t>pedigree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 err="1"/>
              <a:t>breeding</a:t>
            </a:r>
            <a:r>
              <a:rPr lang="hr-HR" dirty="0"/>
              <a:t> </a:t>
            </a:r>
            <a:r>
              <a:rPr lang="hr-HR" dirty="0" err="1"/>
              <a:t>values</a:t>
            </a:r>
            <a:endParaRPr lang="hr-H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 err="1"/>
              <a:t>breeding</a:t>
            </a:r>
            <a:r>
              <a:rPr lang="hr-HR" dirty="0"/>
              <a:t> program</a:t>
            </a:r>
          </a:p>
          <a:p>
            <a:endParaRPr lang="hr-HR" dirty="0"/>
          </a:p>
        </p:txBody>
      </p:sp>
      <p:sp>
        <p:nvSpPr>
          <p:cNvPr id="24" name="TekstniOkvir 23">
            <a:extLst>
              <a:ext uri="{FF2B5EF4-FFF2-40B4-BE49-F238E27FC236}">
                <a16:creationId xmlns:a16="http://schemas.microsoft.com/office/drawing/2014/main" id="{D36BD67A-E752-F208-AC9C-D13C320E8AE0}"/>
              </a:ext>
            </a:extLst>
          </p:cNvPr>
          <p:cNvSpPr txBox="1"/>
          <p:nvPr/>
        </p:nvSpPr>
        <p:spPr>
          <a:xfrm>
            <a:off x="8686800" y="2881666"/>
            <a:ext cx="330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 err="1"/>
              <a:t>location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farm</a:t>
            </a:r>
            <a:endParaRPr lang="hr-H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/>
              <a:t>market </a:t>
            </a:r>
            <a:r>
              <a:rPr lang="hr-HR" dirty="0" err="1"/>
              <a:t>prices</a:t>
            </a:r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 descr="Green checkmark">
                <a:extLst>
                  <a:ext uri="{FF2B5EF4-FFF2-40B4-BE49-F238E27FC236}">
                    <a16:creationId xmlns:a16="http://schemas.microsoft.com/office/drawing/2014/main" id="{BE230741-A826-FADE-1F40-D1E0B60011F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63701085"/>
                  </p:ext>
                </p:extLst>
              </p:nvPr>
            </p:nvGraphicFramePr>
            <p:xfrm>
              <a:off x="3855225" y="3426674"/>
              <a:ext cx="350854" cy="2884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50854" cy="288482"/>
                    </a:xfrm>
                    <a:prstGeom prst="rect">
                      <a:avLst/>
                    </a:prstGeom>
                  </am3d:spPr>
                  <am3d:camera>
                    <am3d:pos x="0" y="0" z="6563663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06523" d="1000000"/>
                    <am3d:preTrans dx="0" dy="-14800077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5425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 descr="Green checkmark">
                <a:extLst>
                  <a:ext uri="{FF2B5EF4-FFF2-40B4-BE49-F238E27FC236}">
                    <a16:creationId xmlns:a16="http://schemas.microsoft.com/office/drawing/2014/main" id="{BE230741-A826-FADE-1F40-D1E0B60011F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5225" y="3426674"/>
                <a:ext cx="350854" cy="2884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9" name="3D model 8" descr="Red X">
                <a:extLst>
                  <a:ext uri="{FF2B5EF4-FFF2-40B4-BE49-F238E27FC236}">
                    <a16:creationId xmlns:a16="http://schemas.microsoft.com/office/drawing/2014/main" id="{CA259D53-6455-7E16-FF14-C98885DC6E6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35690818"/>
                  </p:ext>
                </p:extLst>
              </p:nvPr>
            </p:nvGraphicFramePr>
            <p:xfrm>
              <a:off x="3061507" y="3077816"/>
              <a:ext cx="207729" cy="21242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207729" cy="212421"/>
                    </a:xfrm>
                    <a:prstGeom prst="rect">
                      <a:avLst/>
                    </a:prstGeom>
                  </am3d:spPr>
                  <am3d:camera>
                    <am3d:pos x="0" y="0" z="660672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51450" d="1000000"/>
                    <am3d:preTrans dx="15192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31161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9" name="3D model 8" descr="Red X">
                <a:extLst>
                  <a:ext uri="{FF2B5EF4-FFF2-40B4-BE49-F238E27FC236}">
                    <a16:creationId xmlns:a16="http://schemas.microsoft.com/office/drawing/2014/main" id="{CA259D53-6455-7E16-FF14-C98885DC6E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61507" y="3077816"/>
                <a:ext cx="207729" cy="212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5" name="3D model 24" descr="Green checkmark">
                <a:extLst>
                  <a:ext uri="{FF2B5EF4-FFF2-40B4-BE49-F238E27FC236}">
                    <a16:creationId xmlns:a16="http://schemas.microsoft.com/office/drawing/2014/main" id="{444B4829-9EBD-7B87-DE17-AA37F3E7DE8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95139284"/>
                  </p:ext>
                </p:extLst>
              </p:nvPr>
            </p:nvGraphicFramePr>
            <p:xfrm>
              <a:off x="7629994" y="3835236"/>
              <a:ext cx="406731" cy="33442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06731" cy="334424"/>
                    </a:xfrm>
                    <a:prstGeom prst="rect">
                      <a:avLst/>
                    </a:prstGeom>
                  </am3d:spPr>
                  <am3d:camera>
                    <am3d:pos x="0" y="0" z="6563663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06523" d="1000000"/>
                    <am3d:preTrans dx="0" dy="-14800077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52659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5" name="3D model 24" descr="Green checkmark">
                <a:extLst>
                  <a:ext uri="{FF2B5EF4-FFF2-40B4-BE49-F238E27FC236}">
                    <a16:creationId xmlns:a16="http://schemas.microsoft.com/office/drawing/2014/main" id="{444B4829-9EBD-7B87-DE17-AA37F3E7DE8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29994" y="3835236"/>
                <a:ext cx="406731" cy="334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6" name="3D model 25" descr="Green checkmark">
                <a:extLst>
                  <a:ext uri="{FF2B5EF4-FFF2-40B4-BE49-F238E27FC236}">
                    <a16:creationId xmlns:a16="http://schemas.microsoft.com/office/drawing/2014/main" id="{8B13AEF5-9413-C9AA-C0B5-AF433F0BCFC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36494898"/>
                  </p:ext>
                </p:extLst>
              </p:nvPr>
            </p:nvGraphicFramePr>
            <p:xfrm>
              <a:off x="7426629" y="3002192"/>
              <a:ext cx="406731" cy="33442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06731" cy="334424"/>
                    </a:xfrm>
                    <a:prstGeom prst="rect">
                      <a:avLst/>
                    </a:prstGeom>
                  </am3d:spPr>
                  <am3d:camera>
                    <am3d:pos x="0" y="0" z="6563663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06523" d="1000000"/>
                    <am3d:preTrans dx="0" dy="-14800077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52659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6" name="3D model 25" descr="Green checkmark">
                <a:extLst>
                  <a:ext uri="{FF2B5EF4-FFF2-40B4-BE49-F238E27FC236}">
                    <a16:creationId xmlns:a16="http://schemas.microsoft.com/office/drawing/2014/main" id="{8B13AEF5-9413-C9AA-C0B5-AF433F0BCF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26629" y="3002192"/>
                <a:ext cx="406731" cy="334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9" name="3D model 28" descr="Red X">
                <a:extLst>
                  <a:ext uri="{FF2B5EF4-FFF2-40B4-BE49-F238E27FC236}">
                    <a16:creationId xmlns:a16="http://schemas.microsoft.com/office/drawing/2014/main" id="{B64F8991-25B6-5621-F390-8390F7A3170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2769471"/>
                  </p:ext>
                </p:extLst>
              </p:nvPr>
            </p:nvGraphicFramePr>
            <p:xfrm>
              <a:off x="3846194" y="3904638"/>
              <a:ext cx="207729" cy="21242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207729" cy="212421"/>
                    </a:xfrm>
                    <a:prstGeom prst="rect">
                      <a:avLst/>
                    </a:prstGeom>
                  </am3d:spPr>
                  <am3d:camera>
                    <am3d:pos x="0" y="0" z="660672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51450" d="1000000"/>
                    <am3d:preTrans dx="15192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31161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9" name="3D model 28" descr="Red X">
                <a:extLst>
                  <a:ext uri="{FF2B5EF4-FFF2-40B4-BE49-F238E27FC236}">
                    <a16:creationId xmlns:a16="http://schemas.microsoft.com/office/drawing/2014/main" id="{B64F8991-25B6-5621-F390-8390F7A317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46194" y="3904638"/>
                <a:ext cx="207729" cy="212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0" name="3D model 29" descr="Red X">
                <a:extLst>
                  <a:ext uri="{FF2B5EF4-FFF2-40B4-BE49-F238E27FC236}">
                    <a16:creationId xmlns:a16="http://schemas.microsoft.com/office/drawing/2014/main" id="{2BE734EE-78FC-B3B0-1337-A411B7179C6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88282438"/>
                  </p:ext>
                </p:extLst>
              </p:nvPr>
            </p:nvGraphicFramePr>
            <p:xfrm>
              <a:off x="2853779" y="5537924"/>
              <a:ext cx="207729" cy="21242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207729" cy="212421"/>
                    </a:xfrm>
                    <a:prstGeom prst="rect">
                      <a:avLst/>
                    </a:prstGeom>
                  </am3d:spPr>
                  <am3d:camera>
                    <am3d:pos x="0" y="0" z="660672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51450" d="1000000"/>
                    <am3d:preTrans dx="15192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31161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0" name="3D model 29" descr="Red X">
                <a:extLst>
                  <a:ext uri="{FF2B5EF4-FFF2-40B4-BE49-F238E27FC236}">
                    <a16:creationId xmlns:a16="http://schemas.microsoft.com/office/drawing/2014/main" id="{2BE734EE-78FC-B3B0-1337-A411B7179C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53779" y="5537924"/>
                <a:ext cx="207729" cy="212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model 30" descr="Red X">
                <a:extLst>
                  <a:ext uri="{FF2B5EF4-FFF2-40B4-BE49-F238E27FC236}">
                    <a16:creationId xmlns:a16="http://schemas.microsoft.com/office/drawing/2014/main" id="{A5FD0CB8-C9AA-2B4A-0018-D151458C37F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84441372"/>
                  </p:ext>
                </p:extLst>
              </p:nvPr>
            </p:nvGraphicFramePr>
            <p:xfrm>
              <a:off x="10436509" y="3464704"/>
              <a:ext cx="207729" cy="21242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207729" cy="212421"/>
                    </a:xfrm>
                    <a:prstGeom prst="rect">
                      <a:avLst/>
                    </a:prstGeom>
                  </am3d:spPr>
                  <am3d:camera>
                    <am3d:pos x="0" y="0" z="660672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51450" d="1000000"/>
                    <am3d:preTrans dx="15192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31161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model 30" descr="Red X">
                <a:extLst>
                  <a:ext uri="{FF2B5EF4-FFF2-40B4-BE49-F238E27FC236}">
                    <a16:creationId xmlns:a16="http://schemas.microsoft.com/office/drawing/2014/main" id="{A5FD0CB8-C9AA-2B4A-0018-D151458C37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36509" y="3464704"/>
                <a:ext cx="207729" cy="212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2" name="3D model 31" descr="Red X">
                <a:extLst>
                  <a:ext uri="{FF2B5EF4-FFF2-40B4-BE49-F238E27FC236}">
                    <a16:creationId xmlns:a16="http://schemas.microsoft.com/office/drawing/2014/main" id="{F69AE5FA-9CBF-A5CE-6626-C42E7E1210C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90307583"/>
                  </p:ext>
                </p:extLst>
              </p:nvPr>
            </p:nvGraphicFramePr>
            <p:xfrm>
              <a:off x="10644237" y="3069463"/>
              <a:ext cx="207729" cy="21242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207729" cy="212421"/>
                    </a:xfrm>
                    <a:prstGeom prst="rect">
                      <a:avLst/>
                    </a:prstGeom>
                  </am3d:spPr>
                  <am3d:camera>
                    <am3d:pos x="0" y="0" z="660672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51450" d="1000000"/>
                    <am3d:preTrans dx="15192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31161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2" name="3D model 31" descr="Red X">
                <a:extLst>
                  <a:ext uri="{FF2B5EF4-FFF2-40B4-BE49-F238E27FC236}">
                    <a16:creationId xmlns:a16="http://schemas.microsoft.com/office/drawing/2014/main" id="{F69AE5FA-9CBF-A5CE-6626-C42E7E1210C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44237" y="3069463"/>
                <a:ext cx="207729" cy="212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3" name="3D model 32" descr="Red X">
                <a:extLst>
                  <a:ext uri="{FF2B5EF4-FFF2-40B4-BE49-F238E27FC236}">
                    <a16:creationId xmlns:a16="http://schemas.microsoft.com/office/drawing/2014/main" id="{276CB0E5-FFF5-9FFB-2518-FF0612E9A9F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10211602"/>
                  </p:ext>
                </p:extLst>
              </p:nvPr>
            </p:nvGraphicFramePr>
            <p:xfrm>
              <a:off x="6964024" y="3518851"/>
              <a:ext cx="207729" cy="21242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207729" cy="212421"/>
                    </a:xfrm>
                    <a:prstGeom prst="rect">
                      <a:avLst/>
                    </a:prstGeom>
                  </am3d:spPr>
                  <am3d:camera>
                    <am3d:pos x="0" y="0" z="660672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51450" d="1000000"/>
                    <am3d:preTrans dx="15192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10"/>
                  </am3d:raster>
                  <am3d:objViewport viewportSz="31161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3" name="3D model 32" descr="Red X">
                <a:extLst>
                  <a:ext uri="{FF2B5EF4-FFF2-40B4-BE49-F238E27FC236}">
                    <a16:creationId xmlns:a16="http://schemas.microsoft.com/office/drawing/2014/main" id="{276CB0E5-FFF5-9FFB-2518-FF0612E9A9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64024" y="3518851"/>
                <a:ext cx="207729" cy="212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4" name="3D model 33" descr="Red X">
                <a:extLst>
                  <a:ext uri="{FF2B5EF4-FFF2-40B4-BE49-F238E27FC236}">
                    <a16:creationId xmlns:a16="http://schemas.microsoft.com/office/drawing/2014/main" id="{0667423F-02C7-07A7-ACD4-EFC5A62E018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18402221"/>
                  </p:ext>
                </p:extLst>
              </p:nvPr>
            </p:nvGraphicFramePr>
            <p:xfrm>
              <a:off x="11823974" y="5090108"/>
              <a:ext cx="207729" cy="21242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207729" cy="212421"/>
                    </a:xfrm>
                    <a:prstGeom prst="rect">
                      <a:avLst/>
                    </a:prstGeom>
                  </am3d:spPr>
                  <am3d:camera>
                    <am3d:pos x="0" y="0" z="660672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51450" d="1000000"/>
                    <am3d:preTrans dx="15192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31161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4" name="3D model 33" descr="Red X">
                <a:extLst>
                  <a:ext uri="{FF2B5EF4-FFF2-40B4-BE49-F238E27FC236}">
                    <a16:creationId xmlns:a16="http://schemas.microsoft.com/office/drawing/2014/main" id="{0667423F-02C7-07A7-ACD4-EFC5A62E01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823974" y="5090108"/>
                <a:ext cx="207729" cy="212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7" name="3D model 36" descr="Green checkmark">
                <a:extLst>
                  <a:ext uri="{FF2B5EF4-FFF2-40B4-BE49-F238E27FC236}">
                    <a16:creationId xmlns:a16="http://schemas.microsoft.com/office/drawing/2014/main" id="{8CB30A72-700A-411B-FC0E-5F67989C1C7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64116406"/>
                  </p:ext>
                </p:extLst>
              </p:nvPr>
            </p:nvGraphicFramePr>
            <p:xfrm>
              <a:off x="10833909" y="6289161"/>
              <a:ext cx="350854" cy="2884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50854" cy="288482"/>
                    </a:xfrm>
                    <a:prstGeom prst="rect">
                      <a:avLst/>
                    </a:prstGeom>
                  </am3d:spPr>
                  <am3d:camera>
                    <am3d:pos x="0" y="0" z="6563663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06523" d="1000000"/>
                    <am3d:preTrans dx="0" dy="-14800077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5425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7" name="3D model 36" descr="Green checkmark">
                <a:extLst>
                  <a:ext uri="{FF2B5EF4-FFF2-40B4-BE49-F238E27FC236}">
                    <a16:creationId xmlns:a16="http://schemas.microsoft.com/office/drawing/2014/main" id="{8CB30A72-700A-411B-FC0E-5F67989C1C7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33909" y="6289161"/>
                <a:ext cx="350854" cy="2884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0" name="3D model 39" descr="Red X">
                <a:extLst>
                  <a:ext uri="{FF2B5EF4-FFF2-40B4-BE49-F238E27FC236}">
                    <a16:creationId xmlns:a16="http://schemas.microsoft.com/office/drawing/2014/main" id="{76DA7D0D-0D6E-EEBE-61F9-EBDE5513335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96516380"/>
                  </p:ext>
                </p:extLst>
              </p:nvPr>
            </p:nvGraphicFramePr>
            <p:xfrm>
              <a:off x="9997991" y="5499894"/>
              <a:ext cx="207729" cy="21242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207729" cy="212421"/>
                    </a:xfrm>
                    <a:prstGeom prst="rect">
                      <a:avLst/>
                    </a:prstGeom>
                  </am3d:spPr>
                  <am3d:camera>
                    <am3d:pos x="0" y="0" z="660672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51450" d="1000000"/>
                    <am3d:preTrans dx="15192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31161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0" name="3D model 39" descr="Red X">
                <a:extLst>
                  <a:ext uri="{FF2B5EF4-FFF2-40B4-BE49-F238E27FC236}">
                    <a16:creationId xmlns:a16="http://schemas.microsoft.com/office/drawing/2014/main" id="{76DA7D0D-0D6E-EEBE-61F9-EBDE551333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997991" y="5499894"/>
                <a:ext cx="207729" cy="212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1" name="3D model 40" descr="Red X">
                <a:extLst>
                  <a:ext uri="{FF2B5EF4-FFF2-40B4-BE49-F238E27FC236}">
                    <a16:creationId xmlns:a16="http://schemas.microsoft.com/office/drawing/2014/main" id="{E151D49D-57FF-BBDC-B4F2-659E811E6EB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87543232"/>
                  </p:ext>
                </p:extLst>
              </p:nvPr>
            </p:nvGraphicFramePr>
            <p:xfrm>
              <a:off x="3432899" y="5105319"/>
              <a:ext cx="207729" cy="21242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207729" cy="212421"/>
                    </a:xfrm>
                    <a:prstGeom prst="rect">
                      <a:avLst/>
                    </a:prstGeom>
                  </am3d:spPr>
                  <am3d:camera>
                    <am3d:pos x="0" y="0" z="660672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51450" d="1000000"/>
                    <am3d:preTrans dx="15192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31161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1" name="3D model 40" descr="Red X">
                <a:extLst>
                  <a:ext uri="{FF2B5EF4-FFF2-40B4-BE49-F238E27FC236}">
                    <a16:creationId xmlns:a16="http://schemas.microsoft.com/office/drawing/2014/main" id="{E151D49D-57FF-BBDC-B4F2-659E811E6EB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32899" y="5105319"/>
                <a:ext cx="207729" cy="212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2" name="3D model 41" descr="Red X">
                <a:extLst>
                  <a:ext uri="{FF2B5EF4-FFF2-40B4-BE49-F238E27FC236}">
                    <a16:creationId xmlns:a16="http://schemas.microsoft.com/office/drawing/2014/main" id="{7139174B-6490-1D27-B847-0B453E2408C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13690980"/>
                  </p:ext>
                </p:extLst>
              </p:nvPr>
            </p:nvGraphicFramePr>
            <p:xfrm>
              <a:off x="10644236" y="5925668"/>
              <a:ext cx="207729" cy="21242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207729" cy="212421"/>
                    </a:xfrm>
                    <a:prstGeom prst="rect">
                      <a:avLst/>
                    </a:prstGeom>
                  </am3d:spPr>
                  <am3d:camera>
                    <am3d:pos x="0" y="0" z="660672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51450" d="1000000"/>
                    <am3d:preTrans dx="15192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31161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2" name="3D model 41" descr="Red X">
                <a:extLst>
                  <a:ext uri="{FF2B5EF4-FFF2-40B4-BE49-F238E27FC236}">
                    <a16:creationId xmlns:a16="http://schemas.microsoft.com/office/drawing/2014/main" id="{7139174B-6490-1D27-B847-0B453E2408C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644236" y="5925668"/>
                <a:ext cx="207729" cy="212421"/>
              </a:xfrm>
              <a:prstGeom prst="rect">
                <a:avLst/>
              </a:prstGeom>
            </p:spPr>
          </p:pic>
        </mc:Fallback>
      </mc:AlternateContent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90C76FA5-D457-36B9-D64A-A4BE83C420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3403" y="6629400"/>
            <a:ext cx="1000662" cy="228600"/>
          </a:xfrm>
        </p:spPr>
        <p:txBody>
          <a:bodyPr/>
          <a:lstStyle/>
          <a:p>
            <a:r>
              <a:rPr lang="hr-HR" dirty="0"/>
              <a:t>12-May-2023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2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0" presetClass="entr" presetSubtype="1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60" presetClass="entr" presetSubtype="1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0" presetClass="entr" presetSubtype="1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60" presetClass="entr" presetSubtype="1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0" presetClass="entr" presetSubtype="1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60" presetClass="entr" presetSubtype="1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60" presetClass="entr" presetSubtype="1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60" presetClass="entr" presetSubtype="1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60" presetClass="entr" presetSubtype="1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60" presetClass="entr" presetSubtype="1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60" presetClass="entr" presetSubtype="1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60" presetClass="entr" presetSubtype="1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8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60" presetClass="entr" presetSubtype="1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9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60" presetClass="entr" presetSubtype="1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373687BD-C2D3-3131-04BA-FE462CB2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9CD8D479-8942-46E8-A226-A4E01F7A105C}" type="slidenum">
              <a:rPr lang="hr-HR" smtClean="0"/>
              <a:pPr>
                <a:spcAft>
                  <a:spcPts val="600"/>
                </a:spcAft>
              </a:pPr>
              <a:t>6</a:t>
            </a:fld>
            <a:endParaRPr lang="hr-HR"/>
          </a:p>
        </p:txBody>
      </p:sp>
      <p:sp>
        <p:nvSpPr>
          <p:cNvPr id="9" name="Date Placeholder 2" hidden="1">
            <a:extLst>
              <a:ext uri="{FF2B5EF4-FFF2-40B4-BE49-F238E27FC236}">
                <a16:creationId xmlns:a16="http://schemas.microsoft.com/office/drawing/2014/main" id="{432ED428-2DFC-3C3D-FABA-8B6ECADA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0400" y="6629400"/>
            <a:ext cx="1000125" cy="2286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hr-HR"/>
              <a:t>12-May-2023</a:t>
            </a:r>
            <a:endParaRPr lang="en-US"/>
          </a:p>
        </p:txBody>
      </p:sp>
      <p:pic>
        <p:nvPicPr>
          <p:cNvPr id="58" name="Slika 57" descr="Slika na kojoj se prikazuje tekst, uređaj za prikaz, snimka zaslona, multimedija&#10;&#10;Opis je automatski generiran">
            <a:extLst>
              <a:ext uri="{FF2B5EF4-FFF2-40B4-BE49-F238E27FC236}">
                <a16:creationId xmlns:a16="http://schemas.microsoft.com/office/drawing/2014/main" id="{A6377174-4208-988E-66F7-42BD22CBA2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80313" cy="6480313"/>
          </a:xfrm>
          <a:prstGeom prst="rect">
            <a:avLst/>
          </a:prstGeom>
        </p:spPr>
      </p:pic>
      <p:cxnSp>
        <p:nvCxnSpPr>
          <p:cNvPr id="71" name="Ravni poveznik 70">
            <a:extLst>
              <a:ext uri="{FF2B5EF4-FFF2-40B4-BE49-F238E27FC236}">
                <a16:creationId xmlns:a16="http://schemas.microsoft.com/office/drawing/2014/main" id="{C9F89786-61F2-A736-20FD-148C13C889C6}"/>
              </a:ext>
            </a:extLst>
          </p:cNvPr>
          <p:cNvCxnSpPr>
            <a:cxnSpLocks/>
          </p:cNvCxnSpPr>
          <p:nvPr/>
        </p:nvCxnSpPr>
        <p:spPr>
          <a:xfrm flipV="1">
            <a:off x="5231875" y="694543"/>
            <a:ext cx="2007911" cy="2545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avni poveznik 71">
            <a:extLst>
              <a:ext uri="{FF2B5EF4-FFF2-40B4-BE49-F238E27FC236}">
                <a16:creationId xmlns:a16="http://schemas.microsoft.com/office/drawing/2014/main" id="{0D3552FD-A566-11F4-FCE9-EAF747DCCAAF}"/>
              </a:ext>
            </a:extLst>
          </p:cNvPr>
          <p:cNvCxnSpPr>
            <a:cxnSpLocks/>
          </p:cNvCxnSpPr>
          <p:nvPr/>
        </p:nvCxnSpPr>
        <p:spPr>
          <a:xfrm>
            <a:off x="5231875" y="3413627"/>
            <a:ext cx="2007911" cy="1721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Pravokutnik 78">
            <a:extLst>
              <a:ext uri="{FF2B5EF4-FFF2-40B4-BE49-F238E27FC236}">
                <a16:creationId xmlns:a16="http://schemas.microsoft.com/office/drawing/2014/main" id="{8BA06112-5A72-2262-7A3A-D0A68C49C2AE}"/>
              </a:ext>
            </a:extLst>
          </p:cNvPr>
          <p:cNvSpPr/>
          <p:nvPr/>
        </p:nvSpPr>
        <p:spPr>
          <a:xfrm>
            <a:off x="5142320" y="3224025"/>
            <a:ext cx="179109" cy="193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97" name="Slika 96" descr="Slika na kojoj se prikazuje tekst, karta, snimka zaslona, atlas&#10;&#10;Opis je automatski generiran">
            <a:extLst>
              <a:ext uri="{FF2B5EF4-FFF2-40B4-BE49-F238E27FC236}">
                <a16:creationId xmlns:a16="http://schemas.microsoft.com/office/drawing/2014/main" id="{8FBDEC9D-09B1-878A-C6C3-17DD0D5C9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59" y="595944"/>
            <a:ext cx="5103341" cy="4890702"/>
          </a:xfrm>
          <a:prstGeom prst="rect">
            <a:avLst/>
          </a:prstGeom>
        </p:spPr>
      </p:pic>
      <p:pic>
        <p:nvPicPr>
          <p:cNvPr id="99" name="Slika 98" descr="Slika na kojoj se prikazuje tekst, karta, dijagram, snimka zaslona&#10;&#10;Opis je automatski generiran">
            <a:extLst>
              <a:ext uri="{FF2B5EF4-FFF2-40B4-BE49-F238E27FC236}">
                <a16:creationId xmlns:a16="http://schemas.microsoft.com/office/drawing/2014/main" id="{1A29089E-665B-6CD8-2CC2-5B2114EAE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75" y="595944"/>
            <a:ext cx="5229225" cy="5038725"/>
          </a:xfrm>
          <a:prstGeom prst="rect">
            <a:avLst/>
          </a:prstGeom>
        </p:spPr>
      </p:pic>
      <p:pic>
        <p:nvPicPr>
          <p:cNvPr id="101" name="Slika 100" descr="Slika na kojoj se prikazuje tekst, karta, dijagram, snimka zaslona&#10;&#10;Opis je automatski generiran">
            <a:extLst>
              <a:ext uri="{FF2B5EF4-FFF2-40B4-BE49-F238E27FC236}">
                <a16:creationId xmlns:a16="http://schemas.microsoft.com/office/drawing/2014/main" id="{27E64B1F-7EDE-22C7-B106-9623D044DF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771" y="595944"/>
            <a:ext cx="5252229" cy="5087987"/>
          </a:xfrm>
          <a:prstGeom prst="rect">
            <a:avLst/>
          </a:prstGeom>
        </p:spPr>
      </p:pic>
      <p:pic>
        <p:nvPicPr>
          <p:cNvPr id="103" name="Slika 102" descr="Slika na kojoj se prikazuje tekst, karta, snimka zaslona&#10;&#10;Opis je automatski generiran">
            <a:extLst>
              <a:ext uri="{FF2B5EF4-FFF2-40B4-BE49-F238E27FC236}">
                <a16:creationId xmlns:a16="http://schemas.microsoft.com/office/drawing/2014/main" id="{1D790C87-420D-8569-19E0-A219BCD064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554" y="608096"/>
            <a:ext cx="5373753" cy="5097430"/>
          </a:xfrm>
          <a:prstGeom prst="rect">
            <a:avLst/>
          </a:prstGeom>
        </p:spPr>
      </p:pic>
      <p:pic>
        <p:nvPicPr>
          <p:cNvPr id="105" name="Slika 104" descr="Slika na kojoj se prikazuje tekst, karta, dijagram, snimka zaslona&#10;&#10;Opis je automatski generiran">
            <a:extLst>
              <a:ext uri="{FF2B5EF4-FFF2-40B4-BE49-F238E27FC236}">
                <a16:creationId xmlns:a16="http://schemas.microsoft.com/office/drawing/2014/main" id="{6C75D967-9862-D40E-9CEB-277BB88A93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961" y="534535"/>
            <a:ext cx="5298164" cy="518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2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lika 47" descr="Slika na kojoj se prikazuje tekst, karta, snimka zaslona, atlas&#10;&#10;Opis je automatski generiran">
            <a:extLst>
              <a:ext uri="{FF2B5EF4-FFF2-40B4-BE49-F238E27FC236}">
                <a16:creationId xmlns:a16="http://schemas.microsoft.com/office/drawing/2014/main" id="{F158A292-5716-1A2B-F996-DD7EE19E0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665" y="232712"/>
            <a:ext cx="5943600" cy="5695950"/>
          </a:xfrm>
          <a:prstGeom prst="rect">
            <a:avLst/>
          </a:prstGeom>
        </p:spPr>
      </p:pic>
      <p:sp>
        <p:nvSpPr>
          <p:cNvPr id="2" name="Rezervirano mjesto broja slajda 1">
            <a:extLst>
              <a:ext uri="{FF2B5EF4-FFF2-40B4-BE49-F238E27FC236}">
                <a16:creationId xmlns:a16="http://schemas.microsoft.com/office/drawing/2014/main" id="{5BA459A1-B08C-C4C8-68CD-A699D7AB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hr-HR" smtClean="0"/>
              <a:t>7</a:t>
            </a:fld>
            <a:endParaRPr lang="hr-HR" dirty="0"/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72350685-182D-0064-540F-7AAA67486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11-May-23</a:t>
            </a:fld>
            <a:endParaRPr lang="en-US" dirty="0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EA62EC93-C4DC-121F-F2F8-916CA2113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5" name="Slika 4" descr="Slika na kojoj se prikazuje tekst, snimka zaslona, elektronika, monitor&#10;&#10;Opis je automatski generiran">
            <a:extLst>
              <a:ext uri="{FF2B5EF4-FFF2-40B4-BE49-F238E27FC236}">
                <a16:creationId xmlns:a16="http://schemas.microsoft.com/office/drawing/2014/main" id="{CB6BAC3E-0AE9-F7C7-B134-652A8B2D54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304" y="3583317"/>
            <a:ext cx="2916442" cy="2916442"/>
          </a:xfrm>
          <a:prstGeom prst="rect">
            <a:avLst/>
          </a:prstGeom>
        </p:spPr>
      </p:pic>
      <p:pic>
        <p:nvPicPr>
          <p:cNvPr id="10" name="Slika 9" descr="Slika na kojoj se prikazuje vanjski, biljka, kotač, drvo&#10;&#10;Opis je automatski generiran">
            <a:extLst>
              <a:ext uri="{FF2B5EF4-FFF2-40B4-BE49-F238E27FC236}">
                <a16:creationId xmlns:a16="http://schemas.microsoft.com/office/drawing/2014/main" id="{AEF605E7-0EB1-CD39-D6D7-19A2552A27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858" y="254079"/>
            <a:ext cx="2879889" cy="2879889"/>
          </a:xfrm>
          <a:prstGeom prst="rect">
            <a:avLst/>
          </a:prstGeom>
        </p:spPr>
      </p:pic>
      <p:pic>
        <p:nvPicPr>
          <p:cNvPr id="13" name="Grafika 12" descr="Marker outline">
            <a:extLst>
              <a:ext uri="{FF2B5EF4-FFF2-40B4-BE49-F238E27FC236}">
                <a16:creationId xmlns:a16="http://schemas.microsoft.com/office/drawing/2014/main" id="{E218464A-A186-7794-FFF6-8F251C6273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5006" y="1390381"/>
            <a:ext cx="914400" cy="914400"/>
          </a:xfrm>
          <a:prstGeom prst="rect">
            <a:avLst/>
          </a:prstGeom>
        </p:spPr>
      </p:pic>
      <p:cxnSp>
        <p:nvCxnSpPr>
          <p:cNvPr id="15" name="Ravni poveznik 14">
            <a:extLst>
              <a:ext uri="{FF2B5EF4-FFF2-40B4-BE49-F238E27FC236}">
                <a16:creationId xmlns:a16="http://schemas.microsoft.com/office/drawing/2014/main" id="{74496815-3584-237C-D190-099E807B5E95}"/>
              </a:ext>
            </a:extLst>
          </p:cNvPr>
          <p:cNvCxnSpPr>
            <a:cxnSpLocks/>
          </p:cNvCxnSpPr>
          <p:nvPr/>
        </p:nvCxnSpPr>
        <p:spPr>
          <a:xfrm flipH="1">
            <a:off x="4961747" y="2148873"/>
            <a:ext cx="2090459" cy="985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Ravni poveznik 15">
            <a:extLst>
              <a:ext uri="{FF2B5EF4-FFF2-40B4-BE49-F238E27FC236}">
                <a16:creationId xmlns:a16="http://schemas.microsoft.com/office/drawing/2014/main" id="{90DC7D4C-D1E7-84CF-30E5-A5753D66E78B}"/>
              </a:ext>
            </a:extLst>
          </p:cNvPr>
          <p:cNvCxnSpPr>
            <a:cxnSpLocks/>
          </p:cNvCxnSpPr>
          <p:nvPr/>
        </p:nvCxnSpPr>
        <p:spPr>
          <a:xfrm flipH="1" flipV="1">
            <a:off x="4961747" y="254079"/>
            <a:ext cx="2015996" cy="1765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Ravni poveznik 22">
            <a:extLst>
              <a:ext uri="{FF2B5EF4-FFF2-40B4-BE49-F238E27FC236}">
                <a16:creationId xmlns:a16="http://schemas.microsoft.com/office/drawing/2014/main" id="{61676E5D-19DB-3B4D-524C-77C61B09C0E4}"/>
              </a:ext>
            </a:extLst>
          </p:cNvPr>
          <p:cNvCxnSpPr>
            <a:cxnSpLocks/>
          </p:cNvCxnSpPr>
          <p:nvPr/>
        </p:nvCxnSpPr>
        <p:spPr>
          <a:xfrm flipH="1" flipV="1">
            <a:off x="4961747" y="3640244"/>
            <a:ext cx="4464389" cy="278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Ravni poveznik 25">
            <a:extLst>
              <a:ext uri="{FF2B5EF4-FFF2-40B4-BE49-F238E27FC236}">
                <a16:creationId xmlns:a16="http://schemas.microsoft.com/office/drawing/2014/main" id="{78F8641B-E7EC-2FAF-A7A2-D582CC540712}"/>
              </a:ext>
            </a:extLst>
          </p:cNvPr>
          <p:cNvCxnSpPr>
            <a:cxnSpLocks/>
          </p:cNvCxnSpPr>
          <p:nvPr/>
        </p:nvCxnSpPr>
        <p:spPr>
          <a:xfrm flipH="1">
            <a:off x="4961746" y="3912639"/>
            <a:ext cx="4464390" cy="25793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Grafika 32" descr="Marker with solid fill">
            <a:extLst>
              <a:ext uri="{FF2B5EF4-FFF2-40B4-BE49-F238E27FC236}">
                <a16:creationId xmlns:a16="http://schemas.microsoft.com/office/drawing/2014/main" id="{D702CEBD-10CB-1849-607A-3E48688BD7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52908" y="3104054"/>
            <a:ext cx="958525" cy="958525"/>
          </a:xfrm>
          <a:prstGeom prst="rect">
            <a:avLst/>
          </a:prstGeom>
        </p:spPr>
      </p:pic>
      <p:sp>
        <p:nvSpPr>
          <p:cNvPr id="44" name="TekstniOkvir 43">
            <a:extLst>
              <a:ext uri="{FF2B5EF4-FFF2-40B4-BE49-F238E27FC236}">
                <a16:creationId xmlns:a16="http://schemas.microsoft.com/office/drawing/2014/main" id="{4D13EB22-47B5-D156-AAAD-DCC97E6CA5AA}"/>
              </a:ext>
            </a:extLst>
          </p:cNvPr>
          <p:cNvSpPr txBox="1"/>
          <p:nvPr/>
        </p:nvSpPr>
        <p:spPr>
          <a:xfrm>
            <a:off x="151315" y="6054209"/>
            <a:ext cx="1781586" cy="369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r-HR" dirty="0" err="1"/>
              <a:t>dashboard</a:t>
            </a:r>
            <a:endParaRPr lang="hr-HR" dirty="0"/>
          </a:p>
        </p:txBody>
      </p:sp>
      <p:sp>
        <p:nvSpPr>
          <p:cNvPr id="45" name="TekstniOkvir 44">
            <a:extLst>
              <a:ext uri="{FF2B5EF4-FFF2-40B4-BE49-F238E27FC236}">
                <a16:creationId xmlns:a16="http://schemas.microsoft.com/office/drawing/2014/main" id="{BAA76E68-D077-3506-0BC1-8C86827C286A}"/>
              </a:ext>
            </a:extLst>
          </p:cNvPr>
          <p:cNvSpPr txBox="1"/>
          <p:nvPr/>
        </p:nvSpPr>
        <p:spPr>
          <a:xfrm>
            <a:off x="277735" y="254079"/>
            <a:ext cx="16551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r-HR" dirty="0"/>
              <a:t>restaurant</a:t>
            </a:r>
          </a:p>
        </p:txBody>
      </p:sp>
    </p:spTree>
    <p:extLst>
      <p:ext uri="{BB962C8B-B14F-4D97-AF65-F5344CB8AC3E}">
        <p14:creationId xmlns:p14="http://schemas.microsoft.com/office/powerpoint/2010/main" val="409514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79B5-7D2C-1036-41FB-C44B0B5C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183566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ctr"/>
            <a:r>
              <a:rPr lang="hr-HR" sz="4400" dirty="0"/>
              <a:t>SOLUTIONS AND BENEFITS</a:t>
            </a:r>
            <a:endParaRPr lang="en-US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D98E0-2B96-7087-A780-907D01F7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hr-HR" smtClean="0"/>
              <a:t>8</a:t>
            </a:fld>
            <a:endParaRPr lang="hr-HR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515E3B29-28F0-3F9D-E2B0-B1E55AFA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4025" y="6629400"/>
            <a:ext cx="1000125" cy="228600"/>
          </a:xfrm>
        </p:spPr>
        <p:txBody>
          <a:bodyPr/>
          <a:lstStyle/>
          <a:p>
            <a:r>
              <a:rPr lang="hr-HR" dirty="0"/>
              <a:t>12-May-2023</a:t>
            </a:r>
            <a:endParaRPr lang="en-US" dirty="0"/>
          </a:p>
        </p:txBody>
      </p:sp>
      <p:grpSp>
        <p:nvGrpSpPr>
          <p:cNvPr id="11" name="Group 25">
            <a:extLst>
              <a:ext uri="{FF2B5EF4-FFF2-40B4-BE49-F238E27FC236}">
                <a16:creationId xmlns:a16="http://schemas.microsoft.com/office/drawing/2014/main" id="{0E67B572-600F-DD28-0EEA-3FE149A891B9}"/>
              </a:ext>
            </a:extLst>
          </p:cNvPr>
          <p:cNvGrpSpPr/>
          <p:nvPr/>
        </p:nvGrpSpPr>
        <p:grpSpPr>
          <a:xfrm>
            <a:off x="845581" y="1977591"/>
            <a:ext cx="10500838" cy="3292447"/>
            <a:chOff x="760915" y="1408301"/>
            <a:chExt cx="10500838" cy="3292447"/>
          </a:xfrm>
          <a:solidFill>
            <a:srgbClr val="E2F3C7"/>
          </a:solidFill>
        </p:grpSpPr>
        <p:sp>
          <p:nvSpPr>
            <p:cNvPr id="12" name="Pravokutnik: zaobljeni kutovi 11">
              <a:extLst>
                <a:ext uri="{FF2B5EF4-FFF2-40B4-BE49-F238E27FC236}">
                  <a16:creationId xmlns:a16="http://schemas.microsoft.com/office/drawing/2014/main" id="{11C98660-1C25-B848-7D64-9F77816CD99D}"/>
                </a:ext>
              </a:extLst>
            </p:cNvPr>
            <p:cNvSpPr/>
            <p:nvPr/>
          </p:nvSpPr>
          <p:spPr>
            <a:xfrm>
              <a:off x="3460383" y="3187318"/>
              <a:ext cx="2317072" cy="1493690"/>
            </a:xfrm>
            <a:prstGeom prst="roundRect">
              <a:avLst/>
            </a:prstGeom>
            <a:grpFill/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r-HR" b="1" dirty="0" err="1">
                  <a:solidFill>
                    <a:schemeClr val="tx2"/>
                  </a:solidFill>
                </a:rPr>
                <a:t>non-aggregated</a:t>
              </a:r>
              <a:r>
                <a:rPr lang="hr-HR" b="1" dirty="0">
                  <a:solidFill>
                    <a:schemeClr val="tx2"/>
                  </a:solidFill>
                </a:rPr>
                <a:t> </a:t>
              </a:r>
              <a:r>
                <a:rPr lang="hr-HR" b="1" dirty="0" err="1">
                  <a:solidFill>
                    <a:schemeClr val="tx2"/>
                  </a:solidFill>
                </a:rPr>
                <a:t>and</a:t>
              </a:r>
              <a:r>
                <a:rPr lang="hr-HR" b="1" dirty="0">
                  <a:solidFill>
                    <a:schemeClr val="tx2"/>
                  </a:solidFill>
                </a:rPr>
                <a:t> </a:t>
              </a:r>
              <a:r>
                <a:rPr lang="hr-HR" b="1" dirty="0" err="1">
                  <a:solidFill>
                    <a:schemeClr val="tx2"/>
                  </a:solidFill>
                </a:rPr>
                <a:t>machine-readable</a:t>
              </a:r>
              <a:r>
                <a:rPr lang="hr-HR" b="1" dirty="0">
                  <a:solidFill>
                    <a:schemeClr val="tx2"/>
                  </a:solidFill>
                </a:rPr>
                <a:t>  format</a:t>
              </a:r>
              <a:endParaRPr lang="hr-HR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Pravokutnik: zaobljeni kutovi 12">
              <a:extLst>
                <a:ext uri="{FF2B5EF4-FFF2-40B4-BE49-F238E27FC236}">
                  <a16:creationId xmlns:a16="http://schemas.microsoft.com/office/drawing/2014/main" id="{7E2DD1CE-3CDF-DB23-8BC6-1C8C9F16C38B}"/>
                </a:ext>
              </a:extLst>
            </p:cNvPr>
            <p:cNvSpPr/>
            <p:nvPr/>
          </p:nvSpPr>
          <p:spPr>
            <a:xfrm>
              <a:off x="6202532" y="3187083"/>
              <a:ext cx="2317072" cy="1493690"/>
            </a:xfrm>
            <a:prstGeom prst="roundRect">
              <a:avLst/>
            </a:prstGeom>
            <a:grpFill/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r-HR" b="1" dirty="0">
                  <a:solidFill>
                    <a:schemeClr val="tx2"/>
                  </a:solidFill>
                </a:rPr>
                <a:t> </a:t>
              </a:r>
              <a:r>
                <a:rPr lang="hr-HR" b="1" dirty="0" err="1">
                  <a:solidFill>
                    <a:schemeClr val="tx2"/>
                  </a:solidFill>
                </a:rPr>
                <a:t>value</a:t>
              </a:r>
              <a:r>
                <a:rPr lang="hr-HR" b="1" dirty="0">
                  <a:solidFill>
                    <a:schemeClr val="tx2"/>
                  </a:solidFill>
                </a:rPr>
                <a:t> </a:t>
              </a:r>
              <a:r>
                <a:rPr lang="hr-HR" b="1" dirty="0" err="1">
                  <a:solidFill>
                    <a:schemeClr val="tx2"/>
                  </a:solidFill>
                </a:rPr>
                <a:t>of</a:t>
              </a:r>
              <a:r>
                <a:rPr lang="hr-HR" b="1" dirty="0">
                  <a:solidFill>
                    <a:schemeClr val="tx2"/>
                  </a:solidFill>
                </a:rPr>
                <a:t> </a:t>
              </a:r>
              <a:r>
                <a:rPr lang="hr-HR" b="1" dirty="0" err="1">
                  <a:solidFill>
                    <a:schemeClr val="tx2"/>
                  </a:solidFill>
                </a:rPr>
                <a:t>agriculture</a:t>
              </a:r>
              <a:r>
                <a:rPr lang="hr-HR" b="1" dirty="0">
                  <a:solidFill>
                    <a:schemeClr val="tx2"/>
                  </a:solidFill>
                </a:rPr>
                <a:t> </a:t>
              </a:r>
              <a:r>
                <a:rPr lang="hr-HR" b="1" dirty="0" err="1">
                  <a:solidFill>
                    <a:schemeClr val="tx2"/>
                  </a:solidFill>
                </a:rPr>
                <a:t>economy</a:t>
              </a:r>
              <a:r>
                <a:rPr lang="hr-HR" b="1" dirty="0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14" name="Pravokutnik: zaobljeni kutovi 13">
              <a:extLst>
                <a:ext uri="{FF2B5EF4-FFF2-40B4-BE49-F238E27FC236}">
                  <a16:creationId xmlns:a16="http://schemas.microsoft.com/office/drawing/2014/main" id="{912946B3-D505-5183-CE0E-E54B6BF309B9}"/>
                </a:ext>
              </a:extLst>
            </p:cNvPr>
            <p:cNvSpPr/>
            <p:nvPr/>
          </p:nvSpPr>
          <p:spPr>
            <a:xfrm>
              <a:off x="8944681" y="3207058"/>
              <a:ext cx="2317072" cy="1493690"/>
            </a:xfrm>
            <a:prstGeom prst="roundRect">
              <a:avLst/>
            </a:prstGeom>
            <a:grpFill/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hr-HR" b="1" dirty="0" err="1">
                  <a:solidFill>
                    <a:schemeClr val="tx2"/>
                  </a:solidFill>
                </a:rPr>
                <a:t>prosperity</a:t>
              </a:r>
              <a:r>
                <a:rPr lang="hr-HR" b="1" dirty="0">
                  <a:solidFill>
                    <a:schemeClr val="tx2"/>
                  </a:solidFill>
                </a:rPr>
                <a:t> </a:t>
              </a:r>
              <a:r>
                <a:rPr lang="hr-HR" b="1" dirty="0" err="1">
                  <a:solidFill>
                    <a:schemeClr val="tx2"/>
                  </a:solidFill>
                </a:rPr>
                <a:t>of</a:t>
              </a:r>
              <a:r>
                <a:rPr lang="hr-HR" b="1" dirty="0">
                  <a:solidFill>
                    <a:schemeClr val="tx2"/>
                  </a:solidFill>
                </a:rPr>
                <a:t> </a:t>
              </a:r>
              <a:r>
                <a:rPr lang="hr-HR" b="1" dirty="0" err="1">
                  <a:solidFill>
                    <a:schemeClr val="tx2"/>
                  </a:solidFill>
                </a:rPr>
                <a:t>rural</a:t>
              </a:r>
              <a:r>
                <a:rPr lang="hr-HR" b="1" dirty="0">
                  <a:solidFill>
                    <a:schemeClr val="tx2"/>
                  </a:solidFill>
                </a:rPr>
                <a:t> </a:t>
              </a:r>
              <a:r>
                <a:rPr lang="hr-HR" b="1" dirty="0" err="1">
                  <a:solidFill>
                    <a:schemeClr val="tx2"/>
                  </a:solidFill>
                </a:rPr>
                <a:t>areas</a:t>
              </a:r>
              <a:endParaRPr lang="hr-HR" b="1" dirty="0">
                <a:solidFill>
                  <a:schemeClr val="tx2"/>
                </a:solidFill>
              </a:endParaRPr>
            </a:p>
          </p:txBody>
        </p:sp>
        <p:cxnSp>
          <p:nvCxnSpPr>
            <p:cNvPr id="15" name="Ravni poveznik sa strelicom 14">
              <a:extLst>
                <a:ext uri="{FF2B5EF4-FFF2-40B4-BE49-F238E27FC236}">
                  <a16:creationId xmlns:a16="http://schemas.microsoft.com/office/drawing/2014/main" id="{10E8A5F9-D8C8-B9B5-137B-F3BC981C8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4643" y="2592838"/>
              <a:ext cx="374341" cy="472057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Ravni poveznik sa strelicom 15">
              <a:extLst>
                <a:ext uri="{FF2B5EF4-FFF2-40B4-BE49-F238E27FC236}">
                  <a16:creationId xmlns:a16="http://schemas.microsoft.com/office/drawing/2014/main" id="{C000FC6D-6A15-5BD3-6B44-B324AB4F1AD5}"/>
                </a:ext>
              </a:extLst>
            </p:cNvPr>
            <p:cNvCxnSpPr>
              <a:cxnSpLocks/>
            </p:cNvCxnSpPr>
            <p:nvPr/>
          </p:nvCxnSpPr>
          <p:spPr>
            <a:xfrm>
              <a:off x="7909622" y="1980812"/>
              <a:ext cx="1467009" cy="924602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Ravni poveznik sa strelicom 16">
              <a:extLst>
                <a:ext uri="{FF2B5EF4-FFF2-40B4-BE49-F238E27FC236}">
                  <a16:creationId xmlns:a16="http://schemas.microsoft.com/office/drawing/2014/main" id="{11A7FE3D-3CBF-2889-3F10-48FF55361A06}"/>
                </a:ext>
              </a:extLst>
            </p:cNvPr>
            <p:cNvCxnSpPr>
              <a:cxnSpLocks/>
            </p:cNvCxnSpPr>
            <p:nvPr/>
          </p:nvCxnSpPr>
          <p:spPr>
            <a:xfrm>
              <a:off x="6795655" y="2592838"/>
              <a:ext cx="457363" cy="448252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Pravokutnik: zaobljeni kutovi 6">
              <a:extLst>
                <a:ext uri="{FF2B5EF4-FFF2-40B4-BE49-F238E27FC236}">
                  <a16:creationId xmlns:a16="http://schemas.microsoft.com/office/drawing/2014/main" id="{1B8B496B-FEE8-BEF3-9366-12B3BA012C23}"/>
                </a:ext>
              </a:extLst>
            </p:cNvPr>
            <p:cNvSpPr/>
            <p:nvPr/>
          </p:nvSpPr>
          <p:spPr>
            <a:xfrm>
              <a:off x="4414469" y="1408301"/>
              <a:ext cx="3009530" cy="967666"/>
            </a:xfrm>
            <a:prstGeom prst="roundRect">
              <a:avLst/>
            </a:prstGeom>
            <a:gradFill>
              <a:gsLst>
                <a:gs pos="0">
                  <a:srgbClr val="E2F3C7"/>
                </a:gs>
                <a:gs pos="99000">
                  <a:schemeClr val="accent1">
                    <a:lumMod val="105000"/>
                    <a:satMod val="103000"/>
                    <a:tint val="73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err="1">
                  <a:solidFill>
                    <a:schemeClr val="tx2"/>
                  </a:solidFill>
                </a:rPr>
                <a:t>unique</a:t>
              </a:r>
              <a:r>
                <a:rPr lang="hr-HR" b="1" dirty="0">
                  <a:solidFill>
                    <a:schemeClr val="tx2"/>
                  </a:solidFill>
                </a:rPr>
                <a:t> </a:t>
              </a:r>
              <a:r>
                <a:rPr lang="hr-HR" b="1" dirty="0" err="1">
                  <a:solidFill>
                    <a:schemeClr val="tx2"/>
                  </a:solidFill>
                </a:rPr>
                <a:t>centralized</a:t>
              </a:r>
              <a:r>
                <a:rPr lang="hr-HR" b="1" dirty="0">
                  <a:solidFill>
                    <a:schemeClr val="tx2"/>
                  </a:solidFill>
                </a:rPr>
                <a:t> </a:t>
              </a:r>
              <a:r>
                <a:rPr lang="hr-HR" b="1" dirty="0" err="1">
                  <a:solidFill>
                    <a:schemeClr val="tx2"/>
                  </a:solidFill>
                </a:rPr>
                <a:t>agriculture</a:t>
              </a:r>
              <a:r>
                <a:rPr lang="hr-HR" b="1" dirty="0">
                  <a:solidFill>
                    <a:schemeClr val="tx2"/>
                  </a:solidFill>
                </a:rPr>
                <a:t> </a:t>
              </a:r>
              <a:r>
                <a:rPr lang="hr-HR" b="1" dirty="0" err="1">
                  <a:solidFill>
                    <a:schemeClr val="tx2"/>
                  </a:solidFill>
                </a:rPr>
                <a:t>open</a:t>
              </a:r>
              <a:r>
                <a:rPr lang="hr-HR" b="1" dirty="0">
                  <a:solidFill>
                    <a:schemeClr val="tx2"/>
                  </a:solidFill>
                </a:rPr>
                <a:t> dana system</a:t>
              </a:r>
            </a:p>
          </p:txBody>
        </p:sp>
        <p:sp>
          <p:nvSpPr>
            <p:cNvPr id="19" name="Pravokutnik: zaobljeni kutovi 8">
              <a:extLst>
                <a:ext uri="{FF2B5EF4-FFF2-40B4-BE49-F238E27FC236}">
                  <a16:creationId xmlns:a16="http://schemas.microsoft.com/office/drawing/2014/main" id="{FA8ED796-CCC2-1542-E903-59D534F8CA25}"/>
                </a:ext>
              </a:extLst>
            </p:cNvPr>
            <p:cNvSpPr/>
            <p:nvPr/>
          </p:nvSpPr>
          <p:spPr>
            <a:xfrm>
              <a:off x="760915" y="3207058"/>
              <a:ext cx="2317072" cy="1493690"/>
            </a:xfrm>
            <a:prstGeom prst="roundRect">
              <a:avLst/>
            </a:prstGeom>
            <a:grpFill/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r-HR" b="1" dirty="0" err="1">
                  <a:solidFill>
                    <a:schemeClr val="tx2"/>
                  </a:solidFill>
                </a:rPr>
                <a:t>geolocation</a:t>
              </a:r>
              <a:r>
                <a:rPr lang="hr-HR" b="1" dirty="0">
                  <a:solidFill>
                    <a:schemeClr val="tx2"/>
                  </a:solidFill>
                </a:rPr>
                <a:t> </a:t>
              </a:r>
              <a:r>
                <a:rPr lang="hr-HR" b="1" dirty="0" err="1">
                  <a:solidFill>
                    <a:schemeClr val="tx2"/>
                  </a:solidFill>
                </a:rPr>
                <a:t>and</a:t>
              </a:r>
              <a:r>
                <a:rPr lang="hr-HR" b="1" dirty="0">
                  <a:solidFill>
                    <a:schemeClr val="tx2"/>
                  </a:solidFill>
                </a:rPr>
                <a:t> market data</a:t>
              </a:r>
            </a:p>
          </p:txBody>
        </p:sp>
        <p:cxnSp>
          <p:nvCxnSpPr>
            <p:cNvPr id="20" name="Ravni poveznik sa strelicom 41">
              <a:extLst>
                <a:ext uri="{FF2B5EF4-FFF2-40B4-BE49-F238E27FC236}">
                  <a16:creationId xmlns:a16="http://schemas.microsoft.com/office/drawing/2014/main" id="{1730F06E-727C-7D35-81B7-DC5ADFCC26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0836" y="1980577"/>
              <a:ext cx="1468010" cy="855131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227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ka 10" descr="Slika na kojoj se prikazuje dijagram, skeč, tekst, Plan&#10;&#10;Opis je automatski generiran">
            <a:extLst>
              <a:ext uri="{FF2B5EF4-FFF2-40B4-BE49-F238E27FC236}">
                <a16:creationId xmlns:a16="http://schemas.microsoft.com/office/drawing/2014/main" id="{FB9F21E9-9A61-A41B-9FD3-9DF84BFA98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2" y="244105"/>
            <a:ext cx="4239007" cy="168792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99377" y="2751593"/>
            <a:ext cx="6949440" cy="3143393"/>
          </a:xfrm>
        </p:spPr>
        <p:txBody>
          <a:bodyPr>
            <a:noAutofit/>
          </a:bodyPr>
          <a:lstStyle/>
          <a:p>
            <a:r>
              <a:rPr lang="en-US" sz="7200" dirty="0"/>
              <a:t>THANK YOU FOR YOUR ATTENTION</a:t>
            </a:r>
          </a:p>
        </p:txBody>
      </p:sp>
      <p:pic>
        <p:nvPicPr>
          <p:cNvPr id="9" name="Slika 8" descr="Slika na kojoj se prikazuje Dječja umjetnost, crtež, ilustracija, ukrasni isječci&#10;&#10;Opis je automatski generiran">
            <a:extLst>
              <a:ext uri="{FF2B5EF4-FFF2-40B4-BE49-F238E27FC236}">
                <a16:creationId xmlns:a16="http://schemas.microsoft.com/office/drawing/2014/main" id="{3151CD0A-FC9D-7560-8987-4C0DB1B88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2057400"/>
            <a:ext cx="3322320" cy="3868420"/>
          </a:xfrm>
          <a:prstGeom prst="rect">
            <a:avLst/>
          </a:prstGeom>
        </p:spPr>
      </p:pic>
      <p:sp>
        <p:nvSpPr>
          <p:cNvPr id="12" name="Pravokutnik 11">
            <a:extLst>
              <a:ext uri="{FF2B5EF4-FFF2-40B4-BE49-F238E27FC236}">
                <a16:creationId xmlns:a16="http://schemas.microsoft.com/office/drawing/2014/main" id="{ABBE18E8-78AA-9042-B8D0-297A816824B2}"/>
              </a:ext>
            </a:extLst>
          </p:cNvPr>
          <p:cNvSpPr/>
          <p:nvPr/>
        </p:nvSpPr>
        <p:spPr>
          <a:xfrm>
            <a:off x="0" y="2057400"/>
            <a:ext cx="1483360" cy="3924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4" name="Slika 13" descr="Slika na kojoj se prikazuje dijagram, skeč, tekst, Plan&#10;&#10;Opis je automatski generiran">
            <a:extLst>
              <a:ext uri="{FF2B5EF4-FFF2-40B4-BE49-F238E27FC236}">
                <a16:creationId xmlns:a16="http://schemas.microsoft.com/office/drawing/2014/main" id="{CADB7284-4E56-E05B-26DD-0522810199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97" y="244105"/>
            <a:ext cx="4239007" cy="1687920"/>
          </a:xfrm>
          <a:prstGeom prst="rect">
            <a:avLst/>
          </a:prstGeom>
        </p:spPr>
      </p:pic>
      <p:pic>
        <p:nvPicPr>
          <p:cNvPr id="15" name="Slika 14" descr="Slika na kojoj se prikazuje dijagram, skeč, tekst, Plan&#10;&#10;Opis je automatski generiran">
            <a:extLst>
              <a:ext uri="{FF2B5EF4-FFF2-40B4-BE49-F238E27FC236}">
                <a16:creationId xmlns:a16="http://schemas.microsoft.com/office/drawing/2014/main" id="{C3F435A7-BA24-C88E-FDD2-4468C10859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113" y="244105"/>
            <a:ext cx="4239007" cy="1687920"/>
          </a:xfrm>
          <a:prstGeom prst="rect">
            <a:avLst/>
          </a:prstGeom>
        </p:spPr>
      </p:pic>
      <p:pic>
        <p:nvPicPr>
          <p:cNvPr id="17" name="Grafika 16" descr="Male sitting on the ground">
            <a:extLst>
              <a:ext uri="{FF2B5EF4-FFF2-40B4-BE49-F238E27FC236}">
                <a16:creationId xmlns:a16="http://schemas.microsoft.com/office/drawing/2014/main" id="{445C4723-DCDC-65B8-4240-CA7515EFD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617" y="4235096"/>
            <a:ext cx="1358760" cy="1659890"/>
          </a:xfrm>
          <a:prstGeom prst="rect">
            <a:avLst/>
          </a:prstGeom>
        </p:spPr>
      </p:pic>
      <p:pic>
        <p:nvPicPr>
          <p:cNvPr id="21" name="Grafika 20" descr="Left Brain outline">
            <a:extLst>
              <a:ext uri="{FF2B5EF4-FFF2-40B4-BE49-F238E27FC236}">
                <a16:creationId xmlns:a16="http://schemas.microsoft.com/office/drawing/2014/main" id="{11F7D064-E4D3-A442-6186-2C545DB689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296180">
            <a:off x="183978" y="3469110"/>
            <a:ext cx="1258050" cy="992203"/>
          </a:xfrm>
          <a:prstGeom prst="rect">
            <a:avLst/>
          </a:prstGeom>
        </p:spPr>
      </p:pic>
      <p:pic>
        <p:nvPicPr>
          <p:cNvPr id="3" name="Slika 2" descr="Logo, company name&#10;&#10;Description automatically generated">
            <a:extLst>
              <a:ext uri="{FF2B5EF4-FFF2-40B4-BE49-F238E27FC236}">
                <a16:creationId xmlns:a16="http://schemas.microsoft.com/office/drawing/2014/main" id="{86BDBF6C-7773-9AFC-22E4-2A0DDBE8F92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790" y="363989"/>
            <a:ext cx="1136381" cy="1136381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0FE1725B-5029-1988-C6E5-C3A203700F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480" y="363989"/>
            <a:ext cx="1136381" cy="11413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5262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y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 ecology education photo presentation.potx" id="{C2041BFC-79DD-469A-9C9C-CE3A45FF64F3}" vid="{F6D325B2-35D9-40C5-B4CD-C0A8483D5659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Nature ecology education photo presentation</Template>
  <TotalTime>592</TotalTime>
  <Words>409</Words>
  <Application>Microsoft Office PowerPoint</Application>
  <PresentationFormat>Široki zaslon</PresentationFormat>
  <Paragraphs>107</Paragraphs>
  <Slides>9</Slides>
  <Notes>1</Notes>
  <HiddenSlides>0</HiddenSlides>
  <MMClips>0</MMClips>
  <ScaleCrop>false</ScaleCrop>
  <HeadingPairs>
    <vt:vector size="6" baseType="variant">
      <vt:variant>
        <vt:lpstr>Korišteni fontovi</vt:lpstr>
      </vt:variant>
      <vt:variant>
        <vt:i4>2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9</vt:i4>
      </vt:variant>
    </vt:vector>
  </HeadingPairs>
  <TitlesOfParts>
    <vt:vector size="12" baseType="lpstr">
      <vt:lpstr>Arial</vt:lpstr>
      <vt:lpstr>Corbel</vt:lpstr>
      <vt:lpstr>Ecology 16x9</vt:lpstr>
      <vt:lpstr>CONCEPT SOLUTION FOR THE NAŠE BLAGO OPEN PORTAL  economic area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SOLUTIONS AND BENEFITS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SOLUTION FOT THE NAŠE BLAGO OPEN PORTAL  economic area</dc:title>
  <dc:creator>Iva Tratnik Smoljo</dc:creator>
  <cp:lastModifiedBy>Mirta Vulje</cp:lastModifiedBy>
  <cp:revision>22</cp:revision>
  <dcterms:created xsi:type="dcterms:W3CDTF">2023-05-08T11:38:16Z</dcterms:created>
  <dcterms:modified xsi:type="dcterms:W3CDTF">2023-05-11T11:51:28Z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