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73" r:id="rId4"/>
    <p:sldId id="259" r:id="rId5"/>
    <p:sldId id="263" r:id="rId6"/>
    <p:sldId id="264" r:id="rId7"/>
    <p:sldId id="274" r:id="rId8"/>
    <p:sldId id="265" r:id="rId9"/>
    <p:sldId id="266" r:id="rId10"/>
    <p:sldId id="267" r:id="rId11"/>
    <p:sldId id="275" r:id="rId12"/>
    <p:sldId id="268" r:id="rId13"/>
    <p:sldId id="271" r:id="rId14"/>
    <p:sldId id="272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C952-3E5B-4824-9A11-A58DCA743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304F3-949D-457D-9082-7999BEA4E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83A9-AD38-4F41-A0D7-C2F9003F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791A8-811A-4B63-B5F2-0C8FCEF0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1457C-4EC8-4F78-9EEB-25C976E7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8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FB31-6FCA-4829-9792-32B256A7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FD90A-1287-4FC6-A51C-1A143FF85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4F6CC-5348-4A3D-813B-E2219836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89779-B9A9-4001-A11F-5F3C65CB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5F5BC-85A5-437F-8E02-BD3EB32B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3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78E88-8E55-49BB-9994-5C09548FA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134AE-0AC8-473A-914D-E068B2BD8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9C459-9B9C-45D7-9C49-3E1C15A3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C76E2-618A-43E8-A814-DB2AB504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550DA-5A26-4807-8906-9D70A80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2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E377-90C8-4D8A-BDEB-9A0199F5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216A2-B7D9-4C70-9FAE-DCDAD25A8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035DD-2C02-454D-B4F0-4FD58DBF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C0DC1-6260-4E28-BAB8-0CA70E23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6B434-4E23-4F48-BB0E-8EC0723A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6A0D-D301-434F-ABCB-6E08A1BD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5EE54-5797-4C01-9EA4-B439137E8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36BC0-2934-412F-B09F-BD467F2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BCFD7-75CA-457A-A669-4A371BF5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8683B-F8D5-4307-8D0B-864CC562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1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9208-0D5B-444A-B2ED-F3633C50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D6EE2-4E6A-4474-8B42-2694C81A0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E1B5F-87E7-4E66-AAB0-D3F820B58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142FE-FD56-4B47-A237-F8DFA022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1B171-3FB4-4B8D-A981-45454501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AEB69-30AF-4E01-A62E-09BF05D4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7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78B3-5CDA-4A20-A757-8E8FB6EBA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B679F-D5A7-4FCC-A703-E61B86026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0C7A7-0B5E-40F0-9639-26D3D351D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6547C-481F-43ED-886D-8AE1251EB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0744C-4B26-4443-9486-DC8F42302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D4D0A-8689-4201-8193-D53DDA5A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E6A30-6D55-4376-879F-992A8CC9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77783-E78F-4E65-AA75-2B4248FB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9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7750-B79A-44CA-90E8-CC603650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14AF1-545D-4995-A5D9-932FE372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1AAC9-D6F4-4075-BB3B-DF0F01F2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CB4BC-78C3-47F2-8D46-1767D6A2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9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52F0F-26B9-4020-899B-D2B1482B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FCD91-67F0-48A1-A1CB-F060260D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05676-B769-49F7-80F8-C01E9245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5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6B82-48DB-4ECE-AE53-E52EB5BD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CBE5-DA31-43F9-9913-670B48113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4F865-F03D-446B-9E05-9DD64CE5F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0E030-52F7-4E85-8462-D0C4AC2C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D648E-C535-49AB-9BF9-DB839DAF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BF6A6-4EC9-40A0-8A86-8664B94A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3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DF72-AD5C-49FB-87E2-1F8E1469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585D1-4C19-486F-B862-35679B211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6DD0D-EF04-4247-B074-0A91628DE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3FEE9-A2AD-475B-A224-BC95370A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36ACE-29B3-4CC6-82E3-8E6F10A4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1E517-B4AB-453F-A257-582DC842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9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49EFD9-BB5A-48C9-B5D6-FD4AAAB2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1367D-5B66-46FA-8899-63B2DF72C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73D06-E07F-4EF6-A299-C990D0668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91E37-C42D-4C7E-9228-EE515BAF392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8AFF0-F0F1-41A9-984D-D42664D57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13BDA-5656-4E73-8ABF-A3838AC5A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96690-173F-E1C6-73FA-85F0D56FB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A0408E50-A8A2-804C-DD8F-F0845E6E0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EF9398E-2EC6-2AE6-44A2-EEA878575615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4D4B24-EFE3-24FF-354D-78B79AF8664A}"/>
              </a:ext>
            </a:extLst>
          </p:cNvPr>
          <p:cNvSpPr txBox="1"/>
          <p:nvPr/>
        </p:nvSpPr>
        <p:spPr>
          <a:xfrm>
            <a:off x="212199" y="1807925"/>
            <a:ext cx="4809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solidFill>
                  <a:schemeClr val="bg1"/>
                </a:solidFill>
                <a:latin typeface="Georgia" panose="02040502050405020303" pitchFamily="18" charset="0"/>
              </a:rPr>
              <a:t>SecureGO</a:t>
            </a:r>
            <a:endParaRPr lang="en-US" sz="72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1EAB6-CDA5-82DB-2941-0A0641B10780}"/>
              </a:ext>
            </a:extLst>
          </p:cNvPr>
          <p:cNvSpPr txBox="1"/>
          <p:nvPr/>
        </p:nvSpPr>
        <p:spPr>
          <a:xfrm>
            <a:off x="350744" y="3008254"/>
            <a:ext cx="4969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Georgia" panose="02040502050405020303" pitchFamily="18" charset="0"/>
              </a:rPr>
              <a:t>Click Freely, Stay Secure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3353E-D7BB-4A36-971F-DFF4109A9291}"/>
              </a:ext>
            </a:extLst>
          </p:cNvPr>
          <p:cNvSpPr txBox="1"/>
          <p:nvPr/>
        </p:nvSpPr>
        <p:spPr>
          <a:xfrm>
            <a:off x="1396762" y="3886376"/>
            <a:ext cx="2440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Hrag Bankian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Gregory Demirdjian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Alec </a:t>
            </a:r>
            <a:r>
              <a:rPr lang="en-US" dirty="0" err="1">
                <a:solidFill>
                  <a:schemeClr val="bg1"/>
                </a:solidFill>
                <a:latin typeface="Georgia" panose="02040502050405020303" pitchFamily="18" charset="0"/>
              </a:rPr>
              <a:t>Kirakossian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Gevorg </a:t>
            </a:r>
            <a:r>
              <a:rPr lang="en-US" dirty="0" err="1">
                <a:solidFill>
                  <a:schemeClr val="bg1"/>
                </a:solidFill>
                <a:latin typeface="Georgia" panose="02040502050405020303" pitchFamily="18" charset="0"/>
              </a:rPr>
              <a:t>Markarov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D55BA-7F55-36D3-FC07-2E1386486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" t="5141" r="2967" b="6955"/>
          <a:stretch/>
        </p:blipFill>
        <p:spPr>
          <a:xfrm>
            <a:off x="6922354" y="1807925"/>
            <a:ext cx="3365576" cy="310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2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56265-CC89-5D38-3128-FEC29CC50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2577E7B5-E3AA-557F-FC4D-82C616D85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8A3805-664C-DEB2-7E1A-B782A038B507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5D2D34-C9E2-E4EA-BD0D-AD1CD29BB8C3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Stay Protected at a Glance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85B2A-626D-BCD7-1A9F-4EF660EED0FF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56B54B-7D36-6D3D-B625-F4000FD7B7B7}"/>
              </a:ext>
            </a:extLst>
          </p:cNvPr>
          <p:cNvSpPr txBox="1"/>
          <p:nvPr/>
        </p:nvSpPr>
        <p:spPr>
          <a:xfrm>
            <a:off x="437312" y="1441757"/>
            <a:ext cx="87782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Dashboard summary of all detections with % stats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Feature 1: Spam emails detected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Feature 2: Malicious URLs detected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Feature 3: NSFW content blocked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Stats stored in a database, tracked between sessions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9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D62A9-CE5E-1442-DBDA-F89F1FD3D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5C6D4B18-2B7D-8582-B35F-D1DD72118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A85B5E-2A1C-98A1-0428-17360E04E80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F68DC9-78C4-555F-596B-B38D6889CC4E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Stay Protected at a Glance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0C73BC-B943-F33A-2066-BC17ABB92304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A621085E-70D1-29EE-11CD-F24F271BF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784" y="1033055"/>
            <a:ext cx="5143499" cy="550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0ECF0446-68ED-914F-87E5-C912534E0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17" y="1033877"/>
            <a:ext cx="5272669" cy="550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831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4E2C0-6DCD-AB3A-C9FA-D2B0FB983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F1329317-7206-327A-26EF-78722C6CB8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6A5141-2659-2E30-7799-9BEC2B06E641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97570B-D496-9529-6B86-9BC08157F230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Behind the Scenes: </a:t>
            </a:r>
            <a:r>
              <a:rPr lang="en-CA" sz="4000" dirty="0">
                <a:solidFill>
                  <a:schemeClr val="bg1"/>
                </a:solidFill>
              </a:rPr>
              <a:t>Core Tech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FE674-A534-5D5C-3563-349C6D963A02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2050" name="Picture 2" descr="Python (programming language) - Wikipedia">
            <a:extLst>
              <a:ext uri="{FF2B5EF4-FFF2-40B4-BE49-F238E27FC236}">
                <a16:creationId xmlns:a16="http://schemas.microsoft.com/office/drawing/2014/main" id="{229DC01C-53B8-6601-2138-F76A13EC1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247" y="1266692"/>
            <a:ext cx="2362333" cy="259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lask &amp; React - From Zero to Full-Stack (with Samples)">
            <a:extLst>
              <a:ext uri="{FF2B5EF4-FFF2-40B4-BE49-F238E27FC236}">
                <a16:creationId xmlns:a16="http://schemas.microsoft.com/office/drawing/2014/main" id="{D3B124F9-E415-B3D6-2C72-02A6D90DB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178" y="1344607"/>
            <a:ext cx="4893883" cy="223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script logo png, javascript icon transparent png 27127463 PNG">
            <a:extLst>
              <a:ext uri="{FF2B5EF4-FFF2-40B4-BE49-F238E27FC236}">
                <a16:creationId xmlns:a16="http://schemas.microsoft.com/office/drawing/2014/main" id="{A5A35D4C-4711-16A5-1AF3-56774FAE0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71" y="3716446"/>
            <a:ext cx="2927684" cy="292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ntroduction to MongoDB and Studio 3T | Studio 3T">
            <a:extLst>
              <a:ext uri="{FF2B5EF4-FFF2-40B4-BE49-F238E27FC236}">
                <a16:creationId xmlns:a16="http://schemas.microsoft.com/office/drawing/2014/main" id="{350D9CA5-B840-A71B-B366-58075433A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641" y="4364673"/>
            <a:ext cx="4231257" cy="114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324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84B92-559B-E20D-1BA6-2520DDC0C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A44B1002-2B92-CD18-7D1D-CA876D0457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FE4BDF-BD6A-295E-D066-2573AC9D9723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17E71E-59F3-BAEB-ECEE-A95C81C12421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Behind the Scenes: </a:t>
            </a:r>
            <a:r>
              <a:rPr lang="en-CA" sz="4000" dirty="0">
                <a:solidFill>
                  <a:schemeClr val="bg1"/>
                </a:solidFill>
              </a:rPr>
              <a:t>Feature 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364F41-F305-DBD7-8FEB-6064130BD817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A7209F-855A-CA2B-72BE-9173AE77252C}"/>
              </a:ext>
            </a:extLst>
          </p:cNvPr>
          <p:cNvSpPr txBox="1"/>
          <p:nvPr/>
        </p:nvSpPr>
        <p:spPr>
          <a:xfrm>
            <a:off x="425279" y="1463040"/>
            <a:ext cx="96992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CA" sz="2800" b="1" dirty="0">
                <a:solidFill>
                  <a:schemeClr val="bg1"/>
                </a:solidFill>
              </a:rPr>
              <a:t>Feature 1: Phishing Email Detection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CA" sz="2800" dirty="0">
                <a:solidFill>
                  <a:schemeClr val="bg1"/>
                </a:solidFill>
              </a:rPr>
              <a:t>Python libraries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</a:rPr>
              <a:t>pandas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 err="1">
                <a:solidFill>
                  <a:schemeClr val="bg1"/>
                </a:solidFill>
              </a:rPr>
              <a:t>numpy</a:t>
            </a:r>
            <a:endParaRPr lang="en-CA" sz="2800" dirty="0">
              <a:solidFill>
                <a:schemeClr val="bg1"/>
              </a:solidFill>
            </a:endParaRP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</a:rPr>
              <a:t>scikit-learn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 err="1">
                <a:solidFill>
                  <a:schemeClr val="bg1"/>
                </a:solidFill>
              </a:rPr>
              <a:t>joblib</a:t>
            </a:r>
            <a:endParaRPr lang="en-CA" sz="2800" dirty="0">
              <a:solidFill>
                <a:schemeClr val="bg1"/>
              </a:solidFill>
            </a:endParaRP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 err="1">
                <a:solidFill>
                  <a:schemeClr val="bg1"/>
                </a:solidFill>
              </a:rPr>
              <a:t>nltk</a:t>
            </a:r>
            <a:endParaRPr lang="en-CA" sz="2800" dirty="0">
              <a:solidFill>
                <a:schemeClr val="bg1"/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§"/>
            </a:pPr>
            <a:endParaRPr lang="en-CA" sz="2800" dirty="0">
              <a:solidFill>
                <a:schemeClr val="bg1"/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CA" sz="2800" dirty="0">
                <a:solidFill>
                  <a:schemeClr val="bg1"/>
                </a:solidFill>
              </a:rPr>
              <a:t>Kaggle datasets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</a:rPr>
              <a:t>Spam Mails Dataset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</a:rPr>
              <a:t>Spam Email Dataset</a:t>
            </a:r>
          </a:p>
        </p:txBody>
      </p:sp>
      <p:pic>
        <p:nvPicPr>
          <p:cNvPr id="3" name="Picture 2" descr="What is pandas?">
            <a:extLst>
              <a:ext uri="{FF2B5EF4-FFF2-40B4-BE49-F238E27FC236}">
                <a16:creationId xmlns:a16="http://schemas.microsoft.com/office/drawing/2014/main" id="{74B3C13A-8656-BD00-5EF0-E2447C085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039" y="1180273"/>
            <a:ext cx="2926682" cy="172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etting Started with NumPy: A Beginner's Guide | by AhmedAgiza | Medium">
            <a:extLst>
              <a:ext uri="{FF2B5EF4-FFF2-40B4-BE49-F238E27FC236}">
                <a16:creationId xmlns:a16="http://schemas.microsoft.com/office/drawing/2014/main" id="{0A5B8E64-8968-77B1-F913-95EB78C33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724" y="2895205"/>
            <a:ext cx="3769770" cy="150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cikit-learn - Wikipedia">
            <a:extLst>
              <a:ext uri="{FF2B5EF4-FFF2-40B4-BE49-F238E27FC236}">
                <a16:creationId xmlns:a16="http://schemas.microsoft.com/office/drawing/2014/main" id="{2AB27BD0-3462-D38A-AAD8-230CF19D2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491" y="4178920"/>
            <a:ext cx="3042148" cy="164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06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65979-A682-985D-B3CF-68A971EDB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D9BD1109-B8B7-4036-FC36-00259DAD9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C61F58A-D8F7-1B58-1A60-C4F938061E5D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51231E-2BE6-1621-D41B-C7F5CC03F583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Behind the Scenes: </a:t>
            </a:r>
            <a:r>
              <a:rPr lang="en-CA" sz="4000" dirty="0">
                <a:solidFill>
                  <a:schemeClr val="bg1"/>
                </a:solidFill>
              </a:rPr>
              <a:t>Feature 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9449B-3096-B941-EF01-3EA5641E9DE5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DDDDDB-54A6-B7D6-6C18-A0246708773B}"/>
              </a:ext>
            </a:extLst>
          </p:cNvPr>
          <p:cNvSpPr txBox="1"/>
          <p:nvPr/>
        </p:nvSpPr>
        <p:spPr>
          <a:xfrm>
            <a:off x="298948" y="1162852"/>
            <a:ext cx="96992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b="1" dirty="0">
                <a:solidFill>
                  <a:schemeClr val="bg1"/>
                </a:solidFill>
              </a:rPr>
              <a:t>Feature 2: Malicious URL Detection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CA" sz="2800" dirty="0">
                <a:solidFill>
                  <a:schemeClr val="bg1"/>
                </a:solidFill>
              </a:rPr>
              <a:t>Python libraries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</a:rPr>
              <a:t>pandas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</a:rPr>
              <a:t>random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</a:rPr>
              <a:t>pickle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CA" sz="2800" b="1" dirty="0">
                <a:solidFill>
                  <a:schemeClr val="bg1"/>
                </a:solidFill>
              </a:rPr>
              <a:t>Feature 3: NSFW Content Blocking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CA" sz="2800" dirty="0">
                <a:solidFill>
                  <a:schemeClr val="bg1"/>
                </a:solidFill>
              </a:rPr>
              <a:t>GitHub repository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 err="1">
                <a:solidFill>
                  <a:schemeClr val="bg1"/>
                </a:solidFill>
              </a:rPr>
              <a:t>nsfwjs</a:t>
            </a:r>
            <a:r>
              <a:rPr lang="en-CA" sz="2800" dirty="0">
                <a:solidFill>
                  <a:schemeClr val="bg1"/>
                </a:solidFill>
              </a:rPr>
              <a:t> (API call)</a:t>
            </a:r>
          </a:p>
        </p:txBody>
      </p:sp>
      <p:pic>
        <p:nvPicPr>
          <p:cNvPr id="3" name="Picture 2" descr="What is pandas?">
            <a:extLst>
              <a:ext uri="{FF2B5EF4-FFF2-40B4-BE49-F238E27FC236}">
                <a16:creationId xmlns:a16="http://schemas.microsoft.com/office/drawing/2014/main" id="{7120AEE2-1F69-68BF-CD25-F13573D75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039" y="1180273"/>
            <a:ext cx="2926682" cy="172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D58A9B-90A6-F247-5B97-55C2F0FBC0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359"/>
          <a:stretch/>
        </p:blipFill>
        <p:spPr>
          <a:xfrm>
            <a:off x="6710476" y="3700337"/>
            <a:ext cx="4259126" cy="162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4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60C70-71A6-CD59-FC6E-6C77253AB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35AF62D0-1D9B-BFC6-CDDE-99929ACB4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E436B5-6DF5-8E61-CDA1-B2850FBD4275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D12AFA-A82F-44E8-EE86-1214B267F4D7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Evolving Secure Go: Next Steps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A49D2-5A53-353D-9310-645A1896B8C2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217843-7812-6D0D-1A93-3F571844CD59}"/>
              </a:ext>
            </a:extLst>
          </p:cNvPr>
          <p:cNvSpPr txBox="1"/>
          <p:nvPr/>
        </p:nvSpPr>
        <p:spPr>
          <a:xfrm>
            <a:off x="414482" y="1628047"/>
            <a:ext cx="87782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</a:rPr>
              <a:t>Mobile browser support (Android/iOS)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Built-in secure VPN integration</a:t>
            </a:r>
            <a:endParaRPr lang="en-CA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SecureGO</a:t>
            </a:r>
            <a:r>
              <a:rPr lang="en-US" sz="2800" dirty="0">
                <a:solidFill>
                  <a:schemeClr val="bg1"/>
                </a:solidFill>
              </a:rPr>
              <a:t> API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Android vs iOS App UI Design: Key Differences Explored">
            <a:extLst>
              <a:ext uri="{FF2B5EF4-FFF2-40B4-BE49-F238E27FC236}">
                <a16:creationId xmlns:a16="http://schemas.microsoft.com/office/drawing/2014/main" id="{18BEB452-CE22-2153-C174-23AB0B406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638" y="1318028"/>
            <a:ext cx="3792704" cy="222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16 things to do with a VPN in 2025 - Surfshark">
            <a:extLst>
              <a:ext uri="{FF2B5EF4-FFF2-40B4-BE49-F238E27FC236}">
                <a16:creationId xmlns:a16="http://schemas.microsoft.com/office/drawing/2014/main" id="{D5475E9F-BDFB-E2E8-30F6-EEF341123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9" r="26165"/>
          <a:stretch/>
        </p:blipFill>
        <p:spPr bwMode="auto">
          <a:xfrm>
            <a:off x="9419374" y="3803542"/>
            <a:ext cx="2456612" cy="254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CEB65EE8-10BD-D70C-F602-1444342FF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4127828"/>
            <a:ext cx="72675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12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A358B-57F5-48EE-6AD8-30477708F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D6C2AC80-A7AC-34E9-28E1-718681AB5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3504E5-5F71-CFD0-69F8-AF08F8A1DFF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E39668-EC0B-80BF-C29B-076F99F1200A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Conclusion: </a:t>
            </a:r>
            <a:r>
              <a:rPr lang="en-US" sz="4000" dirty="0" err="1">
                <a:solidFill>
                  <a:schemeClr val="bg1"/>
                </a:solidFill>
                <a:latin typeface="Georgia" panose="02040502050405020303" pitchFamily="18" charset="0"/>
              </a:rPr>
              <a:t>SecureGO</a:t>
            </a:r>
            <a:endParaRPr lang="en-US" sz="4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72C5AF-9A8E-20EB-EE77-C9409AB21D9E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1313B0-DBB3-6275-D333-A4FF1C87E07C}"/>
              </a:ext>
            </a:extLst>
          </p:cNvPr>
          <p:cNvSpPr txBox="1"/>
          <p:nvPr/>
        </p:nvSpPr>
        <p:spPr>
          <a:xfrm>
            <a:off x="252295" y="1657201"/>
            <a:ext cx="8778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All in one internet safety solution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Protects users from phishing,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malicious URLs, and NSFW content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Fast, lightweight, and proactive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protection while browsing</a:t>
            </a:r>
            <a:endParaRPr lang="en-CA" sz="2800" dirty="0">
              <a:solidFill>
                <a:schemeClr val="bg1"/>
              </a:solidFill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36F204F-86DA-FB9E-0FFF-49DC5BF00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934" y="1230481"/>
            <a:ext cx="5449771" cy="524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93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DF34C661-130B-4C89-9897-73BFB2E378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7FC82B-C49B-4295-BE9C-8505717F0E9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08AE32-F795-481B-8044-4AB82EAB9BA9}"/>
              </a:ext>
            </a:extLst>
          </p:cNvPr>
          <p:cNvGrpSpPr/>
          <p:nvPr/>
        </p:nvGrpSpPr>
        <p:grpSpPr>
          <a:xfrm>
            <a:off x="2369688" y="2033522"/>
            <a:ext cx="7449575" cy="2774063"/>
            <a:chOff x="3724408" y="2347786"/>
            <a:chExt cx="7449575" cy="277406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028202-E86C-45EF-9BCF-941A8B78B6DC}"/>
                </a:ext>
              </a:extLst>
            </p:cNvPr>
            <p:cNvGrpSpPr/>
            <p:nvPr/>
          </p:nvGrpSpPr>
          <p:grpSpPr>
            <a:xfrm>
              <a:off x="3724408" y="2347786"/>
              <a:ext cx="7449575" cy="2774063"/>
              <a:chOff x="3721742" y="2347786"/>
              <a:chExt cx="7449575" cy="277406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F25A306-1A76-4FC5-9746-F98ED988E18B}"/>
                  </a:ext>
                </a:extLst>
              </p:cNvPr>
              <p:cNvGrpSpPr/>
              <p:nvPr/>
            </p:nvGrpSpPr>
            <p:grpSpPr>
              <a:xfrm>
                <a:off x="6629502" y="2350675"/>
                <a:ext cx="1634055" cy="1634048"/>
                <a:chOff x="7194842" y="1406431"/>
                <a:chExt cx="820146" cy="820145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1252F453-2D59-4D68-95FF-93A882210F40}"/>
                    </a:ext>
                  </a:extLst>
                </p:cNvPr>
                <p:cNvSpPr/>
                <p:nvPr/>
              </p:nvSpPr>
              <p:spPr>
                <a:xfrm>
                  <a:off x="7194842" y="1406431"/>
                  <a:ext cx="820146" cy="8201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F949A87-9DD0-431D-9F28-762A08E1E86E}"/>
                    </a:ext>
                  </a:extLst>
                </p:cNvPr>
                <p:cNvSpPr/>
                <p:nvPr/>
              </p:nvSpPr>
              <p:spPr>
                <a:xfrm>
                  <a:off x="7277741" y="1487880"/>
                  <a:ext cx="654349" cy="654348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2C646C0-A738-43BE-AF96-D3C271A67B62}"/>
                  </a:ext>
                </a:extLst>
              </p:cNvPr>
              <p:cNvGrpSpPr/>
              <p:nvPr/>
            </p:nvGrpSpPr>
            <p:grpSpPr>
              <a:xfrm>
                <a:off x="3721742" y="2347786"/>
                <a:ext cx="2036794" cy="2774063"/>
                <a:chOff x="1418763" y="2482256"/>
                <a:chExt cx="2036794" cy="2774063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F2B95D41-7C25-413D-87C7-96B617C2B952}"/>
                    </a:ext>
                  </a:extLst>
                </p:cNvPr>
                <p:cNvGrpSpPr/>
                <p:nvPr/>
              </p:nvGrpSpPr>
              <p:grpSpPr>
                <a:xfrm>
                  <a:off x="1620133" y="2482256"/>
                  <a:ext cx="1634055" cy="1634048"/>
                  <a:chOff x="4478122" y="1404981"/>
                  <a:chExt cx="820146" cy="820145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A5BBCF86-970A-40EE-935D-88ACE81D2442}"/>
                      </a:ext>
                    </a:extLst>
                  </p:cNvPr>
                  <p:cNvSpPr/>
                  <p:nvPr/>
                </p:nvSpPr>
                <p:spPr>
                  <a:xfrm>
                    <a:off x="4478122" y="1404981"/>
                    <a:ext cx="820146" cy="82014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128C6801-F255-4FBF-B24C-A2A646372540}"/>
                      </a:ext>
                    </a:extLst>
                  </p:cNvPr>
                  <p:cNvSpPr/>
                  <p:nvPr/>
                </p:nvSpPr>
                <p:spPr>
                  <a:xfrm>
                    <a:off x="4561021" y="1487880"/>
                    <a:ext cx="654349" cy="65434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28575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45D93B6-7366-49E8-A749-698BA1491BB4}"/>
                    </a:ext>
                  </a:extLst>
                </p:cNvPr>
                <p:cNvSpPr txBox="1"/>
                <p:nvPr/>
              </p:nvSpPr>
              <p:spPr>
                <a:xfrm>
                  <a:off x="1418763" y="4402239"/>
                  <a:ext cx="2036794" cy="8540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850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Phishing, malware, NSFW content threats rising</a:t>
                  </a:r>
                  <a:endParaRPr lang="en-US" sz="1850" dirty="0">
                    <a:solidFill>
                      <a:schemeClr val="bg1"/>
                    </a:solidFill>
                    <a:latin typeface="Georgia Pro Light" panose="02040302050405020303" pitchFamily="18" charset="0"/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C386D8-1DE4-47C5-8320-CDBE551DE454}"/>
                  </a:ext>
                </a:extLst>
              </p:cNvPr>
              <p:cNvSpPr txBox="1"/>
              <p:nvPr/>
            </p:nvSpPr>
            <p:spPr>
              <a:xfrm>
                <a:off x="6428132" y="4267769"/>
                <a:ext cx="2036794" cy="854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sz="1850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Need for fast, all-in-one internet safety solution</a:t>
                </a:r>
                <a:endParaRPr lang="en-US" sz="1850" dirty="0">
                  <a:solidFill>
                    <a:schemeClr val="bg1"/>
                  </a:solidFill>
                  <a:latin typeface="Georgia Pro Light" panose="02040302050405020303" pitchFamily="18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C5A55E5-C247-4303-9131-9177EEE35368}"/>
                  </a:ext>
                </a:extLst>
              </p:cNvPr>
              <p:cNvGrpSpPr/>
              <p:nvPr/>
            </p:nvGrpSpPr>
            <p:grpSpPr>
              <a:xfrm>
                <a:off x="9134523" y="2347786"/>
                <a:ext cx="2036794" cy="2774063"/>
                <a:chOff x="1418763" y="2482256"/>
                <a:chExt cx="2036794" cy="2774063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9084940-7D5F-48B6-AEEB-6186F3992129}"/>
                    </a:ext>
                  </a:extLst>
                </p:cNvPr>
                <p:cNvGrpSpPr/>
                <p:nvPr/>
              </p:nvGrpSpPr>
              <p:grpSpPr>
                <a:xfrm>
                  <a:off x="1620133" y="2482256"/>
                  <a:ext cx="1634055" cy="1634048"/>
                  <a:chOff x="4478122" y="1404981"/>
                  <a:chExt cx="820146" cy="820145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896AF863-A415-44D6-8B63-B6C44E406A0F}"/>
                      </a:ext>
                    </a:extLst>
                  </p:cNvPr>
                  <p:cNvSpPr/>
                  <p:nvPr/>
                </p:nvSpPr>
                <p:spPr>
                  <a:xfrm>
                    <a:off x="4478122" y="1404981"/>
                    <a:ext cx="820146" cy="82014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B7582F0-51A0-4C9F-85EA-8E72021FC87E}"/>
                      </a:ext>
                    </a:extLst>
                  </p:cNvPr>
                  <p:cNvSpPr/>
                  <p:nvPr/>
                </p:nvSpPr>
                <p:spPr>
                  <a:xfrm>
                    <a:off x="4561021" y="1487880"/>
                    <a:ext cx="654349" cy="654348"/>
                  </a:xfrm>
                  <a:prstGeom prst="ellipse">
                    <a:avLst/>
                  </a:prstGeom>
                  <a:solidFill>
                    <a:schemeClr val="accent3"/>
                  </a:solidFill>
                  <a:ln w="28575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6CFC12A-15C7-4B08-A94D-562FD5BD0EEF}"/>
                    </a:ext>
                  </a:extLst>
                </p:cNvPr>
                <p:cNvSpPr txBox="1"/>
                <p:nvPr/>
              </p:nvSpPr>
              <p:spPr>
                <a:xfrm>
                  <a:off x="1418763" y="4402239"/>
                  <a:ext cx="2036794" cy="8540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850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Internet security more critical than ever</a:t>
                  </a:r>
                  <a:endParaRPr lang="en-US" sz="1850" dirty="0">
                    <a:solidFill>
                      <a:schemeClr val="bg1"/>
                    </a:solidFill>
                    <a:latin typeface="Georgia Pro Light" panose="02040302050405020303" pitchFamily="18" charset="0"/>
                  </a:endParaRPr>
                </a:p>
              </p:txBody>
            </p:sp>
          </p:grpSp>
        </p:grpSp>
        <p:pic>
          <p:nvPicPr>
            <p:cNvPr id="26" name="Graphic 25" descr="Head with gears">
              <a:extLst>
                <a:ext uri="{FF2B5EF4-FFF2-40B4-BE49-F238E27FC236}">
                  <a16:creationId xmlns:a16="http://schemas.microsoft.com/office/drawing/2014/main" id="{11A93BF4-1F17-4446-A285-73EF63CC5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20595" y="2910434"/>
              <a:ext cx="457200" cy="457200"/>
            </a:xfrm>
            <a:prstGeom prst="rect">
              <a:avLst/>
            </a:prstGeom>
          </p:spPr>
        </p:pic>
        <p:pic>
          <p:nvPicPr>
            <p:cNvPr id="29" name="Picture 2" descr="Security | Free Icon">
              <a:extLst>
                <a:ext uri="{FF2B5EF4-FFF2-40B4-BE49-F238E27FC236}">
                  <a16:creationId xmlns:a16="http://schemas.microsoft.com/office/drawing/2014/main" id="{3D2F05C3-183C-4838-A1FF-B93FF9C690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1904" y="2927894"/>
              <a:ext cx="422281" cy="422281"/>
            </a:xfrm>
            <a:prstGeom prst="rect">
              <a:avLst/>
            </a:prstGeom>
            <a:noFill/>
          </p:spPr>
        </p:pic>
        <p:pic>
          <p:nvPicPr>
            <p:cNvPr id="30" name="Graphic 29" descr="Lock">
              <a:extLst>
                <a:ext uri="{FF2B5EF4-FFF2-40B4-BE49-F238E27FC236}">
                  <a16:creationId xmlns:a16="http://schemas.microsoft.com/office/drawing/2014/main" id="{ED5CA370-0A0C-488D-A3B1-6C5050160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91403" y="2887633"/>
              <a:ext cx="502804" cy="502802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C050CCC-E03F-46DE-B9EA-A8F8BD1DE5E8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35180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04630-1292-FEBC-4942-29C5DC6CB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6A48E93E-EC3A-80D5-DFA4-743D127F1B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464B52-343C-5182-A632-932227A130E2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4EF0F2-B198-16AE-F497-DFEBE1168B68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4D612-0B02-4187-914B-B306892D0997}"/>
              </a:ext>
            </a:extLst>
          </p:cNvPr>
          <p:cNvSpPr txBox="1"/>
          <p:nvPr/>
        </p:nvSpPr>
        <p:spPr>
          <a:xfrm>
            <a:off x="619888" y="1266692"/>
            <a:ext cx="10949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Real-world societal problem: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improving online security</a:t>
            </a:r>
            <a:endParaRPr lang="en-CA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ow to Define and Create a Project Scope | BigTime Software">
            <a:extLst>
              <a:ext uri="{FF2B5EF4-FFF2-40B4-BE49-F238E27FC236}">
                <a16:creationId xmlns:a16="http://schemas.microsoft.com/office/drawing/2014/main" id="{12EF6A05-7A21-E575-CC12-F1AE418D3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61" y="2745783"/>
            <a:ext cx="5618629" cy="322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01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93F54-079A-392E-FF70-D08AEE217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2B732C63-712C-F8B5-5200-150165865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460305-D47B-1968-E106-DC5151724C0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888C86-639D-49B3-6EC4-0CA27682EC9B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Our Solution: </a:t>
            </a:r>
            <a:r>
              <a:rPr lang="en-US" sz="4000" dirty="0" err="1">
                <a:solidFill>
                  <a:schemeClr val="bg1"/>
                </a:solidFill>
                <a:latin typeface="Georgia" panose="02040502050405020303" pitchFamily="18" charset="0"/>
              </a:rPr>
              <a:t>SecureGO</a:t>
            </a:r>
            <a:endParaRPr lang="en-US" sz="4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4535EB-3FEC-A358-2234-F3A8D02708DA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A569CB-F2A1-3345-367D-773E9F2E25EE}"/>
              </a:ext>
            </a:extLst>
          </p:cNvPr>
          <p:cNvSpPr txBox="1"/>
          <p:nvPr/>
        </p:nvSpPr>
        <p:spPr>
          <a:xfrm>
            <a:off x="321917" y="1872645"/>
            <a:ext cx="62462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</a:rPr>
              <a:t>All-in-one browser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</a:rPr>
              <a:t>Proactive defense against online threats</a:t>
            </a:r>
          </a:p>
          <a:p>
            <a:endParaRPr lang="en-CA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</a:rPr>
              <a:t>Fast, lightweight, and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B95623-1544-F6D6-A4AF-D10DF8F09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" t="5141" r="2967" b="6955"/>
          <a:stretch/>
        </p:blipFill>
        <p:spPr>
          <a:xfrm>
            <a:off x="7911224" y="1872645"/>
            <a:ext cx="3365576" cy="310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5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A4938-6B85-B361-81CA-F66E736A7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F40648C6-F0E6-419F-8202-8BDD714DEA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6DDC6C-D80E-092F-B45E-A86C7309C0A8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15F5C4-4676-8F01-F507-A79A6DFDA9DB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3 Core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9FFB90-35E6-C47E-2191-AF45CA8359B2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6219A3-75D3-1F15-9CDE-BA6D1D3A8CBE}"/>
              </a:ext>
            </a:extLst>
          </p:cNvPr>
          <p:cNvSpPr txBox="1"/>
          <p:nvPr/>
        </p:nvSpPr>
        <p:spPr>
          <a:xfrm>
            <a:off x="310981" y="2088088"/>
            <a:ext cx="87782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800" dirty="0">
                <a:solidFill>
                  <a:schemeClr val="bg1"/>
                </a:solidFill>
              </a:rPr>
              <a:t>Phishing email detection</a:t>
            </a:r>
          </a:p>
          <a:p>
            <a:pPr marL="514350" indent="-514350">
              <a:buFont typeface="+mj-lt"/>
              <a:buAutoNum type="arabicPeriod"/>
            </a:pPr>
            <a:endParaRPr lang="en-CA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CA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2800" dirty="0">
                <a:solidFill>
                  <a:schemeClr val="bg1"/>
                </a:solidFill>
              </a:rPr>
              <a:t>Malicious URL detection</a:t>
            </a:r>
          </a:p>
          <a:p>
            <a:pPr marL="514350" indent="-514350">
              <a:buFont typeface="+mj-lt"/>
              <a:buAutoNum type="arabicPeriod"/>
            </a:pPr>
            <a:endParaRPr lang="en-CA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CA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2800" dirty="0">
                <a:solidFill>
                  <a:schemeClr val="bg1"/>
                </a:solidFill>
              </a:rPr>
              <a:t>NSFW content blocking</a:t>
            </a:r>
          </a:p>
        </p:txBody>
      </p:sp>
      <p:pic>
        <p:nvPicPr>
          <p:cNvPr id="7178" name="Picture 10">
            <a:extLst>
              <a:ext uri="{FF2B5EF4-FFF2-40B4-BE49-F238E27FC236}">
                <a16:creationId xmlns:a16="http://schemas.microsoft.com/office/drawing/2014/main" id="{5C79ECB4-956A-CAED-4334-BA930549CE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6"/>
          <a:stretch/>
        </p:blipFill>
        <p:spPr bwMode="auto">
          <a:xfrm>
            <a:off x="8612448" y="1363593"/>
            <a:ext cx="3392844" cy="450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9CD39458-1119-0CE5-0BE1-2AAD7AE36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756"/>
          <a:stretch/>
        </p:blipFill>
        <p:spPr bwMode="auto">
          <a:xfrm>
            <a:off x="4891611" y="1363593"/>
            <a:ext cx="3475016" cy="450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97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FFE72-B307-5184-F65E-8EC8C263D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65F0AFA1-F1F1-1669-DFB5-DE3E9667E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8C98AE3-DBE0-FF30-78C3-A65B779CB52D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0CE084-1F61-7047-60CC-FCB7B16E6E85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Feature 1: Phishing Email Detection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6EC3E-F8B5-B614-B966-EC53FBA37BFF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68ED5D-91C2-5A76-3D6D-578EAF013980}"/>
              </a:ext>
            </a:extLst>
          </p:cNvPr>
          <p:cNvSpPr txBox="1"/>
          <p:nvPr/>
        </p:nvSpPr>
        <p:spPr>
          <a:xfrm>
            <a:off x="366993" y="1463040"/>
            <a:ext cx="91284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2 datasets: 10,000+ records of emails (spam/ham)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Logistic regression model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Real-time email verification: alerts for spam when opened</a:t>
            </a:r>
            <a:endParaRPr lang="en-CA" sz="2800" dirty="0">
              <a:solidFill>
                <a:schemeClr val="bg1"/>
              </a:solidFill>
            </a:endParaRP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81C7BCCE-0428-D4E1-F8C4-F17FD3FB5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310" y="4683429"/>
            <a:ext cx="6131379" cy="189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38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3C2CF-99A6-EC66-0148-EA1C0AAB8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8775FD32-8DDB-9B1A-3F02-9E29554D16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AD7060F-4C7A-E17E-27DD-B9CEBA3433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52EAE2-6FC0-245D-8DFB-D38305123693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Feature 1: Phishing Email Detection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964D1A-C45E-9B29-496F-35E3A5ACB9D2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A9156B0-7C02-AC56-F3E5-D7D68CEB4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077" y="1072012"/>
            <a:ext cx="5647846" cy="567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46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3B81E-AAE6-DD3F-BA2F-63077D6B5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40381E16-3C73-F0E6-EC2A-C67EFECB0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AF75A4-79E9-A75A-9F6E-33CB8FDC6E2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DF9578-754E-1FEA-0661-E8B1FBC4265E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Feature 2: Malicious URL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1F0409-AE21-2A32-E898-ECF0F999B682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5EBCD9-844A-F28B-161F-D7AA47BFF1EA}"/>
              </a:ext>
            </a:extLst>
          </p:cNvPr>
          <p:cNvSpPr txBox="1"/>
          <p:nvPr/>
        </p:nvSpPr>
        <p:spPr>
          <a:xfrm>
            <a:off x="256837" y="1584451"/>
            <a:ext cx="95789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Synthetic data: 100,000 URL records generated (safe/unsafe)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Classifier model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Real-time detection of suspicious URLs during browsing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39F2624-FC4F-4534-B76D-BC36DDE19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29" b="1227"/>
          <a:stretch/>
        </p:blipFill>
        <p:spPr bwMode="auto">
          <a:xfrm>
            <a:off x="2431732" y="3890832"/>
            <a:ext cx="7115175" cy="268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00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575FD-F1B7-AA32-4E15-9DFDC50A5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9877BC49-49C0-FF2B-4D5F-DA0241B9D6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6B55FB-3FDD-EB81-CD58-67836F8D57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605B1-A83C-B1E7-D516-DA7AB00F455C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Feature 3: NSFW Content Blocking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4F4F92-D415-3256-53EA-16D384854275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90BA05-3710-D058-716F-4AD952BE8080}"/>
              </a:ext>
            </a:extLst>
          </p:cNvPr>
          <p:cNvSpPr txBox="1"/>
          <p:nvPr/>
        </p:nvSpPr>
        <p:spPr>
          <a:xfrm>
            <a:off x="371139" y="2303532"/>
            <a:ext cx="99459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API call to </a:t>
            </a:r>
            <a:r>
              <a:rPr lang="en-US" sz="2800" dirty="0" err="1">
                <a:solidFill>
                  <a:schemeClr val="bg1"/>
                </a:solidFill>
              </a:rPr>
              <a:t>nsfwjs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Warning popup if NSFW content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is detected upon clicking a link</a:t>
            </a:r>
            <a:endParaRPr lang="en-CA" sz="2800" dirty="0">
              <a:solidFill>
                <a:schemeClr val="bg1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E132344-CDDA-BE33-7214-FE55092AC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297" y="1586230"/>
            <a:ext cx="5454564" cy="411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324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Georgia</vt:lpstr>
      <vt:lpstr>Georgia Pro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Hrag Bankian</cp:lastModifiedBy>
  <cp:revision>4</cp:revision>
  <dcterms:created xsi:type="dcterms:W3CDTF">2020-08-27T10:49:58Z</dcterms:created>
  <dcterms:modified xsi:type="dcterms:W3CDTF">2025-04-27T04:24:29Z</dcterms:modified>
</cp:coreProperties>
</file>