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95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9705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dirty="0">
                <a:solidFill>
                  <a:srgbClr val="383838"/>
                </a:solidFill>
                <a:latin typeface="Times New Roman" panose="02020603050405020304" pitchFamily="18" charset="0"/>
                <a:ea typeface="Patrick Hand" pitchFamily="34" charset="-122"/>
                <a:cs typeface="Times New Roman" panose="02020603050405020304" pitchFamily="18" charset="0"/>
              </a:rPr>
              <a:t>Application Web pour Blogger en Palestine</a:t>
            </a:r>
            <a:endParaRPr lang="en-US" sz="6036" dirty="0">
              <a:latin typeface="Times New Roman" panose="02020603050405020304" pitchFamily="18" charset="0"/>
              <a:cs typeface="Times New Roman" panose="02020603050405020304" pitchFamily="18" charset="0"/>
            </a:endParaRPr>
          </a:p>
        </p:txBody>
      </p:sp>
      <p:sp>
        <p:nvSpPr>
          <p:cNvPr id="6" name="Text 3"/>
          <p:cNvSpPr/>
          <p:nvPr/>
        </p:nvSpPr>
        <p:spPr>
          <a:xfrm>
            <a:off x="6319599" y="4209455"/>
            <a:ext cx="7477601" cy="1421606"/>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Cette application web offre une plateforme conviviale aux visiteurs palestiniens pour créer et partager leurs blogues sur la vie en Palestine. Avec des fonctionnalités clés comme la création de compte, l'authentification et la publication de blogues, les utilisateurs peuvent facilement exprimer leurs histoires et perspectives uniques.</a:t>
            </a:r>
            <a:endParaRPr lang="en-US" sz="1750" dirty="0">
              <a:latin typeface="Times New Roman" panose="02020603050405020304" pitchFamily="18" charset="0"/>
              <a:cs typeface="Times New Roman" panose="02020603050405020304" pitchFamily="18" charset="0"/>
            </a:endParaRPr>
          </a:p>
        </p:txBody>
      </p:sp>
      <p:sp>
        <p:nvSpPr>
          <p:cNvPr id="7" name="Shape 4"/>
          <p:cNvSpPr/>
          <p:nvPr/>
        </p:nvSpPr>
        <p:spPr>
          <a:xfrm>
            <a:off x="6319599" y="589764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113949"/>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Objectifs de l'Application</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1610931" y="2804160"/>
            <a:ext cx="499943" cy="499943"/>
          </a:xfrm>
          <a:prstGeom prst="roundRect">
            <a:avLst>
              <a:gd name="adj" fmla="val 20000"/>
            </a:avLst>
          </a:prstGeom>
          <a:solidFill>
            <a:srgbClr val="E6E6E6"/>
          </a:solidFill>
          <a:ln w="7620">
            <a:solidFill>
              <a:srgbClr val="CCCCCC"/>
            </a:solidFill>
            <a:prstDash val="solid"/>
          </a:ln>
        </p:spPr>
      </p:sp>
      <p:sp>
        <p:nvSpPr>
          <p:cNvPr id="6" name="Text 4"/>
          <p:cNvSpPr/>
          <p:nvPr/>
        </p:nvSpPr>
        <p:spPr>
          <a:xfrm>
            <a:off x="1766938" y="2812612"/>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5"/>
          <p:cNvSpPr/>
          <p:nvPr/>
        </p:nvSpPr>
        <p:spPr>
          <a:xfrm>
            <a:off x="2313085" y="2708314"/>
            <a:ext cx="3764985" cy="1041559"/>
          </a:xfrm>
          <a:prstGeom prst="rect">
            <a:avLst/>
          </a:prstGeom>
          <a:noFill/>
          <a:ln/>
        </p:spPr>
        <p:txBody>
          <a:bodyPr wrap="square" rtlCol="0" anchor="t"/>
          <a:lstStyle/>
          <a:p>
            <a:pPr marL="0" indent="0">
              <a:lnSpc>
                <a:spcPts val="2734"/>
              </a:lnSpc>
              <a:buNone/>
            </a:pPr>
            <a:r>
              <a:rPr lang="en-US" sz="2187" dirty="0" err="1">
                <a:solidFill>
                  <a:srgbClr val="383838"/>
                </a:solidFill>
                <a:latin typeface="Times New Roman" panose="02020603050405020304" pitchFamily="18" charset="0"/>
                <a:ea typeface="Patrick Hand" pitchFamily="34" charset="-122"/>
                <a:cs typeface="Times New Roman" panose="02020603050405020304" pitchFamily="18" charset="0"/>
              </a:rPr>
              <a:t>Promouvoir</a:t>
            </a: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 </a:t>
            </a:r>
            <a:r>
              <a:rPr lang="en-US" sz="2187" dirty="0" err="1">
                <a:solidFill>
                  <a:srgbClr val="383838"/>
                </a:solidFill>
                <a:latin typeface="Times New Roman" panose="02020603050405020304" pitchFamily="18" charset="0"/>
                <a:ea typeface="Patrick Hand" pitchFamily="34" charset="-122"/>
                <a:cs typeface="Times New Roman" panose="02020603050405020304" pitchFamily="18" charset="0"/>
              </a:rPr>
              <a:t>l'expression</a:t>
            </a: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 </a:t>
            </a:r>
            <a:r>
              <a:rPr lang="en-US" sz="2187" dirty="0" err="1">
                <a:solidFill>
                  <a:srgbClr val="383838"/>
                </a:solidFill>
                <a:latin typeface="Times New Roman" panose="02020603050405020304" pitchFamily="18" charset="0"/>
                <a:ea typeface="Patrick Hand" pitchFamily="34" charset="-122"/>
                <a:cs typeface="Times New Roman" panose="02020603050405020304" pitchFamily="18" charset="0"/>
              </a:rPr>
              <a:t>personnelle</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2230981" y="3757423"/>
            <a:ext cx="3267884" cy="2487811"/>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Donner aux Palestiniens un espace sûr et accessible pour partager leurs expériences, leurs perspectives et leurs récits de vie.</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5981938" y="2804161"/>
            <a:ext cx="499943" cy="499943"/>
          </a:xfrm>
          <a:prstGeom prst="roundRect">
            <a:avLst>
              <a:gd name="adj" fmla="val 20000"/>
            </a:avLst>
          </a:prstGeom>
          <a:solidFill>
            <a:srgbClr val="E6E6E6"/>
          </a:solidFill>
          <a:ln w="7620">
            <a:solidFill>
              <a:srgbClr val="CCCCCC"/>
            </a:solidFill>
            <a:prstDash val="solid"/>
          </a:ln>
        </p:spPr>
      </p:sp>
      <p:sp>
        <p:nvSpPr>
          <p:cNvPr id="10" name="Text 8"/>
          <p:cNvSpPr/>
          <p:nvPr/>
        </p:nvSpPr>
        <p:spPr>
          <a:xfrm>
            <a:off x="6153864" y="2804161"/>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1" name="Text 9"/>
          <p:cNvSpPr/>
          <p:nvPr/>
        </p:nvSpPr>
        <p:spPr>
          <a:xfrm>
            <a:off x="6780224" y="2748735"/>
            <a:ext cx="3042871" cy="694373"/>
          </a:xfrm>
          <a:prstGeom prst="rect">
            <a:avLst/>
          </a:prstGeom>
          <a:noFill/>
          <a:ln/>
        </p:spPr>
        <p:txBody>
          <a:bodyPr wrap="squar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Soutenir la communauté locale</a:t>
            </a:r>
            <a:endParaRPr lang="en-US" sz="2187" dirty="0">
              <a:latin typeface="Times New Roman" panose="02020603050405020304" pitchFamily="18" charset="0"/>
              <a:cs typeface="Times New Roman" panose="02020603050405020304" pitchFamily="18" charset="0"/>
            </a:endParaRPr>
          </a:p>
        </p:txBody>
      </p:sp>
      <p:sp>
        <p:nvSpPr>
          <p:cNvPr id="12" name="Text 10"/>
          <p:cNvSpPr/>
          <p:nvPr/>
        </p:nvSpPr>
        <p:spPr>
          <a:xfrm>
            <a:off x="6704052" y="3749873"/>
            <a:ext cx="3119043" cy="2166833"/>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Favoriser la connexion, la discussion et le partage d'informations au sein de la communauté palestinienne.</a:t>
            </a:r>
            <a:endParaRPr lang="en-US" sz="1750" dirty="0">
              <a:latin typeface="Times New Roman" panose="02020603050405020304" pitchFamily="18" charset="0"/>
              <a:cs typeface="Times New Roman" panose="02020603050405020304" pitchFamily="18" charset="0"/>
            </a:endParaRPr>
          </a:p>
        </p:txBody>
      </p:sp>
      <p:sp>
        <p:nvSpPr>
          <p:cNvPr id="13" name="Shape 11"/>
          <p:cNvSpPr/>
          <p:nvPr/>
        </p:nvSpPr>
        <p:spPr>
          <a:xfrm>
            <a:off x="10232163" y="2804159"/>
            <a:ext cx="499943" cy="499943"/>
          </a:xfrm>
          <a:prstGeom prst="roundRect">
            <a:avLst>
              <a:gd name="adj" fmla="val 20000"/>
            </a:avLst>
          </a:prstGeom>
          <a:solidFill>
            <a:srgbClr val="E6E6E6"/>
          </a:solidFill>
          <a:ln w="7620">
            <a:solidFill>
              <a:srgbClr val="CCCCCC"/>
            </a:solidFill>
            <a:prstDash val="solid"/>
          </a:ln>
        </p:spPr>
      </p:sp>
      <p:sp>
        <p:nvSpPr>
          <p:cNvPr id="14" name="Text 12"/>
          <p:cNvSpPr/>
          <p:nvPr/>
        </p:nvSpPr>
        <p:spPr>
          <a:xfrm>
            <a:off x="10407483" y="2730965"/>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3"/>
          <p:cNvSpPr/>
          <p:nvPr/>
        </p:nvSpPr>
        <p:spPr>
          <a:xfrm>
            <a:off x="11141174" y="2800259"/>
            <a:ext cx="2719991" cy="694373"/>
          </a:xfrm>
          <a:prstGeom prst="rect">
            <a:avLst/>
          </a:prstGeom>
          <a:noFill/>
          <a:ln/>
        </p:spPr>
        <p:txBody>
          <a:bodyPr wrap="squar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Sensibiliser le public</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11028282" y="3655337"/>
            <a:ext cx="2956659" cy="2132409"/>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Offrir une fenêtre sur la vie en Palestine et permettre une meilleure compréhension de la réalité palestinienne.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394466"/>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Fonctionnalités Clés</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3093363" y="3644265"/>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Création de Comptes</a:t>
            </a: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3093363" y="4213622"/>
            <a:ext cx="2452807" cy="1421606"/>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peuvent facilement créer leur propre compte personnel sur l'application.</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6095762" y="3644265"/>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Authentification</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6095762" y="4213622"/>
            <a:ext cx="2452807" cy="1421606"/>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Une procédure d'authentification sécurisée permet aux utilisateurs de se connecter en toute confiance.</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098161" y="3644265"/>
            <a:ext cx="2452807"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Publication de Blogues</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9098161" y="4213622"/>
            <a:ext cx="2452807" cy="1421606"/>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peuvent créer et publier leurs propres blogues avec du texte, des photos.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922163" y="1103114"/>
            <a:ext cx="6724650"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Création de Comptes Utilisateurs</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5233273" y="2130743"/>
            <a:ext cx="44410" cy="4995624"/>
          </a:xfrm>
          <a:prstGeom prst="roundRect">
            <a:avLst>
              <a:gd name="adj" fmla="val 225151"/>
            </a:avLst>
          </a:prstGeom>
          <a:solidFill>
            <a:srgbClr val="CCCCCC"/>
          </a:solidFill>
          <a:ln/>
        </p:spPr>
      </p:sp>
      <p:sp>
        <p:nvSpPr>
          <p:cNvPr id="7" name="Shape 4"/>
          <p:cNvSpPr/>
          <p:nvPr/>
        </p:nvSpPr>
        <p:spPr>
          <a:xfrm>
            <a:off x="5505390" y="2532043"/>
            <a:ext cx="777597" cy="44410"/>
          </a:xfrm>
          <a:prstGeom prst="roundRect">
            <a:avLst>
              <a:gd name="adj" fmla="val 225151"/>
            </a:avLst>
          </a:prstGeom>
          <a:solidFill>
            <a:srgbClr val="CCCCCC"/>
          </a:solidFill>
          <a:ln/>
        </p:spPr>
      </p:sp>
      <p:sp>
        <p:nvSpPr>
          <p:cNvPr id="8" name="Shape 5"/>
          <p:cNvSpPr/>
          <p:nvPr/>
        </p:nvSpPr>
        <p:spPr>
          <a:xfrm>
            <a:off x="5005447" y="2304336"/>
            <a:ext cx="499943" cy="499943"/>
          </a:xfrm>
          <a:prstGeom prst="roundRect">
            <a:avLst>
              <a:gd name="adj" fmla="val 20000"/>
            </a:avLst>
          </a:prstGeom>
          <a:solidFill>
            <a:srgbClr val="E6E6E6"/>
          </a:solidFill>
          <a:ln w="7620">
            <a:solidFill>
              <a:srgbClr val="CCCCCC"/>
            </a:solidFill>
            <a:prstDash val="solid"/>
          </a:ln>
        </p:spPr>
      </p:sp>
      <p:sp>
        <p:nvSpPr>
          <p:cNvPr id="9" name="Text 6"/>
          <p:cNvSpPr/>
          <p:nvPr/>
        </p:nvSpPr>
        <p:spPr>
          <a:xfrm>
            <a:off x="5194875" y="2346008"/>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10" name="Text 7"/>
          <p:cNvSpPr/>
          <p:nvPr/>
        </p:nvSpPr>
        <p:spPr>
          <a:xfrm>
            <a:off x="6477476" y="2352913"/>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Inscription</a:t>
            </a:r>
            <a:endParaRPr lang="en-US" sz="2187" dirty="0">
              <a:latin typeface="Times New Roman" panose="02020603050405020304" pitchFamily="18" charset="0"/>
              <a:cs typeface="Times New Roman" panose="02020603050405020304" pitchFamily="18" charset="0"/>
            </a:endParaRPr>
          </a:p>
        </p:txBody>
      </p:sp>
      <p:sp>
        <p:nvSpPr>
          <p:cNvPr id="11" name="Text 8"/>
          <p:cNvSpPr/>
          <p:nvPr/>
        </p:nvSpPr>
        <p:spPr>
          <a:xfrm>
            <a:off x="6477476" y="2833330"/>
            <a:ext cx="6888242" cy="355402"/>
          </a:xfrm>
          <a:prstGeom prst="rect">
            <a:avLst/>
          </a:prstGeom>
          <a:noFill/>
          <a:ln/>
        </p:spPr>
        <p:txBody>
          <a:bodyPr wrap="non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remplissent un formulaire simple pour créer leur compte personnel.</a:t>
            </a:r>
            <a:endParaRPr lang="en-US" sz="1750" dirty="0">
              <a:latin typeface="Times New Roman" panose="02020603050405020304" pitchFamily="18" charset="0"/>
              <a:cs typeface="Times New Roman" panose="02020603050405020304" pitchFamily="18" charset="0"/>
            </a:endParaRPr>
          </a:p>
        </p:txBody>
      </p:sp>
      <p:sp>
        <p:nvSpPr>
          <p:cNvPr id="12" name="Shape 9"/>
          <p:cNvSpPr/>
          <p:nvPr/>
        </p:nvSpPr>
        <p:spPr>
          <a:xfrm>
            <a:off x="5505390" y="4034373"/>
            <a:ext cx="777597" cy="44410"/>
          </a:xfrm>
          <a:prstGeom prst="roundRect">
            <a:avLst>
              <a:gd name="adj" fmla="val 225151"/>
            </a:avLst>
          </a:prstGeom>
          <a:solidFill>
            <a:srgbClr val="CCCCCC"/>
          </a:solidFill>
          <a:ln/>
        </p:spPr>
      </p:sp>
      <p:sp>
        <p:nvSpPr>
          <p:cNvPr id="13" name="Shape 10"/>
          <p:cNvSpPr/>
          <p:nvPr/>
        </p:nvSpPr>
        <p:spPr>
          <a:xfrm>
            <a:off x="5005447" y="3806666"/>
            <a:ext cx="499943" cy="499943"/>
          </a:xfrm>
          <a:prstGeom prst="roundRect">
            <a:avLst>
              <a:gd name="adj" fmla="val 20000"/>
            </a:avLst>
          </a:prstGeom>
          <a:solidFill>
            <a:srgbClr val="E6E6E6"/>
          </a:solidFill>
          <a:ln w="7620">
            <a:solidFill>
              <a:srgbClr val="CCCCCC"/>
            </a:solidFill>
            <a:prstDash val="solid"/>
          </a:ln>
        </p:spPr>
      </p:sp>
      <p:sp>
        <p:nvSpPr>
          <p:cNvPr id="14" name="Text 11"/>
          <p:cNvSpPr/>
          <p:nvPr/>
        </p:nvSpPr>
        <p:spPr>
          <a:xfrm>
            <a:off x="5177373" y="3848338"/>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5" name="Text 12"/>
          <p:cNvSpPr/>
          <p:nvPr/>
        </p:nvSpPr>
        <p:spPr>
          <a:xfrm>
            <a:off x="6477476" y="3855244"/>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Vérification</a:t>
            </a:r>
            <a:endParaRPr lang="en-US" sz="2187" dirty="0">
              <a:latin typeface="Times New Roman" panose="02020603050405020304" pitchFamily="18" charset="0"/>
              <a:cs typeface="Times New Roman" panose="02020603050405020304" pitchFamily="18" charset="0"/>
            </a:endParaRPr>
          </a:p>
        </p:txBody>
      </p:sp>
      <p:sp>
        <p:nvSpPr>
          <p:cNvPr id="16" name="Text 13"/>
          <p:cNvSpPr/>
          <p:nvPr/>
        </p:nvSpPr>
        <p:spPr>
          <a:xfrm>
            <a:off x="6477476" y="4335661"/>
            <a:ext cx="6888242" cy="710803"/>
          </a:xfrm>
          <a:prstGeom prst="rect">
            <a:avLst/>
          </a:prstGeom>
          <a:noFill/>
          <a:ln/>
        </p:spPr>
        <p:txBody>
          <a:bodyPr wrap="squar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L'application vérifie l'identité de l'utilisateur pour s'assurer de l'authenticité du compte.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922163" y="934760"/>
            <a:ext cx="6546294"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Authentification des Utilisateurs</a:t>
            </a:r>
            <a:endParaRPr lang="en-US" sz="4374"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4922163" y="1962388"/>
            <a:ext cx="1110972" cy="1777484"/>
          </a:xfrm>
          <a:prstGeom prst="rect">
            <a:avLst/>
          </a:prstGeom>
        </p:spPr>
      </p:pic>
      <p:sp>
        <p:nvSpPr>
          <p:cNvPr id="7" name="Text 3"/>
          <p:cNvSpPr/>
          <p:nvPr/>
        </p:nvSpPr>
        <p:spPr>
          <a:xfrm>
            <a:off x="6366391" y="2184559"/>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Connexion</a:t>
            </a:r>
            <a:endParaRPr lang="en-US" sz="2187" dirty="0">
              <a:latin typeface="Times New Roman" panose="02020603050405020304" pitchFamily="18" charset="0"/>
              <a:cs typeface="Times New Roman" panose="02020603050405020304" pitchFamily="18" charset="0"/>
            </a:endParaRPr>
          </a:p>
        </p:txBody>
      </p:sp>
      <p:sp>
        <p:nvSpPr>
          <p:cNvPr id="8" name="Text 4"/>
          <p:cNvSpPr/>
          <p:nvPr/>
        </p:nvSpPr>
        <p:spPr>
          <a:xfrm>
            <a:off x="6366391" y="2664976"/>
            <a:ext cx="6999327" cy="355402"/>
          </a:xfrm>
          <a:prstGeom prst="rect">
            <a:avLst/>
          </a:prstGeom>
          <a:noFill/>
          <a:ln/>
        </p:spPr>
        <p:txBody>
          <a:bodyPr wrap="non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saisissent leurs identifiants pour se connecter à leur compte.</a:t>
            </a:r>
            <a:endParaRPr lang="en-US" sz="175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4922163" y="3739872"/>
            <a:ext cx="1110972" cy="1777484"/>
          </a:xfrm>
          <a:prstGeom prst="rect">
            <a:avLst/>
          </a:prstGeom>
        </p:spPr>
      </p:pic>
      <p:sp>
        <p:nvSpPr>
          <p:cNvPr id="10" name="Text 5"/>
          <p:cNvSpPr/>
          <p:nvPr/>
        </p:nvSpPr>
        <p:spPr>
          <a:xfrm>
            <a:off x="6366391" y="3962043"/>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Vérification</a:t>
            </a:r>
            <a:endParaRPr lang="en-US" sz="2187" dirty="0">
              <a:latin typeface="Times New Roman" panose="02020603050405020304" pitchFamily="18" charset="0"/>
              <a:cs typeface="Times New Roman" panose="02020603050405020304" pitchFamily="18" charset="0"/>
            </a:endParaRPr>
          </a:p>
        </p:txBody>
      </p:sp>
      <p:sp>
        <p:nvSpPr>
          <p:cNvPr id="11" name="Text 6"/>
          <p:cNvSpPr/>
          <p:nvPr/>
        </p:nvSpPr>
        <p:spPr>
          <a:xfrm>
            <a:off x="6366391" y="4442460"/>
            <a:ext cx="6999327" cy="355402"/>
          </a:xfrm>
          <a:prstGeom prst="rect">
            <a:avLst/>
          </a:prstGeom>
          <a:noFill/>
          <a:ln/>
        </p:spPr>
        <p:txBody>
          <a:bodyPr wrap="non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L'application valide les informations d'identification de manière sécurisée.</a:t>
            </a:r>
            <a:endParaRPr lang="en-US" sz="1750"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4922163" y="5517356"/>
            <a:ext cx="1110972" cy="1777484"/>
          </a:xfrm>
          <a:prstGeom prst="rect">
            <a:avLst/>
          </a:prstGeom>
        </p:spPr>
      </p:pic>
      <p:sp>
        <p:nvSpPr>
          <p:cNvPr id="13" name="Text 7"/>
          <p:cNvSpPr/>
          <p:nvPr/>
        </p:nvSpPr>
        <p:spPr>
          <a:xfrm>
            <a:off x="6366391" y="5739527"/>
            <a:ext cx="2777490"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Accès Accordé</a:t>
            </a:r>
            <a:endParaRPr lang="en-US" sz="2187" dirty="0">
              <a:latin typeface="Times New Roman" panose="02020603050405020304" pitchFamily="18" charset="0"/>
              <a:cs typeface="Times New Roman" panose="02020603050405020304" pitchFamily="18" charset="0"/>
            </a:endParaRPr>
          </a:p>
        </p:txBody>
      </p:sp>
      <p:sp>
        <p:nvSpPr>
          <p:cNvPr id="14" name="Text 8"/>
          <p:cNvSpPr/>
          <p:nvPr/>
        </p:nvSpPr>
        <p:spPr>
          <a:xfrm>
            <a:off x="6366391" y="6219944"/>
            <a:ext cx="6999327" cy="355402"/>
          </a:xfrm>
          <a:prstGeom prst="rect">
            <a:avLst/>
          </a:prstGeom>
          <a:noFill/>
          <a:ln/>
        </p:spPr>
        <p:txBody>
          <a:bodyPr wrap="non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Une fois authentifié, l'utilisateur a accès à toutes les fonctionnalités de l'application.</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1428155"/>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Publication de Blogues</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3093363" y="2566868"/>
            <a:ext cx="4110752" cy="2006203"/>
          </a:xfrm>
          <a:prstGeom prst="roundRect">
            <a:avLst>
              <a:gd name="adj" fmla="val 4984"/>
            </a:avLst>
          </a:prstGeom>
          <a:solidFill>
            <a:srgbClr val="E6E6E6"/>
          </a:solidFill>
          <a:ln w="7620">
            <a:solidFill>
              <a:srgbClr val="CCCCCC"/>
            </a:solidFill>
            <a:prstDash val="solid"/>
          </a:ln>
        </p:spPr>
      </p:sp>
      <p:sp>
        <p:nvSpPr>
          <p:cNvPr id="6" name="Text 4"/>
          <p:cNvSpPr/>
          <p:nvPr/>
        </p:nvSpPr>
        <p:spPr>
          <a:xfrm>
            <a:off x="3323153"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Créer un post</a:t>
            </a:r>
            <a:endParaRPr lang="en-US" sz="2187" dirty="0">
              <a:latin typeface="Times New Roman" panose="02020603050405020304" pitchFamily="18" charset="0"/>
              <a:cs typeface="Times New Roman" panose="02020603050405020304" pitchFamily="18" charset="0"/>
            </a:endParaRPr>
          </a:p>
        </p:txBody>
      </p:sp>
      <p:sp>
        <p:nvSpPr>
          <p:cNvPr id="7" name="Text 5"/>
          <p:cNvSpPr/>
          <p:nvPr/>
        </p:nvSpPr>
        <p:spPr>
          <a:xfrm>
            <a:off x="3323153" y="3277076"/>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peuvent rédiger et publier leurs propres blogues avec du texte, des images.</a:t>
            </a:r>
            <a:endParaRPr lang="en-US" sz="1750" dirty="0">
              <a:latin typeface="Times New Roman" panose="02020603050405020304" pitchFamily="18" charset="0"/>
              <a:cs typeface="Times New Roman" panose="02020603050405020304" pitchFamily="18" charset="0"/>
            </a:endParaRPr>
          </a:p>
        </p:txBody>
      </p:sp>
      <p:sp>
        <p:nvSpPr>
          <p:cNvPr id="8" name="Shape 6"/>
          <p:cNvSpPr/>
          <p:nvPr/>
        </p:nvSpPr>
        <p:spPr>
          <a:xfrm>
            <a:off x="7426285" y="2566868"/>
            <a:ext cx="4110752" cy="2006203"/>
          </a:xfrm>
          <a:prstGeom prst="roundRect">
            <a:avLst>
              <a:gd name="adj" fmla="val 4984"/>
            </a:avLst>
          </a:prstGeom>
          <a:solidFill>
            <a:srgbClr val="E6E6E6"/>
          </a:solidFill>
          <a:ln w="7620">
            <a:solidFill>
              <a:srgbClr val="CCCCCC"/>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Modifier un post</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7656076" y="3277076"/>
            <a:ext cx="3651171" cy="710803"/>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ont la possibilité de mettre à jour et de réviser leurs blogues publiés.</a:t>
            </a:r>
            <a:endParaRPr lang="en-US" sz="1750" dirty="0">
              <a:latin typeface="Times New Roman" panose="02020603050405020304" pitchFamily="18" charset="0"/>
              <a:cs typeface="Times New Roman" panose="02020603050405020304" pitchFamily="18" charset="0"/>
            </a:endParaRPr>
          </a:p>
        </p:txBody>
      </p:sp>
      <p:sp>
        <p:nvSpPr>
          <p:cNvPr id="11" name="Shape 9"/>
          <p:cNvSpPr/>
          <p:nvPr/>
        </p:nvSpPr>
        <p:spPr>
          <a:xfrm>
            <a:off x="3093363" y="4795242"/>
            <a:ext cx="4110752" cy="2006203"/>
          </a:xfrm>
          <a:prstGeom prst="roundRect">
            <a:avLst>
              <a:gd name="adj" fmla="val 4984"/>
            </a:avLst>
          </a:prstGeom>
          <a:solidFill>
            <a:srgbClr val="E6E6E6"/>
          </a:solidFill>
          <a:ln w="7620">
            <a:solidFill>
              <a:srgbClr val="CCCCCC"/>
            </a:solidFill>
            <a:prstDash val="solid"/>
          </a:ln>
        </p:spPr>
      </p:sp>
      <p:sp>
        <p:nvSpPr>
          <p:cNvPr id="12" name="Text 10"/>
          <p:cNvSpPr/>
          <p:nvPr/>
        </p:nvSpPr>
        <p:spPr>
          <a:xfrm>
            <a:off x="3323153"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Supprimer un post</a:t>
            </a: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3323153" y="5505450"/>
            <a:ext cx="3651171" cy="710803"/>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Si nécessaire, les utilisateurs peuvent supprimer leurs blogues de la plateforme.</a:t>
            </a:r>
            <a:endParaRPr lang="en-US" sz="1750" dirty="0">
              <a:latin typeface="Times New Roman" panose="02020603050405020304" pitchFamily="18" charset="0"/>
              <a:cs typeface="Times New Roman" panose="02020603050405020304" pitchFamily="18" charset="0"/>
            </a:endParaRPr>
          </a:p>
        </p:txBody>
      </p:sp>
      <p:sp>
        <p:nvSpPr>
          <p:cNvPr id="14" name="Shape 12"/>
          <p:cNvSpPr/>
          <p:nvPr/>
        </p:nvSpPr>
        <p:spPr>
          <a:xfrm>
            <a:off x="7426285" y="4795242"/>
            <a:ext cx="4110752" cy="2006203"/>
          </a:xfrm>
          <a:prstGeom prst="roundRect">
            <a:avLst>
              <a:gd name="adj" fmla="val 4984"/>
            </a:avLst>
          </a:prstGeom>
          <a:solidFill>
            <a:srgbClr val="E6E6E6"/>
          </a:solidFill>
          <a:ln w="7620">
            <a:solidFill>
              <a:srgbClr val="CCCCCC"/>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Commenter les posts</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7656076" y="5505450"/>
            <a:ext cx="3651171" cy="1066205"/>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utilisateurs peuvent interagir avec les blogues publiés en ajoutant des commentaires.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383274"/>
            <a:ext cx="6536888"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Affichage de la Liste des Blogues</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3093363" y="3521988"/>
            <a:ext cx="555427" cy="555427"/>
          </a:xfrm>
          <a:prstGeom prst="rect">
            <a:avLst/>
          </a:prstGeom>
        </p:spPr>
      </p:pic>
      <p:sp>
        <p:nvSpPr>
          <p:cNvPr id="6" name="Text 3"/>
          <p:cNvSpPr/>
          <p:nvPr/>
        </p:nvSpPr>
        <p:spPr>
          <a:xfrm>
            <a:off x="3093363" y="4299585"/>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Date de Publication</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3093363" y="4780002"/>
            <a:ext cx="2592348" cy="1066205"/>
          </a:xfrm>
          <a:prstGeom prst="rect">
            <a:avLst/>
          </a:prstGeom>
          <a:noFill/>
          <a:ln/>
        </p:spPr>
        <p:txBody>
          <a:bodyPr wrap="squar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blogues sont affichés avec la date de publication pour une référence temporelle.</a:t>
            </a:r>
            <a:endParaRPr lang="en-US" sz="175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6018967" y="3521988"/>
            <a:ext cx="555427" cy="555427"/>
          </a:xfrm>
          <a:prstGeom prst="rect">
            <a:avLst/>
          </a:prstGeom>
        </p:spPr>
      </p:pic>
      <p:sp>
        <p:nvSpPr>
          <p:cNvPr id="9" name="Text 5"/>
          <p:cNvSpPr/>
          <p:nvPr/>
        </p:nvSpPr>
        <p:spPr>
          <a:xfrm>
            <a:off x="6018967" y="4299585"/>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Auteur du Publication</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6018967" y="4780002"/>
            <a:ext cx="2592348" cy="1066205"/>
          </a:xfrm>
          <a:prstGeom prst="rect">
            <a:avLst/>
          </a:prstGeom>
          <a:noFill/>
          <a:ln/>
        </p:spPr>
        <p:txBody>
          <a:bodyPr wrap="squar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 nom de l'utilisateur qui a </a:t>
            </a:r>
            <a:r>
              <a:rPr lang="en-US" sz="1750" dirty="0" err="1">
                <a:solidFill>
                  <a:srgbClr val="383838"/>
                </a:solidFill>
                <a:latin typeface="Times New Roman" panose="02020603050405020304" pitchFamily="18" charset="0"/>
                <a:ea typeface="Patrick Hand" pitchFamily="34" charset="-122"/>
                <a:cs typeface="Times New Roman" panose="02020603050405020304" pitchFamily="18" charset="0"/>
              </a:rPr>
              <a:t>publié</a:t>
            </a: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 </a:t>
            </a:r>
            <a:r>
              <a:rPr lang="en-US" sz="1750" dirty="0" err="1">
                <a:solidFill>
                  <a:srgbClr val="383838"/>
                </a:solidFill>
                <a:latin typeface="Times New Roman" panose="02020603050405020304" pitchFamily="18" charset="0"/>
                <a:ea typeface="Patrick Hand" pitchFamily="34" charset="-122"/>
                <a:cs typeface="Times New Roman" panose="02020603050405020304" pitchFamily="18" charset="0"/>
              </a:rPr>
              <a:t>cette</a:t>
            </a: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 publication est indiqué pour identifier l'auteur.</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8944570" y="3521988"/>
            <a:ext cx="555427" cy="555427"/>
          </a:xfrm>
          <a:prstGeom prst="rect">
            <a:avLst/>
          </a:prstGeom>
        </p:spPr>
      </p:pic>
      <p:sp>
        <p:nvSpPr>
          <p:cNvPr id="12" name="Text 7"/>
          <p:cNvSpPr/>
          <p:nvPr/>
        </p:nvSpPr>
        <p:spPr>
          <a:xfrm>
            <a:off x="8944570" y="4299585"/>
            <a:ext cx="2592348" cy="347186"/>
          </a:xfrm>
          <a:prstGeom prst="rect">
            <a:avLst/>
          </a:prstGeom>
          <a:noFill/>
          <a:ln/>
        </p:spPr>
        <p:txBody>
          <a:bodyPr wrap="none" rtlCol="0" anchor="t"/>
          <a:lstStyle/>
          <a:p>
            <a:pPr marL="0" indent="0" algn="l">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Commentaires</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8944570" y="4780002"/>
            <a:ext cx="2592348" cy="1066205"/>
          </a:xfrm>
          <a:prstGeom prst="rect">
            <a:avLst/>
          </a:prstGeom>
          <a:noFill/>
          <a:ln/>
        </p:spPr>
        <p:txBody>
          <a:bodyPr wrap="square" rtlCol="0" anchor="t"/>
          <a:lstStyle/>
          <a:p>
            <a:pPr marL="0" indent="0" algn="l">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Les commentaires des utilisateurs sur </a:t>
            </a:r>
            <a:r>
              <a:rPr lang="en-US" sz="1750" dirty="0" err="1">
                <a:solidFill>
                  <a:srgbClr val="383838"/>
                </a:solidFill>
                <a:latin typeface="Times New Roman" panose="02020603050405020304" pitchFamily="18" charset="0"/>
                <a:ea typeface="Patrick Hand" pitchFamily="34" charset="-122"/>
                <a:cs typeface="Times New Roman" panose="02020603050405020304" pitchFamily="18" charset="0"/>
              </a:rPr>
              <a:t>chaque</a:t>
            </a: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 publication sont également affichés.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264563" y="1693307"/>
            <a:ext cx="5554980" cy="694373"/>
          </a:xfrm>
          <a:prstGeom prst="rect">
            <a:avLst/>
          </a:prstGeom>
          <a:noFill/>
          <a:ln/>
        </p:spPr>
        <p:txBody>
          <a:bodyPr wrap="none" rtlCol="0" anchor="t"/>
          <a:lstStyle/>
          <a:p>
            <a:pPr marL="0" indent="0">
              <a:lnSpc>
                <a:spcPts val="5468"/>
              </a:lnSpc>
              <a:buNone/>
            </a:pPr>
            <a:r>
              <a:rPr lang="en-US" sz="4374" dirty="0">
                <a:solidFill>
                  <a:srgbClr val="383838"/>
                </a:solidFill>
                <a:latin typeface="Times New Roman" panose="02020603050405020304" pitchFamily="18" charset="0"/>
                <a:ea typeface="Patrick Hand"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1264563" y="2894528"/>
            <a:ext cx="499943" cy="499943"/>
          </a:xfrm>
          <a:prstGeom prst="roundRect">
            <a:avLst>
              <a:gd name="adj" fmla="val 20000"/>
            </a:avLst>
          </a:prstGeom>
          <a:solidFill>
            <a:srgbClr val="E6E6E6"/>
          </a:solidFill>
          <a:ln w="7620">
            <a:solidFill>
              <a:srgbClr val="CCCCCC"/>
            </a:solidFill>
            <a:prstDash val="solid"/>
          </a:ln>
        </p:spPr>
      </p:sp>
      <p:sp>
        <p:nvSpPr>
          <p:cNvPr id="7" name="Text 4"/>
          <p:cNvSpPr/>
          <p:nvPr/>
        </p:nvSpPr>
        <p:spPr>
          <a:xfrm>
            <a:off x="1453991" y="2936200"/>
            <a:ext cx="121087"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8" name="Text 5"/>
          <p:cNvSpPr/>
          <p:nvPr/>
        </p:nvSpPr>
        <p:spPr>
          <a:xfrm>
            <a:off x="1986677" y="2970848"/>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Plateforme Collaborative</a:t>
            </a:r>
            <a:endParaRPr lang="en-US" sz="2187" dirty="0">
              <a:latin typeface="Times New Roman" panose="02020603050405020304" pitchFamily="18" charset="0"/>
              <a:cs typeface="Times New Roman" panose="02020603050405020304" pitchFamily="18" charset="0"/>
            </a:endParaRPr>
          </a:p>
        </p:txBody>
      </p:sp>
      <p:sp>
        <p:nvSpPr>
          <p:cNvPr id="9" name="Text 6"/>
          <p:cNvSpPr/>
          <p:nvPr/>
        </p:nvSpPr>
        <p:spPr>
          <a:xfrm>
            <a:off x="1986677" y="3451265"/>
            <a:ext cx="3388638" cy="1421606"/>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L'application web offre une expérience fluide et conviviale aux utilisateurs palestiniens pour partager leurs histoires.</a:t>
            </a:r>
            <a:endParaRPr lang="en-US" sz="1750" dirty="0">
              <a:latin typeface="Times New Roman" panose="02020603050405020304" pitchFamily="18" charset="0"/>
              <a:cs typeface="Times New Roman" panose="02020603050405020304" pitchFamily="18" charset="0"/>
            </a:endParaRPr>
          </a:p>
        </p:txBody>
      </p:sp>
      <p:sp>
        <p:nvSpPr>
          <p:cNvPr id="10" name="Shape 7"/>
          <p:cNvSpPr/>
          <p:nvPr/>
        </p:nvSpPr>
        <p:spPr>
          <a:xfrm>
            <a:off x="5597485" y="2894528"/>
            <a:ext cx="499943" cy="499943"/>
          </a:xfrm>
          <a:prstGeom prst="roundRect">
            <a:avLst>
              <a:gd name="adj" fmla="val 20000"/>
            </a:avLst>
          </a:prstGeom>
          <a:solidFill>
            <a:srgbClr val="E6E6E6"/>
          </a:solidFill>
          <a:ln w="7620">
            <a:solidFill>
              <a:srgbClr val="CCCCCC"/>
            </a:solidFill>
            <a:prstDash val="solid"/>
          </a:ln>
        </p:spPr>
      </p:sp>
      <p:sp>
        <p:nvSpPr>
          <p:cNvPr id="11" name="Text 8"/>
          <p:cNvSpPr/>
          <p:nvPr/>
        </p:nvSpPr>
        <p:spPr>
          <a:xfrm>
            <a:off x="5769412" y="2936200"/>
            <a:ext cx="155972"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2" name="Text 9"/>
          <p:cNvSpPr/>
          <p:nvPr/>
        </p:nvSpPr>
        <p:spPr>
          <a:xfrm>
            <a:off x="6319599" y="2970848"/>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Connexion Communautaire</a:t>
            </a:r>
            <a:endParaRPr lang="en-US" sz="2187" dirty="0">
              <a:latin typeface="Times New Roman" panose="02020603050405020304" pitchFamily="18" charset="0"/>
              <a:cs typeface="Times New Roman" panose="02020603050405020304" pitchFamily="18" charset="0"/>
            </a:endParaRPr>
          </a:p>
        </p:txBody>
      </p:sp>
      <p:sp>
        <p:nvSpPr>
          <p:cNvPr id="13" name="Text 10"/>
          <p:cNvSpPr/>
          <p:nvPr/>
        </p:nvSpPr>
        <p:spPr>
          <a:xfrm>
            <a:off x="6319599" y="3451265"/>
            <a:ext cx="3388638" cy="1066205"/>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Elle favorise la discussion, l'échange d'informations et la création de liens au sein de la communauté palestinienne.</a:t>
            </a:r>
            <a:endParaRPr lang="en-US" sz="1750" dirty="0">
              <a:latin typeface="Times New Roman" panose="02020603050405020304" pitchFamily="18" charset="0"/>
              <a:cs typeface="Times New Roman" panose="02020603050405020304" pitchFamily="18" charset="0"/>
            </a:endParaRPr>
          </a:p>
        </p:txBody>
      </p:sp>
      <p:sp>
        <p:nvSpPr>
          <p:cNvPr id="14" name="Shape 11"/>
          <p:cNvSpPr/>
          <p:nvPr/>
        </p:nvSpPr>
        <p:spPr>
          <a:xfrm>
            <a:off x="1264563" y="5268635"/>
            <a:ext cx="499943" cy="499943"/>
          </a:xfrm>
          <a:prstGeom prst="roundRect">
            <a:avLst>
              <a:gd name="adj" fmla="val 20000"/>
            </a:avLst>
          </a:prstGeom>
          <a:solidFill>
            <a:srgbClr val="E6E6E6"/>
          </a:solidFill>
          <a:ln w="7620">
            <a:solidFill>
              <a:srgbClr val="CCCCCC"/>
            </a:solidFill>
            <a:prstDash val="solid"/>
          </a:ln>
        </p:spPr>
      </p:sp>
      <p:sp>
        <p:nvSpPr>
          <p:cNvPr id="15" name="Text 12"/>
          <p:cNvSpPr/>
          <p:nvPr/>
        </p:nvSpPr>
        <p:spPr>
          <a:xfrm>
            <a:off x="1439823" y="5310307"/>
            <a:ext cx="149304" cy="416481"/>
          </a:xfrm>
          <a:prstGeom prst="rect">
            <a:avLst/>
          </a:prstGeom>
          <a:noFill/>
          <a:ln/>
        </p:spPr>
        <p:txBody>
          <a:bodyPr wrap="none" rtlCol="0" anchor="t"/>
          <a:lstStyle/>
          <a:p>
            <a:pPr marL="0" indent="0" algn="ctr">
              <a:lnSpc>
                <a:spcPts val="3281"/>
              </a:lnSpc>
              <a:buNone/>
            </a:pPr>
            <a:r>
              <a:rPr lang="en-US" sz="2624" dirty="0">
                <a:solidFill>
                  <a:srgbClr val="383838"/>
                </a:solidFill>
                <a:latin typeface="Times New Roman" panose="02020603050405020304" pitchFamily="18" charset="0"/>
                <a:ea typeface="Patrick Hand"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6" name="Text 13"/>
          <p:cNvSpPr/>
          <p:nvPr/>
        </p:nvSpPr>
        <p:spPr>
          <a:xfrm>
            <a:off x="1986677" y="5344954"/>
            <a:ext cx="2777490" cy="347186"/>
          </a:xfrm>
          <a:prstGeom prst="rect">
            <a:avLst/>
          </a:prstGeom>
          <a:noFill/>
          <a:ln/>
        </p:spPr>
        <p:txBody>
          <a:bodyPr wrap="none" rtlCol="0" anchor="t"/>
          <a:lstStyle/>
          <a:p>
            <a:pPr marL="0" indent="0">
              <a:lnSpc>
                <a:spcPts val="2734"/>
              </a:lnSpc>
              <a:buNone/>
            </a:pPr>
            <a:r>
              <a:rPr lang="en-US" sz="2187" dirty="0">
                <a:solidFill>
                  <a:srgbClr val="383838"/>
                </a:solidFill>
                <a:latin typeface="Times New Roman" panose="02020603050405020304" pitchFamily="18" charset="0"/>
                <a:ea typeface="Patrick Hand" pitchFamily="34" charset="-122"/>
                <a:cs typeface="Times New Roman" panose="02020603050405020304" pitchFamily="18" charset="0"/>
              </a:rPr>
              <a:t>Sensibilisation Mondiale</a:t>
            </a:r>
            <a:endParaRPr lang="en-US" sz="2187" dirty="0">
              <a:latin typeface="Times New Roman" panose="02020603050405020304" pitchFamily="18" charset="0"/>
              <a:cs typeface="Times New Roman" panose="02020603050405020304" pitchFamily="18" charset="0"/>
            </a:endParaRPr>
          </a:p>
        </p:txBody>
      </p:sp>
      <p:sp>
        <p:nvSpPr>
          <p:cNvPr id="17" name="Text 14"/>
          <p:cNvSpPr/>
          <p:nvPr/>
        </p:nvSpPr>
        <p:spPr>
          <a:xfrm>
            <a:off x="1986677" y="5825371"/>
            <a:ext cx="7721441" cy="710803"/>
          </a:xfrm>
          <a:prstGeom prst="rect">
            <a:avLst/>
          </a:prstGeom>
          <a:noFill/>
          <a:ln/>
        </p:spPr>
        <p:txBody>
          <a:bodyPr wrap="square" rtlCol="0" anchor="t"/>
          <a:lstStyle/>
          <a:p>
            <a:pPr marL="0" indent="0">
              <a:lnSpc>
                <a:spcPts val="2799"/>
              </a:lnSpc>
              <a:buNone/>
            </a:pPr>
            <a:r>
              <a:rPr lang="en-US" sz="1750" dirty="0">
                <a:solidFill>
                  <a:srgbClr val="383838"/>
                </a:solidFill>
                <a:latin typeface="Times New Roman" panose="02020603050405020304" pitchFamily="18" charset="0"/>
                <a:ea typeface="Patrick Hand" pitchFamily="34" charset="-122"/>
                <a:cs typeface="Times New Roman" panose="02020603050405020304" pitchFamily="18" charset="0"/>
              </a:rPr>
              <a:t>Cette plateforme permet de mieux faire connaître la réalité palestinienne à un public plus large.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5" name="Text 2"/>
          <p:cNvSpPr/>
          <p:nvPr/>
        </p:nvSpPr>
        <p:spPr>
          <a:xfrm>
            <a:off x="2458662" y="3176978"/>
            <a:ext cx="8030044" cy="694373"/>
          </a:xfrm>
          <a:prstGeom prst="rect">
            <a:avLst/>
          </a:prstGeom>
          <a:noFill/>
          <a:ln/>
        </p:spPr>
        <p:txBody>
          <a:bodyPr wrap="none" rtlCol="0" anchor="t"/>
          <a:lstStyle/>
          <a:p>
            <a:pPr marL="0" indent="0">
              <a:lnSpc>
                <a:spcPts val="5468"/>
              </a:lnSpc>
              <a:buNone/>
            </a:pPr>
            <a:r>
              <a:rPr lang="en-US" sz="6600" dirty="0">
                <a:solidFill>
                  <a:srgbClr val="383838"/>
                </a:solidFill>
                <a:latin typeface="Times New Roman" panose="02020603050405020304" pitchFamily="18" charset="0"/>
                <a:ea typeface="Patrick Hand" pitchFamily="34" charset="-122"/>
                <a:cs typeface="Times New Roman" panose="02020603050405020304" pitchFamily="18" charset="0"/>
              </a:rPr>
              <a:t>Merci pour </a:t>
            </a:r>
            <a:r>
              <a:rPr lang="en-US" sz="6600" dirty="0" err="1">
                <a:solidFill>
                  <a:srgbClr val="383838"/>
                </a:solidFill>
                <a:latin typeface="Times New Roman" panose="02020603050405020304" pitchFamily="18" charset="0"/>
                <a:ea typeface="Patrick Hand" pitchFamily="34" charset="-122"/>
                <a:cs typeface="Times New Roman" panose="02020603050405020304" pitchFamily="18" charset="0"/>
              </a:rPr>
              <a:t>votre</a:t>
            </a:r>
            <a:r>
              <a:rPr lang="en-US" sz="6600" dirty="0">
                <a:solidFill>
                  <a:srgbClr val="383838"/>
                </a:solidFill>
                <a:latin typeface="Times New Roman" panose="02020603050405020304" pitchFamily="18" charset="0"/>
                <a:ea typeface="Patrick Hand" pitchFamily="34" charset="-122"/>
                <a:cs typeface="Times New Roman" panose="02020603050405020304" pitchFamily="18" charset="0"/>
              </a:rPr>
              <a:t> attention </a:t>
            </a:r>
            <a:endParaRPr lang="en-US" sz="6600" dirty="0">
              <a:latin typeface="Times New Roman" panose="02020603050405020304" pitchFamily="18" charset="0"/>
              <a:cs typeface="Times New Roman" panose="02020603050405020304" pitchFamily="18" charset="0"/>
            </a:endParaRPr>
          </a:p>
        </p:txBody>
      </p:sp>
      <p:sp>
        <p:nvSpPr>
          <p:cNvPr id="7" name="Text 4"/>
          <p:cNvSpPr/>
          <p:nvPr/>
        </p:nvSpPr>
        <p:spPr>
          <a:xfrm>
            <a:off x="1453991" y="2936200"/>
            <a:ext cx="121087" cy="416481"/>
          </a:xfrm>
          <a:prstGeom prst="rect">
            <a:avLst/>
          </a:prstGeom>
          <a:noFill/>
          <a:ln/>
        </p:spPr>
        <p:txBody>
          <a:bodyPr wrap="none" rtlCol="0" anchor="t"/>
          <a:lstStyle/>
          <a:p>
            <a:pPr marL="0" indent="0" algn="ctr">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11" name="Text 8"/>
          <p:cNvSpPr/>
          <p:nvPr/>
        </p:nvSpPr>
        <p:spPr>
          <a:xfrm>
            <a:off x="5769412" y="2936200"/>
            <a:ext cx="155972" cy="416481"/>
          </a:xfrm>
          <a:prstGeom prst="rect">
            <a:avLst/>
          </a:prstGeom>
          <a:noFill/>
          <a:ln/>
        </p:spPr>
        <p:txBody>
          <a:bodyPr wrap="none" rtlCol="0" anchor="t"/>
          <a:lstStyle/>
          <a:p>
            <a:pPr marL="0" indent="0" algn="ctr">
              <a:lnSpc>
                <a:spcPts val="3281"/>
              </a:lnSpc>
              <a:buNone/>
            </a:pPr>
            <a:endParaRPr lang="en-US" sz="2624" dirty="0">
              <a:latin typeface="Times New Roman" panose="02020603050405020304" pitchFamily="18" charset="0"/>
              <a:cs typeface="Times New Roman" panose="02020603050405020304" pitchFamily="18" charset="0"/>
            </a:endParaRPr>
          </a:p>
        </p:txBody>
      </p:sp>
      <p:sp>
        <p:nvSpPr>
          <p:cNvPr id="15" name="Text 12"/>
          <p:cNvSpPr/>
          <p:nvPr/>
        </p:nvSpPr>
        <p:spPr>
          <a:xfrm>
            <a:off x="1439823" y="5310307"/>
            <a:ext cx="227612" cy="416481"/>
          </a:xfrm>
          <a:prstGeom prst="rect">
            <a:avLst/>
          </a:prstGeom>
          <a:noFill/>
          <a:ln/>
        </p:spPr>
        <p:txBody>
          <a:bodyPr wrap="none" rtlCol="0" anchor="t"/>
          <a:lstStyle/>
          <a:p>
            <a:pPr marL="0" indent="0" algn="ctr">
              <a:lnSpc>
                <a:spcPts val="3281"/>
              </a:lnSpc>
              <a:buNone/>
            </a:pPr>
            <a:endParaRPr lang="en-US" sz="262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45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453</Words>
  <Application>Microsoft Office PowerPoint</Application>
  <PresentationFormat>Personnalisé</PresentationFormat>
  <Paragraphs>69</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6</cp:revision>
  <dcterms:created xsi:type="dcterms:W3CDTF">2024-04-18T15:24:58Z</dcterms:created>
  <dcterms:modified xsi:type="dcterms:W3CDTF">2024-04-22T16:05:59Z</dcterms:modified>
</cp:coreProperties>
</file>