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T Hoves Bold" charset="1" panose="02000003020000060003"/>
      <p:regular r:id="rId18"/>
    </p:embeddedFont>
    <p:embeddedFont>
      <p:font typeface="TT Hoves" charset="1" panose="02000003020000060003"/>
      <p:regular r:id="rId19"/>
    </p:embeddedFont>
    <p:embeddedFont>
      <p:font typeface="Cy Grotesk Wide Ultra-Bold" charset="1" panose="00000905000000000000"/>
      <p:regular r:id="rId20"/>
    </p:embeddedFont>
    <p:embeddedFont>
      <p:font typeface="Cy Grotesk Wide Bold" charset="1" panose="00000805000000000000"/>
      <p:regular r:id="rId21"/>
    </p:embeddedFont>
    <p:embeddedFont>
      <p:font typeface="Cy Grotesk Wide" charset="1" panose="00000505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randomuser.me/api/" TargetMode="External" Type="http://schemas.openxmlformats.org/officeDocument/2006/relationships/hyperlink"/><Relationship Id="rId5"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107576" y="-2295434"/>
            <a:ext cx="11221859" cy="11221859"/>
          </a:xfrm>
          <a:custGeom>
            <a:avLst/>
            <a:gdLst/>
            <a:ahLst/>
            <a:cxnLst/>
            <a:rect r="r" b="b" t="t" l="l"/>
            <a:pathLst>
              <a:path h="11221859" w="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20365" y="3629820"/>
            <a:ext cx="15838935" cy="3200970"/>
          </a:xfrm>
          <a:prstGeom prst="rect">
            <a:avLst/>
          </a:prstGeom>
        </p:spPr>
        <p:txBody>
          <a:bodyPr anchor="t" rtlCol="false" tIns="0" lIns="0" bIns="0" rIns="0">
            <a:spAutoFit/>
          </a:bodyPr>
          <a:lstStyle/>
          <a:p>
            <a:pPr algn="l">
              <a:lnSpc>
                <a:spcPts val="12218"/>
              </a:lnSpc>
            </a:pPr>
            <a:r>
              <a:rPr lang="en-US" sz="12998" spc="-636" b="true">
                <a:solidFill>
                  <a:srgbClr val="343434"/>
                </a:solidFill>
                <a:latin typeface="TT Hoves Bold"/>
                <a:ea typeface="TT Hoves Bold"/>
                <a:cs typeface="TT Hoves Bold"/>
                <a:sym typeface="TT Hoves Bold"/>
              </a:rPr>
              <a:t>PROJET </a:t>
            </a:r>
          </a:p>
          <a:p>
            <a:pPr algn="l">
              <a:lnSpc>
                <a:spcPts val="12218"/>
              </a:lnSpc>
            </a:pPr>
            <a:r>
              <a:rPr lang="en-US" b="true" sz="12998" spc="-636">
                <a:solidFill>
                  <a:srgbClr val="343434"/>
                </a:solidFill>
                <a:latin typeface="TT Hoves Bold"/>
                <a:ea typeface="TT Hoves Bold"/>
                <a:cs typeface="TT Hoves Bold"/>
                <a:sym typeface="TT Hoves Bold"/>
              </a:rPr>
              <a:t>GESTION D’ELECTRO </a:t>
            </a:r>
          </a:p>
        </p:txBody>
      </p:sp>
      <p:sp>
        <p:nvSpPr>
          <p:cNvPr name="TextBox 4" id="4"/>
          <p:cNvSpPr txBox="true"/>
          <p:nvPr/>
        </p:nvSpPr>
        <p:spPr>
          <a:xfrm rot="0">
            <a:off x="1647781" y="7753126"/>
            <a:ext cx="8459795" cy="578026"/>
          </a:xfrm>
          <a:prstGeom prst="rect">
            <a:avLst/>
          </a:prstGeom>
        </p:spPr>
        <p:txBody>
          <a:bodyPr anchor="t" rtlCol="false" tIns="0" lIns="0" bIns="0" rIns="0">
            <a:spAutoFit/>
          </a:bodyPr>
          <a:lstStyle/>
          <a:p>
            <a:pPr algn="l">
              <a:lnSpc>
                <a:spcPts val="4381"/>
              </a:lnSpc>
            </a:pPr>
            <a:r>
              <a:rPr lang="en-US" sz="4381" spc="-87">
                <a:solidFill>
                  <a:srgbClr val="343434"/>
                </a:solidFill>
                <a:latin typeface="TT Hoves"/>
                <a:ea typeface="TT Hoves"/>
                <a:cs typeface="TT Hoves"/>
                <a:sym typeface="TT Hoves"/>
              </a:rPr>
              <a:t> by Achraf Bouhia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19011" y="673258"/>
            <a:ext cx="10014901" cy="909320"/>
          </a:xfrm>
          <a:prstGeom prst="rect">
            <a:avLst/>
          </a:prstGeom>
        </p:spPr>
        <p:txBody>
          <a:bodyPr anchor="t" rtlCol="false" tIns="0" lIns="0" bIns="0" rIns="0">
            <a:spAutoFit/>
          </a:bodyPr>
          <a:lstStyle/>
          <a:p>
            <a:pPr algn="just">
              <a:lnSpc>
                <a:spcPts val="6789"/>
              </a:lnSpc>
            </a:pPr>
            <a:r>
              <a:rPr lang="en-US" b="true" sz="6999" spc="-335">
                <a:solidFill>
                  <a:srgbClr val="343434"/>
                </a:solidFill>
                <a:latin typeface="TT Hoves Bold"/>
                <a:ea typeface="TT Hoves Bold"/>
                <a:cs typeface="TT Hoves Bold"/>
                <a:sym typeface="TT Hoves Bold"/>
              </a:rPr>
              <a:t>INTERFACE NO 3</a:t>
            </a:r>
          </a:p>
        </p:txBody>
      </p:sp>
      <p:sp>
        <p:nvSpPr>
          <p:cNvPr name="TextBox 4" id="4"/>
          <p:cNvSpPr txBox="true"/>
          <p:nvPr/>
        </p:nvSpPr>
        <p:spPr>
          <a:xfrm rot="0">
            <a:off x="690351" y="2406568"/>
            <a:ext cx="7615182" cy="6657975"/>
          </a:xfrm>
          <a:prstGeom prst="rect">
            <a:avLst/>
          </a:prstGeom>
        </p:spPr>
        <p:txBody>
          <a:bodyPr anchor="t" rtlCol="false" tIns="0" lIns="0" bIns="0" rIns="0">
            <a:spAutoFit/>
          </a:bodyPr>
          <a:lstStyle/>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Une carte a</a:t>
            </a:r>
            <a:r>
              <a:rPr lang="en-US" b="true" sz="1999" spc="119">
                <a:solidFill>
                  <a:srgbClr val="343434"/>
                </a:solidFill>
                <a:latin typeface="TT Hoves Bold"/>
                <a:ea typeface="TT Hoves Bold"/>
                <a:cs typeface="TT Hoves Bold"/>
                <a:sym typeface="TT Hoves Bold"/>
              </a:rPr>
              <a:t>ffiche les informations d’un client tirées aléatoirement via une API.</a:t>
            </a:r>
          </a:p>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Les données incluent :</a:t>
            </a:r>
          </a:p>
          <a:p>
            <a:pPr algn="just" marL="863598" indent="-287866" lvl="2">
              <a:lnSpc>
                <a:spcPts val="2699"/>
              </a:lnSpc>
              <a:buFont typeface="Arial"/>
              <a:buChar char="⚬"/>
            </a:pPr>
            <a:r>
              <a:rPr lang="en-US" b="true" sz="1999" spc="119">
                <a:solidFill>
                  <a:srgbClr val="343434"/>
                </a:solidFill>
                <a:latin typeface="TT Hoves Bold"/>
                <a:ea typeface="TT Hoves Bold"/>
                <a:cs typeface="TT Hoves Bold"/>
                <a:sym typeface="TT Hoves Bold"/>
              </a:rPr>
              <a:t>Ph</a:t>
            </a:r>
            <a:r>
              <a:rPr lang="en-US" b="true" sz="1999" spc="119">
                <a:solidFill>
                  <a:srgbClr val="343434"/>
                </a:solidFill>
                <a:latin typeface="TT Hoves Bold"/>
                <a:ea typeface="TT Hoves Bold"/>
                <a:cs typeface="TT Hoves Bold"/>
                <a:sym typeface="TT Hoves Bold"/>
              </a:rPr>
              <a:t>oto de profil (avatar).</a:t>
            </a:r>
          </a:p>
          <a:p>
            <a:pPr algn="just" marL="863598" indent="-287866" lvl="2">
              <a:lnSpc>
                <a:spcPts val="2699"/>
              </a:lnSpc>
              <a:buFont typeface="Arial"/>
              <a:buChar char="⚬"/>
            </a:pPr>
            <a:r>
              <a:rPr lang="en-US" b="true" sz="1999" spc="119">
                <a:solidFill>
                  <a:srgbClr val="343434"/>
                </a:solidFill>
                <a:latin typeface="TT Hoves Bold"/>
                <a:ea typeface="TT Hoves Bold"/>
                <a:cs typeface="TT Hoves Bold"/>
                <a:sym typeface="TT Hoves Bold"/>
              </a:rPr>
              <a:t>Nom complet (prénom et nom de famille).</a:t>
            </a:r>
          </a:p>
          <a:p>
            <a:pPr algn="just" marL="863598" indent="-287866" lvl="2">
              <a:lnSpc>
                <a:spcPts val="2699"/>
              </a:lnSpc>
              <a:buFont typeface="Arial"/>
              <a:buChar char="⚬"/>
            </a:pPr>
            <a:r>
              <a:rPr lang="en-US" b="true" sz="1999" spc="119">
                <a:solidFill>
                  <a:srgbClr val="343434"/>
                </a:solidFill>
                <a:latin typeface="TT Hoves Bold"/>
                <a:ea typeface="TT Hoves Bold"/>
                <a:cs typeface="TT Hoves Bold"/>
                <a:sym typeface="TT Hoves Bold"/>
              </a:rPr>
              <a:t>Nom d'utilisateur.</a:t>
            </a:r>
          </a:p>
          <a:p>
            <a:pPr algn="just" marL="863598" indent="-287866" lvl="2">
              <a:lnSpc>
                <a:spcPts val="2699"/>
              </a:lnSpc>
              <a:buFont typeface="Arial"/>
              <a:buChar char="⚬"/>
            </a:pPr>
            <a:r>
              <a:rPr lang="en-US" b="true" sz="1999" spc="119">
                <a:solidFill>
                  <a:srgbClr val="343434"/>
                </a:solidFill>
                <a:latin typeface="TT Hoves Bold"/>
                <a:ea typeface="TT Hoves Bold"/>
                <a:cs typeface="TT Hoves Bold"/>
                <a:sym typeface="TT Hoves Bold"/>
              </a:rPr>
              <a:t>A</a:t>
            </a:r>
            <a:r>
              <a:rPr lang="en-US" b="true" sz="1999" spc="119">
                <a:solidFill>
                  <a:srgbClr val="343434"/>
                </a:solidFill>
                <a:latin typeface="TT Hoves Bold"/>
                <a:ea typeface="TT Hoves Bold"/>
                <a:cs typeface="TT Hoves Bold"/>
                <a:sym typeface="TT Hoves Bold"/>
              </a:rPr>
              <a:t>dresse e-mail.</a:t>
            </a:r>
          </a:p>
          <a:p>
            <a:pPr algn="just" marL="863598" indent="-287866" lvl="2">
              <a:lnSpc>
                <a:spcPts val="2699"/>
              </a:lnSpc>
              <a:buFont typeface="Arial"/>
              <a:buChar char="⚬"/>
            </a:pPr>
            <a:r>
              <a:rPr lang="en-US" b="true" sz="1999" spc="119">
                <a:solidFill>
                  <a:srgbClr val="343434"/>
                </a:solidFill>
                <a:latin typeface="TT Hoves Bold"/>
                <a:ea typeface="TT Hoves Bold"/>
                <a:cs typeface="TT Hoves Bold"/>
                <a:sym typeface="TT Hoves Bold"/>
              </a:rPr>
              <a:t>Ville de </a:t>
            </a:r>
            <a:r>
              <a:rPr lang="en-US" b="true" sz="1999" spc="119">
                <a:solidFill>
                  <a:srgbClr val="343434"/>
                </a:solidFill>
                <a:latin typeface="TT Hoves Bold"/>
                <a:ea typeface="TT Hoves Bold"/>
                <a:cs typeface="TT Hoves Bold"/>
                <a:sym typeface="TT Hoves Bold"/>
              </a:rPr>
              <a:t>résidence.</a:t>
            </a:r>
          </a:p>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Bouton de Rafraîchissement :</a:t>
            </a:r>
          </a:p>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Un bouton permet de charger un nouveau client aléatoire à chaque clic.</a:t>
            </a:r>
          </a:p>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Interaction Dynamique :</a:t>
            </a:r>
          </a:p>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L</a:t>
            </a:r>
            <a:r>
              <a:rPr lang="en-US" b="true" sz="1999" spc="119">
                <a:solidFill>
                  <a:srgbClr val="343434"/>
                </a:solidFill>
                <a:latin typeface="TT Hoves Bold"/>
                <a:ea typeface="TT Hoves Bold"/>
                <a:cs typeface="TT Hoves Bold"/>
                <a:sym typeface="TT Hoves Bold"/>
              </a:rPr>
              <a:t>ors du clic, les informations de la carte sont mises à jour grâce à une requête fetch vers l'API </a:t>
            </a:r>
            <a:r>
              <a:rPr lang="en-US" b="true" sz="1999" spc="119" u="sng">
                <a:solidFill>
                  <a:srgbClr val="343434"/>
                </a:solidFill>
                <a:latin typeface="TT Hoves Bold"/>
                <a:ea typeface="TT Hoves Bold"/>
                <a:cs typeface="TT Hoves Bold"/>
                <a:sym typeface="TT Hoves Bold"/>
                <a:hlinkClick r:id="rId4" tooltip="https://randomuser.me/api/"/>
              </a:rPr>
              <a:t>Random User</a:t>
            </a:r>
            <a:r>
              <a:rPr lang="en-US" b="true" sz="1999" spc="119">
                <a:solidFill>
                  <a:srgbClr val="343434"/>
                </a:solidFill>
                <a:latin typeface="TT Hoves Bold"/>
                <a:ea typeface="TT Hoves Bold"/>
                <a:cs typeface="TT Hoves Bold"/>
                <a:sym typeface="TT Hoves Bold"/>
              </a:rPr>
              <a:t>.</a:t>
            </a:r>
          </a:p>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Gestio</a:t>
            </a:r>
            <a:r>
              <a:rPr lang="en-US" b="true" sz="1999" spc="119">
                <a:solidFill>
                  <a:srgbClr val="343434"/>
                </a:solidFill>
                <a:latin typeface="TT Hoves Bold"/>
                <a:ea typeface="TT Hoves Bold"/>
                <a:cs typeface="TT Hoves Bold"/>
                <a:sym typeface="TT Hoves Bold"/>
              </a:rPr>
              <a:t>n des Erreurs :</a:t>
            </a:r>
          </a:p>
          <a:p>
            <a:pPr algn="just" marL="431799" indent="-215899" lvl="1">
              <a:lnSpc>
                <a:spcPts val="2699"/>
              </a:lnSpc>
              <a:buFont typeface="Arial"/>
              <a:buChar char="•"/>
            </a:pPr>
            <a:r>
              <a:rPr lang="en-US" b="true" sz="1999" spc="119">
                <a:solidFill>
                  <a:srgbClr val="343434"/>
                </a:solidFill>
                <a:latin typeface="TT Hoves Bold"/>
                <a:ea typeface="TT Hoves Bold"/>
                <a:cs typeface="TT Hoves Bold"/>
                <a:sym typeface="TT Hoves Bold"/>
              </a:rPr>
              <a:t>Les</a:t>
            </a:r>
            <a:r>
              <a:rPr lang="en-US" b="true" sz="1999" spc="119">
                <a:solidFill>
                  <a:srgbClr val="343434"/>
                </a:solidFill>
                <a:latin typeface="TT Hoves Bold"/>
                <a:ea typeface="TT Hoves Bold"/>
                <a:cs typeface="TT Hoves Bold"/>
                <a:sym typeface="TT Hoves Bold"/>
              </a:rPr>
              <a:t> erreurs HTTP ou de traitement de données sont capturées et affichées dans la console pour le débogage.</a:t>
            </a:r>
          </a:p>
          <a:p>
            <a:pPr algn="just" marL="0" indent="0" lvl="0">
              <a:lnSpc>
                <a:spcPts val="2699"/>
              </a:lnSpc>
              <a:spcBef>
                <a:spcPct val="0"/>
              </a:spcBef>
            </a:pPr>
          </a:p>
        </p:txBody>
      </p:sp>
      <p:sp>
        <p:nvSpPr>
          <p:cNvPr name="TextBox 5" id="5"/>
          <p:cNvSpPr txBox="true"/>
          <p:nvPr/>
        </p:nvSpPr>
        <p:spPr>
          <a:xfrm rot="-5400000">
            <a:off x="15959685" y="8154051"/>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name="TextBox 6" id="6"/>
          <p:cNvSpPr txBox="true"/>
          <p:nvPr/>
        </p:nvSpPr>
        <p:spPr>
          <a:xfrm rot="-5400000">
            <a:off x="15959685" y="2386223"/>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name="TextBox 7" id="7"/>
          <p:cNvSpPr txBox="true"/>
          <p:nvPr/>
        </p:nvSpPr>
        <p:spPr>
          <a:xfrm rot="-5400000">
            <a:off x="16815216" y="5270137"/>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Freeform 8" id="8"/>
          <p:cNvSpPr/>
          <p:nvPr/>
        </p:nvSpPr>
        <p:spPr>
          <a:xfrm flipH="false" flipV="false" rot="0">
            <a:off x="9563125" y="2642676"/>
            <a:ext cx="7283651" cy="5001649"/>
          </a:xfrm>
          <a:custGeom>
            <a:avLst/>
            <a:gdLst/>
            <a:ahLst/>
            <a:cxnLst/>
            <a:rect r="r" b="b" t="t" l="l"/>
            <a:pathLst>
              <a:path h="5001649" w="7283651">
                <a:moveTo>
                  <a:pt x="0" y="0"/>
                </a:moveTo>
                <a:lnTo>
                  <a:pt x="7283651" y="0"/>
                </a:lnTo>
                <a:lnTo>
                  <a:pt x="7283651" y="5001648"/>
                </a:lnTo>
                <a:lnTo>
                  <a:pt x="0" y="5001648"/>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19011" y="673258"/>
            <a:ext cx="10014901" cy="909320"/>
          </a:xfrm>
          <a:prstGeom prst="rect">
            <a:avLst/>
          </a:prstGeom>
        </p:spPr>
        <p:txBody>
          <a:bodyPr anchor="t" rtlCol="false" tIns="0" lIns="0" bIns="0" rIns="0">
            <a:spAutoFit/>
          </a:bodyPr>
          <a:lstStyle/>
          <a:p>
            <a:pPr algn="just">
              <a:lnSpc>
                <a:spcPts val="6789"/>
              </a:lnSpc>
            </a:pPr>
            <a:r>
              <a:rPr lang="en-US" b="true" sz="6999" spc="-335">
                <a:solidFill>
                  <a:srgbClr val="343434"/>
                </a:solidFill>
                <a:latin typeface="TT Hoves Bold"/>
                <a:ea typeface="TT Hoves Bold"/>
                <a:cs typeface="TT Hoves Bold"/>
                <a:sym typeface="TT Hoves Bold"/>
              </a:rPr>
              <a:t>INTERFACE NO 3</a:t>
            </a:r>
          </a:p>
        </p:txBody>
      </p:sp>
      <p:sp>
        <p:nvSpPr>
          <p:cNvPr name="TextBox 4" id="4"/>
          <p:cNvSpPr txBox="true"/>
          <p:nvPr/>
        </p:nvSpPr>
        <p:spPr>
          <a:xfrm rot="0">
            <a:off x="846412" y="2298490"/>
            <a:ext cx="7303061" cy="7778815"/>
          </a:xfrm>
          <a:prstGeom prst="rect">
            <a:avLst/>
          </a:prstGeom>
        </p:spPr>
        <p:txBody>
          <a:bodyPr anchor="t" rtlCol="false" tIns="0" lIns="0" bIns="0" rIns="0">
            <a:spAutoFit/>
          </a:bodyPr>
          <a:lstStyle/>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Tableau des Administrateurs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Affiche une liste des administrateurs avec les colonnes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Email.</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Rôle (Admin, Super Admin, Developer).</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Statut Actif/Inactif (indiqué par des badges colorés).</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Actions : Modifier ou Supprimer.</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Ajout d’un Administrateur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Formulaire pour ajouter un nouvel administrateur avec les champs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Email.</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Mot de passe.</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Rôle.</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L’administrateur ajouté est actif par défaut.</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Modification d’un Administrateur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Affichage d’un formulaire modal pré-rempli.</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Possibilité de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Modifier l’email.</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Changer le mot de passe (facultatif).</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Mettre à jour le rôle.</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Activer/Désactiver l’utilisateur.</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Suppression d’un Administrateur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Bouton pour supprimer un administrateur avec une confirmation.</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Stockage et Persistance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Les données des administrateurs sont sauvegardées dans le localStorage pour persistance.</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Validation et Gestion des Erreurs :</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Alertes pour champs manquants lors de l’ajout.</a:t>
            </a:r>
          </a:p>
          <a:p>
            <a:pPr algn="just" marL="336305" indent="-168153" lvl="1">
              <a:lnSpc>
                <a:spcPts val="2102"/>
              </a:lnSpc>
              <a:buFont typeface="Arial"/>
              <a:buChar char="•"/>
            </a:pPr>
            <a:r>
              <a:rPr lang="en-US" b="true" sz="1557" spc="93">
                <a:solidFill>
                  <a:srgbClr val="343434"/>
                </a:solidFill>
                <a:latin typeface="TT Hoves Bold"/>
                <a:ea typeface="TT Hoves Bold"/>
                <a:cs typeface="TT Hoves Bold"/>
                <a:sym typeface="TT Hoves Bold"/>
              </a:rPr>
              <a:t>Gestion des erreurs lors de la modification avec affichage dans la console.</a:t>
            </a:r>
          </a:p>
          <a:p>
            <a:pPr algn="just" marL="0" indent="0" lvl="0">
              <a:lnSpc>
                <a:spcPts val="2102"/>
              </a:lnSpc>
              <a:spcBef>
                <a:spcPct val="0"/>
              </a:spcBef>
            </a:pPr>
          </a:p>
        </p:txBody>
      </p:sp>
      <p:sp>
        <p:nvSpPr>
          <p:cNvPr name="TextBox 5" id="5"/>
          <p:cNvSpPr txBox="true"/>
          <p:nvPr/>
        </p:nvSpPr>
        <p:spPr>
          <a:xfrm rot="-5400000">
            <a:off x="15959685" y="8154051"/>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name="TextBox 6" id="6"/>
          <p:cNvSpPr txBox="true"/>
          <p:nvPr/>
        </p:nvSpPr>
        <p:spPr>
          <a:xfrm rot="-5400000">
            <a:off x="15959685" y="2386223"/>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name="TextBox 7" id="7"/>
          <p:cNvSpPr txBox="true"/>
          <p:nvPr/>
        </p:nvSpPr>
        <p:spPr>
          <a:xfrm rot="-5400000">
            <a:off x="16815216" y="5270137"/>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Freeform 8" id="8"/>
          <p:cNvSpPr/>
          <p:nvPr/>
        </p:nvSpPr>
        <p:spPr>
          <a:xfrm flipH="false" flipV="false" rot="0">
            <a:off x="9487058" y="2610379"/>
            <a:ext cx="7592579" cy="5353177"/>
          </a:xfrm>
          <a:custGeom>
            <a:avLst/>
            <a:gdLst/>
            <a:ahLst/>
            <a:cxnLst/>
            <a:rect r="r" b="b" t="t" l="l"/>
            <a:pathLst>
              <a:path h="5353177" w="7592579">
                <a:moveTo>
                  <a:pt x="0" y="0"/>
                </a:moveTo>
                <a:lnTo>
                  <a:pt x="7592579" y="0"/>
                </a:lnTo>
                <a:lnTo>
                  <a:pt x="7592579" y="5353177"/>
                </a:lnTo>
                <a:lnTo>
                  <a:pt x="0" y="5353177"/>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3228" y="2265045"/>
            <a:ext cx="13935782" cy="13935782"/>
          </a:xfrm>
          <a:custGeom>
            <a:avLst/>
            <a:gdLst/>
            <a:ahLst/>
            <a:cxnLst/>
            <a:rect r="r" b="b" t="t" l="l"/>
            <a:pathLst>
              <a:path h="13935782" w="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49000" y="1771650"/>
            <a:ext cx="8510300" cy="1177290"/>
          </a:xfrm>
          <a:prstGeom prst="rect">
            <a:avLst/>
          </a:prstGeom>
        </p:spPr>
        <p:txBody>
          <a:bodyPr anchor="t" rtlCol="false" tIns="0" lIns="0" bIns="0" rIns="0">
            <a:spAutoFit/>
          </a:bodyPr>
          <a:lstStyle/>
          <a:p>
            <a:pPr algn="just">
              <a:lnSpc>
                <a:spcPts val="8730"/>
              </a:lnSpc>
            </a:pPr>
            <a:r>
              <a:rPr lang="en-US" b="true" sz="9000" spc="-432">
                <a:solidFill>
                  <a:srgbClr val="000000"/>
                </a:solidFill>
                <a:latin typeface="TT Hoves Bold"/>
                <a:ea typeface="TT Hoves Bold"/>
                <a:cs typeface="TT Hoves Bold"/>
                <a:sym typeface="TT Hoves Bold"/>
              </a:rPr>
              <a:t>CONCLUSION</a:t>
            </a:r>
          </a:p>
        </p:txBody>
      </p:sp>
      <p:sp>
        <p:nvSpPr>
          <p:cNvPr name="TextBox 4" id="4"/>
          <p:cNvSpPr txBox="true"/>
          <p:nvPr/>
        </p:nvSpPr>
        <p:spPr>
          <a:xfrm rot="0">
            <a:off x="8749000" y="3726057"/>
            <a:ext cx="7707571" cy="4657725"/>
          </a:xfrm>
          <a:prstGeom prst="rect">
            <a:avLst/>
          </a:prstGeom>
        </p:spPr>
        <p:txBody>
          <a:bodyPr anchor="t" rtlCol="false" tIns="0" lIns="0" bIns="0" rIns="0">
            <a:spAutoFit/>
          </a:bodyPr>
          <a:lstStyle/>
          <a:p>
            <a:pPr algn="just">
              <a:lnSpc>
                <a:spcPts val="2699"/>
              </a:lnSpc>
            </a:pPr>
            <a:r>
              <a:rPr lang="en-US" b="true" sz="1999" spc="119">
                <a:solidFill>
                  <a:srgbClr val="000000"/>
                </a:solidFill>
                <a:latin typeface="TT Hoves Bold"/>
                <a:ea typeface="TT Hoves Bold"/>
                <a:cs typeface="TT Hoves Bold"/>
                <a:sym typeface="TT Hoves Bold"/>
              </a:rPr>
              <a:t>Le projet "Tableau de Bord - Gestion d’ELECTRO " est une application web intuitive et interactive conçue pour simplifier la gestion et la visualisation des données commerciales. L'objectif principal de ce projet est de fournir un outil performant et accessible qui centralise la gestion des produits, des équipes, et des données de marché.</a:t>
            </a:r>
          </a:p>
          <a:p>
            <a:pPr algn="just">
              <a:lnSpc>
                <a:spcPts val="2699"/>
              </a:lnSpc>
            </a:pPr>
            <a:r>
              <a:rPr lang="en-US" b="true" sz="1999" spc="119">
                <a:solidFill>
                  <a:srgbClr val="000000"/>
                </a:solidFill>
                <a:latin typeface="TT Hoves Bold"/>
                <a:ea typeface="TT Hoves Bold"/>
                <a:cs typeface="TT Hoves Bold"/>
                <a:sym typeface="TT Hoves Bold"/>
              </a:rPr>
              <a:t>Ce projet améliore considérablement l'efficacité de la gestion des données, offrant une interface utilisateur intuitive et des fonctionnalités avancées. Il établit une base solide pour les futures mises à jour ou intégrations, en mettant l'accent sur l'accessibilité, l'esthétique et la performance.</a:t>
            </a:r>
          </a:p>
          <a:p>
            <a:pPr algn="just" marL="0" indent="0" lvl="0">
              <a:lnSpc>
                <a:spcPts val="2699"/>
              </a:lnSpc>
              <a:spcBef>
                <a:spcPct val="0"/>
              </a:spcBef>
            </a:pPr>
          </a:p>
        </p:txBody>
      </p:sp>
      <p:grpSp>
        <p:nvGrpSpPr>
          <p:cNvPr name="Group 5" id="5"/>
          <p:cNvGrpSpPr/>
          <p:nvPr/>
        </p:nvGrpSpPr>
        <p:grpSpPr>
          <a:xfrm rot="0">
            <a:off x="-103228" y="0"/>
            <a:ext cx="6669372" cy="4817439"/>
            <a:chOff x="0" y="0"/>
            <a:chExt cx="1756542" cy="1268790"/>
          </a:xfrm>
        </p:grpSpPr>
        <p:sp>
          <p:nvSpPr>
            <p:cNvPr name="Freeform 6" id="6"/>
            <p:cNvSpPr/>
            <p:nvPr/>
          </p:nvSpPr>
          <p:spPr>
            <a:xfrm flipH="false" flipV="false" rot="0">
              <a:off x="0" y="0"/>
              <a:ext cx="1756542" cy="1268790"/>
            </a:xfrm>
            <a:custGeom>
              <a:avLst/>
              <a:gdLst/>
              <a:ahLst/>
              <a:cxnLst/>
              <a:rect r="r" b="b" t="t" l="l"/>
              <a:pathLst>
                <a:path h="1268790" w="1756542">
                  <a:moveTo>
                    <a:pt x="0" y="0"/>
                  </a:moveTo>
                  <a:lnTo>
                    <a:pt x="1756542" y="0"/>
                  </a:lnTo>
                  <a:lnTo>
                    <a:pt x="1756542" y="1268790"/>
                  </a:lnTo>
                  <a:lnTo>
                    <a:pt x="0" y="1268790"/>
                  </a:lnTo>
                  <a:close/>
                </a:path>
              </a:pathLst>
            </a:custGeom>
            <a:solidFill>
              <a:srgbClr val="0003FF"/>
            </a:solidFill>
          </p:spPr>
        </p:sp>
        <p:sp>
          <p:nvSpPr>
            <p:cNvPr name="TextBox 7" id="7"/>
            <p:cNvSpPr txBox="true"/>
            <p:nvPr/>
          </p:nvSpPr>
          <p:spPr>
            <a:xfrm>
              <a:off x="0" y="-57150"/>
              <a:ext cx="1756542" cy="1325940"/>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1145437" y="1339306"/>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637591" y="984083"/>
            <a:ext cx="9584989" cy="9584989"/>
          </a:xfrm>
          <a:custGeom>
            <a:avLst/>
            <a:gdLst/>
            <a:ahLst/>
            <a:cxnLst/>
            <a:rect r="r" b="b" t="t" l="l"/>
            <a:pathLst>
              <a:path h="9584989" w="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509200" y="2302467"/>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041902" y="211044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2509200" y="57765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2" id="12"/>
          <p:cNvSpPr txBox="true"/>
          <p:nvPr/>
        </p:nvSpPr>
        <p:spPr>
          <a:xfrm rot="0">
            <a:off x="7245408" y="740830"/>
            <a:ext cx="4297511" cy="750449"/>
          </a:xfrm>
          <a:prstGeom prst="rect">
            <a:avLst/>
          </a:prstGeom>
        </p:spPr>
        <p:txBody>
          <a:bodyPr anchor="t" rtlCol="false" tIns="0" lIns="0" bIns="0" rIns="0">
            <a:spAutoFit/>
          </a:bodyPr>
          <a:lstStyle/>
          <a:p>
            <a:pPr algn="ctr" marL="0" indent="0" lvl="1">
              <a:lnSpc>
                <a:spcPts val="5626"/>
              </a:lnSpc>
              <a:spcBef>
                <a:spcPct val="0"/>
              </a:spcBef>
            </a:pPr>
            <a:r>
              <a:rPr lang="en-US" b="true" sz="5800">
                <a:solidFill>
                  <a:srgbClr val="000000"/>
                </a:solidFill>
                <a:latin typeface="TT Hoves Bold"/>
                <a:ea typeface="TT Hoves Bold"/>
                <a:cs typeface="TT Hoves Bold"/>
                <a:sym typeface="TT Hoves Bold"/>
              </a:rPr>
              <a:t>SOMMAIRE</a:t>
            </a:r>
          </a:p>
        </p:txBody>
      </p:sp>
      <p:sp>
        <p:nvSpPr>
          <p:cNvPr name="TextBox 13" id="13"/>
          <p:cNvSpPr txBox="true"/>
          <p:nvPr/>
        </p:nvSpPr>
        <p:spPr>
          <a:xfrm rot="0">
            <a:off x="2789659" y="3029474"/>
            <a:ext cx="1786853" cy="1368261"/>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TT Hoves Bold"/>
                <a:ea typeface="TT Hoves Bold"/>
                <a:cs typeface="TT Hoves Bold"/>
                <a:sym typeface="TT Hoves Bold"/>
              </a:rPr>
              <a:t>01</a:t>
            </a:r>
          </a:p>
        </p:txBody>
      </p:sp>
      <p:sp>
        <p:nvSpPr>
          <p:cNvPr name="TextBox 14" id="14"/>
          <p:cNvSpPr txBox="true"/>
          <p:nvPr/>
        </p:nvSpPr>
        <p:spPr>
          <a:xfrm rot="0">
            <a:off x="11268025" y="2822119"/>
            <a:ext cx="2628856" cy="1368261"/>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TT Hoves Bold"/>
                <a:ea typeface="TT Hoves Bold"/>
                <a:cs typeface="TT Hoves Bold"/>
                <a:sym typeface="TT Hoves Bold"/>
              </a:rPr>
              <a:t>02</a:t>
            </a:r>
          </a:p>
        </p:txBody>
      </p:sp>
      <p:sp>
        <p:nvSpPr>
          <p:cNvPr name="TextBox 15" id="15"/>
          <p:cNvSpPr txBox="true"/>
          <p:nvPr/>
        </p:nvSpPr>
        <p:spPr>
          <a:xfrm rot="0">
            <a:off x="2744849" y="6510003"/>
            <a:ext cx="2628856" cy="1368261"/>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TT Hoves Bold"/>
                <a:ea typeface="TT Hoves Bold"/>
                <a:cs typeface="TT Hoves Bold"/>
                <a:sym typeface="TT Hoves Bold"/>
              </a:rPr>
              <a:t>03</a:t>
            </a:r>
          </a:p>
        </p:txBody>
      </p:sp>
      <p:sp>
        <p:nvSpPr>
          <p:cNvPr name="TextBox 16" id="16"/>
          <p:cNvSpPr txBox="true"/>
          <p:nvPr/>
        </p:nvSpPr>
        <p:spPr>
          <a:xfrm rot="0">
            <a:off x="3683086" y="4238635"/>
            <a:ext cx="4255614" cy="534728"/>
          </a:xfrm>
          <a:prstGeom prst="rect">
            <a:avLst/>
          </a:prstGeom>
        </p:spPr>
        <p:txBody>
          <a:bodyPr anchor="t" rtlCol="false" tIns="0" lIns="0" bIns="0" rIns="0">
            <a:spAutoFit/>
          </a:bodyPr>
          <a:lstStyle/>
          <a:p>
            <a:pPr algn="ctr" marL="0" indent="0" lvl="1">
              <a:lnSpc>
                <a:spcPts val="3949"/>
              </a:lnSpc>
              <a:spcBef>
                <a:spcPct val="0"/>
              </a:spcBef>
            </a:pPr>
            <a:r>
              <a:rPr lang="en-US" b="true" sz="4071">
                <a:solidFill>
                  <a:srgbClr val="EFEFEF"/>
                </a:solidFill>
                <a:latin typeface="TT Hoves Bold"/>
                <a:ea typeface="TT Hoves Bold"/>
                <a:cs typeface="TT Hoves Bold"/>
                <a:sym typeface="TT Hoves Bold"/>
              </a:rPr>
              <a:t>INTRODUCTION</a:t>
            </a:r>
          </a:p>
        </p:txBody>
      </p:sp>
      <p:sp>
        <p:nvSpPr>
          <p:cNvPr name="TextBox 17" id="17"/>
          <p:cNvSpPr txBox="true"/>
          <p:nvPr/>
        </p:nvSpPr>
        <p:spPr>
          <a:xfrm rot="0">
            <a:off x="11322361" y="4151179"/>
            <a:ext cx="5149041" cy="466286"/>
          </a:xfrm>
          <a:prstGeom prst="rect">
            <a:avLst/>
          </a:prstGeom>
        </p:spPr>
        <p:txBody>
          <a:bodyPr anchor="t" rtlCol="false" tIns="0" lIns="0" bIns="0" rIns="0">
            <a:spAutoFit/>
          </a:bodyPr>
          <a:lstStyle/>
          <a:p>
            <a:pPr algn="ctr" marL="0" indent="0" lvl="1">
              <a:lnSpc>
                <a:spcPts val="3464"/>
              </a:lnSpc>
              <a:spcBef>
                <a:spcPct val="0"/>
              </a:spcBef>
            </a:pPr>
            <a:r>
              <a:rPr lang="en-US" b="true" sz="3571">
                <a:solidFill>
                  <a:srgbClr val="EFEFEF"/>
                </a:solidFill>
                <a:latin typeface="TT Hoves Bold"/>
                <a:ea typeface="TT Hoves Bold"/>
                <a:cs typeface="TT Hoves Bold"/>
                <a:sym typeface="TT Hoves Bold"/>
              </a:rPr>
              <a:t>AU COEUR DU PROJET</a:t>
            </a:r>
          </a:p>
        </p:txBody>
      </p:sp>
      <p:sp>
        <p:nvSpPr>
          <p:cNvPr name="TextBox 18" id="18"/>
          <p:cNvSpPr txBox="true"/>
          <p:nvPr/>
        </p:nvSpPr>
        <p:spPr>
          <a:xfrm rot="0">
            <a:off x="3683086" y="7687617"/>
            <a:ext cx="4255614" cy="1036240"/>
          </a:xfrm>
          <a:prstGeom prst="rect">
            <a:avLst/>
          </a:prstGeom>
        </p:spPr>
        <p:txBody>
          <a:bodyPr anchor="t" rtlCol="false" tIns="0" lIns="0" bIns="0" rIns="0">
            <a:spAutoFit/>
          </a:bodyPr>
          <a:lstStyle/>
          <a:p>
            <a:pPr algn="ctr">
              <a:lnSpc>
                <a:spcPts val="3949"/>
              </a:lnSpc>
            </a:pPr>
            <a:r>
              <a:rPr lang="en-US" sz="4071" b="true">
                <a:solidFill>
                  <a:srgbClr val="EFEFEF"/>
                </a:solidFill>
                <a:latin typeface="TT Hoves Bold"/>
                <a:ea typeface="TT Hoves Bold"/>
                <a:cs typeface="TT Hoves Bold"/>
                <a:sym typeface="TT Hoves Bold"/>
              </a:rPr>
              <a:t>INTERFACES</a:t>
            </a:r>
          </a:p>
          <a:p>
            <a:pPr algn="ctr" marL="0" indent="0" lvl="1">
              <a:lnSpc>
                <a:spcPts val="3949"/>
              </a:lnSpc>
              <a:spcBef>
                <a:spcPct val="0"/>
              </a:spcBef>
            </a:pPr>
          </a:p>
        </p:txBody>
      </p:sp>
      <p:grpSp>
        <p:nvGrpSpPr>
          <p:cNvPr name="Group 19" id="19"/>
          <p:cNvGrpSpPr/>
          <p:nvPr/>
        </p:nvGrpSpPr>
        <p:grpSpPr>
          <a:xfrm rot="0">
            <a:off x="10884163" y="5776578"/>
            <a:ext cx="5587239" cy="2662922"/>
            <a:chOff x="0" y="0"/>
            <a:chExt cx="2065940" cy="984643"/>
          </a:xfrm>
        </p:grpSpPr>
        <p:sp>
          <p:nvSpPr>
            <p:cNvPr name="Freeform 20" id="20"/>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21" id="2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2" id="22"/>
          <p:cNvSpPr txBox="true"/>
          <p:nvPr/>
        </p:nvSpPr>
        <p:spPr>
          <a:xfrm rot="0">
            <a:off x="11119812" y="6510003"/>
            <a:ext cx="2628856" cy="1368261"/>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TT Hoves Bold"/>
                <a:ea typeface="TT Hoves Bold"/>
                <a:cs typeface="TT Hoves Bold"/>
                <a:sym typeface="TT Hoves Bold"/>
              </a:rPr>
              <a:t>04</a:t>
            </a:r>
          </a:p>
        </p:txBody>
      </p:sp>
      <p:sp>
        <p:nvSpPr>
          <p:cNvPr name="TextBox 23" id="23"/>
          <p:cNvSpPr txBox="true"/>
          <p:nvPr/>
        </p:nvSpPr>
        <p:spPr>
          <a:xfrm rot="0">
            <a:off x="12058049" y="7780947"/>
            <a:ext cx="4255614" cy="534728"/>
          </a:xfrm>
          <a:prstGeom prst="rect">
            <a:avLst/>
          </a:prstGeom>
        </p:spPr>
        <p:txBody>
          <a:bodyPr anchor="t" rtlCol="false" tIns="0" lIns="0" bIns="0" rIns="0">
            <a:spAutoFit/>
          </a:bodyPr>
          <a:lstStyle/>
          <a:p>
            <a:pPr algn="ctr" marL="0" indent="0" lvl="1">
              <a:lnSpc>
                <a:spcPts val="3949"/>
              </a:lnSpc>
              <a:spcBef>
                <a:spcPct val="0"/>
              </a:spcBef>
            </a:pPr>
            <a:r>
              <a:rPr lang="en-US" b="true" sz="4071">
                <a:solidFill>
                  <a:srgbClr val="EFEFEF"/>
                </a:solidFill>
                <a:latin typeface="TT Hoves Bold"/>
                <a:ea typeface="TT Hoves Bold"/>
                <a:cs typeface="TT Hoves Bold"/>
                <a:sym typeface="TT Hoves Bold"/>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226591" y="4062094"/>
            <a:ext cx="10218139" cy="5726430"/>
          </a:xfrm>
          <a:prstGeom prst="rect">
            <a:avLst/>
          </a:prstGeom>
        </p:spPr>
        <p:txBody>
          <a:bodyPr anchor="t" rtlCol="false" tIns="0" lIns="0" bIns="0" rIns="0">
            <a:spAutoFit/>
          </a:bodyPr>
          <a:lstStyle/>
          <a:p>
            <a:pPr algn="just" marL="0" indent="0" lvl="0">
              <a:lnSpc>
                <a:spcPts val="3239"/>
              </a:lnSpc>
              <a:spcBef>
                <a:spcPct val="0"/>
              </a:spcBef>
            </a:pPr>
            <a:r>
              <a:rPr lang="en-US" b="true" sz="2399" spc="143">
                <a:solidFill>
                  <a:srgbClr val="343434"/>
                </a:solidFill>
                <a:latin typeface="TT Hoves Bold"/>
                <a:ea typeface="TT Hoves Bold"/>
                <a:cs typeface="TT Hoves Bold"/>
                <a:sym typeface="TT Hoves Bold"/>
              </a:rPr>
              <a:t>Le projet de développement du dashboard ADMIN pour le site web Electrolux a été conçu dans le but d’offrir une interface moderne et intuitive permettant une gestion efficace des produits et des utilisateurs. Ce tableau de bord centralise les informations essentielles, telles que les statistiques des produits, les quantités disponibles, ainsi que des données relatives à l’équipe et aux utilisateurs. Le design responsive et l’intégration d’outils comme les graphiques dynamiques, les carrousels de produits et les fonctionnalités de recherche permettent une gestion fluide et une prise de décision rapide. L’interface est construite avec des technologies modernes telles que Bootstrap, Tailwind CSS et Chart.js, garantissant ainsi une expérience utilisateur agréable et performante.</a:t>
            </a:r>
          </a:p>
        </p:txBody>
      </p:sp>
      <p:grpSp>
        <p:nvGrpSpPr>
          <p:cNvPr name="Group 3" id="3"/>
          <p:cNvGrpSpPr/>
          <p:nvPr/>
        </p:nvGrpSpPr>
        <p:grpSpPr>
          <a:xfrm rot="0">
            <a:off x="-696258" y="-976142"/>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3263798" y="-4131629"/>
            <a:ext cx="7991003" cy="7991003"/>
          </a:xfrm>
          <a:custGeom>
            <a:avLst/>
            <a:gdLst/>
            <a:ahLst/>
            <a:cxnLst/>
            <a:rect r="r" b="b" t="t" l="l"/>
            <a:pathLst>
              <a:path h="7991003" w="7991003">
                <a:moveTo>
                  <a:pt x="0" y="0"/>
                </a:moveTo>
                <a:lnTo>
                  <a:pt x="7991004" y="0"/>
                </a:lnTo>
                <a:lnTo>
                  <a:pt x="7991004"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041161" y="1387697"/>
            <a:ext cx="10919510" cy="1468509"/>
          </a:xfrm>
          <a:prstGeom prst="rect">
            <a:avLst/>
          </a:prstGeom>
        </p:spPr>
        <p:txBody>
          <a:bodyPr anchor="t" rtlCol="false" tIns="0" lIns="0" bIns="0" rIns="0">
            <a:spAutoFit/>
          </a:bodyPr>
          <a:lstStyle/>
          <a:p>
            <a:pPr algn="l">
              <a:lnSpc>
                <a:spcPts val="10893"/>
              </a:lnSpc>
            </a:pPr>
            <a:r>
              <a:rPr lang="en-US" b="true" sz="11588" spc="-567">
                <a:solidFill>
                  <a:srgbClr val="343434"/>
                </a:solidFill>
                <a:latin typeface="TT Hoves Bold"/>
                <a:ea typeface="TT Hoves Bold"/>
                <a:cs typeface="TT Hoves Bold"/>
                <a:sym typeface="TT Hoves Bold"/>
              </a:rPr>
              <a:t>INTRODUCTION</a:t>
            </a:r>
          </a:p>
        </p:txBody>
      </p:sp>
      <p:sp>
        <p:nvSpPr>
          <p:cNvPr name="TextBox 8" id="8"/>
          <p:cNvSpPr txBox="true"/>
          <p:nvPr/>
        </p:nvSpPr>
        <p:spPr>
          <a:xfrm rot="0">
            <a:off x="-1725735" y="6821207"/>
            <a:ext cx="5508869"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01</a:t>
            </a:r>
          </a:p>
        </p:txBody>
      </p:sp>
      <p:sp>
        <p:nvSpPr>
          <p:cNvPr name="Freeform 9" id="9"/>
          <p:cNvSpPr/>
          <p:nvPr/>
        </p:nvSpPr>
        <p:spPr>
          <a:xfrm flipH="false" flipV="false" rot="0">
            <a:off x="10067660" y="3018456"/>
            <a:ext cx="4536000" cy="587324"/>
          </a:xfrm>
          <a:custGeom>
            <a:avLst/>
            <a:gdLst/>
            <a:ahLst/>
            <a:cxnLst/>
            <a:rect r="r" b="b" t="t" l="l"/>
            <a:pathLst>
              <a:path h="587324" w="4536000">
                <a:moveTo>
                  <a:pt x="0" y="0"/>
                </a:moveTo>
                <a:lnTo>
                  <a:pt x="4536000" y="0"/>
                </a:lnTo>
                <a:lnTo>
                  <a:pt x="4536000" y="587324"/>
                </a:lnTo>
                <a:lnTo>
                  <a:pt x="0" y="587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2464144"/>
            <a:ext cx="14823013" cy="1722733"/>
          </a:xfrm>
          <a:prstGeom prst="rect">
            <a:avLst/>
          </a:prstGeom>
        </p:spPr>
        <p:txBody>
          <a:bodyPr anchor="t" rtlCol="false" tIns="0" lIns="0" bIns="0" rIns="0">
            <a:spAutoFit/>
          </a:bodyPr>
          <a:lstStyle/>
          <a:p>
            <a:pPr algn="l">
              <a:lnSpc>
                <a:spcPts val="12880"/>
              </a:lnSpc>
            </a:pPr>
            <a:r>
              <a:rPr lang="en-US" b="true" sz="13278" spc="-624">
                <a:solidFill>
                  <a:srgbClr val="000000"/>
                </a:solidFill>
                <a:latin typeface="TT Hoves Bold"/>
                <a:ea typeface="TT Hoves Bold"/>
                <a:cs typeface="TT Hoves Bold"/>
                <a:sym typeface="TT Hoves Bold"/>
              </a:rPr>
              <a:t>Au Cœur du Projet</a:t>
            </a:r>
            <a:r>
              <a:rPr lang="en-US" b="true" sz="13278" spc="-624">
                <a:solidFill>
                  <a:srgbClr val="000000"/>
                </a:solidFill>
                <a:latin typeface="TT Hoves Bold"/>
                <a:ea typeface="TT Hoves Bold"/>
                <a:cs typeface="TT Hoves Bold"/>
                <a:sym typeface="TT Hoves Bold"/>
              </a:rPr>
              <a:t> </a:t>
            </a:r>
          </a:p>
        </p:txBody>
      </p:sp>
      <p:sp>
        <p:nvSpPr>
          <p:cNvPr name="Freeform 3" id="3"/>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766469" y="5556794"/>
            <a:ext cx="8217790" cy="4817439"/>
            <a:chOff x="0" y="0"/>
            <a:chExt cx="2164356" cy="1268790"/>
          </a:xfrm>
        </p:grpSpPr>
        <p:sp>
          <p:nvSpPr>
            <p:cNvPr name="Freeform 5" id="5"/>
            <p:cNvSpPr/>
            <p:nvPr/>
          </p:nvSpPr>
          <p:spPr>
            <a:xfrm flipH="false" flipV="false" rot="0">
              <a:off x="0" y="0"/>
              <a:ext cx="2164356" cy="1268790"/>
            </a:xfrm>
            <a:custGeom>
              <a:avLst/>
              <a:gdLst/>
              <a:ahLst/>
              <a:cxnLst/>
              <a:rect r="r" b="b" t="t" l="l"/>
              <a:pathLst>
                <a:path h="1268790" w="2164356">
                  <a:moveTo>
                    <a:pt x="0" y="0"/>
                  </a:moveTo>
                  <a:lnTo>
                    <a:pt x="2164356" y="0"/>
                  </a:lnTo>
                  <a:lnTo>
                    <a:pt x="2164356" y="1268790"/>
                  </a:lnTo>
                  <a:lnTo>
                    <a:pt x="0" y="1268790"/>
                  </a:lnTo>
                  <a:close/>
                </a:path>
              </a:pathLst>
            </a:custGeom>
            <a:solidFill>
              <a:srgbClr val="0003FF"/>
            </a:solidFill>
          </p:spPr>
        </p:sp>
        <p:sp>
          <p:nvSpPr>
            <p:cNvPr name="TextBox 6" id="6"/>
            <p:cNvSpPr txBox="true"/>
            <p:nvPr/>
          </p:nvSpPr>
          <p:spPr>
            <a:xfrm>
              <a:off x="0" y="-57150"/>
              <a:ext cx="2164356" cy="1325940"/>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02</a:t>
            </a:r>
          </a:p>
        </p:txBody>
      </p:sp>
      <p:sp>
        <p:nvSpPr>
          <p:cNvPr name="TextBox 8" id="8"/>
          <p:cNvSpPr txBox="true"/>
          <p:nvPr/>
        </p:nvSpPr>
        <p:spPr>
          <a:xfrm rot="0">
            <a:off x="1028700" y="4312260"/>
            <a:ext cx="10396384" cy="398474"/>
          </a:xfrm>
          <a:prstGeom prst="rect">
            <a:avLst/>
          </a:prstGeom>
        </p:spPr>
        <p:txBody>
          <a:bodyPr anchor="t" rtlCol="false" tIns="0" lIns="0" bIns="0" rIns="0">
            <a:spAutoFit/>
          </a:bodyPr>
          <a:lstStyle/>
          <a:p>
            <a:pPr algn="ctr">
              <a:lnSpc>
                <a:spcPts val="3236"/>
              </a:lnSpc>
            </a:pPr>
            <a:r>
              <a:rPr lang="en-US" b="true" sz="2312">
                <a:solidFill>
                  <a:srgbClr val="0003FF"/>
                </a:solidFill>
                <a:latin typeface="Cy Grotesk Wide Ultra-Bold"/>
                <a:ea typeface="Cy Grotesk Wide Ultra-Bold"/>
                <a:cs typeface="Cy Grotesk Wide Ultra-Bold"/>
                <a:sym typeface="Cy Grotesk Wide Ultra-Bold"/>
              </a:rPr>
              <a:t>OUTILS DE DÉVELOPPEMENT  ET GESTION DE VERSION </a:t>
            </a:r>
          </a:p>
        </p:txBody>
      </p:sp>
      <p:sp>
        <p:nvSpPr>
          <p:cNvPr name="Freeform 9" id="9"/>
          <p:cNvSpPr/>
          <p:nvPr/>
        </p:nvSpPr>
        <p:spPr>
          <a:xfrm flipH="false" flipV="false" rot="0">
            <a:off x="1028700" y="5739110"/>
            <a:ext cx="4901178" cy="1856321"/>
          </a:xfrm>
          <a:custGeom>
            <a:avLst/>
            <a:gdLst/>
            <a:ahLst/>
            <a:cxnLst/>
            <a:rect r="r" b="b" t="t" l="l"/>
            <a:pathLst>
              <a:path h="1856321" w="4901178">
                <a:moveTo>
                  <a:pt x="0" y="0"/>
                </a:moveTo>
                <a:lnTo>
                  <a:pt x="4901178" y="0"/>
                </a:lnTo>
                <a:lnTo>
                  <a:pt x="4901178" y="1856322"/>
                </a:lnTo>
                <a:lnTo>
                  <a:pt x="0" y="1856322"/>
                </a:lnTo>
                <a:lnTo>
                  <a:pt x="0" y="0"/>
                </a:lnTo>
                <a:close/>
              </a:path>
            </a:pathLst>
          </a:custGeom>
          <a:blipFill>
            <a:blip r:embed="rId4"/>
            <a:stretch>
              <a:fillRect l="0" t="0" r="0" b="0"/>
            </a:stretch>
          </a:blipFill>
        </p:spPr>
      </p:sp>
      <p:sp>
        <p:nvSpPr>
          <p:cNvPr name="Freeform 10" id="10"/>
          <p:cNvSpPr/>
          <p:nvPr/>
        </p:nvSpPr>
        <p:spPr>
          <a:xfrm flipH="false" flipV="false" rot="0">
            <a:off x="5929878" y="5895663"/>
            <a:ext cx="1837162" cy="1543216"/>
          </a:xfrm>
          <a:custGeom>
            <a:avLst/>
            <a:gdLst/>
            <a:ahLst/>
            <a:cxnLst/>
            <a:rect r="r" b="b" t="t" l="l"/>
            <a:pathLst>
              <a:path h="1543216" w="1837162">
                <a:moveTo>
                  <a:pt x="0" y="0"/>
                </a:moveTo>
                <a:lnTo>
                  <a:pt x="1837162" y="0"/>
                </a:lnTo>
                <a:lnTo>
                  <a:pt x="1837162" y="1543216"/>
                </a:lnTo>
                <a:lnTo>
                  <a:pt x="0" y="1543216"/>
                </a:lnTo>
                <a:lnTo>
                  <a:pt x="0" y="0"/>
                </a:lnTo>
                <a:close/>
              </a:path>
            </a:pathLst>
          </a:custGeom>
          <a:blipFill>
            <a:blip r:embed="rId5"/>
            <a:stretch>
              <a:fillRect l="0" t="0" r="0" b="0"/>
            </a:stretch>
          </a:blipFill>
        </p:spPr>
      </p:sp>
      <p:sp>
        <p:nvSpPr>
          <p:cNvPr name="Freeform 11" id="11"/>
          <p:cNvSpPr/>
          <p:nvPr/>
        </p:nvSpPr>
        <p:spPr>
          <a:xfrm flipH="false" flipV="false" rot="0">
            <a:off x="598979" y="7669555"/>
            <a:ext cx="5571476" cy="689470"/>
          </a:xfrm>
          <a:custGeom>
            <a:avLst/>
            <a:gdLst/>
            <a:ahLst/>
            <a:cxnLst/>
            <a:rect r="r" b="b" t="t" l="l"/>
            <a:pathLst>
              <a:path h="689470" w="5571476">
                <a:moveTo>
                  <a:pt x="0" y="0"/>
                </a:moveTo>
                <a:lnTo>
                  <a:pt x="5571476" y="0"/>
                </a:lnTo>
                <a:lnTo>
                  <a:pt x="5571476" y="689470"/>
                </a:lnTo>
                <a:lnTo>
                  <a:pt x="0" y="689470"/>
                </a:lnTo>
                <a:lnTo>
                  <a:pt x="0" y="0"/>
                </a:lnTo>
                <a:close/>
              </a:path>
            </a:pathLst>
          </a:custGeom>
          <a:blipFill>
            <a:blip r:embed="rId6"/>
            <a:stretch>
              <a:fillRect l="0" t="0" r="0" b="0"/>
            </a:stretch>
          </a:blipFill>
        </p:spPr>
      </p:sp>
      <p:sp>
        <p:nvSpPr>
          <p:cNvPr name="Freeform 12" id="12"/>
          <p:cNvSpPr/>
          <p:nvPr/>
        </p:nvSpPr>
        <p:spPr>
          <a:xfrm flipH="false" flipV="false" rot="0">
            <a:off x="6415100" y="7237776"/>
            <a:ext cx="4050213" cy="2278245"/>
          </a:xfrm>
          <a:custGeom>
            <a:avLst/>
            <a:gdLst/>
            <a:ahLst/>
            <a:cxnLst/>
            <a:rect r="r" b="b" t="t" l="l"/>
            <a:pathLst>
              <a:path h="2278245" w="4050213">
                <a:moveTo>
                  <a:pt x="0" y="0"/>
                </a:moveTo>
                <a:lnTo>
                  <a:pt x="4050213" y="0"/>
                </a:lnTo>
                <a:lnTo>
                  <a:pt x="4050213" y="2278245"/>
                </a:lnTo>
                <a:lnTo>
                  <a:pt x="0" y="2278245"/>
                </a:lnTo>
                <a:lnTo>
                  <a:pt x="0" y="0"/>
                </a:lnTo>
                <a:close/>
              </a:path>
            </a:pathLst>
          </a:custGeom>
          <a:blipFill>
            <a:blip r:embed="rId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538632" y="3610657"/>
            <a:ext cx="10943102" cy="1722733"/>
          </a:xfrm>
          <a:prstGeom prst="rect">
            <a:avLst/>
          </a:prstGeom>
        </p:spPr>
        <p:txBody>
          <a:bodyPr anchor="t" rtlCol="false" tIns="0" lIns="0" bIns="0" rIns="0">
            <a:spAutoFit/>
          </a:bodyPr>
          <a:lstStyle/>
          <a:p>
            <a:pPr algn="l">
              <a:lnSpc>
                <a:spcPts val="12880"/>
              </a:lnSpc>
            </a:pPr>
            <a:r>
              <a:rPr lang="en-US" b="true" sz="13278" spc="-624">
                <a:solidFill>
                  <a:srgbClr val="000000"/>
                </a:solidFill>
                <a:latin typeface="TT Hoves Bold"/>
                <a:ea typeface="TT Hoves Bold"/>
                <a:cs typeface="TT Hoves Bold"/>
                <a:sym typeface="TT Hoves Bold"/>
              </a:rPr>
              <a:t>INTERFACES</a:t>
            </a:r>
          </a:p>
        </p:txBody>
      </p:sp>
      <p:sp>
        <p:nvSpPr>
          <p:cNvPr name="Freeform 3" id="3"/>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766469" y="5556794"/>
            <a:ext cx="8217790" cy="4817439"/>
            <a:chOff x="0" y="0"/>
            <a:chExt cx="2164356" cy="1268790"/>
          </a:xfrm>
        </p:grpSpPr>
        <p:sp>
          <p:nvSpPr>
            <p:cNvPr name="Freeform 5" id="5"/>
            <p:cNvSpPr/>
            <p:nvPr/>
          </p:nvSpPr>
          <p:spPr>
            <a:xfrm flipH="false" flipV="false" rot="0">
              <a:off x="0" y="0"/>
              <a:ext cx="2164356" cy="1268790"/>
            </a:xfrm>
            <a:custGeom>
              <a:avLst/>
              <a:gdLst/>
              <a:ahLst/>
              <a:cxnLst/>
              <a:rect r="r" b="b" t="t" l="l"/>
              <a:pathLst>
                <a:path h="1268790" w="2164356">
                  <a:moveTo>
                    <a:pt x="0" y="0"/>
                  </a:moveTo>
                  <a:lnTo>
                    <a:pt x="2164356" y="0"/>
                  </a:lnTo>
                  <a:lnTo>
                    <a:pt x="2164356" y="1268790"/>
                  </a:lnTo>
                  <a:lnTo>
                    <a:pt x="0" y="1268790"/>
                  </a:lnTo>
                  <a:close/>
                </a:path>
              </a:pathLst>
            </a:custGeom>
            <a:solidFill>
              <a:srgbClr val="0003FF"/>
            </a:solidFill>
          </p:spPr>
        </p:sp>
        <p:sp>
          <p:nvSpPr>
            <p:cNvPr name="TextBox 6" id="6"/>
            <p:cNvSpPr txBox="true"/>
            <p:nvPr/>
          </p:nvSpPr>
          <p:spPr>
            <a:xfrm>
              <a:off x="0" y="-57150"/>
              <a:ext cx="2164356" cy="1325940"/>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19011" y="673258"/>
            <a:ext cx="10014901" cy="909320"/>
          </a:xfrm>
          <a:prstGeom prst="rect">
            <a:avLst/>
          </a:prstGeom>
        </p:spPr>
        <p:txBody>
          <a:bodyPr anchor="t" rtlCol="false" tIns="0" lIns="0" bIns="0" rIns="0">
            <a:spAutoFit/>
          </a:bodyPr>
          <a:lstStyle/>
          <a:p>
            <a:pPr algn="just">
              <a:lnSpc>
                <a:spcPts val="6789"/>
              </a:lnSpc>
            </a:pPr>
            <a:r>
              <a:rPr lang="en-US" b="true" sz="6999" spc="-335">
                <a:solidFill>
                  <a:srgbClr val="343434"/>
                </a:solidFill>
                <a:latin typeface="TT Hoves Bold"/>
                <a:ea typeface="TT Hoves Bold"/>
                <a:cs typeface="TT Hoves Bold"/>
                <a:sym typeface="TT Hoves Bold"/>
              </a:rPr>
              <a:t>INTERFACE NO 1 </a:t>
            </a:r>
          </a:p>
        </p:txBody>
      </p:sp>
      <p:sp>
        <p:nvSpPr>
          <p:cNvPr name="TextBox 4" id="4"/>
          <p:cNvSpPr txBox="true"/>
          <p:nvPr/>
        </p:nvSpPr>
        <p:spPr>
          <a:xfrm rot="0">
            <a:off x="685577" y="3333716"/>
            <a:ext cx="7615182" cy="3324225"/>
          </a:xfrm>
          <a:prstGeom prst="rect">
            <a:avLst/>
          </a:prstGeom>
        </p:spPr>
        <p:txBody>
          <a:bodyPr anchor="t" rtlCol="false" tIns="0" lIns="0" bIns="0" rIns="0">
            <a:spAutoFit/>
          </a:bodyPr>
          <a:lstStyle/>
          <a:p>
            <a:pPr algn="just">
              <a:lnSpc>
                <a:spcPts val="2699"/>
              </a:lnSpc>
            </a:pPr>
            <a:r>
              <a:rPr lang="en-US" b="true" sz="1999" spc="119">
                <a:solidFill>
                  <a:srgbClr val="343434"/>
                </a:solidFill>
                <a:latin typeface="TT Hoves Bold"/>
                <a:ea typeface="TT Hoves Bold"/>
                <a:cs typeface="TT Hoves Bold"/>
                <a:sym typeface="TT Hoves Bold"/>
              </a:rPr>
              <a:t>L'interface de connexion admin offre une expérience utilisateur fluide grâce à :</a:t>
            </a:r>
          </a:p>
          <a:p>
            <a:pPr algn="just">
              <a:lnSpc>
                <a:spcPts val="2699"/>
              </a:lnSpc>
            </a:pPr>
            <a:r>
              <a:rPr lang="en-US" b="true" sz="1999" spc="119">
                <a:solidFill>
                  <a:srgbClr val="343434"/>
                </a:solidFill>
                <a:latin typeface="TT Hoves Bold"/>
                <a:ea typeface="TT Hoves Bold"/>
                <a:cs typeface="TT Hoves Bold"/>
                <a:sym typeface="TT Hoves Bold"/>
              </a:rPr>
              <a:t>Une gestion claire des états entre connexion et inscription.</a:t>
            </a:r>
          </a:p>
          <a:p>
            <a:pPr algn="just">
              <a:lnSpc>
                <a:spcPts val="2699"/>
              </a:lnSpc>
            </a:pPr>
            <a:r>
              <a:rPr lang="en-US" b="true" sz="1999" spc="119">
                <a:solidFill>
                  <a:srgbClr val="343434"/>
                </a:solidFill>
                <a:latin typeface="TT Hoves Bold"/>
                <a:ea typeface="TT Hoves Bold"/>
                <a:cs typeface="TT Hoves Bold"/>
                <a:sym typeface="TT Hoves Bold"/>
              </a:rPr>
              <a:t>Des validations robustes pour garantir la sécurité.</a:t>
            </a:r>
          </a:p>
          <a:p>
            <a:pPr algn="just">
              <a:lnSpc>
                <a:spcPts val="2699"/>
              </a:lnSpc>
            </a:pPr>
            <a:r>
              <a:rPr lang="en-US" b="true" sz="1999" spc="119">
                <a:solidFill>
                  <a:srgbClr val="343434"/>
                </a:solidFill>
                <a:latin typeface="TT Hoves Bold"/>
                <a:ea typeface="TT Hoves Bold"/>
                <a:cs typeface="TT Hoves Bold"/>
                <a:sym typeface="TT Hoves Bold"/>
              </a:rPr>
              <a:t>Des animations modernes pour des alertes d'erreur et de succès.</a:t>
            </a:r>
          </a:p>
          <a:p>
            <a:pPr algn="just">
              <a:lnSpc>
                <a:spcPts val="2699"/>
              </a:lnSpc>
            </a:pPr>
            <a:r>
              <a:rPr lang="en-US" b="true" sz="1999" spc="119">
                <a:solidFill>
                  <a:srgbClr val="343434"/>
                </a:solidFill>
                <a:latin typeface="TT Hoves Bold"/>
                <a:ea typeface="TT Hoves Bold"/>
                <a:cs typeface="TT Hoves Bold"/>
                <a:sym typeface="TT Hoves Bold"/>
              </a:rPr>
              <a:t>Un design esthétique avec une vidéo d'arrière-plan pour une meilleure présentation visuelle.</a:t>
            </a:r>
          </a:p>
          <a:p>
            <a:pPr algn="just" marL="0" indent="0" lvl="0">
              <a:lnSpc>
                <a:spcPts val="2699"/>
              </a:lnSpc>
              <a:spcBef>
                <a:spcPct val="0"/>
              </a:spcBef>
            </a:pPr>
          </a:p>
        </p:txBody>
      </p:sp>
      <p:sp>
        <p:nvSpPr>
          <p:cNvPr name="TextBox 5" id="5"/>
          <p:cNvSpPr txBox="true"/>
          <p:nvPr/>
        </p:nvSpPr>
        <p:spPr>
          <a:xfrm rot="-5400000">
            <a:off x="15959685" y="8154051"/>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name="TextBox 6" id="6"/>
          <p:cNvSpPr txBox="true"/>
          <p:nvPr/>
        </p:nvSpPr>
        <p:spPr>
          <a:xfrm rot="-5400000">
            <a:off x="15959685" y="2386223"/>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name="TextBox 7" id="7"/>
          <p:cNvSpPr txBox="true"/>
          <p:nvPr/>
        </p:nvSpPr>
        <p:spPr>
          <a:xfrm rot="-5400000">
            <a:off x="16815216" y="5270137"/>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8" id="8"/>
          <p:cNvSpPr txBox="true"/>
          <p:nvPr/>
        </p:nvSpPr>
        <p:spPr>
          <a:xfrm rot="0">
            <a:off x="10080136" y="7130873"/>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08</a:t>
            </a:r>
          </a:p>
        </p:txBody>
      </p:sp>
      <p:sp>
        <p:nvSpPr>
          <p:cNvPr name="Freeform 9" id="9"/>
          <p:cNvSpPr/>
          <p:nvPr/>
        </p:nvSpPr>
        <p:spPr>
          <a:xfrm flipH="false" flipV="false" rot="0">
            <a:off x="13369002" y="1491630"/>
            <a:ext cx="4529820" cy="4705792"/>
          </a:xfrm>
          <a:custGeom>
            <a:avLst/>
            <a:gdLst/>
            <a:ahLst/>
            <a:cxnLst/>
            <a:rect r="r" b="b" t="t" l="l"/>
            <a:pathLst>
              <a:path h="4705792" w="4529820">
                <a:moveTo>
                  <a:pt x="0" y="0"/>
                </a:moveTo>
                <a:lnTo>
                  <a:pt x="4529820" y="0"/>
                </a:lnTo>
                <a:lnTo>
                  <a:pt x="4529820" y="4705793"/>
                </a:lnTo>
                <a:lnTo>
                  <a:pt x="0" y="4705793"/>
                </a:lnTo>
                <a:lnTo>
                  <a:pt x="0" y="0"/>
                </a:lnTo>
                <a:close/>
              </a:path>
            </a:pathLst>
          </a:custGeom>
          <a:blipFill>
            <a:blip r:embed="rId4"/>
            <a:stretch>
              <a:fillRect l="-1564" t="0" r="-1564" b="0"/>
            </a:stretch>
          </a:blipFill>
        </p:spPr>
      </p:sp>
      <p:sp>
        <p:nvSpPr>
          <p:cNvPr name="Freeform 10" id="10"/>
          <p:cNvSpPr/>
          <p:nvPr/>
        </p:nvSpPr>
        <p:spPr>
          <a:xfrm flipH="false" flipV="false" rot="0">
            <a:off x="13632025" y="6324566"/>
            <a:ext cx="3914896" cy="3378942"/>
          </a:xfrm>
          <a:custGeom>
            <a:avLst/>
            <a:gdLst/>
            <a:ahLst/>
            <a:cxnLst/>
            <a:rect r="r" b="b" t="t" l="l"/>
            <a:pathLst>
              <a:path h="3378942" w="3914896">
                <a:moveTo>
                  <a:pt x="0" y="0"/>
                </a:moveTo>
                <a:lnTo>
                  <a:pt x="3914896" y="0"/>
                </a:lnTo>
                <a:lnTo>
                  <a:pt x="3914896" y="3378942"/>
                </a:lnTo>
                <a:lnTo>
                  <a:pt x="0" y="3378942"/>
                </a:lnTo>
                <a:lnTo>
                  <a:pt x="0" y="0"/>
                </a:lnTo>
                <a:close/>
              </a:path>
            </a:pathLst>
          </a:custGeom>
          <a:blipFill>
            <a:blip r:embed="rId5"/>
            <a:stretch>
              <a:fillRect l="0" t="-2303" r="-3157" b="-2303"/>
            </a:stretch>
          </a:blipFill>
        </p:spPr>
      </p:sp>
      <p:sp>
        <p:nvSpPr>
          <p:cNvPr name="Freeform 11" id="11"/>
          <p:cNvSpPr/>
          <p:nvPr/>
        </p:nvSpPr>
        <p:spPr>
          <a:xfrm flipH="false" flipV="false" rot="0">
            <a:off x="8761187" y="5570176"/>
            <a:ext cx="4451494" cy="3586293"/>
          </a:xfrm>
          <a:custGeom>
            <a:avLst/>
            <a:gdLst/>
            <a:ahLst/>
            <a:cxnLst/>
            <a:rect r="r" b="b" t="t" l="l"/>
            <a:pathLst>
              <a:path h="3586293" w="4451494">
                <a:moveTo>
                  <a:pt x="0" y="0"/>
                </a:moveTo>
                <a:lnTo>
                  <a:pt x="4451494" y="0"/>
                </a:lnTo>
                <a:lnTo>
                  <a:pt x="4451494" y="3586293"/>
                </a:lnTo>
                <a:lnTo>
                  <a:pt x="0" y="3586293"/>
                </a:lnTo>
                <a:lnTo>
                  <a:pt x="0" y="0"/>
                </a:lnTo>
                <a:close/>
              </a:path>
            </a:pathLst>
          </a:custGeom>
          <a:blipFill>
            <a:blip r:embed="rId6"/>
            <a:stretch>
              <a:fillRect l="-9376" t="0" r="-8599" b="0"/>
            </a:stretch>
          </a:blipFill>
        </p:spPr>
      </p:sp>
      <p:sp>
        <p:nvSpPr>
          <p:cNvPr name="Freeform 12" id="12"/>
          <p:cNvSpPr/>
          <p:nvPr/>
        </p:nvSpPr>
        <p:spPr>
          <a:xfrm flipH="false" flipV="false" rot="0">
            <a:off x="9336282" y="1868388"/>
            <a:ext cx="3587429" cy="3416037"/>
          </a:xfrm>
          <a:custGeom>
            <a:avLst/>
            <a:gdLst/>
            <a:ahLst/>
            <a:cxnLst/>
            <a:rect r="r" b="b" t="t" l="l"/>
            <a:pathLst>
              <a:path h="3416037" w="3587429">
                <a:moveTo>
                  <a:pt x="0" y="0"/>
                </a:moveTo>
                <a:lnTo>
                  <a:pt x="3587429" y="0"/>
                </a:lnTo>
                <a:lnTo>
                  <a:pt x="3587429" y="3416038"/>
                </a:lnTo>
                <a:lnTo>
                  <a:pt x="0" y="3416038"/>
                </a:lnTo>
                <a:lnTo>
                  <a:pt x="0" y="0"/>
                </a:lnTo>
                <a:close/>
              </a:path>
            </a:pathLst>
          </a:custGeom>
          <a:blipFill>
            <a:blip r:embed="rId7"/>
            <a:stretch>
              <a:fillRect l="0" t="-2725" r="0" b="-2725"/>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653268" y="-3168744"/>
            <a:ext cx="7624730" cy="7624730"/>
          </a:xfrm>
          <a:custGeom>
            <a:avLst/>
            <a:gdLst/>
            <a:ahLst/>
            <a:cxnLst/>
            <a:rect r="r" b="b" t="t" l="l"/>
            <a:pathLst>
              <a:path h="7624730" w="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19011" y="447703"/>
            <a:ext cx="10014901" cy="909320"/>
          </a:xfrm>
          <a:prstGeom prst="rect">
            <a:avLst/>
          </a:prstGeom>
        </p:spPr>
        <p:txBody>
          <a:bodyPr anchor="t" rtlCol="false" tIns="0" lIns="0" bIns="0" rIns="0">
            <a:spAutoFit/>
          </a:bodyPr>
          <a:lstStyle/>
          <a:p>
            <a:pPr algn="just">
              <a:lnSpc>
                <a:spcPts val="6789"/>
              </a:lnSpc>
            </a:pPr>
            <a:r>
              <a:rPr lang="en-US" b="true" sz="6999" spc="-335">
                <a:solidFill>
                  <a:srgbClr val="343434"/>
                </a:solidFill>
                <a:latin typeface="TT Hoves Bold"/>
                <a:ea typeface="TT Hoves Bold"/>
                <a:cs typeface="TT Hoves Bold"/>
                <a:sym typeface="TT Hoves Bold"/>
              </a:rPr>
              <a:t>INTERFACE NO 2</a:t>
            </a:r>
          </a:p>
        </p:txBody>
      </p:sp>
      <p:sp>
        <p:nvSpPr>
          <p:cNvPr name="TextBox 4" id="4"/>
          <p:cNvSpPr txBox="true"/>
          <p:nvPr/>
        </p:nvSpPr>
        <p:spPr>
          <a:xfrm rot="-5400000">
            <a:off x="15959685" y="8154051"/>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name="TextBox 5" id="5"/>
          <p:cNvSpPr txBox="true"/>
          <p:nvPr/>
        </p:nvSpPr>
        <p:spPr>
          <a:xfrm rot="-5400000">
            <a:off x="16815216" y="5270137"/>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6" id="6"/>
          <p:cNvSpPr txBox="true"/>
          <p:nvPr/>
        </p:nvSpPr>
        <p:spPr>
          <a:xfrm rot="0">
            <a:off x="9433388" y="7668656"/>
            <a:ext cx="5396709" cy="4157451"/>
          </a:xfrm>
          <a:prstGeom prst="rect">
            <a:avLst/>
          </a:prstGeom>
        </p:spPr>
        <p:txBody>
          <a:bodyPr anchor="t" rtlCol="false" tIns="0" lIns="0" bIns="0" rIns="0">
            <a:spAutoFit/>
          </a:bodyPr>
          <a:lstStyle/>
          <a:p>
            <a:pPr algn="ctr">
              <a:lnSpc>
                <a:spcPts val="30678"/>
              </a:lnSpc>
            </a:pPr>
            <a:r>
              <a:rPr lang="en-US" b="true" sz="32636" spc="-1599">
                <a:solidFill>
                  <a:srgbClr val="EFEFEF"/>
                </a:solidFill>
                <a:latin typeface="TT Hoves Bold"/>
                <a:ea typeface="TT Hoves Bold"/>
                <a:cs typeface="TT Hoves Bold"/>
                <a:sym typeface="TT Hoves Bold"/>
              </a:rPr>
              <a:t>08</a:t>
            </a:r>
          </a:p>
        </p:txBody>
      </p:sp>
      <p:grpSp>
        <p:nvGrpSpPr>
          <p:cNvPr name="Group 7" id="7"/>
          <p:cNvGrpSpPr/>
          <p:nvPr/>
        </p:nvGrpSpPr>
        <p:grpSpPr>
          <a:xfrm rot="0">
            <a:off x="9524791" y="2905207"/>
            <a:ext cx="6171967" cy="6696303"/>
            <a:chOff x="0" y="0"/>
            <a:chExt cx="8229289" cy="8928403"/>
          </a:xfrm>
        </p:grpSpPr>
        <p:pic>
          <p:nvPicPr>
            <p:cNvPr name="Picture 8" id="8"/>
            <p:cNvPicPr>
              <a:picLocks noChangeAspect="true"/>
            </p:cNvPicPr>
            <p:nvPr/>
          </p:nvPicPr>
          <p:blipFill>
            <a:blip r:embed="rId4"/>
            <a:srcRect l="446" t="0" r="446" b="0"/>
            <a:stretch>
              <a:fillRect/>
            </a:stretch>
          </p:blipFill>
          <p:spPr>
            <a:xfrm flipH="false" flipV="false">
              <a:off x="0" y="0"/>
              <a:ext cx="8229289" cy="8928403"/>
            </a:xfrm>
            <a:prstGeom prst="rect">
              <a:avLst/>
            </a:prstGeom>
          </p:spPr>
        </p:pic>
      </p:grpSp>
      <p:sp>
        <p:nvSpPr>
          <p:cNvPr name="Freeform 9" id="9"/>
          <p:cNvSpPr/>
          <p:nvPr/>
        </p:nvSpPr>
        <p:spPr>
          <a:xfrm flipH="false" flipV="false" rot="0">
            <a:off x="9571068" y="9516202"/>
            <a:ext cx="6150304" cy="563962"/>
          </a:xfrm>
          <a:custGeom>
            <a:avLst/>
            <a:gdLst/>
            <a:ahLst/>
            <a:cxnLst/>
            <a:rect r="r" b="b" t="t" l="l"/>
            <a:pathLst>
              <a:path h="563962" w="6150304">
                <a:moveTo>
                  <a:pt x="0" y="0"/>
                </a:moveTo>
                <a:lnTo>
                  <a:pt x="6150304" y="0"/>
                </a:lnTo>
                <a:lnTo>
                  <a:pt x="6150304" y="563962"/>
                </a:lnTo>
                <a:lnTo>
                  <a:pt x="0" y="563962"/>
                </a:lnTo>
                <a:lnTo>
                  <a:pt x="0" y="0"/>
                </a:lnTo>
                <a:close/>
              </a:path>
            </a:pathLst>
          </a:custGeom>
          <a:blipFill>
            <a:blip r:embed="rId5"/>
            <a:stretch>
              <a:fillRect l="-1928" t="-1765" r="0" b="-1765"/>
            </a:stretch>
          </a:blipFill>
        </p:spPr>
      </p:sp>
      <p:grpSp>
        <p:nvGrpSpPr>
          <p:cNvPr name="Group 10" id="10"/>
          <p:cNvGrpSpPr/>
          <p:nvPr/>
        </p:nvGrpSpPr>
        <p:grpSpPr>
          <a:xfrm rot="0">
            <a:off x="825949" y="2905207"/>
            <a:ext cx="6655522" cy="1581642"/>
            <a:chOff x="0" y="0"/>
            <a:chExt cx="2385189" cy="566825"/>
          </a:xfrm>
        </p:grpSpPr>
        <p:sp>
          <p:nvSpPr>
            <p:cNvPr name="Freeform 11" id="11"/>
            <p:cNvSpPr/>
            <p:nvPr/>
          </p:nvSpPr>
          <p:spPr>
            <a:xfrm flipH="false" flipV="false" rot="0">
              <a:off x="0" y="0"/>
              <a:ext cx="2385189" cy="566825"/>
            </a:xfrm>
            <a:custGeom>
              <a:avLst/>
              <a:gdLst/>
              <a:ahLst/>
              <a:cxnLst/>
              <a:rect r="r" b="b" t="t" l="l"/>
              <a:pathLst>
                <a:path h="566825" w="2385189">
                  <a:moveTo>
                    <a:pt x="0" y="0"/>
                  </a:moveTo>
                  <a:lnTo>
                    <a:pt x="2385189" y="0"/>
                  </a:lnTo>
                  <a:lnTo>
                    <a:pt x="2385189" y="566825"/>
                  </a:lnTo>
                  <a:lnTo>
                    <a:pt x="0" y="566825"/>
                  </a:lnTo>
                  <a:close/>
                </a:path>
              </a:pathLst>
            </a:custGeom>
            <a:solidFill>
              <a:srgbClr val="D46946"/>
            </a:solidFill>
          </p:spPr>
        </p:sp>
        <p:sp>
          <p:nvSpPr>
            <p:cNvPr name="TextBox 12" id="12"/>
            <p:cNvSpPr txBox="true"/>
            <p:nvPr/>
          </p:nvSpPr>
          <p:spPr>
            <a:xfrm>
              <a:off x="0" y="-38100"/>
              <a:ext cx="2385189" cy="604925"/>
            </a:xfrm>
            <a:prstGeom prst="rect">
              <a:avLst/>
            </a:prstGeom>
          </p:spPr>
          <p:txBody>
            <a:bodyPr anchor="ctr" rtlCol="false" tIns="50800" lIns="50800" bIns="50800" rIns="50800"/>
            <a:lstStyle/>
            <a:p>
              <a:pPr algn="ctr">
                <a:lnSpc>
                  <a:spcPts val="2571"/>
                </a:lnSpc>
              </a:pPr>
            </a:p>
          </p:txBody>
        </p:sp>
      </p:grpSp>
      <p:sp>
        <p:nvSpPr>
          <p:cNvPr name="TextBox 13" id="13"/>
          <p:cNvSpPr txBox="true"/>
          <p:nvPr/>
        </p:nvSpPr>
        <p:spPr>
          <a:xfrm rot="0">
            <a:off x="1129709" y="1844029"/>
            <a:ext cx="4912991" cy="304161"/>
          </a:xfrm>
          <a:prstGeom prst="rect">
            <a:avLst/>
          </a:prstGeom>
        </p:spPr>
        <p:txBody>
          <a:bodyPr anchor="t" rtlCol="false" tIns="0" lIns="0" bIns="0" rIns="0">
            <a:spAutoFit/>
          </a:bodyPr>
          <a:lstStyle/>
          <a:p>
            <a:pPr algn="l">
              <a:lnSpc>
                <a:spcPts val="2454"/>
              </a:lnSpc>
            </a:pPr>
            <a:r>
              <a:rPr lang="en-US" sz="1753" b="true">
                <a:solidFill>
                  <a:srgbClr val="064259"/>
                </a:solidFill>
                <a:latin typeface="Cy Grotesk Wide Bold"/>
                <a:ea typeface="Cy Grotesk Wide Bold"/>
                <a:cs typeface="Cy Grotesk Wide Bold"/>
                <a:sym typeface="Cy Grotesk Wide Bold"/>
              </a:rPr>
              <a:t>PAGE D'ACCUEIL DU DASHBOARD :</a:t>
            </a:r>
          </a:p>
        </p:txBody>
      </p:sp>
      <p:sp>
        <p:nvSpPr>
          <p:cNvPr name="TextBox 14" id="14"/>
          <p:cNvSpPr txBox="true"/>
          <p:nvPr/>
        </p:nvSpPr>
        <p:spPr>
          <a:xfrm rot="0">
            <a:off x="1129709" y="2981664"/>
            <a:ext cx="3397709" cy="398474"/>
          </a:xfrm>
          <a:prstGeom prst="rect">
            <a:avLst/>
          </a:prstGeom>
        </p:spPr>
        <p:txBody>
          <a:bodyPr anchor="t" rtlCol="false" tIns="0" lIns="0" bIns="0" rIns="0">
            <a:spAutoFit/>
          </a:bodyPr>
          <a:lstStyle/>
          <a:p>
            <a:pPr algn="l">
              <a:lnSpc>
                <a:spcPts val="3236"/>
              </a:lnSpc>
            </a:pPr>
            <a:r>
              <a:rPr lang="en-US" sz="2312" b="true">
                <a:solidFill>
                  <a:srgbClr val="F1EBE1"/>
                </a:solidFill>
                <a:latin typeface="Cy Grotesk Wide Bold"/>
                <a:ea typeface="Cy Grotesk Wide Bold"/>
                <a:cs typeface="Cy Grotesk Wide Bold"/>
                <a:sym typeface="Cy Grotesk Wide Bold"/>
              </a:rPr>
              <a:t>SIDEBAR </a:t>
            </a:r>
          </a:p>
        </p:txBody>
      </p:sp>
      <p:sp>
        <p:nvSpPr>
          <p:cNvPr name="TextBox 15" id="15"/>
          <p:cNvSpPr txBox="true"/>
          <p:nvPr/>
        </p:nvSpPr>
        <p:spPr>
          <a:xfrm rot="0">
            <a:off x="1129709" y="4591624"/>
            <a:ext cx="4669299" cy="398474"/>
          </a:xfrm>
          <a:prstGeom prst="rect">
            <a:avLst/>
          </a:prstGeom>
        </p:spPr>
        <p:txBody>
          <a:bodyPr anchor="t" rtlCol="false" tIns="0" lIns="0" bIns="0" rIns="0">
            <a:spAutoFit/>
          </a:bodyPr>
          <a:lstStyle/>
          <a:p>
            <a:pPr algn="l">
              <a:lnSpc>
                <a:spcPts val="3236"/>
              </a:lnSpc>
            </a:pPr>
            <a:r>
              <a:rPr lang="en-US" sz="2312" b="true">
                <a:solidFill>
                  <a:srgbClr val="064259"/>
                </a:solidFill>
                <a:latin typeface="Cy Grotesk Wide Bold"/>
                <a:ea typeface="Cy Grotesk Wide Bold"/>
                <a:cs typeface="Cy Grotesk Wide Bold"/>
                <a:sym typeface="Cy Grotesk Wide Bold"/>
              </a:rPr>
              <a:t>SECTION DE RECHERCHE :</a:t>
            </a:r>
          </a:p>
        </p:txBody>
      </p:sp>
      <p:sp>
        <p:nvSpPr>
          <p:cNvPr name="TextBox 16" id="16"/>
          <p:cNvSpPr txBox="true"/>
          <p:nvPr/>
        </p:nvSpPr>
        <p:spPr>
          <a:xfrm rot="0">
            <a:off x="1129709" y="2300590"/>
            <a:ext cx="4586416" cy="286315"/>
          </a:xfrm>
          <a:prstGeom prst="rect">
            <a:avLst/>
          </a:prstGeom>
        </p:spPr>
        <p:txBody>
          <a:bodyPr anchor="t" rtlCol="false" tIns="0" lIns="0" bIns="0" rIns="0">
            <a:spAutoFit/>
          </a:bodyPr>
          <a:lstStyle/>
          <a:p>
            <a:pPr algn="l">
              <a:lnSpc>
                <a:spcPts val="1193"/>
              </a:lnSpc>
            </a:pPr>
            <a:r>
              <a:rPr lang="en-US" sz="852">
                <a:solidFill>
                  <a:srgbClr val="064259"/>
                </a:solidFill>
                <a:latin typeface="Cy Grotesk Wide"/>
                <a:ea typeface="Cy Grotesk Wide"/>
                <a:cs typeface="Cy Grotesk Wide"/>
                <a:sym typeface="Cy Grotesk Wide"/>
              </a:rPr>
              <a:t>Une vue d'ensemble de la page principale du tableau de bord, mettant en évidence les statistiques clés des produits et les graphiques interactifs.</a:t>
            </a:r>
          </a:p>
        </p:txBody>
      </p:sp>
      <p:sp>
        <p:nvSpPr>
          <p:cNvPr name="TextBox 17" id="17"/>
          <p:cNvSpPr txBox="true"/>
          <p:nvPr/>
        </p:nvSpPr>
        <p:spPr>
          <a:xfrm rot="0">
            <a:off x="1129709" y="3589687"/>
            <a:ext cx="6048000" cy="561986"/>
          </a:xfrm>
          <a:prstGeom prst="rect">
            <a:avLst/>
          </a:prstGeom>
        </p:spPr>
        <p:txBody>
          <a:bodyPr anchor="t" rtlCol="false" tIns="0" lIns="0" bIns="0" rIns="0">
            <a:spAutoFit/>
          </a:bodyPr>
          <a:lstStyle/>
          <a:p>
            <a:pPr algn="l">
              <a:lnSpc>
                <a:spcPts val="1574"/>
              </a:lnSpc>
            </a:pPr>
            <a:r>
              <a:rPr lang="en-US" sz="1124">
                <a:solidFill>
                  <a:srgbClr val="F1EBE1"/>
                </a:solidFill>
                <a:latin typeface="Cy Grotesk Wide"/>
                <a:ea typeface="Cy Grotesk Wide"/>
                <a:cs typeface="Cy Grotesk Wide"/>
                <a:sym typeface="Cy Grotesk Wide"/>
              </a:rPr>
              <a:t>Présentation du menu latéral, avec des liens vers les différentes catégories de gestion (Consoles, Jeux, Ordinateurs, Télévisions, etc.) et le fond vidéo dynamique pour une meilleure esthétique.</a:t>
            </a:r>
          </a:p>
        </p:txBody>
      </p:sp>
      <p:sp>
        <p:nvSpPr>
          <p:cNvPr name="TextBox 18" id="18"/>
          <p:cNvSpPr txBox="true"/>
          <p:nvPr/>
        </p:nvSpPr>
        <p:spPr>
          <a:xfrm rot="0">
            <a:off x="1129709" y="5142498"/>
            <a:ext cx="6048000" cy="561986"/>
          </a:xfrm>
          <a:prstGeom prst="rect">
            <a:avLst/>
          </a:prstGeom>
        </p:spPr>
        <p:txBody>
          <a:bodyPr anchor="t" rtlCol="false" tIns="0" lIns="0" bIns="0" rIns="0">
            <a:spAutoFit/>
          </a:bodyPr>
          <a:lstStyle/>
          <a:p>
            <a:pPr algn="l">
              <a:lnSpc>
                <a:spcPts val="1574"/>
              </a:lnSpc>
            </a:pPr>
            <a:r>
              <a:rPr lang="en-US" sz="1124">
                <a:solidFill>
                  <a:srgbClr val="064259"/>
                </a:solidFill>
                <a:latin typeface="Cy Grotesk Wide"/>
                <a:ea typeface="Cy Grotesk Wide"/>
                <a:cs typeface="Cy Grotesk Wide"/>
                <a:sym typeface="Cy Grotesk Wide"/>
              </a:rPr>
              <a:t>Capture montrant la barre de recherche avec son design moderne, permettant une recherche rapide des produits et l’affichage des résultats en temps réel.</a:t>
            </a:r>
          </a:p>
        </p:txBody>
      </p:sp>
      <p:grpSp>
        <p:nvGrpSpPr>
          <p:cNvPr name="Group 19" id="19"/>
          <p:cNvGrpSpPr/>
          <p:nvPr/>
        </p:nvGrpSpPr>
        <p:grpSpPr>
          <a:xfrm rot="0">
            <a:off x="825949" y="5866409"/>
            <a:ext cx="6540190" cy="1324684"/>
            <a:chOff x="0" y="0"/>
            <a:chExt cx="2275021" cy="460795"/>
          </a:xfrm>
        </p:grpSpPr>
        <p:sp>
          <p:nvSpPr>
            <p:cNvPr name="Freeform 20" id="20"/>
            <p:cNvSpPr/>
            <p:nvPr/>
          </p:nvSpPr>
          <p:spPr>
            <a:xfrm flipH="false" flipV="false" rot="0">
              <a:off x="0" y="0"/>
              <a:ext cx="2275021" cy="460795"/>
            </a:xfrm>
            <a:custGeom>
              <a:avLst/>
              <a:gdLst/>
              <a:ahLst/>
              <a:cxnLst/>
              <a:rect r="r" b="b" t="t" l="l"/>
              <a:pathLst>
                <a:path h="460795" w="2275021">
                  <a:moveTo>
                    <a:pt x="0" y="0"/>
                  </a:moveTo>
                  <a:lnTo>
                    <a:pt x="2275021" y="0"/>
                  </a:lnTo>
                  <a:lnTo>
                    <a:pt x="2275021" y="460795"/>
                  </a:lnTo>
                  <a:lnTo>
                    <a:pt x="0" y="460795"/>
                  </a:lnTo>
                  <a:close/>
                </a:path>
              </a:pathLst>
            </a:custGeom>
            <a:solidFill>
              <a:srgbClr val="D46946"/>
            </a:solidFill>
          </p:spPr>
        </p:sp>
        <p:sp>
          <p:nvSpPr>
            <p:cNvPr name="TextBox 21" id="21"/>
            <p:cNvSpPr txBox="true"/>
            <p:nvPr/>
          </p:nvSpPr>
          <p:spPr>
            <a:xfrm>
              <a:off x="0" y="-38100"/>
              <a:ext cx="2275021" cy="498895"/>
            </a:xfrm>
            <a:prstGeom prst="rect">
              <a:avLst/>
            </a:prstGeom>
          </p:spPr>
          <p:txBody>
            <a:bodyPr anchor="ctr" rtlCol="false" tIns="50800" lIns="50800" bIns="50800" rIns="50800"/>
            <a:lstStyle/>
            <a:p>
              <a:pPr algn="ctr">
                <a:lnSpc>
                  <a:spcPts val="2571"/>
                </a:lnSpc>
              </a:pPr>
            </a:p>
          </p:txBody>
        </p:sp>
      </p:grpSp>
      <p:sp>
        <p:nvSpPr>
          <p:cNvPr name="TextBox 22" id="22"/>
          <p:cNvSpPr txBox="true"/>
          <p:nvPr/>
        </p:nvSpPr>
        <p:spPr>
          <a:xfrm rot="0">
            <a:off x="1138900" y="6076816"/>
            <a:ext cx="6662768" cy="341866"/>
          </a:xfrm>
          <a:prstGeom prst="rect">
            <a:avLst/>
          </a:prstGeom>
        </p:spPr>
        <p:txBody>
          <a:bodyPr anchor="t" rtlCol="false" tIns="0" lIns="0" bIns="0" rIns="0">
            <a:spAutoFit/>
          </a:bodyPr>
          <a:lstStyle/>
          <a:p>
            <a:pPr algn="l">
              <a:lnSpc>
                <a:spcPts val="2802"/>
              </a:lnSpc>
            </a:pPr>
            <a:r>
              <a:rPr lang="en-US" sz="2001" b="true">
                <a:solidFill>
                  <a:srgbClr val="F1EBE1"/>
                </a:solidFill>
                <a:latin typeface="Cy Grotesk Wide Bold"/>
                <a:ea typeface="Cy Grotesk Wide Bold"/>
                <a:cs typeface="Cy Grotesk Wide Bold"/>
                <a:sym typeface="Cy Grotesk Wide Bold"/>
              </a:rPr>
              <a:t>SECTION DES PRODUITS EN VEDETTE</a:t>
            </a:r>
          </a:p>
        </p:txBody>
      </p:sp>
      <p:sp>
        <p:nvSpPr>
          <p:cNvPr name="TextBox 23" id="23"/>
          <p:cNvSpPr txBox="true"/>
          <p:nvPr/>
        </p:nvSpPr>
        <p:spPr>
          <a:xfrm rot="0">
            <a:off x="1138900" y="6499388"/>
            <a:ext cx="6230995" cy="391675"/>
          </a:xfrm>
          <a:prstGeom prst="rect">
            <a:avLst/>
          </a:prstGeom>
        </p:spPr>
        <p:txBody>
          <a:bodyPr anchor="t" rtlCol="false" tIns="0" lIns="0" bIns="0" rIns="0">
            <a:spAutoFit/>
          </a:bodyPr>
          <a:lstStyle/>
          <a:p>
            <a:pPr algn="l">
              <a:lnSpc>
                <a:spcPts val="1622"/>
              </a:lnSpc>
            </a:pPr>
            <a:r>
              <a:rPr lang="en-US" sz="1158">
                <a:solidFill>
                  <a:srgbClr val="F1EBE1"/>
                </a:solidFill>
                <a:latin typeface="Cy Grotesk Wide"/>
                <a:ea typeface="Cy Grotesk Wide"/>
                <a:cs typeface="Cy Grotesk Wide"/>
                <a:sym typeface="Cy Grotesk Wide"/>
              </a:rPr>
              <a:t>Une vue détaillée du carrousel des produits en vedette, mettant en avant les produits sélectionnés avec leurs images et descriptions.</a:t>
            </a:r>
          </a:p>
        </p:txBody>
      </p:sp>
      <p:sp>
        <p:nvSpPr>
          <p:cNvPr name="TextBox 24" id="24"/>
          <p:cNvSpPr txBox="true"/>
          <p:nvPr/>
        </p:nvSpPr>
        <p:spPr>
          <a:xfrm rot="0">
            <a:off x="1129709" y="7314918"/>
            <a:ext cx="6048000" cy="398474"/>
          </a:xfrm>
          <a:prstGeom prst="rect">
            <a:avLst/>
          </a:prstGeom>
        </p:spPr>
        <p:txBody>
          <a:bodyPr anchor="t" rtlCol="false" tIns="0" lIns="0" bIns="0" rIns="0">
            <a:spAutoFit/>
          </a:bodyPr>
          <a:lstStyle/>
          <a:p>
            <a:pPr algn="l">
              <a:lnSpc>
                <a:spcPts val="3236"/>
              </a:lnSpc>
            </a:pPr>
            <a:r>
              <a:rPr lang="en-US" sz="2312" b="true">
                <a:solidFill>
                  <a:srgbClr val="064259"/>
                </a:solidFill>
                <a:latin typeface="Cy Grotesk Wide Bold"/>
                <a:ea typeface="Cy Grotesk Wide Bold"/>
                <a:cs typeface="Cy Grotesk Wide Bold"/>
                <a:sym typeface="Cy Grotesk Wide Bold"/>
              </a:rPr>
              <a:t>GRAPHIQUES DYNAMIQUES</a:t>
            </a:r>
          </a:p>
        </p:txBody>
      </p:sp>
      <p:sp>
        <p:nvSpPr>
          <p:cNvPr name="TextBox 25" id="25"/>
          <p:cNvSpPr txBox="true"/>
          <p:nvPr/>
        </p:nvSpPr>
        <p:spPr>
          <a:xfrm rot="0">
            <a:off x="1129709" y="7865792"/>
            <a:ext cx="6048000" cy="561986"/>
          </a:xfrm>
          <a:prstGeom prst="rect">
            <a:avLst/>
          </a:prstGeom>
        </p:spPr>
        <p:txBody>
          <a:bodyPr anchor="t" rtlCol="false" tIns="0" lIns="0" bIns="0" rIns="0">
            <a:spAutoFit/>
          </a:bodyPr>
          <a:lstStyle/>
          <a:p>
            <a:pPr algn="l">
              <a:lnSpc>
                <a:spcPts val="1574"/>
              </a:lnSpc>
            </a:pPr>
            <a:r>
              <a:rPr lang="en-US" sz="1124">
                <a:solidFill>
                  <a:srgbClr val="064259"/>
                </a:solidFill>
                <a:latin typeface="Cy Grotesk Wide"/>
                <a:ea typeface="Cy Grotesk Wide"/>
                <a:cs typeface="Cy Grotesk Wide"/>
                <a:sym typeface="Cy Grotesk Wide"/>
              </a:rPr>
              <a:t>Illustrations des graphiques générés à l’aide de Chart.js, présentant des données telles que les quantités disponibles et les performances de l’équipe.</a:t>
            </a:r>
          </a:p>
        </p:txBody>
      </p:sp>
      <p:grpSp>
        <p:nvGrpSpPr>
          <p:cNvPr name="Group 26" id="26"/>
          <p:cNvGrpSpPr/>
          <p:nvPr/>
        </p:nvGrpSpPr>
        <p:grpSpPr>
          <a:xfrm rot="0">
            <a:off x="710617" y="8584707"/>
            <a:ext cx="6655522" cy="1347185"/>
            <a:chOff x="0" y="0"/>
            <a:chExt cx="2385189" cy="482801"/>
          </a:xfrm>
        </p:grpSpPr>
        <p:sp>
          <p:nvSpPr>
            <p:cNvPr name="Freeform 27" id="27"/>
            <p:cNvSpPr/>
            <p:nvPr/>
          </p:nvSpPr>
          <p:spPr>
            <a:xfrm flipH="false" flipV="false" rot="0">
              <a:off x="0" y="0"/>
              <a:ext cx="2385189" cy="482801"/>
            </a:xfrm>
            <a:custGeom>
              <a:avLst/>
              <a:gdLst/>
              <a:ahLst/>
              <a:cxnLst/>
              <a:rect r="r" b="b" t="t" l="l"/>
              <a:pathLst>
                <a:path h="482801" w="2385189">
                  <a:moveTo>
                    <a:pt x="0" y="0"/>
                  </a:moveTo>
                  <a:lnTo>
                    <a:pt x="2385189" y="0"/>
                  </a:lnTo>
                  <a:lnTo>
                    <a:pt x="2385189" y="482801"/>
                  </a:lnTo>
                  <a:lnTo>
                    <a:pt x="0" y="482801"/>
                  </a:lnTo>
                  <a:close/>
                </a:path>
              </a:pathLst>
            </a:custGeom>
            <a:solidFill>
              <a:srgbClr val="D46946"/>
            </a:solidFill>
          </p:spPr>
        </p:sp>
        <p:sp>
          <p:nvSpPr>
            <p:cNvPr name="TextBox 28" id="28"/>
            <p:cNvSpPr txBox="true"/>
            <p:nvPr/>
          </p:nvSpPr>
          <p:spPr>
            <a:xfrm>
              <a:off x="0" y="-38100"/>
              <a:ext cx="2385189" cy="520901"/>
            </a:xfrm>
            <a:prstGeom prst="rect">
              <a:avLst/>
            </a:prstGeom>
          </p:spPr>
          <p:txBody>
            <a:bodyPr anchor="ctr" rtlCol="false" tIns="50800" lIns="50800" bIns="50800" rIns="50800"/>
            <a:lstStyle/>
            <a:p>
              <a:pPr algn="ctr">
                <a:lnSpc>
                  <a:spcPts val="2571"/>
                </a:lnSpc>
              </a:pPr>
            </a:p>
          </p:txBody>
        </p:sp>
      </p:grpSp>
      <p:sp>
        <p:nvSpPr>
          <p:cNvPr name="TextBox 29" id="29"/>
          <p:cNvSpPr txBox="true"/>
          <p:nvPr/>
        </p:nvSpPr>
        <p:spPr>
          <a:xfrm rot="0">
            <a:off x="1014378" y="8839696"/>
            <a:ext cx="6467092" cy="342470"/>
          </a:xfrm>
          <a:prstGeom prst="rect">
            <a:avLst/>
          </a:prstGeom>
        </p:spPr>
        <p:txBody>
          <a:bodyPr anchor="t" rtlCol="false" tIns="0" lIns="0" bIns="0" rIns="0">
            <a:spAutoFit/>
          </a:bodyPr>
          <a:lstStyle/>
          <a:p>
            <a:pPr algn="l">
              <a:lnSpc>
                <a:spcPts val="2720"/>
              </a:lnSpc>
            </a:pPr>
            <a:r>
              <a:rPr lang="en-US" sz="1943" b="true">
                <a:solidFill>
                  <a:srgbClr val="F1EBE1"/>
                </a:solidFill>
                <a:latin typeface="Cy Grotesk Wide Bold"/>
                <a:ea typeface="Cy Grotesk Wide Bold"/>
                <a:cs typeface="Cy Grotesk Wide Bold"/>
                <a:sym typeface="Cy Grotesk Wide Bold"/>
              </a:rPr>
              <a:t>MODALE DE DÉTAIL DU PRODUIT :</a:t>
            </a:r>
          </a:p>
        </p:txBody>
      </p:sp>
      <p:sp>
        <p:nvSpPr>
          <p:cNvPr name="TextBox 30" id="30"/>
          <p:cNvSpPr txBox="true"/>
          <p:nvPr/>
        </p:nvSpPr>
        <p:spPr>
          <a:xfrm rot="0">
            <a:off x="1014378" y="9269187"/>
            <a:ext cx="6048000" cy="371486"/>
          </a:xfrm>
          <a:prstGeom prst="rect">
            <a:avLst/>
          </a:prstGeom>
        </p:spPr>
        <p:txBody>
          <a:bodyPr anchor="t" rtlCol="false" tIns="0" lIns="0" bIns="0" rIns="0">
            <a:spAutoFit/>
          </a:bodyPr>
          <a:lstStyle/>
          <a:p>
            <a:pPr algn="l">
              <a:lnSpc>
                <a:spcPts val="1574"/>
              </a:lnSpc>
            </a:pPr>
            <a:r>
              <a:rPr lang="en-US" sz="1124">
                <a:solidFill>
                  <a:srgbClr val="F1EBE1"/>
                </a:solidFill>
                <a:latin typeface="Cy Grotesk Wide"/>
                <a:ea typeface="Cy Grotesk Wide"/>
                <a:cs typeface="Cy Grotesk Wide"/>
                <a:sym typeface="Cy Grotesk Wide"/>
              </a:rPr>
              <a:t>Capture de la fenêtre modale affichant les détails d’un produit sélectionné, incluant son image, son prix, et sa quantité disponible.</a:t>
            </a:r>
          </a:p>
        </p:txBody>
      </p:sp>
      <p:sp>
        <p:nvSpPr>
          <p:cNvPr name="TextBox 31" id="31"/>
          <p:cNvSpPr txBox="true"/>
          <p:nvPr/>
        </p:nvSpPr>
        <p:spPr>
          <a:xfrm rot="0">
            <a:off x="6456157" y="1813632"/>
            <a:ext cx="4912991" cy="304161"/>
          </a:xfrm>
          <a:prstGeom prst="rect">
            <a:avLst/>
          </a:prstGeom>
        </p:spPr>
        <p:txBody>
          <a:bodyPr anchor="t" rtlCol="false" tIns="0" lIns="0" bIns="0" rIns="0">
            <a:spAutoFit/>
          </a:bodyPr>
          <a:lstStyle/>
          <a:p>
            <a:pPr algn="l">
              <a:lnSpc>
                <a:spcPts val="2454"/>
              </a:lnSpc>
            </a:pPr>
            <a:r>
              <a:rPr lang="en-US" sz="1753" b="true">
                <a:solidFill>
                  <a:srgbClr val="064259"/>
                </a:solidFill>
                <a:latin typeface="Cy Grotesk Wide Bold"/>
                <a:ea typeface="Cy Grotesk Wide Bold"/>
                <a:cs typeface="Cy Grotesk Wide Bold"/>
                <a:sym typeface="Cy Grotesk Wide Bold"/>
              </a:rPr>
              <a:t>MODE SOMBRE ET CLAIR </a:t>
            </a:r>
          </a:p>
        </p:txBody>
      </p:sp>
      <p:sp>
        <p:nvSpPr>
          <p:cNvPr name="TextBox 32" id="32"/>
          <p:cNvSpPr txBox="true"/>
          <p:nvPr/>
        </p:nvSpPr>
        <p:spPr>
          <a:xfrm rot="0">
            <a:off x="12094211" y="1718526"/>
            <a:ext cx="3397709" cy="322908"/>
          </a:xfrm>
          <a:prstGeom prst="rect">
            <a:avLst/>
          </a:prstGeom>
        </p:spPr>
        <p:txBody>
          <a:bodyPr anchor="t" rtlCol="false" tIns="0" lIns="0" bIns="0" rIns="0">
            <a:spAutoFit/>
          </a:bodyPr>
          <a:lstStyle/>
          <a:p>
            <a:pPr algn="l">
              <a:lnSpc>
                <a:spcPts val="2676"/>
              </a:lnSpc>
            </a:pPr>
            <a:r>
              <a:rPr lang="en-US" sz="1912" b="true">
                <a:solidFill>
                  <a:srgbClr val="0A3265"/>
                </a:solidFill>
                <a:latin typeface="Cy Grotesk Wide Bold"/>
                <a:ea typeface="Cy Grotesk Wide Bold"/>
                <a:cs typeface="Cy Grotesk Wide Bold"/>
                <a:sym typeface="Cy Grotesk Wide Bold"/>
              </a:rPr>
              <a:t>FOOTER </a:t>
            </a:r>
          </a:p>
        </p:txBody>
      </p:sp>
      <p:sp>
        <p:nvSpPr>
          <p:cNvPr name="TextBox 33" id="33"/>
          <p:cNvSpPr txBox="true"/>
          <p:nvPr/>
        </p:nvSpPr>
        <p:spPr>
          <a:xfrm rot="0">
            <a:off x="6456157" y="2270193"/>
            <a:ext cx="5375686" cy="286315"/>
          </a:xfrm>
          <a:prstGeom prst="rect">
            <a:avLst/>
          </a:prstGeom>
        </p:spPr>
        <p:txBody>
          <a:bodyPr anchor="t" rtlCol="false" tIns="0" lIns="0" bIns="0" rIns="0">
            <a:spAutoFit/>
          </a:bodyPr>
          <a:lstStyle/>
          <a:p>
            <a:pPr algn="l">
              <a:lnSpc>
                <a:spcPts val="1193"/>
              </a:lnSpc>
            </a:pPr>
            <a:r>
              <a:rPr lang="en-US" sz="852">
                <a:solidFill>
                  <a:srgbClr val="064259"/>
                </a:solidFill>
                <a:latin typeface="Cy Grotesk Wide"/>
                <a:ea typeface="Cy Grotesk Wide"/>
                <a:cs typeface="Cy Grotesk Wide"/>
                <a:sym typeface="Cy Grotesk Wide"/>
              </a:rPr>
              <a:t>Capture comparant les deux thèmes disponibles, mettant en avant la fonctionnalité de basculement entre le mode clair et sombre pour améliorer l'expérience utilisateur.</a:t>
            </a:r>
          </a:p>
        </p:txBody>
      </p:sp>
      <p:sp>
        <p:nvSpPr>
          <p:cNvPr name="TextBox 34" id="34"/>
          <p:cNvSpPr txBox="true"/>
          <p:nvPr/>
        </p:nvSpPr>
        <p:spPr>
          <a:xfrm rot="0">
            <a:off x="12094211" y="2259874"/>
            <a:ext cx="6048000" cy="561986"/>
          </a:xfrm>
          <a:prstGeom prst="rect">
            <a:avLst/>
          </a:prstGeom>
        </p:spPr>
        <p:txBody>
          <a:bodyPr anchor="t" rtlCol="false" tIns="0" lIns="0" bIns="0" rIns="0">
            <a:spAutoFit/>
          </a:bodyPr>
          <a:lstStyle/>
          <a:p>
            <a:pPr algn="l">
              <a:lnSpc>
                <a:spcPts val="1574"/>
              </a:lnSpc>
            </a:pPr>
            <a:r>
              <a:rPr lang="en-US" sz="1124">
                <a:solidFill>
                  <a:srgbClr val="0A3265"/>
                </a:solidFill>
                <a:latin typeface="Cy Grotesk Wide"/>
                <a:ea typeface="Cy Grotesk Wide"/>
                <a:cs typeface="Cy Grotesk Wide"/>
                <a:sym typeface="Cy Grotesk Wide"/>
              </a:rPr>
              <a:t>Vue du pied de page contenant les informations de contact et les crédits.</a:t>
            </a:r>
          </a:p>
          <a:p>
            <a:pPr algn="l">
              <a:lnSpc>
                <a:spcPts val="157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172650" y="2929354"/>
            <a:ext cx="6057517" cy="4916333"/>
          </a:xfrm>
          <a:custGeom>
            <a:avLst/>
            <a:gdLst/>
            <a:ahLst/>
            <a:cxnLst/>
            <a:rect r="r" b="b" t="t" l="l"/>
            <a:pathLst>
              <a:path h="4916333" w="6057517">
                <a:moveTo>
                  <a:pt x="0" y="0"/>
                </a:moveTo>
                <a:lnTo>
                  <a:pt x="6057517" y="0"/>
                </a:lnTo>
                <a:lnTo>
                  <a:pt x="6057517" y="4916333"/>
                </a:lnTo>
                <a:lnTo>
                  <a:pt x="0" y="4916333"/>
                </a:lnTo>
                <a:lnTo>
                  <a:pt x="0" y="0"/>
                </a:lnTo>
                <a:close/>
              </a:path>
            </a:pathLst>
          </a:custGeom>
          <a:blipFill>
            <a:blip r:embed="rId2"/>
            <a:stretch>
              <a:fillRect l="0" t="0" r="-24519" b="-100421"/>
            </a:stretch>
          </a:blipFill>
        </p:spPr>
      </p:sp>
      <p:sp>
        <p:nvSpPr>
          <p:cNvPr name="Freeform 3" id="3"/>
          <p:cNvSpPr/>
          <p:nvPr/>
        </p:nvSpPr>
        <p:spPr>
          <a:xfrm flipH="false" flipV="false" rot="0">
            <a:off x="205972" y="2682528"/>
            <a:ext cx="4614254" cy="5409985"/>
          </a:xfrm>
          <a:custGeom>
            <a:avLst/>
            <a:gdLst/>
            <a:ahLst/>
            <a:cxnLst/>
            <a:rect r="r" b="b" t="t" l="l"/>
            <a:pathLst>
              <a:path h="5409985" w="4614254">
                <a:moveTo>
                  <a:pt x="0" y="0"/>
                </a:moveTo>
                <a:lnTo>
                  <a:pt x="4614253" y="0"/>
                </a:lnTo>
                <a:lnTo>
                  <a:pt x="4614253" y="5409985"/>
                </a:lnTo>
                <a:lnTo>
                  <a:pt x="0" y="5409985"/>
                </a:lnTo>
                <a:lnTo>
                  <a:pt x="0" y="0"/>
                </a:lnTo>
                <a:close/>
              </a:path>
            </a:pathLst>
          </a:custGeom>
          <a:blipFill>
            <a:blip r:embed="rId3"/>
            <a:stretch>
              <a:fillRect l="0" t="0" r="-37553" b="0"/>
            </a:stretch>
          </a:blipFill>
        </p:spPr>
      </p:sp>
      <p:sp>
        <p:nvSpPr>
          <p:cNvPr name="Freeform 4" id="4"/>
          <p:cNvSpPr/>
          <p:nvPr/>
        </p:nvSpPr>
        <p:spPr>
          <a:xfrm flipH="false" flipV="false" rot="0">
            <a:off x="11583301" y="2929354"/>
            <a:ext cx="6057517" cy="4934346"/>
          </a:xfrm>
          <a:custGeom>
            <a:avLst/>
            <a:gdLst/>
            <a:ahLst/>
            <a:cxnLst/>
            <a:rect r="r" b="b" t="t" l="l"/>
            <a:pathLst>
              <a:path h="4934346" w="6057517">
                <a:moveTo>
                  <a:pt x="0" y="0"/>
                </a:moveTo>
                <a:lnTo>
                  <a:pt x="6057517" y="0"/>
                </a:lnTo>
                <a:lnTo>
                  <a:pt x="6057517" y="4934346"/>
                </a:lnTo>
                <a:lnTo>
                  <a:pt x="0" y="4934346"/>
                </a:lnTo>
                <a:lnTo>
                  <a:pt x="0" y="0"/>
                </a:lnTo>
                <a:close/>
              </a:path>
            </a:pathLst>
          </a:custGeom>
          <a:blipFill>
            <a:blip r:embed="rId2"/>
            <a:stretch>
              <a:fillRect l="0" t="-96766" r="-24519" b="-2923"/>
            </a:stretch>
          </a:blipFill>
        </p:spPr>
      </p:sp>
      <p:sp>
        <p:nvSpPr>
          <p:cNvPr name="TextBox 5" id="5"/>
          <p:cNvSpPr txBox="true"/>
          <p:nvPr/>
        </p:nvSpPr>
        <p:spPr>
          <a:xfrm rot="0">
            <a:off x="4734083" y="1553139"/>
            <a:ext cx="8819834" cy="533906"/>
          </a:xfrm>
          <a:prstGeom prst="rect">
            <a:avLst/>
          </a:prstGeom>
        </p:spPr>
        <p:txBody>
          <a:bodyPr anchor="t" rtlCol="false" tIns="0" lIns="0" bIns="0" rIns="0">
            <a:spAutoFit/>
          </a:bodyPr>
          <a:lstStyle/>
          <a:p>
            <a:pPr algn="ctr">
              <a:lnSpc>
                <a:spcPts val="4406"/>
              </a:lnSpc>
            </a:pPr>
            <a:r>
              <a:rPr lang="en-US" b="true" sz="3147">
                <a:solidFill>
                  <a:srgbClr val="064259"/>
                </a:solidFill>
                <a:latin typeface="Cy Grotesk Wide Bold"/>
                <a:ea typeface="Cy Grotesk Wide Bold"/>
                <a:cs typeface="Cy Grotesk Wide Bold"/>
                <a:sym typeface="Cy Grotesk Wide Bold"/>
              </a:rPr>
              <a:t>QUELQUE SCRIPTS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19011" y="673258"/>
            <a:ext cx="10014901" cy="909320"/>
          </a:xfrm>
          <a:prstGeom prst="rect">
            <a:avLst/>
          </a:prstGeom>
        </p:spPr>
        <p:txBody>
          <a:bodyPr anchor="t" rtlCol="false" tIns="0" lIns="0" bIns="0" rIns="0">
            <a:spAutoFit/>
          </a:bodyPr>
          <a:lstStyle/>
          <a:p>
            <a:pPr algn="just">
              <a:lnSpc>
                <a:spcPts val="6789"/>
              </a:lnSpc>
            </a:pPr>
            <a:r>
              <a:rPr lang="en-US" b="true" sz="6999" spc="-335">
                <a:solidFill>
                  <a:srgbClr val="343434"/>
                </a:solidFill>
                <a:latin typeface="TT Hoves Bold"/>
                <a:ea typeface="TT Hoves Bold"/>
                <a:cs typeface="TT Hoves Bold"/>
                <a:sym typeface="TT Hoves Bold"/>
              </a:rPr>
              <a:t>INTERFACE NO 3</a:t>
            </a:r>
          </a:p>
        </p:txBody>
      </p:sp>
      <p:sp>
        <p:nvSpPr>
          <p:cNvPr name="TextBox 4" id="4"/>
          <p:cNvSpPr txBox="true"/>
          <p:nvPr/>
        </p:nvSpPr>
        <p:spPr>
          <a:xfrm rot="0">
            <a:off x="685577" y="3333716"/>
            <a:ext cx="7615182" cy="4991100"/>
          </a:xfrm>
          <a:prstGeom prst="rect">
            <a:avLst/>
          </a:prstGeom>
        </p:spPr>
        <p:txBody>
          <a:bodyPr anchor="t" rtlCol="false" tIns="0" lIns="0" bIns="0" rIns="0">
            <a:spAutoFit/>
          </a:bodyPr>
          <a:lstStyle/>
          <a:p>
            <a:pPr algn="just">
              <a:lnSpc>
                <a:spcPts val="2699"/>
              </a:lnSpc>
            </a:pPr>
            <a:r>
              <a:rPr lang="en-US" b="true" sz="1999" spc="119">
                <a:solidFill>
                  <a:srgbClr val="343434"/>
                </a:solidFill>
                <a:latin typeface="TT Hoves Bold"/>
                <a:ea typeface="TT Hoves Bold"/>
                <a:cs typeface="TT Hoves Bold"/>
                <a:sym typeface="TT Hoves Bold"/>
              </a:rPr>
              <a:t>Interface Principale :</a:t>
            </a:r>
          </a:p>
          <a:p>
            <a:pPr algn="just">
              <a:lnSpc>
                <a:spcPts val="2699"/>
              </a:lnSpc>
            </a:pPr>
            <a:r>
              <a:rPr lang="en-US" b="true" sz="1999" spc="119">
                <a:solidFill>
                  <a:srgbClr val="343434"/>
                </a:solidFill>
                <a:latin typeface="TT Hoves Bold"/>
                <a:ea typeface="TT Hoves Bold"/>
                <a:cs typeface="TT Hoves Bold"/>
                <a:sym typeface="TT Hoves Bold"/>
              </a:rPr>
              <a:t>Affiche une grille de cartes produits avec image, nom, prix, quantité, et badges dynamiques pour le stock.</a:t>
            </a:r>
          </a:p>
          <a:p>
            <a:pPr algn="just">
              <a:lnSpc>
                <a:spcPts val="2699"/>
              </a:lnSpc>
            </a:pPr>
            <a:r>
              <a:rPr lang="en-US" b="true" sz="1999" spc="119">
                <a:solidFill>
                  <a:srgbClr val="343434"/>
                </a:solidFill>
                <a:latin typeface="TT Hoves Bold"/>
                <a:ea typeface="TT Hoves Bold"/>
                <a:cs typeface="TT Hoves Bold"/>
                <a:sym typeface="TT Hoves Bold"/>
              </a:rPr>
              <a:t>Boutons pour voir les détails, modifier ou supprimer un produit.</a:t>
            </a:r>
          </a:p>
          <a:p>
            <a:pPr algn="just">
              <a:lnSpc>
                <a:spcPts val="2699"/>
              </a:lnSpc>
            </a:pPr>
            <a:r>
              <a:rPr lang="en-US" b="true" sz="1999" spc="119">
                <a:solidFill>
                  <a:srgbClr val="343434"/>
                </a:solidFill>
                <a:latin typeface="TT Hoves Bold"/>
                <a:ea typeface="TT Hoves Bold"/>
                <a:cs typeface="TT Hoves Bold"/>
                <a:sym typeface="TT Hoves Bold"/>
              </a:rPr>
              <a:t>Modal de Détails :</a:t>
            </a:r>
          </a:p>
          <a:p>
            <a:pPr algn="just">
              <a:lnSpc>
                <a:spcPts val="2699"/>
              </a:lnSpc>
            </a:pPr>
            <a:r>
              <a:rPr lang="en-US" b="true" sz="1999" spc="119">
                <a:solidFill>
                  <a:srgbClr val="343434"/>
                </a:solidFill>
                <a:latin typeface="TT Hoves Bold"/>
                <a:ea typeface="TT Hoves Bold"/>
                <a:cs typeface="TT Hoves Bold"/>
                <a:sym typeface="TT Hoves Bold"/>
              </a:rPr>
              <a:t>Présente les informations complètes d’un produit (image, nom, description, prix, quantité).</a:t>
            </a:r>
          </a:p>
          <a:p>
            <a:pPr algn="just">
              <a:lnSpc>
                <a:spcPts val="2699"/>
              </a:lnSpc>
            </a:pPr>
            <a:r>
              <a:rPr lang="en-US" b="true" sz="1999" spc="119">
                <a:solidFill>
                  <a:srgbClr val="343434"/>
                </a:solidFill>
                <a:latin typeface="TT Hoves Bold"/>
                <a:ea typeface="TT Hoves Bold"/>
                <a:cs typeface="TT Hoves Bold"/>
                <a:sym typeface="TT Hoves Bold"/>
              </a:rPr>
              <a:t>Modal d’Ajout/Modification :</a:t>
            </a:r>
          </a:p>
          <a:p>
            <a:pPr algn="just">
              <a:lnSpc>
                <a:spcPts val="2699"/>
              </a:lnSpc>
            </a:pPr>
            <a:r>
              <a:rPr lang="en-US" b="true" sz="1999" spc="119">
                <a:solidFill>
                  <a:srgbClr val="343434"/>
                </a:solidFill>
                <a:latin typeface="TT Hoves Bold"/>
                <a:ea typeface="TT Hoves Bold"/>
                <a:cs typeface="TT Hoves Bold"/>
                <a:sym typeface="TT Hoves Bold"/>
              </a:rPr>
              <a:t>Permet d’ajouter ou de modifier un produit via un formulaire interactif.</a:t>
            </a:r>
          </a:p>
          <a:p>
            <a:pPr algn="just">
              <a:lnSpc>
                <a:spcPts val="2699"/>
              </a:lnSpc>
            </a:pPr>
            <a:r>
              <a:rPr lang="en-US" b="true" sz="1999" spc="119">
                <a:solidFill>
                  <a:srgbClr val="343434"/>
                </a:solidFill>
                <a:latin typeface="TT Hoves Bold"/>
                <a:ea typeface="TT Hoves Bold"/>
                <a:cs typeface="TT Hoves Bold"/>
                <a:sym typeface="TT Hoves Bold"/>
              </a:rPr>
              <a:t>Interface de Suppression :</a:t>
            </a:r>
          </a:p>
          <a:p>
            <a:pPr algn="just">
              <a:lnSpc>
                <a:spcPts val="2699"/>
              </a:lnSpc>
            </a:pPr>
            <a:r>
              <a:rPr lang="en-US" b="true" sz="1999" spc="119">
                <a:solidFill>
                  <a:srgbClr val="343434"/>
                </a:solidFill>
                <a:latin typeface="TT Hoves Bold"/>
                <a:ea typeface="TT Hoves Bold"/>
                <a:cs typeface="TT Hoves Bold"/>
                <a:sym typeface="TT Hoves Bold"/>
              </a:rPr>
              <a:t>Option pour supprimer un produit spécifique ou tous les produits après confirmation.</a:t>
            </a:r>
          </a:p>
          <a:p>
            <a:pPr algn="just" marL="0" indent="0" lvl="0">
              <a:lnSpc>
                <a:spcPts val="2699"/>
              </a:lnSpc>
              <a:spcBef>
                <a:spcPct val="0"/>
              </a:spcBef>
            </a:pPr>
          </a:p>
        </p:txBody>
      </p:sp>
      <p:sp>
        <p:nvSpPr>
          <p:cNvPr name="TextBox 5" id="5"/>
          <p:cNvSpPr txBox="true"/>
          <p:nvPr/>
        </p:nvSpPr>
        <p:spPr>
          <a:xfrm rot="-5400000">
            <a:off x="15959685" y="8154051"/>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name="TextBox 6" id="6"/>
          <p:cNvSpPr txBox="true"/>
          <p:nvPr/>
        </p:nvSpPr>
        <p:spPr>
          <a:xfrm rot="-5400000">
            <a:off x="15959685" y="2386223"/>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name="TextBox 7" id="7"/>
          <p:cNvSpPr txBox="true"/>
          <p:nvPr/>
        </p:nvSpPr>
        <p:spPr>
          <a:xfrm rot="-5400000">
            <a:off x="16815216" y="5270137"/>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Freeform 8" id="8"/>
          <p:cNvSpPr/>
          <p:nvPr/>
        </p:nvSpPr>
        <p:spPr>
          <a:xfrm flipH="false" flipV="false" rot="0">
            <a:off x="11039696" y="2024764"/>
            <a:ext cx="5089794" cy="3469528"/>
          </a:xfrm>
          <a:custGeom>
            <a:avLst/>
            <a:gdLst/>
            <a:ahLst/>
            <a:cxnLst/>
            <a:rect r="r" b="b" t="t" l="l"/>
            <a:pathLst>
              <a:path h="3469528" w="5089794">
                <a:moveTo>
                  <a:pt x="0" y="0"/>
                </a:moveTo>
                <a:lnTo>
                  <a:pt x="5089794" y="0"/>
                </a:lnTo>
                <a:lnTo>
                  <a:pt x="5089794" y="3469528"/>
                </a:lnTo>
                <a:lnTo>
                  <a:pt x="0" y="3469528"/>
                </a:lnTo>
                <a:lnTo>
                  <a:pt x="0" y="0"/>
                </a:lnTo>
                <a:close/>
              </a:path>
            </a:pathLst>
          </a:custGeom>
          <a:blipFill>
            <a:blip r:embed="rId4"/>
            <a:stretch>
              <a:fillRect l="0" t="0" r="0" b="0"/>
            </a:stretch>
          </a:blipFill>
        </p:spPr>
      </p:sp>
      <p:sp>
        <p:nvSpPr>
          <p:cNvPr name="Freeform 9" id="9"/>
          <p:cNvSpPr/>
          <p:nvPr/>
        </p:nvSpPr>
        <p:spPr>
          <a:xfrm flipH="false" flipV="false" rot="0">
            <a:off x="9945492" y="6197423"/>
            <a:ext cx="3265084" cy="2926546"/>
          </a:xfrm>
          <a:custGeom>
            <a:avLst/>
            <a:gdLst/>
            <a:ahLst/>
            <a:cxnLst/>
            <a:rect r="r" b="b" t="t" l="l"/>
            <a:pathLst>
              <a:path h="2926546" w="3265084">
                <a:moveTo>
                  <a:pt x="0" y="0"/>
                </a:moveTo>
                <a:lnTo>
                  <a:pt x="3265085" y="0"/>
                </a:lnTo>
                <a:lnTo>
                  <a:pt x="3265085" y="2926545"/>
                </a:lnTo>
                <a:lnTo>
                  <a:pt x="0" y="2926545"/>
                </a:lnTo>
                <a:lnTo>
                  <a:pt x="0" y="0"/>
                </a:lnTo>
                <a:close/>
              </a:path>
            </a:pathLst>
          </a:custGeom>
          <a:blipFill>
            <a:blip r:embed="rId5"/>
            <a:stretch>
              <a:fillRect l="0" t="0" r="0" b="-19397"/>
            </a:stretch>
          </a:blipFill>
        </p:spPr>
      </p:sp>
      <p:sp>
        <p:nvSpPr>
          <p:cNvPr name="Freeform 10" id="10"/>
          <p:cNvSpPr/>
          <p:nvPr/>
        </p:nvSpPr>
        <p:spPr>
          <a:xfrm flipH="false" flipV="false" rot="0">
            <a:off x="13584593" y="6197423"/>
            <a:ext cx="3645666" cy="2926546"/>
          </a:xfrm>
          <a:custGeom>
            <a:avLst/>
            <a:gdLst/>
            <a:ahLst/>
            <a:cxnLst/>
            <a:rect r="r" b="b" t="t" l="l"/>
            <a:pathLst>
              <a:path h="2926546" w="3645666">
                <a:moveTo>
                  <a:pt x="0" y="0"/>
                </a:moveTo>
                <a:lnTo>
                  <a:pt x="3645666" y="0"/>
                </a:lnTo>
                <a:lnTo>
                  <a:pt x="3645666" y="2926545"/>
                </a:lnTo>
                <a:lnTo>
                  <a:pt x="0" y="2926545"/>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DAGbRFmYYfw</dc:identifier>
  <dcterms:modified xsi:type="dcterms:W3CDTF">2011-08-01T06:04:30Z</dcterms:modified>
  <cp:revision>1</cp:revision>
  <dc:title>GESTION</dc:title>
</cp:coreProperties>
</file>