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1. Основы Javascript"/>
          <p:cNvSpPr txBox="1"/>
          <p:nvPr>
            <p:ph type="ctrTitle"/>
          </p:nvPr>
        </p:nvSpPr>
        <p:spPr>
          <a:xfrm>
            <a:off x="1270000" y="746277"/>
            <a:ext cx="10464800" cy="1311002"/>
          </a:xfrm>
          <a:prstGeom prst="rect">
            <a:avLst/>
          </a:prstGeom>
        </p:spPr>
        <p:txBody>
          <a:bodyPr/>
          <a:lstStyle/>
          <a:p>
            <a:pPr/>
            <a:r>
              <a:t>1. Основы Javascript</a:t>
            </a:r>
          </a:p>
        </p:txBody>
      </p:sp>
      <p:sp>
        <p:nvSpPr>
          <p:cNvPr id="120" name="Типы данных, объявление переменных,…"/>
          <p:cNvSpPr txBox="1"/>
          <p:nvPr>
            <p:ph type="subTitle" sz="quarter" idx="1"/>
          </p:nvPr>
        </p:nvSpPr>
        <p:spPr>
          <a:xfrm>
            <a:off x="1382325" y="4055931"/>
            <a:ext cx="10464801" cy="1130301"/>
          </a:xfrm>
          <a:prstGeom prst="rect">
            <a:avLst/>
          </a:prstGeom>
        </p:spPr>
        <p:txBody>
          <a:bodyPr/>
          <a:lstStyle/>
          <a:p>
            <a:pPr defTabSz="537463">
              <a:defRPr sz="3404"/>
            </a:pPr>
            <a:r>
              <a:t>Типы данных, объявление переменных,</a:t>
            </a:r>
          </a:p>
          <a:p>
            <a:pPr defTabSz="537463">
              <a:defRPr sz="3404"/>
            </a:pPr>
            <a:r>
              <a:t>циклы, операторы, функции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Приведение типов"/>
          <p:cNvSpPr txBox="1"/>
          <p:nvPr>
            <p:ph type="title"/>
          </p:nvPr>
        </p:nvSpPr>
        <p:spPr>
          <a:xfrm>
            <a:off x="952500" y="-120419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Приведение типов</a:t>
            </a:r>
          </a:p>
        </p:txBody>
      </p:sp>
      <p:grpSp>
        <p:nvGrpSpPr>
          <p:cNvPr id="181" name="Группа"/>
          <p:cNvGrpSpPr/>
          <p:nvPr/>
        </p:nvGrpSpPr>
        <p:grpSpPr>
          <a:xfrm>
            <a:off x="1561109" y="2457403"/>
            <a:ext cx="2469282" cy="2891040"/>
            <a:chOff x="0" y="0"/>
            <a:chExt cx="2469281" cy="2891039"/>
          </a:xfrm>
        </p:grpSpPr>
        <p:sp>
          <p:nvSpPr>
            <p:cNvPr id="179" name="&quot;gfh&quot; + &quot;456&quot;…"/>
            <p:cNvSpPr txBox="1"/>
            <p:nvPr/>
          </p:nvSpPr>
          <p:spPr>
            <a:xfrm>
              <a:off x="0" y="947939"/>
              <a:ext cx="2469282" cy="194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ct val="120000"/>
                </a:lnSpc>
                <a:defRPr sz="2200">
                  <a:solidFill>
                    <a:srgbClr val="A31515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"gfh"</a:t>
              </a:r>
              <a:r>
                <a:rPr>
                  <a:solidFill>
                    <a:srgbClr val="000000"/>
                  </a:solidFill>
                </a:rPr>
                <a:t> + </a:t>
              </a:r>
              <a:r>
                <a:t>"456"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lnSpc>
                  <a:spcPct val="120000"/>
                </a:lnSpc>
                <a:defRPr sz="2200">
                  <a:solidFill>
                    <a:srgbClr val="A31515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9885A"/>
                  </a:solidFill>
                </a:rPr>
                <a:t>45</a:t>
              </a:r>
              <a:r>
                <a:rPr>
                  <a:solidFill>
                    <a:srgbClr val="000000"/>
                  </a:solidFill>
                </a:rPr>
                <a:t> + </a:t>
              </a:r>
              <a:r>
                <a:t>'78'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lnSpc>
                  <a:spcPct val="120000"/>
                </a:lnSpc>
                <a:defRPr sz="2200">
                  <a:solidFill>
                    <a:srgbClr val="0000FF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true</a:t>
              </a:r>
              <a:r>
                <a:rPr>
                  <a:solidFill>
                    <a:srgbClr val="000000"/>
                  </a:solidFill>
                </a:rPr>
                <a:t> + </a:t>
              </a:r>
              <a:r>
                <a:rPr>
                  <a:solidFill>
                    <a:srgbClr val="A31515"/>
                  </a:solidFill>
                </a:rPr>
                <a:t>'7'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lnSpc>
                  <a:spcPct val="120000"/>
                </a:lnSpc>
                <a:defRPr sz="2200">
                  <a:solidFill>
                    <a:srgbClr val="0000FF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true</a:t>
              </a:r>
              <a:r>
                <a:rPr>
                  <a:solidFill>
                    <a:srgbClr val="000000"/>
                  </a:solidFill>
                </a:rPr>
                <a:t> + </a:t>
              </a:r>
              <a:r>
                <a:rPr>
                  <a:solidFill>
                    <a:srgbClr val="A31515"/>
                  </a:solidFill>
                </a:rPr>
                <a:t>''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0" name="Строковое"/>
            <p:cNvSpPr txBox="1"/>
            <p:nvPr/>
          </p:nvSpPr>
          <p:spPr>
            <a:xfrm>
              <a:off x="232670" y="0"/>
              <a:ext cx="2040231" cy="52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Строковое</a:t>
              </a:r>
            </a:p>
          </p:txBody>
        </p:sp>
      </p:grpSp>
      <p:grpSp>
        <p:nvGrpSpPr>
          <p:cNvPr id="184" name="Группа"/>
          <p:cNvGrpSpPr/>
          <p:nvPr/>
        </p:nvGrpSpPr>
        <p:grpSpPr>
          <a:xfrm>
            <a:off x="1554501" y="6079816"/>
            <a:ext cx="3142134" cy="3243789"/>
            <a:chOff x="0" y="0"/>
            <a:chExt cx="3142133" cy="3243787"/>
          </a:xfrm>
        </p:grpSpPr>
        <p:sp>
          <p:nvSpPr>
            <p:cNvPr id="182" name="Численное"/>
            <p:cNvSpPr txBox="1"/>
            <p:nvPr/>
          </p:nvSpPr>
          <p:spPr>
            <a:xfrm>
              <a:off x="49513" y="0"/>
              <a:ext cx="2033830" cy="52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Численное</a:t>
              </a:r>
            </a:p>
          </p:txBody>
        </p:sp>
        <p:sp>
          <p:nvSpPr>
            <p:cNvPr id="183" name="+&quot;56&quot; // 56…"/>
            <p:cNvSpPr txBox="1"/>
            <p:nvPr/>
          </p:nvSpPr>
          <p:spPr>
            <a:xfrm>
              <a:off x="0" y="919687"/>
              <a:ext cx="3142134" cy="2324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400"/>
                </a:lnSpc>
                <a:defRPr sz="2200">
                  <a:solidFill>
                    <a:srgbClr val="008000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00"/>
                  </a:solidFill>
                </a:rPr>
                <a:t>+</a:t>
              </a:r>
              <a:r>
                <a:rPr>
                  <a:solidFill>
                    <a:srgbClr val="A31515"/>
                  </a:solidFill>
                </a:rPr>
                <a:t>"56"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t>// 56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lnSpc>
                  <a:spcPts val="4400"/>
                </a:lnSpc>
                <a:defRPr sz="2200">
                  <a:solidFill>
                    <a:srgbClr val="A31515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00"/>
                  </a:solidFill>
                </a:rPr>
                <a:t>+[</a:t>
              </a:r>
              <a:r>
                <a:t>'dfgdf'</a:t>
              </a:r>
              <a:r>
                <a:rPr>
                  <a:solidFill>
                    <a:srgbClr val="000000"/>
                  </a:solidFill>
                </a:rPr>
                <a:t>] </a:t>
              </a:r>
              <a:r>
                <a:rPr>
                  <a:solidFill>
                    <a:srgbClr val="008000"/>
                  </a:solidFill>
                </a:rPr>
                <a:t>// Nan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lnSpc>
                  <a:spcPts val="4400"/>
                </a:lnSpc>
                <a:defRPr sz="2200">
                  <a:solidFill>
                    <a:srgbClr val="008000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00"/>
                  </a:solidFill>
                </a:rPr>
                <a:t>+</a:t>
              </a:r>
              <a:r>
                <a:rPr>
                  <a:solidFill>
                    <a:srgbClr val="0000FF"/>
                  </a:solidFill>
                </a:rPr>
                <a:t>true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t>// Nan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lnSpc>
                  <a:spcPts val="4400"/>
                </a:lnSpc>
                <a:defRPr sz="2200">
                  <a:solidFill>
                    <a:srgbClr val="0000FF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00"/>
                  </a:solidFill>
                </a:rPr>
                <a:t>+</a:t>
              </a:r>
              <a:r>
                <a:t>null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rPr>
                  <a:solidFill>
                    <a:srgbClr val="008000"/>
                  </a:solidFill>
                </a:rPr>
                <a:t>// 0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lnSpc>
                  <a:spcPts val="4400"/>
                </a:lnSpc>
                <a:defRPr sz="2200">
                  <a:solidFill>
                    <a:srgbClr val="0000FF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00"/>
                  </a:solidFill>
                </a:rPr>
                <a:t>+</a:t>
              </a:r>
              <a:r>
                <a:t>undefined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rPr>
                  <a:solidFill>
                    <a:srgbClr val="008000"/>
                  </a:solidFill>
                </a:rPr>
                <a:t>// Nan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lnSpc>
                  <a:spcPts val="4400"/>
                </a:lnSpc>
                <a:defRPr sz="22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</p:grpSp>
      <p:grpSp>
        <p:nvGrpSpPr>
          <p:cNvPr id="187" name="Группа"/>
          <p:cNvGrpSpPr/>
          <p:nvPr/>
        </p:nvGrpSpPr>
        <p:grpSpPr>
          <a:xfrm>
            <a:off x="5508119" y="6565060"/>
            <a:ext cx="7034812" cy="2273301"/>
            <a:chOff x="0" y="0"/>
            <a:chExt cx="7034810" cy="2273300"/>
          </a:xfrm>
        </p:grpSpPr>
        <p:sp>
          <p:nvSpPr>
            <p:cNvPr id="185" name="При сравнении с помощью оператора происходит численное приведение"/>
            <p:cNvSpPr txBox="1"/>
            <p:nvPr/>
          </p:nvSpPr>
          <p:spPr>
            <a:xfrm>
              <a:off x="3566397" y="29606"/>
              <a:ext cx="3468414" cy="1364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При сравнении с помощью оператора происходит численное приведение</a:t>
              </a:r>
            </a:p>
          </p:txBody>
        </p:sp>
        <p:sp>
          <p:nvSpPr>
            <p:cNvPr id="186" name="let y = undefined;…"/>
            <p:cNvSpPr txBox="1"/>
            <p:nvPr/>
          </p:nvSpPr>
          <p:spPr>
            <a:xfrm>
              <a:off x="0" y="0"/>
              <a:ext cx="3539729" cy="2273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3700"/>
                </a:lnSpc>
                <a:defRPr sz="1600">
                  <a:solidFill>
                    <a:srgbClr val="0000FF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let</a:t>
              </a:r>
              <a:r>
                <a:rPr>
                  <a:solidFill>
                    <a:srgbClr val="000000"/>
                  </a:solidFill>
                </a:rPr>
                <a:t> y = </a:t>
              </a:r>
              <a:r>
                <a:t>undefined</a:t>
              </a:r>
              <a:r>
                <a:rPr>
                  <a:solidFill>
                    <a:srgbClr val="000000"/>
                  </a:solidFill>
                </a:rPr>
                <a:t>;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lnSpc>
                  <a:spcPts val="3700"/>
                </a:lnSpc>
                <a:defRPr sz="1600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457200">
                <a:lnSpc>
                  <a:spcPts val="3700"/>
                </a:lnSpc>
                <a:defRPr sz="1600"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FF"/>
                  </a:solidFill>
                </a:rPr>
                <a:t>if</a:t>
              </a:r>
              <a:r>
                <a:t> (y == </a:t>
              </a:r>
              <a:r>
                <a:rPr>
                  <a:solidFill>
                    <a:srgbClr val="09885A"/>
                  </a:solidFill>
                </a:rPr>
                <a:t>0</a:t>
              </a:r>
              <a:r>
                <a:t>) {</a:t>
              </a:r>
            </a:p>
            <a:p>
              <a:pPr algn="l" defTabSz="457200">
                <a:lnSpc>
                  <a:spcPts val="3700"/>
                </a:lnSpc>
                <a:defRPr sz="1600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457200">
                <a:lnSpc>
                  <a:spcPts val="3700"/>
                </a:lnSpc>
                <a:defRPr sz="1600">
                  <a:solidFill>
                    <a:srgbClr val="008000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00"/>
                  </a:solidFill>
                </a:rPr>
                <a:t>    </a:t>
              </a:r>
              <a:r>
                <a:t>// code, that</a:t>
              </a:r>
            </a:p>
            <a:p>
              <a:pPr algn="l" defTabSz="457200">
                <a:lnSpc>
                  <a:spcPts val="3700"/>
                </a:lnSpc>
                <a:defRPr sz="1600">
                  <a:solidFill>
                    <a:srgbClr val="008000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    // you'll never reach. 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lnSpc>
                  <a:spcPts val="3700"/>
                </a:lnSpc>
                <a:defRPr sz="1600">
                  <a:solidFill>
                    <a:srgbClr val="008000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00"/>
                  </a:solidFill>
                </a:rPr>
                <a:t>    </a:t>
              </a:r>
              <a:r>
                <a:t>// Mwahaha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lnSpc>
                  <a:spcPts val="3700"/>
                </a:lnSpc>
                <a:defRPr sz="1600">
                  <a:latin typeface="Menlo"/>
                  <a:ea typeface="Menlo"/>
                  <a:cs typeface="Menlo"/>
                  <a:sym typeface="Menlo"/>
                </a:defRPr>
              </a:pPr>
              <a:r>
                <a:t>}</a:t>
              </a:r>
            </a:p>
          </p:txBody>
        </p:sp>
      </p:grpSp>
      <p:grpSp>
        <p:nvGrpSpPr>
          <p:cNvPr id="193" name="Группа"/>
          <p:cNvGrpSpPr/>
          <p:nvPr/>
        </p:nvGrpSpPr>
        <p:grpSpPr>
          <a:xfrm>
            <a:off x="5193663" y="2482364"/>
            <a:ext cx="6812891" cy="3175681"/>
            <a:chOff x="0" y="0"/>
            <a:chExt cx="6812889" cy="3175680"/>
          </a:xfrm>
        </p:grpSpPr>
        <p:grpSp>
          <p:nvGrpSpPr>
            <p:cNvPr id="191" name="Группа"/>
            <p:cNvGrpSpPr/>
            <p:nvPr/>
          </p:nvGrpSpPr>
          <p:grpSpPr>
            <a:xfrm>
              <a:off x="0" y="0"/>
              <a:ext cx="3241503" cy="3175681"/>
              <a:chOff x="0" y="0"/>
              <a:chExt cx="3241502" cy="3175680"/>
            </a:xfrm>
          </p:grpSpPr>
          <p:sp>
            <p:nvSpPr>
              <p:cNvPr id="188" name="Логическое"/>
              <p:cNvSpPr txBox="1"/>
              <p:nvPr/>
            </p:nvSpPr>
            <p:spPr>
              <a:xfrm>
                <a:off x="516715" y="0"/>
                <a:ext cx="2208073" cy="5230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Логическое</a:t>
                </a:r>
              </a:p>
            </p:txBody>
          </p:sp>
          <p:sp>
            <p:nvSpPr>
              <p:cNvPr id="189" name="Интуитивно «пустые» всегда равны false"/>
              <p:cNvSpPr txBox="1"/>
              <p:nvPr/>
            </p:nvSpPr>
            <p:spPr>
              <a:xfrm>
                <a:off x="0" y="895375"/>
                <a:ext cx="3241503" cy="7292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2000"/>
                </a:lvl1pPr>
              </a:lstStyle>
              <a:p>
                <a:pPr/>
                <a:r>
                  <a:t>Интуитивно «пустые» всегда равны false</a:t>
                </a:r>
              </a:p>
            </p:txBody>
          </p:sp>
          <p:sp>
            <p:nvSpPr>
              <p:cNvPr id="190" name="if (undefined) {…"/>
              <p:cNvSpPr txBox="1"/>
              <p:nvPr/>
            </p:nvSpPr>
            <p:spPr>
              <a:xfrm>
                <a:off x="393756" y="1740580"/>
                <a:ext cx="2453991" cy="1435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algn="l" defTabSz="457200">
                  <a:lnSpc>
                    <a:spcPts val="3900"/>
                  </a:lnSpc>
                  <a:defRPr sz="1800">
                    <a:solidFill>
                      <a:srgbClr val="0000FF"/>
                    </a:solidFill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if</a:t>
                </a:r>
                <a:r>
                  <a:rPr>
                    <a:solidFill>
                      <a:srgbClr val="000000"/>
                    </a:solidFill>
                  </a:rPr>
                  <a:t> (</a:t>
                </a:r>
                <a:r>
                  <a:t>undefined</a:t>
                </a:r>
                <a:r>
                  <a:rPr>
                    <a:solidFill>
                      <a:srgbClr val="000000"/>
                    </a:solidFill>
                  </a:rPr>
                  <a:t>) {</a:t>
                </a:r>
                <a:endParaRPr>
                  <a:solidFill>
                    <a:srgbClr val="000000"/>
                  </a:solidFill>
                </a:endParaRPr>
              </a:p>
              <a:p>
                <a:pPr algn="l" defTabSz="457200">
                  <a:lnSpc>
                    <a:spcPts val="3900"/>
                  </a:lnSpc>
                  <a:defRPr sz="1800">
                    <a:latin typeface="Menlo"/>
                    <a:ea typeface="Menlo"/>
                    <a:cs typeface="Menlo"/>
                    <a:sym typeface="Menlo"/>
                  </a:defRPr>
                </a:pPr>
              </a:p>
              <a:p>
                <a:pPr algn="l" defTabSz="457200">
                  <a:lnSpc>
                    <a:spcPts val="3900"/>
                  </a:lnSpc>
                  <a:defRPr sz="1800">
                    <a:solidFill>
                      <a:srgbClr val="008000"/>
                    </a:solidFill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>
                    <a:solidFill>
                      <a:srgbClr val="000000"/>
                    </a:solidFill>
                  </a:rPr>
                  <a:t>    </a:t>
                </a:r>
                <a:r>
                  <a:t>// your code</a:t>
                </a:r>
                <a:endParaRPr>
                  <a:solidFill>
                    <a:srgbClr val="000000"/>
                  </a:solidFill>
                </a:endParaRPr>
              </a:p>
              <a:p>
                <a:pPr algn="l" defTabSz="457200">
                  <a:lnSpc>
                    <a:spcPts val="3900"/>
                  </a:lnSpc>
                  <a:defRPr sz="18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}</a:t>
                </a:r>
              </a:p>
            </p:txBody>
          </p:sp>
        </p:grpSp>
        <p:sp>
          <p:nvSpPr>
            <p:cNvPr id="192" name="!!NaN // false…"/>
            <p:cNvSpPr txBox="1"/>
            <p:nvPr/>
          </p:nvSpPr>
          <p:spPr>
            <a:xfrm>
              <a:off x="4404775" y="1006656"/>
              <a:ext cx="2408115" cy="162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defRPr sz="2000">
                  <a:solidFill>
                    <a:srgbClr val="008000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00"/>
                  </a:solidFill>
                </a:rPr>
                <a:t>!!</a:t>
              </a:r>
              <a:r>
                <a:rPr>
                  <a:solidFill>
                    <a:srgbClr val="0000FF"/>
                  </a:solidFill>
                </a:rPr>
                <a:t>NaN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t>// false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lnSpc>
                  <a:spcPts val="4200"/>
                </a:lnSpc>
                <a:defRPr sz="2000">
                  <a:solidFill>
                    <a:srgbClr val="008000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00"/>
                  </a:solidFill>
                </a:rPr>
                <a:t>!!</a:t>
              </a:r>
              <a:r>
                <a:rPr>
                  <a:solidFill>
                    <a:srgbClr val="09885A"/>
                  </a:solidFill>
                </a:rPr>
                <a:t>0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t>// false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lnSpc>
                  <a:spcPts val="4200"/>
                </a:lnSpc>
                <a:defRPr sz="2000">
                  <a:solidFill>
                    <a:srgbClr val="008000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00"/>
                  </a:solidFill>
                </a:rPr>
                <a:t>!!</a:t>
              </a:r>
              <a:r>
                <a:rPr>
                  <a:solidFill>
                    <a:srgbClr val="A31515"/>
                  </a:solidFill>
                </a:rPr>
                <a:t>' '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t>// true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lnSpc>
                  <a:spcPts val="4200"/>
                </a:lnSpc>
                <a:defRPr sz="2000">
                  <a:solidFill>
                    <a:srgbClr val="008000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00"/>
                  </a:solidFill>
                </a:rPr>
                <a:t>!!</a:t>
              </a:r>
              <a:r>
                <a:rPr>
                  <a:solidFill>
                    <a:srgbClr val="09885A"/>
                  </a:solidFill>
                </a:rPr>
                <a:t>5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t>// true</a:t>
              </a:r>
              <a:endParaRPr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1"/>
      <p:bldP build="whole" bldLvl="1" animBg="1" rev="0" advAuto="0" spid="193" grpId="3"/>
      <p:bldP build="whole" bldLvl="1" animBg="1" rev="0" advAuto="0" spid="187" grpId="4"/>
      <p:bldP build="whole" bldLvl="1" animBg="1" rev="0" advAuto="0" spid="184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Приведение типов"/>
          <p:cNvSpPr txBox="1"/>
          <p:nvPr>
            <p:ph type="title"/>
          </p:nvPr>
        </p:nvSpPr>
        <p:spPr>
          <a:xfrm>
            <a:off x="952500" y="-120419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Приведение типов</a:t>
            </a:r>
          </a:p>
        </p:txBody>
      </p:sp>
      <p:sp>
        <p:nvSpPr>
          <p:cNvPr id="196" name="let k = undefined;…"/>
          <p:cNvSpPr txBox="1"/>
          <p:nvPr/>
        </p:nvSpPr>
        <p:spPr>
          <a:xfrm>
            <a:off x="1542019" y="2393693"/>
            <a:ext cx="4518423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600"/>
              </a:lnSpc>
              <a:defRPr>
                <a:solidFill>
                  <a:srgbClr val="0000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let</a:t>
            </a:r>
            <a:r>
              <a:rPr>
                <a:solidFill>
                  <a:srgbClr val="000000"/>
                </a:solidFill>
              </a:rPr>
              <a:t> k = </a:t>
            </a:r>
            <a:r>
              <a:t>undefined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ts val="46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4600"/>
              </a:lnSpc>
              <a:defRPr>
                <a:solidFill>
                  <a:srgbClr val="0000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k == </a:t>
            </a:r>
            <a:r>
              <a:t>undefined</a:t>
            </a:r>
            <a:r>
              <a:rPr>
                <a:solidFill>
                  <a:srgbClr val="000000"/>
                </a:solidFill>
              </a:rPr>
              <a:t>; </a:t>
            </a:r>
            <a:r>
              <a:rPr>
                <a:solidFill>
                  <a:srgbClr val="008000"/>
                </a:solidFill>
              </a:rPr>
              <a:t>// true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7" name="let k = null;…"/>
          <p:cNvSpPr txBox="1"/>
          <p:nvPr/>
        </p:nvSpPr>
        <p:spPr>
          <a:xfrm>
            <a:off x="8124033" y="2393693"/>
            <a:ext cx="3600898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6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FF"/>
                </a:solidFill>
              </a:rPr>
              <a:t>let</a:t>
            </a:r>
            <a:r>
              <a:t> k = </a:t>
            </a:r>
            <a:r>
              <a:rPr>
                <a:solidFill>
                  <a:srgbClr val="0000FF"/>
                </a:solidFill>
              </a:rPr>
              <a:t>null</a:t>
            </a:r>
            <a:r>
              <a:t>;</a:t>
            </a:r>
          </a:p>
          <a:p>
            <a:pPr algn="l" defTabSz="457200">
              <a:lnSpc>
                <a:spcPts val="46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4600"/>
              </a:lnSpc>
              <a:defRPr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k == </a:t>
            </a:r>
            <a:r>
              <a:rPr>
                <a:solidFill>
                  <a:srgbClr val="0000FF"/>
                </a:solidFill>
              </a:rPr>
              <a:t>null</a:t>
            </a:r>
            <a:r>
              <a:rPr>
                <a:solidFill>
                  <a:srgbClr val="000000"/>
                </a:solidFill>
              </a:rPr>
              <a:t>; </a:t>
            </a:r>
            <a:r>
              <a:t>// true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8" name="let v = +'force'; // NaN…"/>
          <p:cNvSpPr txBox="1"/>
          <p:nvPr/>
        </p:nvSpPr>
        <p:spPr>
          <a:xfrm>
            <a:off x="1450267" y="4800599"/>
            <a:ext cx="4701928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600"/>
              </a:lnSpc>
              <a:defRPr>
                <a:solidFill>
                  <a:srgbClr val="A3151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FF"/>
                </a:solidFill>
              </a:rPr>
              <a:t>let</a:t>
            </a:r>
            <a:r>
              <a:rPr>
                <a:solidFill>
                  <a:srgbClr val="000000"/>
                </a:solidFill>
              </a:rPr>
              <a:t> v = +</a:t>
            </a:r>
            <a:r>
              <a:t>'force'</a:t>
            </a:r>
            <a:r>
              <a:rPr>
                <a:solidFill>
                  <a:srgbClr val="000000"/>
                </a:solidFill>
              </a:rPr>
              <a:t>; </a:t>
            </a:r>
            <a:r>
              <a:rPr>
                <a:solidFill>
                  <a:srgbClr val="008000"/>
                </a:solidFill>
              </a:rPr>
              <a:t>// NaN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ts val="46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46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isNaN(v); </a:t>
            </a:r>
            <a:r>
              <a:rPr>
                <a:solidFill>
                  <a:srgbClr val="008000"/>
                </a:solidFill>
              </a:rPr>
              <a:t>// true</a:t>
            </a:r>
          </a:p>
          <a:p>
            <a:pPr algn="l" defTabSz="457200">
              <a:lnSpc>
                <a:spcPts val="4600"/>
              </a:lnSpc>
              <a:defRPr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v == </a:t>
            </a:r>
            <a:r>
              <a:rPr>
                <a:solidFill>
                  <a:srgbClr val="0000FF"/>
                </a:solidFill>
              </a:rPr>
              <a:t>NaN</a:t>
            </a:r>
            <a:r>
              <a:rPr>
                <a:solidFill>
                  <a:srgbClr val="000000"/>
                </a:solidFill>
              </a:rPr>
              <a:t>; </a:t>
            </a:r>
            <a:r>
              <a:t>// false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9" name="let e = 7 / 0; // Infinity…"/>
          <p:cNvSpPr txBox="1"/>
          <p:nvPr/>
        </p:nvSpPr>
        <p:spPr>
          <a:xfrm>
            <a:off x="7070590" y="4800599"/>
            <a:ext cx="5068938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600"/>
              </a:lnSpc>
              <a:defRPr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FF"/>
                </a:solidFill>
              </a:rPr>
              <a:t>let</a:t>
            </a:r>
            <a:r>
              <a:rPr>
                <a:solidFill>
                  <a:srgbClr val="000000"/>
                </a:solidFill>
              </a:rPr>
              <a:t> e = </a:t>
            </a:r>
            <a:r>
              <a:rPr>
                <a:solidFill>
                  <a:srgbClr val="09885A"/>
                </a:solidFill>
              </a:rPr>
              <a:t>7</a:t>
            </a:r>
            <a:r>
              <a:rPr>
                <a:solidFill>
                  <a:srgbClr val="000000"/>
                </a:solidFill>
              </a:rPr>
              <a:t> / </a:t>
            </a:r>
            <a:r>
              <a:rPr>
                <a:solidFill>
                  <a:srgbClr val="09885A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; </a:t>
            </a:r>
            <a:r>
              <a:t>// Infinity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ts val="46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46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isFinite(e); </a:t>
            </a:r>
            <a:r>
              <a:rPr>
                <a:solidFill>
                  <a:srgbClr val="008000"/>
                </a:solidFill>
              </a:rPr>
              <a:t>// false</a:t>
            </a:r>
          </a:p>
          <a:p>
            <a:pPr algn="l" defTabSz="457200">
              <a:lnSpc>
                <a:spcPts val="4600"/>
              </a:lnSpc>
              <a:defRPr>
                <a:solidFill>
                  <a:srgbClr val="0000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e == </a:t>
            </a:r>
            <a:r>
              <a:t>Infinity</a:t>
            </a:r>
            <a:r>
              <a:rPr>
                <a:solidFill>
                  <a:srgbClr val="000000"/>
                </a:solidFill>
              </a:rPr>
              <a:t>; </a:t>
            </a:r>
            <a:r>
              <a:rPr>
                <a:solidFill>
                  <a:srgbClr val="008000"/>
                </a:solidFill>
              </a:rPr>
              <a:t>// true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0" name="if ( +&quot;f&quot; ) {…"/>
          <p:cNvSpPr txBox="1"/>
          <p:nvPr/>
        </p:nvSpPr>
        <p:spPr>
          <a:xfrm>
            <a:off x="4909566" y="6957893"/>
            <a:ext cx="3185668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6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FF"/>
                </a:solidFill>
              </a:rPr>
              <a:t>if</a:t>
            </a:r>
            <a:r>
              <a:t> ( +</a:t>
            </a:r>
            <a:r>
              <a:rPr>
                <a:solidFill>
                  <a:srgbClr val="A31515"/>
                </a:solidFill>
              </a:rPr>
              <a:t>"f"</a:t>
            </a:r>
            <a:r>
              <a:t> ) {</a:t>
            </a:r>
          </a:p>
          <a:p>
            <a:pPr algn="l" defTabSz="457200">
              <a:lnSpc>
                <a:spcPts val="46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</a:t>
            </a:r>
          </a:p>
          <a:p>
            <a:pPr lvl="3" algn="l" defTabSz="457200">
              <a:lnSpc>
                <a:spcPts val="4600"/>
              </a:lnSpc>
              <a:defRPr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some code</a:t>
            </a:r>
          </a:p>
          <a:p>
            <a:pPr lvl="3" algn="l" defTabSz="457200">
              <a:lnSpc>
                <a:spcPts val="4600"/>
              </a:lnSpc>
              <a:defRPr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u can’t </a:t>
            </a:r>
          </a:p>
          <a:p>
            <a:pPr lvl="3" algn="l" defTabSz="457200">
              <a:lnSpc>
                <a:spcPts val="4600"/>
              </a:lnSpc>
              <a:defRPr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reach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ts val="46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  <p:bldP build="whole" bldLvl="1" animBg="1" rev="0" advAuto="0" spid="199" grpId="4"/>
      <p:bldP build="whole" bldLvl="1" animBg="1" rev="0" advAuto="0" spid="200" grpId="5"/>
      <p:bldP build="whole" bldLvl="1" animBg="1" rev="0" advAuto="0" spid="198" grpId="3"/>
      <p:bldP build="whole" bldLvl="1" animBg="1" rev="0" advAuto="0" spid="197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Цикл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Циклы</a:t>
            </a:r>
          </a:p>
        </p:txBody>
      </p:sp>
      <p:grpSp>
        <p:nvGrpSpPr>
          <p:cNvPr id="205" name="Группа"/>
          <p:cNvGrpSpPr/>
          <p:nvPr/>
        </p:nvGrpSpPr>
        <p:grpSpPr>
          <a:xfrm>
            <a:off x="946938" y="2532907"/>
            <a:ext cx="5619454" cy="2923292"/>
            <a:chOff x="0" y="0"/>
            <a:chExt cx="5619452" cy="2923290"/>
          </a:xfrm>
        </p:grpSpPr>
        <p:sp>
          <p:nvSpPr>
            <p:cNvPr id="203" name="for (let k = 0; k &lt; 5; k++) {…"/>
            <p:cNvSpPr txBox="1"/>
            <p:nvPr/>
          </p:nvSpPr>
          <p:spPr>
            <a:xfrm>
              <a:off x="0" y="1043690"/>
              <a:ext cx="5619453" cy="187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600"/>
                </a:lnSpc>
                <a:defRPr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FF"/>
                  </a:solidFill>
                </a:rPr>
                <a:t>for</a:t>
              </a:r>
              <a:r>
                <a:t> (</a:t>
              </a:r>
              <a:r>
                <a:rPr>
                  <a:solidFill>
                    <a:srgbClr val="0000FF"/>
                  </a:solidFill>
                </a:rPr>
                <a:t>let</a:t>
              </a:r>
              <a:r>
                <a:t> k = </a:t>
              </a:r>
              <a:r>
                <a:rPr>
                  <a:solidFill>
                    <a:srgbClr val="09885A"/>
                  </a:solidFill>
                </a:rPr>
                <a:t>0</a:t>
              </a:r>
              <a:r>
                <a:t>; k &lt; </a:t>
              </a:r>
              <a:r>
                <a:rPr>
                  <a:solidFill>
                    <a:srgbClr val="09885A"/>
                  </a:solidFill>
                </a:rPr>
                <a:t>5</a:t>
              </a:r>
              <a:r>
                <a:t>; k++) {</a:t>
              </a:r>
            </a:p>
            <a:p>
              <a:pPr algn="l" defTabSz="457200">
                <a:lnSpc>
                  <a:spcPts val="4600"/>
                </a:lnSpc>
                <a:defRPr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457200">
                <a:lnSpc>
                  <a:spcPts val="4600"/>
                </a:lnSpc>
                <a:defRPr>
                  <a:latin typeface="Menlo"/>
                  <a:ea typeface="Menlo"/>
                  <a:cs typeface="Menlo"/>
                  <a:sym typeface="Menlo"/>
                </a:defRPr>
              </a:pPr>
              <a:r>
                <a:t>    console.log(k);</a:t>
              </a:r>
            </a:p>
            <a:p>
              <a:pPr algn="l" defTabSz="457200">
                <a:lnSpc>
                  <a:spcPts val="4600"/>
                </a:lnSpc>
                <a:defRPr>
                  <a:latin typeface="Menlo"/>
                  <a:ea typeface="Menlo"/>
                  <a:cs typeface="Menlo"/>
                  <a:sym typeface="Menlo"/>
                </a:defRPr>
              </a:pPr>
              <a:r>
                <a:t>}</a:t>
              </a:r>
            </a:p>
          </p:txBody>
        </p:sp>
        <p:sp>
          <p:nvSpPr>
            <p:cNvPr id="204" name="For"/>
            <p:cNvSpPr txBox="1"/>
            <p:nvPr/>
          </p:nvSpPr>
          <p:spPr>
            <a:xfrm>
              <a:off x="2151284" y="0"/>
              <a:ext cx="842621" cy="647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/>
              </a:lvl1pPr>
            </a:lstStyle>
            <a:p>
              <a:pPr/>
              <a:r>
                <a:t>For</a:t>
              </a:r>
            </a:p>
          </p:txBody>
        </p:sp>
      </p:grpSp>
      <p:grpSp>
        <p:nvGrpSpPr>
          <p:cNvPr id="208" name="Группа"/>
          <p:cNvGrpSpPr/>
          <p:nvPr/>
        </p:nvGrpSpPr>
        <p:grpSpPr>
          <a:xfrm>
            <a:off x="7748589" y="2444007"/>
            <a:ext cx="4885433" cy="3101091"/>
            <a:chOff x="0" y="0"/>
            <a:chExt cx="4885432" cy="3101090"/>
          </a:xfrm>
        </p:grpSpPr>
        <p:sp>
          <p:nvSpPr>
            <p:cNvPr id="206" name="For in"/>
            <p:cNvSpPr txBox="1"/>
            <p:nvPr/>
          </p:nvSpPr>
          <p:spPr>
            <a:xfrm>
              <a:off x="1763316" y="0"/>
              <a:ext cx="1358800" cy="647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/>
              </a:lvl1pPr>
            </a:lstStyle>
            <a:p>
              <a:pPr/>
              <a:r>
                <a:t>For in</a:t>
              </a:r>
            </a:p>
          </p:txBody>
        </p:sp>
        <p:sp>
          <p:nvSpPr>
            <p:cNvPr id="207" name="let obj = {y: 67, ui: 4};…"/>
            <p:cNvSpPr txBox="1"/>
            <p:nvPr/>
          </p:nvSpPr>
          <p:spPr>
            <a:xfrm>
              <a:off x="0" y="865890"/>
              <a:ext cx="4885433" cy="2235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600"/>
                </a:lnSpc>
                <a:defRPr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FF"/>
                  </a:solidFill>
                </a:rPr>
                <a:t>let</a:t>
              </a:r>
              <a:r>
                <a:t> obj = {y: </a:t>
              </a:r>
              <a:r>
                <a:rPr>
                  <a:solidFill>
                    <a:srgbClr val="09885A"/>
                  </a:solidFill>
                </a:rPr>
                <a:t>67</a:t>
              </a:r>
              <a:r>
                <a:t>, ui: </a:t>
              </a:r>
              <a:r>
                <a:rPr>
                  <a:solidFill>
                    <a:srgbClr val="09885A"/>
                  </a:solidFill>
                </a:rPr>
                <a:t>4</a:t>
              </a:r>
              <a:r>
                <a:t>};</a:t>
              </a:r>
            </a:p>
            <a:p>
              <a:pPr algn="l" defTabSz="457200">
                <a:lnSpc>
                  <a:spcPts val="4600"/>
                </a:lnSpc>
                <a:defRPr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FF"/>
                  </a:solidFill>
                </a:rPr>
                <a:t>for</a:t>
              </a:r>
              <a:r>
                <a:t> (</a:t>
              </a:r>
              <a:r>
                <a:rPr>
                  <a:solidFill>
                    <a:srgbClr val="0000FF"/>
                  </a:solidFill>
                </a:rPr>
                <a:t>let</a:t>
              </a:r>
              <a:r>
                <a:t> key </a:t>
              </a:r>
              <a:r>
                <a:rPr>
                  <a:solidFill>
                    <a:srgbClr val="0000FF"/>
                  </a:solidFill>
                </a:rPr>
                <a:t>in</a:t>
              </a:r>
              <a:r>
                <a:t> obj) {</a:t>
              </a:r>
            </a:p>
            <a:p>
              <a:pPr algn="l" defTabSz="457200">
                <a:lnSpc>
                  <a:spcPts val="4600"/>
                </a:lnSpc>
                <a:defRPr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457200">
                <a:lnSpc>
                  <a:spcPts val="4600"/>
                </a:lnSpc>
                <a:defRPr>
                  <a:latin typeface="Menlo"/>
                  <a:ea typeface="Menlo"/>
                  <a:cs typeface="Menlo"/>
                  <a:sym typeface="Menlo"/>
                </a:defRPr>
              </a:pPr>
              <a:r>
                <a:t>    console.log(key);</a:t>
              </a:r>
            </a:p>
            <a:p>
              <a:pPr algn="l" defTabSz="457200">
                <a:lnSpc>
                  <a:spcPts val="4600"/>
                </a:lnSpc>
                <a:defRPr>
                  <a:latin typeface="Menlo"/>
                  <a:ea typeface="Menlo"/>
                  <a:cs typeface="Menlo"/>
                  <a:sym typeface="Menlo"/>
                </a:defRPr>
              </a:pPr>
              <a:r>
                <a:t>}</a:t>
              </a:r>
            </a:p>
          </p:txBody>
        </p:sp>
      </p:grpSp>
      <p:grpSp>
        <p:nvGrpSpPr>
          <p:cNvPr id="211" name="Группа"/>
          <p:cNvGrpSpPr/>
          <p:nvPr/>
        </p:nvGrpSpPr>
        <p:grpSpPr>
          <a:xfrm>
            <a:off x="3967931" y="6275556"/>
            <a:ext cx="5068938" cy="3088610"/>
            <a:chOff x="0" y="0"/>
            <a:chExt cx="5068937" cy="3088609"/>
          </a:xfrm>
        </p:grpSpPr>
        <p:sp>
          <p:nvSpPr>
            <p:cNvPr id="209" name="let arr = [45, 67, 7, 89];…"/>
            <p:cNvSpPr txBox="1"/>
            <p:nvPr/>
          </p:nvSpPr>
          <p:spPr>
            <a:xfrm>
              <a:off x="0" y="853409"/>
              <a:ext cx="5068938" cy="2235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600"/>
                </a:lnSpc>
                <a:defRPr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FF"/>
                  </a:solidFill>
                </a:rPr>
                <a:t>let</a:t>
              </a:r>
              <a:r>
                <a:t> arr = [</a:t>
              </a:r>
              <a:r>
                <a:rPr>
                  <a:solidFill>
                    <a:srgbClr val="09885A"/>
                  </a:solidFill>
                </a:rPr>
                <a:t>45</a:t>
              </a:r>
              <a:r>
                <a:t>, </a:t>
              </a:r>
              <a:r>
                <a:rPr>
                  <a:solidFill>
                    <a:srgbClr val="09885A"/>
                  </a:solidFill>
                </a:rPr>
                <a:t>67</a:t>
              </a:r>
              <a:r>
                <a:t>, </a:t>
              </a:r>
              <a:r>
                <a:rPr>
                  <a:solidFill>
                    <a:srgbClr val="09885A"/>
                  </a:solidFill>
                </a:rPr>
                <a:t>7</a:t>
              </a:r>
              <a:r>
                <a:t>, </a:t>
              </a:r>
              <a:r>
                <a:rPr>
                  <a:solidFill>
                    <a:srgbClr val="09885A"/>
                  </a:solidFill>
                </a:rPr>
                <a:t>89</a:t>
              </a:r>
              <a:r>
                <a:t>];</a:t>
              </a:r>
            </a:p>
            <a:p>
              <a:pPr algn="l" defTabSz="457200">
                <a:lnSpc>
                  <a:spcPts val="4600"/>
                </a:lnSpc>
                <a:defRPr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FF"/>
                  </a:solidFill>
                </a:rPr>
                <a:t>for</a:t>
              </a:r>
              <a:r>
                <a:t>(</a:t>
              </a:r>
              <a:r>
                <a:rPr>
                  <a:solidFill>
                    <a:srgbClr val="0000FF"/>
                  </a:solidFill>
                </a:rPr>
                <a:t>let</a:t>
              </a:r>
              <a:r>
                <a:t> item </a:t>
              </a:r>
              <a:r>
                <a:rPr>
                  <a:solidFill>
                    <a:srgbClr val="0000FF"/>
                  </a:solidFill>
                </a:rPr>
                <a:t>of</a:t>
              </a:r>
              <a:r>
                <a:t> arr) {</a:t>
              </a:r>
            </a:p>
            <a:p>
              <a:pPr algn="l" defTabSz="457200">
                <a:lnSpc>
                  <a:spcPts val="4600"/>
                </a:lnSpc>
                <a:defRPr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457200">
                <a:lnSpc>
                  <a:spcPts val="4600"/>
                </a:lnSpc>
                <a:defRPr>
                  <a:latin typeface="Menlo"/>
                  <a:ea typeface="Menlo"/>
                  <a:cs typeface="Menlo"/>
                  <a:sym typeface="Menlo"/>
                </a:defRPr>
              </a:pPr>
              <a:r>
                <a:t>    console.log(item);</a:t>
              </a:r>
            </a:p>
            <a:p>
              <a:pPr algn="l" defTabSz="457200">
                <a:lnSpc>
                  <a:spcPts val="4600"/>
                </a:lnSpc>
                <a:defRPr>
                  <a:latin typeface="Menlo"/>
                  <a:ea typeface="Menlo"/>
                  <a:cs typeface="Menlo"/>
                  <a:sym typeface="Menlo"/>
                </a:defRPr>
              </a:pPr>
              <a:r>
                <a:t>}</a:t>
              </a:r>
            </a:p>
          </p:txBody>
        </p:sp>
        <p:sp>
          <p:nvSpPr>
            <p:cNvPr id="210" name="For of"/>
            <p:cNvSpPr txBox="1"/>
            <p:nvPr/>
          </p:nvSpPr>
          <p:spPr>
            <a:xfrm>
              <a:off x="1833809" y="0"/>
              <a:ext cx="1401319" cy="647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/>
              </a:lvl1pPr>
            </a:lstStyle>
            <a:p>
              <a:pPr/>
              <a:r>
                <a:t>For of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1"/>
      <p:bldP build="whole" bldLvl="1" animBg="1" rev="0" advAuto="0" spid="208" grpId="2"/>
      <p:bldP build="whole" bldLvl="1" animBg="1" rev="0" advAuto="0" spid="211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Цикл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Циклы</a:t>
            </a:r>
          </a:p>
        </p:txBody>
      </p:sp>
      <p:grpSp>
        <p:nvGrpSpPr>
          <p:cNvPr id="216" name="Группа"/>
          <p:cNvGrpSpPr/>
          <p:nvPr/>
        </p:nvGrpSpPr>
        <p:grpSpPr>
          <a:xfrm>
            <a:off x="2058113" y="3467417"/>
            <a:ext cx="3784403" cy="3568384"/>
            <a:chOff x="0" y="0"/>
            <a:chExt cx="3784401" cy="3568382"/>
          </a:xfrm>
        </p:grpSpPr>
        <p:sp>
          <p:nvSpPr>
            <p:cNvPr id="214" name="let t = 6;…"/>
            <p:cNvSpPr txBox="1"/>
            <p:nvPr/>
          </p:nvSpPr>
          <p:spPr>
            <a:xfrm>
              <a:off x="0" y="977582"/>
              <a:ext cx="3784402" cy="259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600"/>
                </a:lnSpc>
                <a:defRPr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FF"/>
                  </a:solidFill>
                </a:rPr>
                <a:t>let</a:t>
              </a:r>
              <a:r>
                <a:t> t = </a:t>
              </a:r>
              <a:r>
                <a:rPr>
                  <a:solidFill>
                    <a:srgbClr val="09885A"/>
                  </a:solidFill>
                </a:rPr>
                <a:t>6</a:t>
              </a:r>
              <a:r>
                <a:t>;</a:t>
              </a:r>
            </a:p>
            <a:p>
              <a:pPr algn="l" defTabSz="457200">
                <a:lnSpc>
                  <a:spcPts val="4600"/>
                </a:lnSpc>
                <a:defRPr>
                  <a:solidFill>
                    <a:srgbClr val="0000FF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while</a:t>
              </a:r>
              <a:r>
                <a:rPr>
                  <a:solidFill>
                    <a:srgbClr val="000000"/>
                  </a:solidFill>
                </a:rPr>
                <a:t>(t &lt; </a:t>
              </a:r>
              <a:r>
                <a:rPr>
                  <a:solidFill>
                    <a:srgbClr val="09885A"/>
                  </a:solidFill>
                </a:rPr>
                <a:t>10</a:t>
              </a:r>
              <a:r>
                <a:rPr>
                  <a:solidFill>
                    <a:srgbClr val="000000"/>
                  </a:solidFill>
                </a:rPr>
                <a:t>) {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lnSpc>
                  <a:spcPts val="4600"/>
                </a:lnSpc>
                <a:defRPr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457200">
                <a:lnSpc>
                  <a:spcPts val="4600"/>
                </a:lnSpc>
                <a:defRPr>
                  <a:latin typeface="Menlo"/>
                  <a:ea typeface="Menlo"/>
                  <a:cs typeface="Menlo"/>
                  <a:sym typeface="Menlo"/>
                </a:defRPr>
              </a:pPr>
              <a:r>
                <a:t>    console.log(t);</a:t>
              </a:r>
            </a:p>
            <a:p>
              <a:pPr algn="l" defTabSz="457200">
                <a:lnSpc>
                  <a:spcPts val="4600"/>
                </a:lnSpc>
                <a:defRPr>
                  <a:latin typeface="Menlo"/>
                  <a:ea typeface="Menlo"/>
                  <a:cs typeface="Menlo"/>
                  <a:sym typeface="Menlo"/>
                </a:defRPr>
              </a:pPr>
              <a:r>
                <a:t>    t++;</a:t>
              </a:r>
            </a:p>
            <a:p>
              <a:pPr algn="l" defTabSz="457200">
                <a:lnSpc>
                  <a:spcPts val="4600"/>
                </a:lnSpc>
                <a:defRPr>
                  <a:latin typeface="Menlo"/>
                  <a:ea typeface="Menlo"/>
                  <a:cs typeface="Menlo"/>
                  <a:sym typeface="Menlo"/>
                </a:defRPr>
              </a:pPr>
              <a:r>
                <a:t>}</a:t>
              </a:r>
            </a:p>
          </p:txBody>
        </p:sp>
        <p:sp>
          <p:nvSpPr>
            <p:cNvPr id="215" name="While"/>
            <p:cNvSpPr txBox="1"/>
            <p:nvPr/>
          </p:nvSpPr>
          <p:spPr>
            <a:xfrm>
              <a:off x="1234518" y="0"/>
              <a:ext cx="1315366" cy="647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/>
              </a:lvl1pPr>
            </a:lstStyle>
            <a:p>
              <a:pPr/>
              <a:r>
                <a:t>While</a:t>
              </a:r>
            </a:p>
          </p:txBody>
        </p:sp>
      </p:grpSp>
      <p:grpSp>
        <p:nvGrpSpPr>
          <p:cNvPr id="219" name="Группа"/>
          <p:cNvGrpSpPr/>
          <p:nvPr/>
        </p:nvGrpSpPr>
        <p:grpSpPr>
          <a:xfrm>
            <a:off x="7412639" y="3467417"/>
            <a:ext cx="3784402" cy="3568384"/>
            <a:chOff x="0" y="0"/>
            <a:chExt cx="3784401" cy="3568382"/>
          </a:xfrm>
        </p:grpSpPr>
        <p:sp>
          <p:nvSpPr>
            <p:cNvPr id="217" name="var i = 0;…"/>
            <p:cNvSpPr txBox="1"/>
            <p:nvPr/>
          </p:nvSpPr>
          <p:spPr>
            <a:xfrm>
              <a:off x="0" y="977582"/>
              <a:ext cx="3784402" cy="259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600"/>
                </a:lnSpc>
                <a:defRPr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FF"/>
                  </a:solidFill>
                </a:rPr>
                <a:t>var</a:t>
              </a:r>
              <a:r>
                <a:t> i = </a:t>
              </a:r>
              <a:r>
                <a:rPr>
                  <a:solidFill>
                    <a:srgbClr val="09885A"/>
                  </a:solidFill>
                </a:rPr>
                <a:t>0</a:t>
              </a:r>
              <a:r>
                <a:t>;</a:t>
              </a:r>
            </a:p>
            <a:p>
              <a:pPr algn="l" defTabSz="457200">
                <a:lnSpc>
                  <a:spcPts val="4600"/>
                </a:lnSpc>
                <a:defRPr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FF"/>
                  </a:solidFill>
                </a:rPr>
                <a:t>do</a:t>
              </a:r>
              <a:r>
                <a:t> {</a:t>
              </a:r>
            </a:p>
            <a:p>
              <a:pPr algn="l" defTabSz="457200">
                <a:lnSpc>
                  <a:spcPts val="4600"/>
                </a:lnSpc>
                <a:defRPr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457200">
                <a:lnSpc>
                  <a:spcPts val="4600"/>
                </a:lnSpc>
                <a:defRPr>
                  <a:latin typeface="Menlo"/>
                  <a:ea typeface="Menlo"/>
                  <a:cs typeface="Menlo"/>
                  <a:sym typeface="Menlo"/>
                </a:defRPr>
              </a:pPr>
              <a:r>
                <a:t>    console.log(i);</a:t>
              </a:r>
            </a:p>
            <a:p>
              <a:pPr algn="l" defTabSz="457200">
                <a:lnSpc>
                  <a:spcPts val="4600"/>
                </a:lnSpc>
                <a:defRPr>
                  <a:latin typeface="Menlo"/>
                  <a:ea typeface="Menlo"/>
                  <a:cs typeface="Menlo"/>
                  <a:sym typeface="Menlo"/>
                </a:defRPr>
              </a:pPr>
              <a:r>
                <a:t>    i++;</a:t>
              </a:r>
            </a:p>
            <a:p>
              <a:pPr algn="l" defTabSz="457200">
                <a:lnSpc>
                  <a:spcPts val="4600"/>
                </a:lnSpc>
                <a:defRPr>
                  <a:latin typeface="Menlo"/>
                  <a:ea typeface="Menlo"/>
                  <a:cs typeface="Menlo"/>
                  <a:sym typeface="Menlo"/>
                </a:defRPr>
              </a:pPr>
              <a:r>
                <a:t>} </a:t>
              </a:r>
              <a:r>
                <a:rPr>
                  <a:solidFill>
                    <a:srgbClr val="0000FF"/>
                  </a:solidFill>
                </a:rPr>
                <a:t>while</a:t>
              </a:r>
              <a:r>
                <a:t> (i &lt; </a:t>
              </a:r>
              <a:r>
                <a:rPr>
                  <a:solidFill>
                    <a:srgbClr val="09885A"/>
                  </a:solidFill>
                </a:rPr>
                <a:t>3</a:t>
              </a:r>
              <a:r>
                <a:t>);</a:t>
              </a:r>
            </a:p>
          </p:txBody>
        </p:sp>
        <p:sp>
          <p:nvSpPr>
            <p:cNvPr id="218" name="Do … while"/>
            <p:cNvSpPr txBox="1"/>
            <p:nvPr/>
          </p:nvSpPr>
          <p:spPr>
            <a:xfrm>
              <a:off x="324210" y="0"/>
              <a:ext cx="2585467" cy="647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/>
              </a:lvl1pPr>
            </a:lstStyle>
            <a:p>
              <a:pPr/>
              <a:r>
                <a:t>Do … while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1"/>
      <p:bldP build="whole" bldLvl="1" animBg="1" rev="0" advAuto="0" spid="219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Цикл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Циклы</a:t>
            </a:r>
          </a:p>
        </p:txBody>
      </p:sp>
      <p:sp>
        <p:nvSpPr>
          <p:cNvPr id="222" name="Конструкции внутри циклов"/>
          <p:cNvSpPr txBox="1"/>
          <p:nvPr/>
        </p:nvSpPr>
        <p:spPr>
          <a:xfrm>
            <a:off x="3235934" y="2344162"/>
            <a:ext cx="6532932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Конструкции внутри циклов</a:t>
            </a:r>
          </a:p>
        </p:txBody>
      </p:sp>
      <p:grpSp>
        <p:nvGrpSpPr>
          <p:cNvPr id="225" name="Группа"/>
          <p:cNvGrpSpPr/>
          <p:nvPr/>
        </p:nvGrpSpPr>
        <p:grpSpPr>
          <a:xfrm>
            <a:off x="1056399" y="4020923"/>
            <a:ext cx="4673195" cy="4518889"/>
            <a:chOff x="0" y="0"/>
            <a:chExt cx="4673193" cy="4518887"/>
          </a:xfrm>
        </p:grpSpPr>
        <p:sp>
          <p:nvSpPr>
            <p:cNvPr id="223" name="Остановка выполнения цикла"/>
            <p:cNvSpPr txBox="1"/>
            <p:nvPr/>
          </p:nvSpPr>
          <p:spPr>
            <a:xfrm>
              <a:off x="0" y="-1"/>
              <a:ext cx="4673194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Остановка выполнения цикла</a:t>
              </a:r>
            </a:p>
          </p:txBody>
        </p:sp>
        <p:sp>
          <p:nvSpPr>
            <p:cNvPr id="224" name="let arr = [45, 67, 7, 89];…"/>
            <p:cNvSpPr txBox="1"/>
            <p:nvPr/>
          </p:nvSpPr>
          <p:spPr>
            <a:xfrm>
              <a:off x="117222" y="759687"/>
              <a:ext cx="4243165" cy="3759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FF"/>
                  </a:solidFill>
                </a:rPr>
                <a:t>let</a:t>
              </a:r>
              <a:r>
                <a:t> arr = [</a:t>
              </a:r>
              <a:r>
                <a:rPr>
                  <a:solidFill>
                    <a:srgbClr val="09885A"/>
                  </a:solidFill>
                </a:rPr>
                <a:t>45</a:t>
              </a:r>
              <a:r>
                <a:t>, </a:t>
              </a:r>
              <a:r>
                <a:rPr>
                  <a:solidFill>
                    <a:srgbClr val="09885A"/>
                  </a:solidFill>
                </a:rPr>
                <a:t>67</a:t>
              </a:r>
              <a:r>
                <a:t>, </a:t>
              </a:r>
              <a:r>
                <a:rPr>
                  <a:solidFill>
                    <a:srgbClr val="09885A"/>
                  </a:solidFill>
                </a:rPr>
                <a:t>7</a:t>
              </a:r>
              <a:r>
                <a:t>, </a:t>
              </a:r>
              <a:r>
                <a:rPr>
                  <a:solidFill>
                    <a:srgbClr val="09885A"/>
                  </a:solidFill>
                </a:rPr>
                <a:t>89</a:t>
              </a:r>
              <a:r>
                <a:t>];</a:t>
              </a: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FF"/>
                  </a:solidFill>
                </a:rPr>
                <a:t>for</a:t>
              </a:r>
              <a:r>
                <a:t> (</a:t>
              </a:r>
              <a:r>
                <a:rPr>
                  <a:solidFill>
                    <a:srgbClr val="0000FF"/>
                  </a:solidFill>
                </a:rPr>
                <a:t>let</a:t>
              </a:r>
              <a:r>
                <a:t> item </a:t>
              </a:r>
              <a:r>
                <a:rPr>
                  <a:solidFill>
                    <a:srgbClr val="0000FF"/>
                  </a:solidFill>
                </a:rPr>
                <a:t>of</a:t>
              </a:r>
              <a:r>
                <a:t> arr) {</a:t>
              </a: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t>    console.log(item);</a:t>
              </a: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t>    </a:t>
              </a:r>
              <a:r>
                <a:rPr>
                  <a:solidFill>
                    <a:srgbClr val="0000FF"/>
                  </a:solidFill>
                </a:rPr>
                <a:t>if</a:t>
              </a:r>
              <a:r>
                <a:t> (item &lt; </a:t>
              </a:r>
              <a:r>
                <a:rPr>
                  <a:solidFill>
                    <a:srgbClr val="09885A"/>
                  </a:solidFill>
                </a:rPr>
                <a:t>10</a:t>
              </a:r>
              <a:r>
                <a:t>) {</a:t>
              </a: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t>        </a:t>
              </a:r>
              <a:r>
                <a:rPr>
                  <a:solidFill>
                    <a:srgbClr val="0000FF"/>
                  </a:solidFill>
                </a:rPr>
                <a:t>break</a:t>
              </a:r>
              <a:r>
                <a:t>;</a:t>
              </a: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t>    }</a:t>
              </a: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t>}</a:t>
              </a: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</p:grpSp>
      <p:grpSp>
        <p:nvGrpSpPr>
          <p:cNvPr id="228" name="Группа"/>
          <p:cNvGrpSpPr/>
          <p:nvPr/>
        </p:nvGrpSpPr>
        <p:grpSpPr>
          <a:xfrm>
            <a:off x="6601083" y="4097123"/>
            <a:ext cx="5319065" cy="4366489"/>
            <a:chOff x="0" y="0"/>
            <a:chExt cx="5319064" cy="4366487"/>
          </a:xfrm>
        </p:grpSpPr>
        <p:sp>
          <p:nvSpPr>
            <p:cNvPr id="226" name="Переход на следующую итерацию"/>
            <p:cNvSpPr txBox="1"/>
            <p:nvPr/>
          </p:nvSpPr>
          <p:spPr>
            <a:xfrm>
              <a:off x="0" y="-1"/>
              <a:ext cx="5319065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Переход на следующую итерацию</a:t>
              </a:r>
            </a:p>
          </p:txBody>
        </p:sp>
        <p:sp>
          <p:nvSpPr>
            <p:cNvPr id="227" name="let arr = [45, 67, 7, 89];…"/>
            <p:cNvSpPr txBox="1"/>
            <p:nvPr/>
          </p:nvSpPr>
          <p:spPr>
            <a:xfrm>
              <a:off x="537950" y="912087"/>
              <a:ext cx="4243165" cy="345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FF"/>
                  </a:solidFill>
                </a:rPr>
                <a:t>let</a:t>
              </a:r>
              <a:r>
                <a:t> arr = [</a:t>
              </a:r>
              <a:r>
                <a:rPr>
                  <a:solidFill>
                    <a:srgbClr val="09885A"/>
                  </a:solidFill>
                </a:rPr>
                <a:t>45</a:t>
              </a:r>
              <a:r>
                <a:t>, </a:t>
              </a:r>
              <a:r>
                <a:rPr>
                  <a:solidFill>
                    <a:srgbClr val="09885A"/>
                  </a:solidFill>
                </a:rPr>
                <a:t>67</a:t>
              </a:r>
              <a:r>
                <a:t>, </a:t>
              </a:r>
              <a:r>
                <a:rPr>
                  <a:solidFill>
                    <a:srgbClr val="09885A"/>
                  </a:solidFill>
                </a:rPr>
                <a:t>7</a:t>
              </a:r>
              <a:r>
                <a:t>, </a:t>
              </a:r>
              <a:r>
                <a:rPr>
                  <a:solidFill>
                    <a:srgbClr val="09885A"/>
                  </a:solidFill>
                </a:rPr>
                <a:t>89</a:t>
              </a:r>
              <a:r>
                <a:t>];</a:t>
              </a: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FF"/>
                  </a:solidFill>
                </a:rPr>
                <a:t>for</a:t>
              </a:r>
              <a:r>
                <a:t> (</a:t>
              </a:r>
              <a:r>
                <a:rPr>
                  <a:solidFill>
                    <a:srgbClr val="0000FF"/>
                  </a:solidFill>
                </a:rPr>
                <a:t>let</a:t>
              </a:r>
              <a:r>
                <a:t> item </a:t>
              </a:r>
              <a:r>
                <a:rPr>
                  <a:solidFill>
                    <a:srgbClr val="0000FF"/>
                  </a:solidFill>
                </a:rPr>
                <a:t>of</a:t>
              </a:r>
              <a:r>
                <a:t> arr) {</a:t>
              </a: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t>    </a:t>
              </a:r>
              <a:r>
                <a:rPr>
                  <a:solidFill>
                    <a:srgbClr val="0000FF"/>
                  </a:solidFill>
                </a:rPr>
                <a:t>if</a:t>
              </a:r>
              <a:r>
                <a:t> (item &lt; </a:t>
              </a:r>
              <a:r>
                <a:rPr>
                  <a:solidFill>
                    <a:srgbClr val="09885A"/>
                  </a:solidFill>
                </a:rPr>
                <a:t>10</a:t>
              </a:r>
              <a:r>
                <a:t>) {</a:t>
              </a: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t>        </a:t>
              </a:r>
              <a:r>
                <a:rPr>
                  <a:solidFill>
                    <a:srgbClr val="0000FF"/>
                  </a:solidFill>
                </a:rPr>
                <a:t>continue</a:t>
              </a:r>
              <a:r>
                <a:t>;</a:t>
              </a: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t>    }</a:t>
              </a: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t>    console.log(item);</a:t>
              </a: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t>}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5" grpId="1"/>
      <p:bldP build="whole" bldLvl="1" animBg="1" rev="0" advAuto="0" spid="228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Циклы"/>
          <p:cNvSpPr txBox="1"/>
          <p:nvPr>
            <p:ph type="title"/>
          </p:nvPr>
        </p:nvSpPr>
        <p:spPr>
          <a:xfrm>
            <a:off x="952500" y="-220264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Циклы</a:t>
            </a:r>
          </a:p>
        </p:txBody>
      </p:sp>
      <p:sp>
        <p:nvSpPr>
          <p:cNvPr id="231" name="Конструкции внутри циклов"/>
          <p:cNvSpPr txBox="1"/>
          <p:nvPr/>
        </p:nvSpPr>
        <p:spPr>
          <a:xfrm>
            <a:off x="3235934" y="1607806"/>
            <a:ext cx="6532932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Конструкции внутри циклов</a:t>
            </a:r>
          </a:p>
        </p:txBody>
      </p:sp>
      <p:grpSp>
        <p:nvGrpSpPr>
          <p:cNvPr id="234" name="Группа"/>
          <p:cNvGrpSpPr/>
          <p:nvPr/>
        </p:nvGrpSpPr>
        <p:grpSpPr>
          <a:xfrm>
            <a:off x="1074422" y="2732714"/>
            <a:ext cx="11277527" cy="5928638"/>
            <a:chOff x="0" y="0"/>
            <a:chExt cx="11277525" cy="5928636"/>
          </a:xfrm>
        </p:grpSpPr>
        <p:sp>
          <p:nvSpPr>
            <p:cNvPr id="232" name="outer: for (var i = 0; i &lt; 3; i++) {…"/>
            <p:cNvSpPr txBox="1"/>
            <p:nvPr/>
          </p:nvSpPr>
          <p:spPr>
            <a:xfrm>
              <a:off x="0" y="1255036"/>
              <a:ext cx="11277526" cy="467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t>outer: </a:t>
              </a:r>
              <a:r>
                <a:rPr>
                  <a:solidFill>
                    <a:srgbClr val="0000FF"/>
                  </a:solidFill>
                </a:rPr>
                <a:t>for</a:t>
              </a:r>
              <a:r>
                <a:t> (</a:t>
              </a:r>
              <a:r>
                <a:rPr>
                  <a:solidFill>
                    <a:srgbClr val="0000FF"/>
                  </a:solidFill>
                </a:rPr>
                <a:t>var</a:t>
              </a:r>
              <a:r>
                <a:t> i = </a:t>
              </a:r>
              <a:r>
                <a:rPr>
                  <a:solidFill>
                    <a:srgbClr val="09885A"/>
                  </a:solidFill>
                </a:rPr>
                <a:t>0</a:t>
              </a:r>
              <a:r>
                <a:t>; i &lt; </a:t>
              </a:r>
              <a:r>
                <a:rPr>
                  <a:solidFill>
                    <a:srgbClr val="09885A"/>
                  </a:solidFill>
                </a:rPr>
                <a:t>3</a:t>
              </a:r>
              <a:r>
                <a:t>; i++) {</a:t>
              </a: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t>    </a:t>
              </a:r>
              <a:r>
                <a:rPr>
                  <a:solidFill>
                    <a:srgbClr val="0000FF"/>
                  </a:solidFill>
                </a:rPr>
                <a:t>for</a:t>
              </a:r>
              <a:r>
                <a:t> (</a:t>
              </a:r>
              <a:r>
                <a:rPr>
                  <a:solidFill>
                    <a:srgbClr val="0000FF"/>
                  </a:solidFill>
                </a:rPr>
                <a:t>var</a:t>
              </a:r>
              <a:r>
                <a:t> j = </a:t>
              </a:r>
              <a:r>
                <a:rPr>
                  <a:solidFill>
                    <a:srgbClr val="09885A"/>
                  </a:solidFill>
                </a:rPr>
                <a:t>0</a:t>
              </a:r>
              <a:r>
                <a:t>; j &lt; </a:t>
              </a:r>
              <a:r>
                <a:rPr>
                  <a:solidFill>
                    <a:srgbClr val="09885A"/>
                  </a:solidFill>
                </a:rPr>
                <a:t>3</a:t>
              </a:r>
              <a:r>
                <a:t>; j++) {</a:t>
              </a: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457200">
                <a:lnSpc>
                  <a:spcPts val="4200"/>
                </a:lnSpc>
                <a:defRPr sz="2000">
                  <a:solidFill>
                    <a:srgbClr val="A31515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00"/>
                  </a:solidFill>
                </a:rPr>
                <a:t>        </a:t>
              </a:r>
              <a:r>
                <a:rPr>
                  <a:solidFill>
                    <a:srgbClr val="0000FF"/>
                  </a:solidFill>
                </a:rPr>
                <a:t>var</a:t>
              </a:r>
              <a:r>
                <a:rPr>
                  <a:solidFill>
                    <a:srgbClr val="000000"/>
                  </a:solidFill>
                </a:rPr>
                <a:t> input = prompt(</a:t>
              </a:r>
              <a:r>
                <a:t>'Значение в координатах '</a:t>
              </a:r>
              <a:r>
                <a:rPr>
                  <a:solidFill>
                    <a:srgbClr val="000000"/>
                  </a:solidFill>
                </a:rPr>
                <a:t> + i + </a:t>
              </a:r>
              <a:r>
                <a:t>','</a:t>
              </a:r>
              <a:r>
                <a:rPr>
                  <a:solidFill>
                    <a:srgbClr val="000000"/>
                  </a:solidFill>
                </a:rPr>
                <a:t> + j, </a:t>
              </a:r>
              <a:r>
                <a:t>''</a:t>
              </a:r>
              <a:r>
                <a:rPr>
                  <a:solidFill>
                    <a:srgbClr val="000000"/>
                  </a:solidFill>
                </a:rPr>
                <a:t>);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457200">
                <a:lnSpc>
                  <a:spcPts val="4200"/>
                </a:lnSpc>
                <a:defRPr sz="2000">
                  <a:solidFill>
                    <a:srgbClr val="008000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00"/>
                  </a:solidFill>
                </a:rPr>
                <a:t>        </a:t>
              </a:r>
              <a:r>
                <a:t>// если отмена ввода или пустая строка -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lnSpc>
                  <a:spcPts val="4200"/>
                </a:lnSpc>
                <a:defRPr sz="2000">
                  <a:solidFill>
                    <a:srgbClr val="008000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00"/>
                  </a:solidFill>
                </a:rPr>
                <a:t>        </a:t>
              </a:r>
              <a:r>
                <a:t>// завершить оба цикла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t>        </a:t>
              </a:r>
              <a:r>
                <a:rPr>
                  <a:solidFill>
                    <a:srgbClr val="0000FF"/>
                  </a:solidFill>
                </a:rPr>
                <a:t>if</a:t>
              </a:r>
              <a:r>
                <a:t> (!input) </a:t>
              </a:r>
              <a:r>
                <a:rPr>
                  <a:solidFill>
                    <a:srgbClr val="0000FF"/>
                  </a:solidFill>
                </a:rPr>
                <a:t>break</a:t>
              </a:r>
              <a:r>
                <a:t> outer; </a:t>
              </a:r>
              <a:r>
                <a:rPr>
                  <a:solidFill>
                    <a:srgbClr val="008000"/>
                  </a:solidFill>
                </a:rPr>
                <a:t>// (*)</a:t>
              </a: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t>    }</a:t>
              </a: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t>}</a:t>
              </a:r>
            </a:p>
            <a:p>
              <a:pPr algn="l" defTabSz="457200">
                <a:lnSpc>
                  <a:spcPts val="4200"/>
                </a:lnSpc>
                <a:defRPr sz="2000">
                  <a:solidFill>
                    <a:srgbClr val="A31515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00"/>
                  </a:solidFill>
                </a:rPr>
                <a:t>alert(</a:t>
              </a:r>
              <a:r>
                <a:t>'Готово!'</a:t>
              </a:r>
              <a:r>
                <a:rPr>
                  <a:solidFill>
                    <a:srgbClr val="000000"/>
                  </a:solidFill>
                </a:rPr>
                <a:t>);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233" name="Метка для break/continue"/>
            <p:cNvSpPr txBox="1"/>
            <p:nvPr/>
          </p:nvSpPr>
          <p:spPr>
            <a:xfrm>
              <a:off x="3433670" y="-1"/>
              <a:ext cx="3988614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Метка для break/continue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Конструкция C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Конструкция CASE</a:t>
            </a:r>
          </a:p>
        </p:txBody>
      </p:sp>
      <p:sp>
        <p:nvSpPr>
          <p:cNvPr id="237" name="let k = 7;…"/>
          <p:cNvSpPr txBox="1"/>
          <p:nvPr/>
        </p:nvSpPr>
        <p:spPr>
          <a:xfrm>
            <a:off x="3416106" y="2839290"/>
            <a:ext cx="7638009" cy="614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6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FF"/>
                </a:solidFill>
              </a:rPr>
              <a:t>let</a:t>
            </a:r>
            <a:r>
              <a:t> k = </a:t>
            </a:r>
            <a:r>
              <a:rPr>
                <a:solidFill>
                  <a:srgbClr val="09885A"/>
                </a:solidFill>
              </a:rPr>
              <a:t>7</a:t>
            </a:r>
            <a:r>
              <a:t>;</a:t>
            </a:r>
          </a:p>
          <a:p>
            <a:pPr algn="l" defTabSz="457200">
              <a:lnSpc>
                <a:spcPts val="46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4600"/>
              </a:lnSpc>
              <a:defRPr>
                <a:solidFill>
                  <a:srgbClr val="0000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switch</a:t>
            </a:r>
            <a:r>
              <a:rPr>
                <a:solidFill>
                  <a:srgbClr val="000000"/>
                </a:solidFill>
              </a:rPr>
              <a:t>(k)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ts val="46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46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case</a:t>
            </a:r>
            <a:r>
              <a:t> </a:t>
            </a:r>
            <a:r>
              <a:rPr>
                <a:solidFill>
                  <a:srgbClr val="09885A"/>
                </a:solidFill>
              </a:rPr>
              <a:t>5</a:t>
            </a:r>
            <a:r>
              <a:t>: console.log(</a:t>
            </a:r>
            <a:r>
              <a:rPr>
                <a:solidFill>
                  <a:srgbClr val="09885A"/>
                </a:solidFill>
              </a:rPr>
              <a:t>5</a:t>
            </a:r>
            <a:r>
              <a:t>); </a:t>
            </a:r>
            <a:r>
              <a:rPr>
                <a:solidFill>
                  <a:srgbClr val="0000FF"/>
                </a:solidFill>
              </a:rPr>
              <a:t>break</a:t>
            </a:r>
            <a:r>
              <a:t>;</a:t>
            </a:r>
          </a:p>
          <a:p>
            <a:pPr algn="l" defTabSz="457200">
              <a:lnSpc>
                <a:spcPts val="46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algn="l" defTabSz="457200">
              <a:lnSpc>
                <a:spcPts val="46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case</a:t>
            </a:r>
            <a:r>
              <a:t> </a:t>
            </a:r>
            <a:r>
              <a:rPr>
                <a:solidFill>
                  <a:srgbClr val="09885A"/>
                </a:solidFill>
              </a:rPr>
              <a:t>8</a:t>
            </a:r>
            <a:r>
              <a:t>:</a:t>
            </a:r>
          </a:p>
          <a:p>
            <a:pPr algn="l" defTabSz="457200">
              <a:lnSpc>
                <a:spcPts val="46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46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case</a:t>
            </a:r>
            <a:r>
              <a:t> </a:t>
            </a:r>
            <a:r>
              <a:rPr>
                <a:solidFill>
                  <a:srgbClr val="09885A"/>
                </a:solidFill>
              </a:rPr>
              <a:t>3</a:t>
            </a:r>
            <a:r>
              <a:t>:</a:t>
            </a:r>
          </a:p>
          <a:p>
            <a:pPr algn="l" defTabSz="457200">
              <a:lnSpc>
                <a:spcPts val="46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46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case</a:t>
            </a:r>
            <a:r>
              <a:t> </a:t>
            </a:r>
            <a:r>
              <a:rPr>
                <a:solidFill>
                  <a:srgbClr val="09885A"/>
                </a:solidFill>
              </a:rPr>
              <a:t>2</a:t>
            </a:r>
            <a:r>
              <a:t>: console.log(</a:t>
            </a:r>
            <a:r>
              <a:rPr>
                <a:solidFill>
                  <a:srgbClr val="0000FF"/>
                </a:solidFill>
              </a:rPr>
              <a:t>true</a:t>
            </a:r>
            <a:r>
              <a:t>); </a:t>
            </a:r>
            <a:r>
              <a:rPr>
                <a:solidFill>
                  <a:srgbClr val="0000FF"/>
                </a:solidFill>
              </a:rPr>
              <a:t>break</a:t>
            </a:r>
            <a:r>
              <a:t>;</a:t>
            </a:r>
          </a:p>
          <a:p>
            <a:pPr algn="l" defTabSz="457200">
              <a:lnSpc>
                <a:spcPts val="46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46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case</a:t>
            </a:r>
            <a:r>
              <a:t> </a:t>
            </a:r>
            <a:r>
              <a:rPr>
                <a:solidFill>
                  <a:srgbClr val="09885A"/>
                </a:solidFill>
              </a:rPr>
              <a:t>7</a:t>
            </a:r>
            <a:r>
              <a:t>: console.log(</a:t>
            </a:r>
            <a:r>
              <a:rPr>
                <a:solidFill>
                  <a:srgbClr val="09885A"/>
                </a:solidFill>
              </a:rPr>
              <a:t>1000</a:t>
            </a:r>
            <a:r>
              <a:t>); </a:t>
            </a:r>
            <a:r>
              <a:rPr>
                <a:solidFill>
                  <a:srgbClr val="0000FF"/>
                </a:solidFill>
              </a:rPr>
              <a:t>break</a:t>
            </a:r>
            <a:r>
              <a:t>;</a:t>
            </a:r>
          </a:p>
          <a:p>
            <a:pPr algn="l" defTabSz="457200">
              <a:lnSpc>
                <a:spcPts val="46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46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default</a:t>
            </a:r>
            <a:r>
              <a:t>: console.log(</a:t>
            </a:r>
            <a:r>
              <a:rPr>
                <a:solidFill>
                  <a:srgbClr val="A31515"/>
                </a:solidFill>
              </a:rPr>
              <a:t>'some string'</a:t>
            </a:r>
            <a:r>
              <a:t>);</a:t>
            </a:r>
          </a:p>
          <a:p>
            <a:pPr algn="l" defTabSz="457200">
              <a:lnSpc>
                <a:spcPts val="46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Функции"/>
          <p:cNvSpPr txBox="1"/>
          <p:nvPr>
            <p:ph type="title"/>
          </p:nvPr>
        </p:nvSpPr>
        <p:spPr>
          <a:xfrm>
            <a:off x="952500" y="-3937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Функции</a:t>
            </a:r>
          </a:p>
        </p:txBody>
      </p:sp>
      <p:grpSp>
        <p:nvGrpSpPr>
          <p:cNvPr id="242" name="Группа"/>
          <p:cNvGrpSpPr/>
          <p:nvPr/>
        </p:nvGrpSpPr>
        <p:grpSpPr>
          <a:xfrm>
            <a:off x="1215355" y="7696761"/>
            <a:ext cx="10574090" cy="1814980"/>
            <a:chOff x="0" y="0"/>
            <a:chExt cx="10574089" cy="1814978"/>
          </a:xfrm>
        </p:grpSpPr>
        <p:sp>
          <p:nvSpPr>
            <p:cNvPr id="240" name="ES6"/>
            <p:cNvSpPr txBox="1"/>
            <p:nvPr/>
          </p:nvSpPr>
          <p:spPr>
            <a:xfrm>
              <a:off x="4665100" y="-1"/>
              <a:ext cx="1243890" cy="8205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800"/>
              </a:lvl1pPr>
            </a:lstStyle>
            <a:p>
              <a:pPr/>
              <a:r>
                <a:t>ES6</a:t>
              </a:r>
            </a:p>
          </p:txBody>
        </p:sp>
        <p:sp>
          <p:nvSpPr>
            <p:cNvPr id="241" name="var mayTheForce = padavan =&gt; `be with you, ${padavan}!`;"/>
            <p:cNvSpPr txBox="1"/>
            <p:nvPr/>
          </p:nvSpPr>
          <p:spPr>
            <a:xfrm>
              <a:off x="0" y="1002178"/>
              <a:ext cx="10574090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600"/>
                </a:lnSpc>
                <a:defRPr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FF"/>
                  </a:solidFill>
                </a:rPr>
                <a:t>var</a:t>
              </a:r>
              <a:r>
                <a:t> mayTheForce = padavan </a:t>
              </a:r>
              <a:r>
                <a:rPr>
                  <a:solidFill>
                    <a:srgbClr val="0000FF"/>
                  </a:solidFill>
                </a:rPr>
                <a:t>=&gt;</a:t>
              </a:r>
              <a:r>
                <a:t> </a:t>
              </a:r>
              <a:r>
                <a:rPr>
                  <a:solidFill>
                    <a:srgbClr val="A31515"/>
                  </a:solidFill>
                </a:rPr>
                <a:t>`be with you, </a:t>
              </a:r>
              <a:r>
                <a:rPr>
                  <a:solidFill>
                    <a:srgbClr val="0000FF"/>
                  </a:solidFill>
                </a:rPr>
                <a:t>${</a:t>
              </a:r>
              <a:r>
                <a:t>padavan</a:t>
              </a:r>
              <a:r>
                <a:rPr>
                  <a:solidFill>
                    <a:srgbClr val="0000FF"/>
                  </a:solidFill>
                </a:rPr>
                <a:t>}</a:t>
              </a:r>
              <a:r>
                <a:rPr>
                  <a:solidFill>
                    <a:srgbClr val="A31515"/>
                  </a:solidFill>
                </a:rPr>
                <a:t>!`</a:t>
              </a:r>
              <a:r>
                <a:t>;</a:t>
              </a:r>
            </a:p>
          </p:txBody>
        </p:sp>
      </p:grpSp>
      <p:grpSp>
        <p:nvGrpSpPr>
          <p:cNvPr id="245" name="Группа"/>
          <p:cNvGrpSpPr/>
          <p:nvPr/>
        </p:nvGrpSpPr>
        <p:grpSpPr>
          <a:xfrm>
            <a:off x="1256946" y="2033219"/>
            <a:ext cx="11096454" cy="1625601"/>
            <a:chOff x="0" y="0"/>
            <a:chExt cx="11096453" cy="1625600"/>
          </a:xfrm>
        </p:grpSpPr>
        <p:sp>
          <p:nvSpPr>
            <p:cNvPr id="243" name="function mayTheForce(padavan) {…"/>
            <p:cNvSpPr txBox="1"/>
            <p:nvPr/>
          </p:nvSpPr>
          <p:spPr>
            <a:xfrm>
              <a:off x="4406555" y="0"/>
              <a:ext cx="6689899" cy="162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FF"/>
                  </a:solidFill>
                </a:rPr>
                <a:t>function</a:t>
              </a:r>
              <a:r>
                <a:t> mayTheForce(padavan) {</a:t>
              </a: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457200">
                <a:lnSpc>
                  <a:spcPts val="4200"/>
                </a:lnSpc>
                <a:defRPr sz="2000">
                  <a:solidFill>
                    <a:srgbClr val="A31515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00"/>
                  </a:solidFill>
                </a:rPr>
                <a:t>    </a:t>
              </a:r>
              <a:r>
                <a:rPr>
                  <a:solidFill>
                    <a:srgbClr val="0000FF"/>
                  </a:solidFill>
                </a:rPr>
                <a:t>return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t>'be with you,'</a:t>
              </a:r>
              <a:r>
                <a:rPr>
                  <a:solidFill>
                    <a:srgbClr val="000000"/>
                  </a:solidFill>
                </a:rPr>
                <a:t> + padavan + </a:t>
              </a:r>
              <a:r>
                <a:t>'!'</a:t>
              </a:r>
              <a:r>
                <a:rPr>
                  <a:solidFill>
                    <a:srgbClr val="000000"/>
                  </a:solidFill>
                </a:rPr>
                <a:t>;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t>}</a:t>
              </a:r>
            </a:p>
          </p:txBody>
        </p:sp>
        <p:sp>
          <p:nvSpPr>
            <p:cNvPr id="244" name="Именованная"/>
            <p:cNvSpPr txBox="1"/>
            <p:nvPr/>
          </p:nvSpPr>
          <p:spPr>
            <a:xfrm>
              <a:off x="-1" y="0"/>
              <a:ext cx="3202230" cy="647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/>
              </a:lvl1pPr>
            </a:lstStyle>
            <a:p>
              <a:pPr/>
              <a:r>
                <a:t>Именованная</a:t>
              </a:r>
            </a:p>
          </p:txBody>
        </p:sp>
      </p:grpSp>
      <p:grpSp>
        <p:nvGrpSpPr>
          <p:cNvPr id="248" name="Группа"/>
          <p:cNvGrpSpPr/>
          <p:nvPr/>
        </p:nvGrpSpPr>
        <p:grpSpPr>
          <a:xfrm>
            <a:off x="1266658" y="3918230"/>
            <a:ext cx="11086742" cy="1625602"/>
            <a:chOff x="0" y="0"/>
            <a:chExt cx="11086741" cy="1625600"/>
          </a:xfrm>
        </p:grpSpPr>
        <p:sp>
          <p:nvSpPr>
            <p:cNvPr id="246" name="var mayTheForce = function (padavan) {…"/>
            <p:cNvSpPr txBox="1"/>
            <p:nvPr/>
          </p:nvSpPr>
          <p:spPr>
            <a:xfrm>
              <a:off x="4396842" y="0"/>
              <a:ext cx="6689900" cy="162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FF"/>
                  </a:solidFill>
                </a:rPr>
                <a:t>var</a:t>
              </a:r>
              <a:r>
                <a:t> mayTheForce = </a:t>
              </a:r>
              <a:r>
                <a:rPr>
                  <a:solidFill>
                    <a:srgbClr val="0000FF"/>
                  </a:solidFill>
                </a:rPr>
                <a:t>function</a:t>
              </a:r>
              <a:r>
                <a:t> (padavan) {</a:t>
              </a: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457200">
                <a:lnSpc>
                  <a:spcPts val="4200"/>
                </a:lnSpc>
                <a:defRPr sz="2000">
                  <a:solidFill>
                    <a:srgbClr val="A31515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00"/>
                  </a:solidFill>
                </a:rPr>
                <a:t>    </a:t>
              </a:r>
              <a:r>
                <a:rPr>
                  <a:solidFill>
                    <a:srgbClr val="0000FF"/>
                  </a:solidFill>
                </a:rPr>
                <a:t>return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t>'be with you,'</a:t>
              </a:r>
              <a:r>
                <a:rPr>
                  <a:solidFill>
                    <a:srgbClr val="000000"/>
                  </a:solidFill>
                </a:rPr>
                <a:t> + padavan + </a:t>
              </a:r>
              <a:r>
                <a:t>'!'</a:t>
              </a:r>
              <a:r>
                <a:rPr>
                  <a:solidFill>
                    <a:srgbClr val="000000"/>
                  </a:solidFill>
                </a:rPr>
                <a:t>;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t>}</a:t>
              </a:r>
            </a:p>
          </p:txBody>
        </p:sp>
        <p:sp>
          <p:nvSpPr>
            <p:cNvPr id="247" name="Анонимная"/>
            <p:cNvSpPr txBox="1"/>
            <p:nvPr/>
          </p:nvSpPr>
          <p:spPr>
            <a:xfrm>
              <a:off x="-1" y="0"/>
              <a:ext cx="2658619" cy="647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/>
              </a:lvl1pPr>
            </a:lstStyle>
            <a:p>
              <a:pPr/>
              <a:r>
                <a:t>Анонимная</a:t>
              </a:r>
            </a:p>
          </p:txBody>
        </p:sp>
      </p:grpSp>
      <p:grpSp>
        <p:nvGrpSpPr>
          <p:cNvPr id="251" name="Группа"/>
          <p:cNvGrpSpPr/>
          <p:nvPr/>
        </p:nvGrpSpPr>
        <p:grpSpPr>
          <a:xfrm>
            <a:off x="731023" y="5827065"/>
            <a:ext cx="11622377" cy="1662206"/>
            <a:chOff x="0" y="0"/>
            <a:chExt cx="11622376" cy="1662205"/>
          </a:xfrm>
        </p:grpSpPr>
        <p:sp>
          <p:nvSpPr>
            <p:cNvPr id="249" name="Мгновенного исполнения"/>
            <p:cNvSpPr txBox="1"/>
            <p:nvPr/>
          </p:nvSpPr>
          <p:spPr>
            <a:xfrm>
              <a:off x="0" y="-1"/>
              <a:ext cx="400446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Мгновенного исполнения</a:t>
              </a:r>
            </a:p>
          </p:txBody>
        </p:sp>
        <p:sp>
          <p:nvSpPr>
            <p:cNvPr id="250" name="(function mayTheForce(padavan) {…"/>
            <p:cNvSpPr txBox="1"/>
            <p:nvPr/>
          </p:nvSpPr>
          <p:spPr>
            <a:xfrm>
              <a:off x="4932477" y="36605"/>
              <a:ext cx="6689900" cy="162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t>(</a:t>
              </a:r>
              <a:r>
                <a:rPr>
                  <a:solidFill>
                    <a:srgbClr val="0000FF"/>
                  </a:solidFill>
                </a:rPr>
                <a:t>function</a:t>
              </a:r>
              <a:r>
                <a:t> mayTheForce(padavan) {</a:t>
              </a:r>
            </a:p>
            <a:p>
              <a:pPr algn="l" defTabSz="457200">
                <a:lnSpc>
                  <a:spcPts val="4200"/>
                </a:lnSpc>
                <a:defRPr sz="2000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457200">
                <a:lnSpc>
                  <a:spcPts val="4200"/>
                </a:lnSpc>
                <a:defRPr sz="2000">
                  <a:solidFill>
                    <a:srgbClr val="A31515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00"/>
                  </a:solidFill>
                </a:rPr>
                <a:t>    </a:t>
              </a:r>
              <a:r>
                <a:rPr>
                  <a:solidFill>
                    <a:srgbClr val="0000FF"/>
                  </a:solidFill>
                </a:rPr>
                <a:t>return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t>'be with you,'</a:t>
              </a:r>
              <a:r>
                <a:rPr>
                  <a:solidFill>
                    <a:srgbClr val="000000"/>
                  </a:solidFill>
                </a:rPr>
                <a:t> + padavan + </a:t>
              </a:r>
              <a:r>
                <a:t>'!'</a:t>
              </a:r>
              <a:r>
                <a:rPr>
                  <a:solidFill>
                    <a:srgbClr val="000000"/>
                  </a:solidFill>
                </a:rPr>
                <a:t>;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lnSpc>
                  <a:spcPts val="4200"/>
                </a:lnSpc>
                <a:defRPr sz="2000">
                  <a:solidFill>
                    <a:srgbClr val="A31515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00"/>
                  </a:solidFill>
                </a:rPr>
                <a:t>})(</a:t>
              </a:r>
              <a:r>
                <a:t>'tyeer'</a:t>
              </a:r>
              <a:r>
                <a:rPr>
                  <a:solidFill>
                    <a:srgbClr val="000000"/>
                  </a:solidFill>
                </a:rPr>
                <a:t>)</a:t>
              </a:r>
              <a:endParaRPr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8" grpId="2"/>
      <p:bldP build="whole" bldLvl="1" animBg="1" rev="0" advAuto="0" spid="245" grpId="1"/>
      <p:bldP build="whole" bldLvl="1" animBg="1" rev="0" advAuto="0" spid="242" grpId="4"/>
      <p:bldP build="whole" bldLvl="1" animBg="1" rev="0" advAuto="0" spid="251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Задачи"/>
          <p:cNvSpPr txBox="1"/>
          <p:nvPr>
            <p:ph type="title"/>
          </p:nvPr>
        </p:nvSpPr>
        <p:spPr>
          <a:xfrm>
            <a:off x="952500" y="-1778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Задачи</a:t>
            </a:r>
          </a:p>
        </p:txBody>
      </p:sp>
      <p:sp>
        <p:nvSpPr>
          <p:cNvPr id="254" name="Есть массив функций. Каждая выводит в консоль строку. Сделать вызов всех функций с помощью перебора массива. For, For .. of.…"/>
          <p:cNvSpPr txBox="1"/>
          <p:nvPr/>
        </p:nvSpPr>
        <p:spPr>
          <a:xfrm>
            <a:off x="1670744" y="1872943"/>
            <a:ext cx="9926526" cy="7063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76250" indent="-476250" algn="l">
              <a:lnSpc>
                <a:spcPct val="120000"/>
              </a:lnSpc>
              <a:buSzPct val="100000"/>
              <a:buAutoNum type="arabicPeriod" startAt="1"/>
            </a:pPr>
            <a:r>
              <a:t>Есть массив функций. Каждая выводит в консоль строку. Сделать вызов всех функций с помощью перебора массива. For, For .. of. </a:t>
            </a:r>
            <a:br/>
          </a:p>
          <a:p>
            <a:pPr marL="476250" indent="-476250" algn="l">
              <a:lnSpc>
                <a:spcPct val="120000"/>
              </a:lnSpc>
              <a:buSzPct val="100000"/>
              <a:buAutoNum type="arabicPeriod" startAt="1"/>
            </a:pPr>
            <a:r>
              <a:t>Есть объект со случайными значениями. Вывести в консоль только значения-строки. </a:t>
            </a:r>
            <a:br/>
          </a:p>
          <a:p>
            <a:pPr marL="476250" indent="-476250" algn="l">
              <a:lnSpc>
                <a:spcPct val="120000"/>
              </a:lnSpc>
              <a:buSzPct val="100000"/>
              <a:buAutoNum type="arabicPeriod" startAt="1"/>
            </a:pPr>
            <a:r>
              <a:t>Тот же объект - вывести только результат выполнения функций - если они есть в объекте.</a:t>
            </a:r>
            <a:br/>
          </a:p>
          <a:p>
            <a:pPr marL="476250" indent="-476250" algn="l">
              <a:lnSpc>
                <a:spcPct val="120000"/>
              </a:lnSpc>
              <a:buSzPct val="100000"/>
              <a:buAutoNum type="arabicPeriod" startAt="1"/>
            </a:pPr>
            <a:r>
              <a:t>Есть массив. Заполнен числами. Сделать перебор массива. При 3 - выводить в консоль «There is threeeee!», при 6 и 89 - «I don’t know wha to do», при 100 и других - возводить в квадрат и выводить в консоль.</a:t>
            </a:r>
            <a:br/>
          </a:p>
          <a:p>
            <a:pPr marL="476250" indent="-476250" algn="l">
              <a:lnSpc>
                <a:spcPct val="120000"/>
              </a:lnSpc>
              <a:buSzPct val="100000"/>
              <a:buAutoNum type="arabicPeriod" startAt="1"/>
            </a:pPr>
            <a:r>
              <a:t>Клонировать массив и вывести в консоль его клон.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Читать и пользовать"/>
          <p:cNvSpPr txBox="1"/>
          <p:nvPr>
            <p:ph type="ctrTitle"/>
          </p:nvPr>
        </p:nvSpPr>
        <p:spPr>
          <a:xfrm>
            <a:off x="1270000" y="824427"/>
            <a:ext cx="10464800" cy="1432541"/>
          </a:xfrm>
          <a:prstGeom prst="rect">
            <a:avLst/>
          </a:prstGeom>
        </p:spPr>
        <p:txBody>
          <a:bodyPr/>
          <a:lstStyle/>
          <a:p>
            <a:pPr/>
            <a:r>
              <a:t>Читать и пользовать</a:t>
            </a:r>
          </a:p>
        </p:txBody>
      </p:sp>
      <p:pic>
        <p:nvPicPr>
          <p:cNvPr id="257" name="googlelogo_color_272x92dp.png" descr="googlelogo_color_272x92d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84731" y="4067884"/>
            <a:ext cx="4235338" cy="143254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https://learn.javascript.ru/"/>
          <p:cNvSpPr txBox="1"/>
          <p:nvPr/>
        </p:nvSpPr>
        <p:spPr>
          <a:xfrm>
            <a:off x="3828465" y="5861330"/>
            <a:ext cx="5805070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u="sng">
                <a:solidFill>
                  <a:schemeClr val="accent1"/>
                </a:solidFill>
              </a:defRPr>
            </a:lvl1pPr>
          </a:lstStyle>
          <a:p>
            <a:pPr/>
            <a:r>
              <a:t>https://learn.javascript.ru/</a:t>
            </a:r>
          </a:p>
        </p:txBody>
      </p:sp>
      <p:sp>
        <p:nvSpPr>
          <p:cNvPr id="259" name="https://www.w3schools.com/js/default.asp"/>
          <p:cNvSpPr txBox="1"/>
          <p:nvPr/>
        </p:nvSpPr>
        <p:spPr>
          <a:xfrm>
            <a:off x="2000808" y="6945574"/>
            <a:ext cx="9460384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u="sng">
                <a:solidFill>
                  <a:schemeClr val="accent1"/>
                </a:solidFill>
              </a:defRPr>
            </a:lvl1pPr>
          </a:lstStyle>
          <a:p>
            <a:pPr/>
            <a:r>
              <a:t>https://www.w3schools.com/js/default.asp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Объявление переменны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Объявление переменных</a:t>
            </a:r>
          </a:p>
        </p:txBody>
      </p:sp>
      <p:sp>
        <p:nvSpPr>
          <p:cNvPr id="123" name="var x = 6;…"/>
          <p:cNvSpPr txBox="1"/>
          <p:nvPr/>
        </p:nvSpPr>
        <p:spPr>
          <a:xfrm>
            <a:off x="4656075" y="3924080"/>
            <a:ext cx="3692650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FF"/>
                </a:solidFill>
              </a:rPr>
              <a:t>var</a:t>
            </a:r>
            <a:r>
              <a:t> x = </a:t>
            </a:r>
            <a:r>
              <a:rPr>
                <a:solidFill>
                  <a:srgbClr val="09885A"/>
                </a:solidFill>
              </a:rPr>
              <a:t>6</a:t>
            </a:r>
            <a:r>
              <a:t>;</a:t>
            </a:r>
          </a:p>
          <a:p>
            <a:pPr algn="l" defTabSz="457200">
              <a:lnSpc>
                <a:spcPts val="6100"/>
              </a:lnSpc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FF"/>
                </a:solidFill>
              </a:rPr>
              <a:t>let</a:t>
            </a:r>
            <a:r>
              <a:t> u = </a:t>
            </a:r>
            <a:r>
              <a:rPr>
                <a:solidFill>
                  <a:srgbClr val="09885A"/>
                </a:solidFill>
              </a:rPr>
              <a:t>89</a:t>
            </a:r>
            <a: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0000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const</a:t>
            </a:r>
            <a:r>
              <a:rPr>
                <a:solidFill>
                  <a:srgbClr val="000000"/>
                </a:solidFill>
              </a:rPr>
              <a:t> r = </a:t>
            </a:r>
            <a:r>
              <a:rPr>
                <a:solidFill>
                  <a:srgbClr val="09885A"/>
                </a:solidFill>
              </a:rPr>
              <a:t>4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Типы данных"/>
          <p:cNvSpPr txBox="1"/>
          <p:nvPr>
            <p:ph type="title"/>
          </p:nvPr>
        </p:nvSpPr>
        <p:spPr>
          <a:xfrm>
            <a:off x="952500" y="-241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Типы данных</a:t>
            </a:r>
          </a:p>
        </p:txBody>
      </p:sp>
      <p:sp>
        <p:nvSpPr>
          <p:cNvPr id="126" name="String:…"/>
          <p:cNvSpPr txBox="1"/>
          <p:nvPr/>
        </p:nvSpPr>
        <p:spPr>
          <a:xfrm>
            <a:off x="1127969" y="3362746"/>
            <a:ext cx="3112505" cy="4804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500062" indent="-500062" algn="l">
              <a:lnSpc>
                <a:spcPct val="150000"/>
              </a:lnSpc>
              <a:buSzPct val="145000"/>
              <a:buChar char="•"/>
              <a:defRPr sz="3600"/>
            </a:pPr>
            <a:r>
              <a:t>String:     </a:t>
            </a:r>
          </a:p>
          <a:p>
            <a:pPr marL="500062" indent="-500062" algn="l">
              <a:lnSpc>
                <a:spcPct val="150000"/>
              </a:lnSpc>
              <a:buSzPct val="145000"/>
              <a:buChar char="•"/>
              <a:defRPr sz="3600"/>
            </a:pPr>
            <a:r>
              <a:t>Number:</a:t>
            </a:r>
          </a:p>
          <a:p>
            <a:pPr marL="500062" indent="-500062" algn="l">
              <a:lnSpc>
                <a:spcPct val="150000"/>
              </a:lnSpc>
              <a:buSzPct val="145000"/>
              <a:buChar char="•"/>
              <a:defRPr sz="3600"/>
            </a:pPr>
            <a:r>
              <a:t>Boolean: </a:t>
            </a:r>
          </a:p>
          <a:p>
            <a:pPr marL="500062" indent="-500062" algn="l">
              <a:lnSpc>
                <a:spcPct val="150000"/>
              </a:lnSpc>
              <a:buSzPct val="145000"/>
              <a:buChar char="•"/>
              <a:defRPr sz="3600"/>
            </a:pPr>
            <a:r>
              <a:t>Undefined:</a:t>
            </a:r>
          </a:p>
          <a:p>
            <a:pPr marL="500062" indent="-500062" algn="l">
              <a:lnSpc>
                <a:spcPct val="150000"/>
              </a:lnSpc>
              <a:buSzPct val="145000"/>
              <a:buChar char="•"/>
              <a:defRPr sz="3600"/>
            </a:pPr>
            <a:r>
              <a:t>Null:</a:t>
            </a:r>
          </a:p>
          <a:p>
            <a:pPr marL="500062" indent="-500062" algn="l">
              <a:lnSpc>
                <a:spcPct val="150000"/>
              </a:lnSpc>
              <a:buSzPct val="145000"/>
              <a:buChar char="•"/>
              <a:defRPr sz="3600"/>
            </a:pPr>
            <a:r>
              <a:rPr>
                <a:solidFill>
                  <a:srgbClr val="929292"/>
                </a:solidFill>
              </a:rPr>
              <a:t>Symbol:</a:t>
            </a:r>
            <a:r>
              <a:t> </a:t>
            </a:r>
          </a:p>
        </p:txBody>
      </p:sp>
      <p:sp>
        <p:nvSpPr>
          <p:cNvPr id="127" name="let y = '78;;6y ';"/>
          <p:cNvSpPr txBox="1"/>
          <p:nvPr/>
        </p:nvSpPr>
        <p:spPr>
          <a:xfrm>
            <a:off x="5951787" y="3496034"/>
            <a:ext cx="534419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sz="3600">
                <a:solidFill>
                  <a:srgbClr val="A3151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FF"/>
                </a:solidFill>
              </a:rPr>
              <a:t>let</a:t>
            </a:r>
            <a:r>
              <a:rPr>
                <a:solidFill>
                  <a:srgbClr val="000000"/>
                </a:solidFill>
              </a:rPr>
              <a:t> y = </a:t>
            </a:r>
            <a:r>
              <a:t>'78;;6y '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8" name="Примитивы"/>
          <p:cNvSpPr txBox="1"/>
          <p:nvPr/>
        </p:nvSpPr>
        <p:spPr>
          <a:xfrm>
            <a:off x="4695088" y="1964494"/>
            <a:ext cx="3614624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Примитивы</a:t>
            </a:r>
          </a:p>
        </p:txBody>
      </p:sp>
      <p:sp>
        <p:nvSpPr>
          <p:cNvPr id="129" name="y = 56;"/>
          <p:cNvSpPr txBox="1"/>
          <p:nvPr/>
        </p:nvSpPr>
        <p:spPr>
          <a:xfrm>
            <a:off x="6002039" y="4305300"/>
            <a:ext cx="231636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sz="3600">
                <a:latin typeface="Menlo"/>
                <a:ea typeface="Menlo"/>
                <a:cs typeface="Menlo"/>
                <a:sym typeface="Menlo"/>
              </a:defRPr>
            </a:pPr>
            <a:r>
              <a:t>y = </a:t>
            </a:r>
            <a:r>
              <a:rPr>
                <a:solidFill>
                  <a:srgbClr val="09885A"/>
                </a:solidFill>
              </a:rPr>
              <a:t>56</a:t>
            </a:r>
            <a:r>
              <a:t>;</a:t>
            </a:r>
          </a:p>
        </p:txBody>
      </p:sp>
      <p:sp>
        <p:nvSpPr>
          <p:cNvPr id="130" name="y = true;"/>
          <p:cNvSpPr txBox="1"/>
          <p:nvPr/>
        </p:nvSpPr>
        <p:spPr>
          <a:xfrm>
            <a:off x="5989752" y="5155637"/>
            <a:ext cx="286687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sz="3600">
                <a:latin typeface="Menlo"/>
                <a:ea typeface="Menlo"/>
                <a:cs typeface="Menlo"/>
                <a:sym typeface="Menlo"/>
              </a:defRPr>
            </a:pPr>
            <a:r>
              <a:t>y = </a:t>
            </a:r>
            <a:r>
              <a:rPr>
                <a:solidFill>
                  <a:srgbClr val="0000FF"/>
                </a:solidFill>
              </a:rPr>
              <a:t>true</a:t>
            </a:r>
            <a:r>
              <a:t>;</a:t>
            </a:r>
          </a:p>
        </p:txBody>
      </p:sp>
      <p:sp>
        <p:nvSpPr>
          <p:cNvPr id="131" name="y = undefined;"/>
          <p:cNvSpPr txBox="1"/>
          <p:nvPr/>
        </p:nvSpPr>
        <p:spPr>
          <a:xfrm>
            <a:off x="5981537" y="587939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sz="3600">
                <a:solidFill>
                  <a:srgbClr val="0000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y = </a:t>
            </a:r>
            <a:r>
              <a:t>undefined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y = null;"/>
          <p:cNvSpPr txBox="1"/>
          <p:nvPr/>
        </p:nvSpPr>
        <p:spPr>
          <a:xfrm>
            <a:off x="5989752" y="6700940"/>
            <a:ext cx="286687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sz="3600">
                <a:latin typeface="Menlo"/>
                <a:ea typeface="Menlo"/>
                <a:cs typeface="Menlo"/>
                <a:sym typeface="Menlo"/>
              </a:defRPr>
            </a:pPr>
            <a:r>
              <a:t>y = </a:t>
            </a:r>
            <a:r>
              <a:rPr>
                <a:solidFill>
                  <a:srgbClr val="0000FF"/>
                </a:solidFill>
              </a:rPr>
              <a:t>null</a:t>
            </a:r>
            <a:r>
              <a:t>;</a:t>
            </a:r>
          </a:p>
        </p:txBody>
      </p:sp>
      <p:sp>
        <p:nvSpPr>
          <p:cNvPr id="133" name="y = Symbol();"/>
          <p:cNvSpPr txBox="1"/>
          <p:nvPr/>
        </p:nvSpPr>
        <p:spPr>
          <a:xfrm>
            <a:off x="5977130" y="7526197"/>
            <a:ext cx="396790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6100"/>
              </a:lnSpc>
              <a:defRPr sz="3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y = Symbol();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7"/>
      <p:bldP build="whole" bldLvl="1" animBg="1" rev="0" advAuto="0" spid="131" grpId="5"/>
      <p:bldP build="whole" bldLvl="1" animBg="1" rev="0" advAuto="0" spid="129" grpId="3"/>
      <p:bldP build="whole" bldLvl="1" animBg="1" rev="0" advAuto="0" spid="127" grpId="2"/>
      <p:bldP build="whole" bldLvl="1" animBg="1" rev="0" advAuto="0" spid="126" grpId="1"/>
      <p:bldP build="whole" bldLvl="1" animBg="1" rev="0" advAuto="0" spid="130" grpId="4"/>
      <p:bldP build="whole" bldLvl="1" animBg="1" rev="0" advAuto="0" spid="132" grpId="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Типы данных"/>
          <p:cNvSpPr txBox="1"/>
          <p:nvPr>
            <p:ph type="title"/>
          </p:nvPr>
        </p:nvSpPr>
        <p:spPr>
          <a:xfrm>
            <a:off x="952500" y="-241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Типы данных</a:t>
            </a:r>
          </a:p>
        </p:txBody>
      </p:sp>
      <p:sp>
        <p:nvSpPr>
          <p:cNvPr id="136" name="y = {…"/>
          <p:cNvSpPr txBox="1"/>
          <p:nvPr/>
        </p:nvSpPr>
        <p:spPr>
          <a:xfrm>
            <a:off x="1745820" y="5454930"/>
            <a:ext cx="4243165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sz="3600">
                <a:latin typeface="Menlo"/>
                <a:ea typeface="Menlo"/>
                <a:cs typeface="Menlo"/>
                <a:sym typeface="Menlo"/>
              </a:defRPr>
            </a:pPr>
            <a:r>
              <a:t>y = {</a:t>
            </a:r>
          </a:p>
          <a:p>
            <a:pPr algn="l" defTabSz="457200">
              <a:lnSpc>
                <a:spcPts val="6100"/>
              </a:lnSpc>
              <a:defRPr sz="3600">
                <a:latin typeface="Menlo"/>
                <a:ea typeface="Menlo"/>
                <a:cs typeface="Menlo"/>
                <a:sym typeface="Menlo"/>
              </a:defRPr>
            </a:pPr>
            <a:r>
              <a:t>    ty: </a:t>
            </a:r>
            <a:r>
              <a:rPr>
                <a:solidFill>
                  <a:srgbClr val="A31515"/>
                </a:solidFill>
              </a:rPr>
              <a:t>'foo'</a:t>
            </a:r>
            <a:r>
              <a:t>,</a:t>
            </a:r>
          </a:p>
          <a:p>
            <a:pPr algn="l" defTabSz="457200">
              <a:lnSpc>
                <a:spcPts val="6100"/>
              </a:lnSpc>
              <a:defRPr sz="3600">
                <a:latin typeface="Menlo"/>
                <a:ea typeface="Menlo"/>
                <a:cs typeface="Menlo"/>
                <a:sym typeface="Menlo"/>
              </a:defRPr>
            </a:pPr>
            <a:r>
              <a:t>    cy: </a:t>
            </a:r>
            <a:r>
              <a:rPr>
                <a:solidFill>
                  <a:srgbClr val="A31515"/>
                </a:solidFill>
              </a:rPr>
              <a:t>'[[['</a:t>
            </a:r>
          </a:p>
          <a:p>
            <a:pPr algn="l" defTabSz="457200">
              <a:lnSpc>
                <a:spcPts val="6100"/>
              </a:lnSpc>
              <a:defRPr sz="3600">
                <a:latin typeface="Menlo"/>
                <a:ea typeface="Menlo"/>
                <a:cs typeface="Menlo"/>
                <a:sym typeface="Menlo"/>
              </a:defRPr>
            </a:pPr>
            <a:r>
              <a:t>};</a:t>
            </a:r>
          </a:p>
        </p:txBody>
      </p:sp>
      <p:sp>
        <p:nvSpPr>
          <p:cNvPr id="137" name="Комплексные"/>
          <p:cNvSpPr txBox="1"/>
          <p:nvPr/>
        </p:nvSpPr>
        <p:spPr>
          <a:xfrm>
            <a:off x="4336033" y="1964494"/>
            <a:ext cx="4332733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Комплексные</a:t>
            </a:r>
          </a:p>
        </p:txBody>
      </p:sp>
      <p:sp>
        <p:nvSpPr>
          <p:cNvPr id="138" name="y = […"/>
          <p:cNvSpPr txBox="1"/>
          <p:nvPr/>
        </p:nvSpPr>
        <p:spPr>
          <a:xfrm>
            <a:off x="7612670" y="5287502"/>
            <a:ext cx="3967908" cy="374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sz="3600">
                <a:latin typeface="Menlo"/>
                <a:ea typeface="Menlo"/>
                <a:cs typeface="Menlo"/>
                <a:sym typeface="Menlo"/>
              </a:defRPr>
            </a:pPr>
            <a:r>
              <a:t>y = [</a:t>
            </a:r>
          </a:p>
          <a:p>
            <a:pPr algn="l" defTabSz="457200">
              <a:lnSpc>
                <a:spcPts val="6100"/>
              </a:lnSpc>
              <a:defRPr sz="3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31515"/>
                </a:solidFill>
              </a:rPr>
              <a:t>'ty'</a:t>
            </a:r>
            <a:r>
              <a:t>,</a:t>
            </a:r>
          </a:p>
          <a:p>
            <a:pPr algn="l" defTabSz="457200">
              <a:lnSpc>
                <a:spcPts val="6100"/>
              </a:lnSpc>
              <a:defRPr sz="3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09885A"/>
                </a:solidFill>
              </a:rPr>
              <a:t>67</a:t>
            </a:r>
            <a:r>
              <a:t>,</a:t>
            </a:r>
          </a:p>
          <a:p>
            <a:pPr algn="l" defTabSz="457200">
              <a:lnSpc>
                <a:spcPts val="6100"/>
              </a:lnSpc>
              <a:defRPr sz="3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09885A"/>
                </a:solidFill>
              </a:rPr>
              <a:t>89</a:t>
            </a:r>
            <a:r>
              <a:t>,</a:t>
            </a:r>
          </a:p>
          <a:p>
            <a:pPr algn="l" defTabSz="457200">
              <a:lnSpc>
                <a:spcPts val="6100"/>
              </a:lnSpc>
              <a:defRPr sz="3600">
                <a:latin typeface="Menlo"/>
                <a:ea typeface="Menlo"/>
                <a:cs typeface="Menlo"/>
                <a:sym typeface="Menlo"/>
              </a:defRPr>
            </a:pPr>
            <a:r>
              <a:t>    { f: </a:t>
            </a:r>
            <a:r>
              <a:rPr>
                <a:solidFill>
                  <a:srgbClr val="09885A"/>
                </a:solidFill>
              </a:rPr>
              <a:t>34</a:t>
            </a:r>
            <a:r>
              <a:t> }</a:t>
            </a:r>
          </a:p>
          <a:p>
            <a:pPr algn="l" defTabSz="457200">
              <a:lnSpc>
                <a:spcPts val="6100"/>
              </a:lnSpc>
              <a:defRPr sz="3600">
                <a:latin typeface="Menlo"/>
                <a:ea typeface="Menlo"/>
                <a:cs typeface="Menlo"/>
                <a:sym typeface="Menlo"/>
              </a:defRPr>
            </a:pPr>
            <a:r>
              <a:t>];</a:t>
            </a:r>
          </a:p>
        </p:txBody>
      </p:sp>
      <p:sp>
        <p:nvSpPr>
          <p:cNvPr id="139" name="Object"/>
          <p:cNvSpPr txBox="1"/>
          <p:nvPr/>
        </p:nvSpPr>
        <p:spPr>
          <a:xfrm>
            <a:off x="3086276" y="3796402"/>
            <a:ext cx="156225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Object</a:t>
            </a:r>
          </a:p>
        </p:txBody>
      </p:sp>
      <p:sp>
        <p:nvSpPr>
          <p:cNvPr id="140" name="Array"/>
          <p:cNvSpPr txBox="1"/>
          <p:nvPr/>
        </p:nvSpPr>
        <p:spPr>
          <a:xfrm>
            <a:off x="8631644" y="3796402"/>
            <a:ext cx="1282904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Array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1"/>
      <p:bldP build="whole" bldLvl="1" animBg="1" rev="0" advAuto="0" spid="140" grpId="3"/>
      <p:bldP build="whole" bldLvl="1" animBg="1" rev="0" advAuto="0" spid="138" grpId="4"/>
      <p:bldP build="whole" bldLvl="1" animBg="1" rev="0" advAuto="0" spid="136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Типы данных"/>
          <p:cNvSpPr txBox="1"/>
          <p:nvPr>
            <p:ph type="title"/>
          </p:nvPr>
        </p:nvSpPr>
        <p:spPr>
          <a:xfrm>
            <a:off x="952500" y="-241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Типы данных</a:t>
            </a:r>
          </a:p>
        </p:txBody>
      </p:sp>
      <p:sp>
        <p:nvSpPr>
          <p:cNvPr id="143" name="Как узнать тип данных?"/>
          <p:cNvSpPr txBox="1"/>
          <p:nvPr/>
        </p:nvSpPr>
        <p:spPr>
          <a:xfrm>
            <a:off x="3719880" y="2132016"/>
            <a:ext cx="5565040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Как узнать тип данных?</a:t>
            </a:r>
          </a:p>
        </p:txBody>
      </p:sp>
      <p:sp>
        <p:nvSpPr>
          <p:cNvPr id="144" name="typeof '56'; // string…"/>
          <p:cNvSpPr txBox="1"/>
          <p:nvPr/>
        </p:nvSpPr>
        <p:spPr>
          <a:xfrm>
            <a:off x="3417416" y="3155718"/>
            <a:ext cx="6169968" cy="419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FF"/>
                </a:solidFill>
              </a:rPr>
              <a:t>typeof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31515"/>
                </a:solidFill>
              </a:rPr>
              <a:t>'56'</a:t>
            </a:r>
            <a:r>
              <a:rPr>
                <a:solidFill>
                  <a:srgbClr val="000000"/>
                </a:solidFill>
              </a:rPr>
              <a:t>; </a:t>
            </a:r>
            <a:r>
              <a:t>// string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50000"/>
              </a:lnSpc>
              <a:defRPr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FF"/>
                </a:solidFill>
              </a:rPr>
              <a:t>typeof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9885A"/>
                </a:solidFill>
              </a:rPr>
              <a:t>56</a:t>
            </a:r>
            <a:r>
              <a:rPr>
                <a:solidFill>
                  <a:srgbClr val="000000"/>
                </a:solidFill>
              </a:rPr>
              <a:t>; </a:t>
            </a:r>
            <a:r>
              <a:t>// number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50000"/>
              </a:lnSpc>
              <a:defRPr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FF"/>
                </a:solidFill>
              </a:rPr>
              <a:t>typeof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FF"/>
                </a:solidFill>
              </a:rPr>
              <a:t>null</a:t>
            </a:r>
            <a:r>
              <a:rPr>
                <a:solidFill>
                  <a:srgbClr val="000000"/>
                </a:solidFill>
              </a:rPr>
              <a:t>; </a:t>
            </a:r>
            <a:r>
              <a:t>// null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50000"/>
              </a:lnSpc>
              <a:defRPr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FF"/>
                </a:solidFill>
              </a:rPr>
              <a:t>typeof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FF"/>
                </a:solidFill>
              </a:rPr>
              <a:t>undefined</a:t>
            </a:r>
            <a:r>
              <a:rPr>
                <a:solidFill>
                  <a:srgbClr val="000000"/>
                </a:solidFill>
              </a:rPr>
              <a:t>; </a:t>
            </a:r>
            <a:r>
              <a:t>// undefined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50000"/>
              </a:lnSpc>
              <a:defRPr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FF"/>
                </a:solidFill>
              </a:rPr>
              <a:t>typeof</a:t>
            </a:r>
            <a:r>
              <a:rPr>
                <a:solidFill>
                  <a:srgbClr val="000000"/>
                </a:solidFill>
              </a:rPr>
              <a:t> [</a:t>
            </a:r>
            <a:r>
              <a:rPr>
                <a:solidFill>
                  <a:srgbClr val="09885A"/>
                </a:solidFill>
              </a:rPr>
              <a:t>67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09885A"/>
                </a:solidFill>
              </a:rPr>
              <a:t>67</a:t>
            </a:r>
            <a:r>
              <a:rPr>
                <a:solidFill>
                  <a:srgbClr val="000000"/>
                </a:solidFill>
              </a:rPr>
              <a:t>]; </a:t>
            </a:r>
            <a:r>
              <a:t>// array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50000"/>
              </a:lnSpc>
              <a:defRPr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FF"/>
                </a:solidFill>
              </a:rPr>
              <a:t>typeof</a:t>
            </a:r>
            <a:r>
              <a:rPr>
                <a:solidFill>
                  <a:srgbClr val="000000"/>
                </a:solidFill>
              </a:rPr>
              <a:t> {y: </a:t>
            </a:r>
            <a:r>
              <a:rPr>
                <a:solidFill>
                  <a:srgbClr val="09885A"/>
                </a:solidFill>
              </a:rPr>
              <a:t>56</a:t>
            </a:r>
            <a:r>
              <a:rPr>
                <a:solidFill>
                  <a:srgbClr val="000000"/>
                </a:solidFill>
              </a:rPr>
              <a:t>, p: </a:t>
            </a:r>
            <a:r>
              <a:rPr>
                <a:solidFill>
                  <a:srgbClr val="09885A"/>
                </a:solidFill>
              </a:rPr>
              <a:t>34</a:t>
            </a:r>
            <a:r>
              <a:rPr>
                <a:solidFill>
                  <a:srgbClr val="000000"/>
                </a:solidFill>
              </a:rPr>
              <a:t>}; </a:t>
            </a:r>
            <a:r>
              <a:t>// object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50000"/>
              </a:lnSpc>
              <a:defRPr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FF"/>
                </a:solidFill>
              </a:rPr>
              <a:t>typeof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FF"/>
                </a:solidFill>
              </a:rPr>
              <a:t>true</a:t>
            </a:r>
            <a:r>
              <a:rPr>
                <a:solidFill>
                  <a:srgbClr val="000000"/>
                </a:solidFill>
              </a:rPr>
              <a:t>; </a:t>
            </a:r>
            <a:r>
              <a:t>// boolean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Типы данных"/>
          <p:cNvSpPr txBox="1"/>
          <p:nvPr>
            <p:ph type="title"/>
          </p:nvPr>
        </p:nvSpPr>
        <p:spPr>
          <a:xfrm>
            <a:off x="952500" y="-241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Типы данных</a:t>
            </a:r>
          </a:p>
        </p:txBody>
      </p:sp>
      <p:sp>
        <p:nvSpPr>
          <p:cNvPr id="147" name="Как узнать тип данных?"/>
          <p:cNvSpPr txBox="1"/>
          <p:nvPr/>
        </p:nvSpPr>
        <p:spPr>
          <a:xfrm>
            <a:off x="3719880" y="2132016"/>
            <a:ext cx="5565040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Как узнать тип данных?</a:t>
            </a:r>
          </a:p>
        </p:txBody>
      </p:sp>
      <p:sp>
        <p:nvSpPr>
          <p:cNvPr id="148" name="typeof '56'; // string…"/>
          <p:cNvSpPr txBox="1"/>
          <p:nvPr/>
        </p:nvSpPr>
        <p:spPr>
          <a:xfrm>
            <a:off x="3417416" y="3155718"/>
            <a:ext cx="6169968" cy="419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FF"/>
                </a:solidFill>
              </a:rPr>
              <a:t>typeof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31515"/>
                </a:solidFill>
              </a:rPr>
              <a:t>'56'</a:t>
            </a:r>
            <a:r>
              <a:rPr>
                <a:solidFill>
                  <a:srgbClr val="000000"/>
                </a:solidFill>
              </a:rPr>
              <a:t>; </a:t>
            </a:r>
            <a:r>
              <a:t>// string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50000"/>
              </a:lnSpc>
              <a:defRPr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FF"/>
                </a:solidFill>
              </a:rPr>
              <a:t>typeof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9885A"/>
                </a:solidFill>
              </a:rPr>
              <a:t>56</a:t>
            </a:r>
            <a:r>
              <a:rPr>
                <a:solidFill>
                  <a:srgbClr val="000000"/>
                </a:solidFill>
              </a:rPr>
              <a:t>; </a:t>
            </a:r>
            <a:r>
              <a:t>// number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50000"/>
              </a:lnSpc>
              <a:defRPr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FF"/>
                </a:solidFill>
              </a:rPr>
              <a:t>typeof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FF"/>
                </a:solidFill>
              </a:rPr>
              <a:t>null</a:t>
            </a:r>
            <a:r>
              <a:rPr>
                <a:solidFill>
                  <a:srgbClr val="000000"/>
                </a:solidFill>
              </a:rPr>
              <a:t>; </a:t>
            </a:r>
            <a:r>
              <a:t>// object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50000"/>
              </a:lnSpc>
              <a:defRPr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FF"/>
                </a:solidFill>
              </a:rPr>
              <a:t>typeof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FF"/>
                </a:solidFill>
              </a:rPr>
              <a:t>undefined</a:t>
            </a:r>
            <a:r>
              <a:rPr>
                <a:solidFill>
                  <a:srgbClr val="000000"/>
                </a:solidFill>
              </a:rPr>
              <a:t>; </a:t>
            </a:r>
            <a:r>
              <a:t>// undefined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50000"/>
              </a:lnSpc>
              <a:defRPr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FF"/>
                </a:solidFill>
              </a:rPr>
              <a:t>typeof</a:t>
            </a:r>
            <a:r>
              <a:rPr>
                <a:solidFill>
                  <a:srgbClr val="000000"/>
                </a:solidFill>
              </a:rPr>
              <a:t> [</a:t>
            </a:r>
            <a:r>
              <a:rPr>
                <a:solidFill>
                  <a:srgbClr val="09885A"/>
                </a:solidFill>
              </a:rPr>
              <a:t>67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09885A"/>
                </a:solidFill>
              </a:rPr>
              <a:t>67</a:t>
            </a:r>
            <a:r>
              <a:rPr>
                <a:solidFill>
                  <a:srgbClr val="000000"/>
                </a:solidFill>
              </a:rPr>
              <a:t>]; </a:t>
            </a:r>
            <a:r>
              <a:t>// object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50000"/>
              </a:lnSpc>
              <a:defRPr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FF"/>
                </a:solidFill>
              </a:rPr>
              <a:t>typeof</a:t>
            </a:r>
            <a:r>
              <a:rPr>
                <a:solidFill>
                  <a:srgbClr val="000000"/>
                </a:solidFill>
              </a:rPr>
              <a:t> {y: </a:t>
            </a:r>
            <a:r>
              <a:rPr>
                <a:solidFill>
                  <a:srgbClr val="09885A"/>
                </a:solidFill>
              </a:rPr>
              <a:t>56</a:t>
            </a:r>
            <a:r>
              <a:rPr>
                <a:solidFill>
                  <a:srgbClr val="000000"/>
                </a:solidFill>
              </a:rPr>
              <a:t>, p: </a:t>
            </a:r>
            <a:r>
              <a:rPr>
                <a:solidFill>
                  <a:srgbClr val="09885A"/>
                </a:solidFill>
              </a:rPr>
              <a:t>34</a:t>
            </a:r>
            <a:r>
              <a:rPr>
                <a:solidFill>
                  <a:srgbClr val="000000"/>
                </a:solidFill>
              </a:rPr>
              <a:t>}; </a:t>
            </a:r>
            <a:r>
              <a:t>// object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50000"/>
              </a:lnSpc>
              <a:defRPr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FF"/>
                </a:solidFill>
              </a:rPr>
              <a:t>typeof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FF"/>
                </a:solidFill>
              </a:rPr>
              <a:t>true</a:t>
            </a:r>
            <a:r>
              <a:rPr>
                <a:solidFill>
                  <a:srgbClr val="000000"/>
                </a:solidFill>
              </a:rPr>
              <a:t>; </a:t>
            </a:r>
            <a:r>
              <a:t>// boolean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9" name="Array.isArray([67,45,89])"/>
          <p:cNvSpPr txBox="1"/>
          <p:nvPr/>
        </p:nvSpPr>
        <p:spPr>
          <a:xfrm>
            <a:off x="2860552" y="8117177"/>
            <a:ext cx="728369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sz="3600">
                <a:latin typeface="Menlo"/>
                <a:ea typeface="Menlo"/>
                <a:cs typeface="Menlo"/>
                <a:sym typeface="Menlo"/>
              </a:defRPr>
            </a:pPr>
            <a:r>
              <a:t>Array.isArray([</a:t>
            </a:r>
            <a:r>
              <a:rPr>
                <a:solidFill>
                  <a:srgbClr val="09885A"/>
                </a:solidFill>
              </a:rPr>
              <a:t>67</a:t>
            </a:r>
            <a:r>
              <a:t>,</a:t>
            </a:r>
            <a:r>
              <a:rPr>
                <a:solidFill>
                  <a:srgbClr val="09885A"/>
                </a:solidFill>
              </a:rPr>
              <a:t>45</a:t>
            </a:r>
            <a:r>
              <a:t>,</a:t>
            </a:r>
            <a:r>
              <a:rPr>
                <a:solidFill>
                  <a:srgbClr val="09885A"/>
                </a:solidFill>
              </a:rPr>
              <a:t>89</a:t>
            </a:r>
            <a:r>
              <a:t>])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Операторы"/>
          <p:cNvSpPr txBox="1"/>
          <p:nvPr>
            <p:ph type="title"/>
          </p:nvPr>
        </p:nvSpPr>
        <p:spPr>
          <a:xfrm>
            <a:off x="777771" y="-8093"/>
            <a:ext cx="11099801" cy="2159001"/>
          </a:xfrm>
          <a:prstGeom prst="rect">
            <a:avLst/>
          </a:prstGeom>
        </p:spPr>
        <p:txBody>
          <a:bodyPr/>
          <a:lstStyle/>
          <a:p>
            <a:pPr/>
            <a:r>
              <a:t>Операторы</a:t>
            </a:r>
          </a:p>
        </p:txBody>
      </p:sp>
      <p:grpSp>
        <p:nvGrpSpPr>
          <p:cNvPr id="154" name="Группа"/>
          <p:cNvGrpSpPr/>
          <p:nvPr/>
        </p:nvGrpSpPr>
        <p:grpSpPr>
          <a:xfrm>
            <a:off x="1806710" y="2592019"/>
            <a:ext cx="2601926" cy="2503923"/>
            <a:chOff x="0" y="0"/>
            <a:chExt cx="2601925" cy="2503921"/>
          </a:xfrm>
        </p:grpSpPr>
        <p:sp>
          <p:nvSpPr>
            <p:cNvPr id="152" name="Сравнение"/>
            <p:cNvSpPr txBox="1"/>
            <p:nvPr/>
          </p:nvSpPr>
          <p:spPr>
            <a:xfrm>
              <a:off x="-1" y="0"/>
              <a:ext cx="2601927" cy="647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/>
              </a:lvl1pPr>
            </a:lstStyle>
            <a:p>
              <a:pPr/>
              <a:r>
                <a:t>Сравнение</a:t>
              </a:r>
            </a:p>
          </p:txBody>
        </p:sp>
        <p:sp>
          <p:nvSpPr>
            <p:cNvPr id="153" name="&gt;    &lt;…"/>
            <p:cNvSpPr txBox="1"/>
            <p:nvPr/>
          </p:nvSpPr>
          <p:spPr>
            <a:xfrm>
              <a:off x="461086" y="739183"/>
              <a:ext cx="1679753" cy="1764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/>
              </a:pPr>
              <a:r>
                <a:t>&gt;    &lt;   </a:t>
              </a:r>
            </a:p>
            <a:p>
              <a:pPr>
                <a:defRPr sz="3600"/>
              </a:pPr>
              <a:r>
                <a:t>==   !=</a:t>
              </a:r>
            </a:p>
            <a:p>
              <a:pPr>
                <a:defRPr sz="3600"/>
              </a:pPr>
              <a:r>
                <a:t>&lt;=   &gt;=</a:t>
              </a:r>
            </a:p>
          </p:txBody>
        </p:sp>
      </p:grpSp>
      <p:grpSp>
        <p:nvGrpSpPr>
          <p:cNvPr id="157" name="Группа"/>
          <p:cNvGrpSpPr/>
          <p:nvPr/>
        </p:nvGrpSpPr>
        <p:grpSpPr>
          <a:xfrm>
            <a:off x="7683723" y="2532544"/>
            <a:ext cx="3403398" cy="2622873"/>
            <a:chOff x="0" y="0"/>
            <a:chExt cx="3403396" cy="2622871"/>
          </a:xfrm>
        </p:grpSpPr>
        <p:sp>
          <p:nvSpPr>
            <p:cNvPr id="155" name="Присваивание"/>
            <p:cNvSpPr txBox="1"/>
            <p:nvPr/>
          </p:nvSpPr>
          <p:spPr>
            <a:xfrm>
              <a:off x="0" y="0"/>
              <a:ext cx="3403397" cy="647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/>
              </a:lvl1pPr>
            </a:lstStyle>
            <a:p>
              <a:pPr/>
              <a:r>
                <a:t>Присваивание</a:t>
              </a:r>
            </a:p>
          </p:txBody>
        </p:sp>
        <p:sp>
          <p:nvSpPr>
            <p:cNvPr id="156" name="=   +=…"/>
            <p:cNvSpPr txBox="1"/>
            <p:nvPr/>
          </p:nvSpPr>
          <p:spPr>
            <a:xfrm>
              <a:off x="874623" y="858133"/>
              <a:ext cx="1654151" cy="1764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/>
              </a:pPr>
              <a:r>
                <a:t>=   +=</a:t>
              </a:r>
            </a:p>
            <a:p>
              <a:pPr>
                <a:defRPr sz="3600"/>
              </a:pPr>
              <a:r>
                <a:t>*=    /=</a:t>
              </a:r>
            </a:p>
            <a:p>
              <a:pPr>
                <a:defRPr sz="3600"/>
              </a:pPr>
              <a:r>
                <a:t>-= %=</a:t>
              </a:r>
            </a:p>
          </p:txBody>
        </p:sp>
      </p:grpSp>
      <p:grpSp>
        <p:nvGrpSpPr>
          <p:cNvPr id="160" name="Группа"/>
          <p:cNvGrpSpPr/>
          <p:nvPr/>
        </p:nvGrpSpPr>
        <p:grpSpPr>
          <a:xfrm>
            <a:off x="843390" y="5934778"/>
            <a:ext cx="4528566" cy="1511787"/>
            <a:chOff x="0" y="0"/>
            <a:chExt cx="4528565" cy="1511786"/>
          </a:xfrm>
        </p:grpSpPr>
        <p:sp>
          <p:nvSpPr>
            <p:cNvPr id="158" name="Строгое сравнение"/>
            <p:cNvSpPr txBox="1"/>
            <p:nvPr/>
          </p:nvSpPr>
          <p:spPr>
            <a:xfrm>
              <a:off x="-1" y="0"/>
              <a:ext cx="4528567" cy="647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/>
              </a:lvl1pPr>
            </a:lstStyle>
            <a:p>
              <a:pPr/>
              <a:r>
                <a:t>Строгое сравнение</a:t>
              </a:r>
            </a:p>
          </p:txBody>
        </p:sp>
        <p:sp>
          <p:nvSpPr>
            <p:cNvPr id="159" name="!==   ==="/>
            <p:cNvSpPr txBox="1"/>
            <p:nvPr/>
          </p:nvSpPr>
          <p:spPr>
            <a:xfrm>
              <a:off x="1144517" y="864648"/>
              <a:ext cx="1994307" cy="647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/>
              </a:lvl1pPr>
            </a:lstStyle>
            <a:p>
              <a:pPr/>
              <a:r>
                <a:t>!==   ===</a:t>
              </a:r>
            </a:p>
          </p:txBody>
        </p:sp>
      </p:grpSp>
      <p:grpSp>
        <p:nvGrpSpPr>
          <p:cNvPr id="163" name="Группа"/>
          <p:cNvGrpSpPr/>
          <p:nvPr/>
        </p:nvGrpSpPr>
        <p:grpSpPr>
          <a:xfrm>
            <a:off x="7354081" y="6008001"/>
            <a:ext cx="4062680" cy="2503923"/>
            <a:chOff x="21945" y="0"/>
            <a:chExt cx="4062679" cy="2503921"/>
          </a:xfrm>
        </p:grpSpPr>
        <p:sp>
          <p:nvSpPr>
            <p:cNvPr id="161" name="Арифметические"/>
            <p:cNvSpPr txBox="1"/>
            <p:nvPr/>
          </p:nvSpPr>
          <p:spPr>
            <a:xfrm>
              <a:off x="21945" y="0"/>
              <a:ext cx="4062680" cy="844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600"/>
              </a:lvl1pPr>
            </a:lstStyle>
            <a:p>
              <a:pPr/>
              <a:r>
                <a:t>Арифметические</a:t>
              </a:r>
            </a:p>
          </p:txBody>
        </p:sp>
        <p:sp>
          <p:nvSpPr>
            <p:cNvPr id="162" name="++    - -…"/>
            <p:cNvSpPr txBox="1"/>
            <p:nvPr/>
          </p:nvSpPr>
          <p:spPr>
            <a:xfrm>
              <a:off x="1392631" y="459359"/>
              <a:ext cx="1321309" cy="20445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++    - - </a:t>
              </a:r>
            </a:p>
            <a:p>
              <a:pPr/>
              <a:r>
                <a:t>+      -</a:t>
              </a:r>
            </a:p>
            <a:p>
              <a:pPr/>
              <a:r>
                <a:t>/    %</a:t>
              </a:r>
            </a:p>
            <a:p>
              <a:pPr/>
              <a:r>
                <a:t>*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3"/>
      <p:bldP build="whole" bldLvl="1" animBg="1" rev="0" advAuto="0" spid="154" grpId="1"/>
      <p:bldP build="whole" bldLvl="1" animBg="1" rev="0" advAuto="0" spid="157" grpId="2"/>
      <p:bldP build="whole" bldLvl="1" animBg="1" rev="0" advAuto="0" spid="163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Сравнение"/>
          <p:cNvSpPr txBox="1"/>
          <p:nvPr>
            <p:ph type="title"/>
          </p:nvPr>
        </p:nvSpPr>
        <p:spPr>
          <a:xfrm>
            <a:off x="952500" y="-120419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Сравнение</a:t>
            </a:r>
          </a:p>
        </p:txBody>
      </p:sp>
      <p:grpSp>
        <p:nvGrpSpPr>
          <p:cNvPr id="168" name="Группа"/>
          <p:cNvGrpSpPr/>
          <p:nvPr/>
        </p:nvGrpSpPr>
        <p:grpSpPr>
          <a:xfrm>
            <a:off x="3916019" y="2348696"/>
            <a:ext cx="5172762" cy="5963442"/>
            <a:chOff x="0" y="0"/>
            <a:chExt cx="5172760" cy="5963441"/>
          </a:xfrm>
        </p:grpSpPr>
        <p:sp>
          <p:nvSpPr>
            <p:cNvPr id="166" name="let y = 6;…"/>
            <p:cNvSpPr txBox="1"/>
            <p:nvPr/>
          </p:nvSpPr>
          <p:spPr>
            <a:xfrm>
              <a:off x="311877" y="1543841"/>
              <a:ext cx="4549007" cy="441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5200"/>
                </a:lnSpc>
                <a:defRPr sz="2900"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FF"/>
                  </a:solidFill>
                </a:rPr>
                <a:t>let</a:t>
              </a:r>
              <a:r>
                <a:t> y = </a:t>
              </a:r>
              <a:r>
                <a:rPr>
                  <a:solidFill>
                    <a:srgbClr val="09885A"/>
                  </a:solidFill>
                </a:rPr>
                <a:t>6</a:t>
              </a:r>
              <a:r>
                <a:t>;</a:t>
              </a:r>
            </a:p>
            <a:p>
              <a:pPr algn="l" defTabSz="457200">
                <a:lnSpc>
                  <a:spcPts val="5200"/>
                </a:lnSpc>
                <a:defRPr sz="2900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457200">
                <a:lnSpc>
                  <a:spcPts val="5200"/>
                </a:lnSpc>
                <a:defRPr sz="2900"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FF"/>
                  </a:solidFill>
                </a:rPr>
                <a:t>if</a:t>
              </a:r>
              <a:r>
                <a:t> (y &gt; </a:t>
              </a:r>
              <a:r>
                <a:rPr>
                  <a:solidFill>
                    <a:srgbClr val="09885A"/>
                  </a:solidFill>
                </a:rPr>
                <a:t>9</a:t>
              </a:r>
              <a:r>
                <a:t>) {</a:t>
              </a:r>
            </a:p>
            <a:p>
              <a:pPr algn="l" defTabSz="457200">
                <a:lnSpc>
                  <a:spcPts val="5200"/>
                </a:lnSpc>
                <a:defRPr sz="2900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457200">
                <a:lnSpc>
                  <a:spcPts val="5200"/>
                </a:lnSpc>
                <a:defRPr sz="2900">
                  <a:latin typeface="Menlo"/>
                  <a:ea typeface="Menlo"/>
                  <a:cs typeface="Menlo"/>
                  <a:sym typeface="Menlo"/>
                </a:defRPr>
              </a:pPr>
              <a:r>
                <a:t>    console.log(y);</a:t>
              </a:r>
            </a:p>
            <a:p>
              <a:pPr algn="l" defTabSz="457200">
                <a:lnSpc>
                  <a:spcPts val="5200"/>
                </a:lnSpc>
                <a:defRPr sz="2900">
                  <a:solidFill>
                    <a:srgbClr val="0000FF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00"/>
                  </a:solidFill>
                </a:rPr>
                <a:t>} </a:t>
              </a:r>
              <a:r>
                <a:t>else</a:t>
              </a:r>
              <a:r>
                <a:rPr>
                  <a:solidFill>
                    <a:srgbClr val="000000"/>
                  </a:solidFill>
                </a:rPr>
                <a:t> {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lnSpc>
                  <a:spcPts val="5200"/>
                </a:lnSpc>
                <a:defRPr sz="2900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457200">
                <a:lnSpc>
                  <a:spcPts val="5200"/>
                </a:lnSpc>
                <a:defRPr sz="2900">
                  <a:latin typeface="Menlo"/>
                  <a:ea typeface="Menlo"/>
                  <a:cs typeface="Menlo"/>
                  <a:sym typeface="Menlo"/>
                </a:defRPr>
              </a:pPr>
              <a:r>
                <a:t>    console.log(</a:t>
              </a:r>
              <a:r>
                <a:rPr>
                  <a:solidFill>
                    <a:srgbClr val="09885A"/>
                  </a:solidFill>
                </a:rPr>
                <a:t>2</a:t>
              </a:r>
              <a:r>
                <a:t>);</a:t>
              </a:r>
            </a:p>
            <a:p>
              <a:pPr algn="l" defTabSz="457200">
                <a:lnSpc>
                  <a:spcPts val="5200"/>
                </a:lnSpc>
                <a:defRPr sz="2900">
                  <a:latin typeface="Menlo"/>
                  <a:ea typeface="Menlo"/>
                  <a:cs typeface="Menlo"/>
                  <a:sym typeface="Menlo"/>
                </a:defRPr>
              </a:pPr>
              <a:r>
                <a:t>}</a:t>
              </a:r>
            </a:p>
          </p:txBody>
        </p:sp>
        <p:sp>
          <p:nvSpPr>
            <p:cNvPr id="167" name="Простая запись if/else"/>
            <p:cNvSpPr txBox="1"/>
            <p:nvPr/>
          </p:nvSpPr>
          <p:spPr>
            <a:xfrm>
              <a:off x="0" y="0"/>
              <a:ext cx="5172761" cy="647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/>
              </a:lvl1pPr>
            </a:lstStyle>
            <a:p>
              <a:pPr/>
              <a:r>
                <a:t>Простая запись if/else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Сравнение"/>
          <p:cNvSpPr txBox="1"/>
          <p:nvPr>
            <p:ph type="title"/>
          </p:nvPr>
        </p:nvSpPr>
        <p:spPr>
          <a:xfrm>
            <a:off x="952500" y="-120419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Сравнение</a:t>
            </a:r>
          </a:p>
        </p:txBody>
      </p:sp>
      <p:grpSp>
        <p:nvGrpSpPr>
          <p:cNvPr id="173" name="Группа"/>
          <p:cNvGrpSpPr/>
          <p:nvPr/>
        </p:nvGrpSpPr>
        <p:grpSpPr>
          <a:xfrm>
            <a:off x="2499890" y="2740225"/>
            <a:ext cx="8005020" cy="1712282"/>
            <a:chOff x="0" y="0"/>
            <a:chExt cx="8005018" cy="1712280"/>
          </a:xfrm>
        </p:grpSpPr>
        <p:sp>
          <p:nvSpPr>
            <p:cNvPr id="171" name="Триадная запись"/>
            <p:cNvSpPr txBox="1"/>
            <p:nvPr/>
          </p:nvSpPr>
          <p:spPr>
            <a:xfrm>
              <a:off x="1873201" y="0"/>
              <a:ext cx="3984042" cy="647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/>
              </a:lvl1pPr>
            </a:lstStyle>
            <a:p>
              <a:pPr/>
              <a:r>
                <a:t>Триадная запись</a:t>
              </a:r>
            </a:p>
          </p:txBody>
        </p:sp>
        <p:sp>
          <p:nvSpPr>
            <p:cNvPr id="172" name="(y &gt; 9) ? console.log(y) : console.log(2);"/>
            <p:cNvSpPr txBox="1"/>
            <p:nvPr/>
          </p:nvSpPr>
          <p:spPr>
            <a:xfrm>
              <a:off x="0" y="899480"/>
              <a:ext cx="8005019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600"/>
                </a:lnSpc>
                <a:defRPr>
                  <a:latin typeface="Menlo"/>
                  <a:ea typeface="Menlo"/>
                  <a:cs typeface="Menlo"/>
                  <a:sym typeface="Menlo"/>
                </a:defRPr>
              </a:pPr>
              <a:r>
                <a:t>(y &gt; </a:t>
              </a:r>
              <a:r>
                <a:rPr>
                  <a:solidFill>
                    <a:srgbClr val="09885A"/>
                  </a:solidFill>
                </a:rPr>
                <a:t>9</a:t>
              </a:r>
              <a:r>
                <a:t>) ? console.log(y) : console.log(</a:t>
              </a:r>
              <a:r>
                <a:rPr>
                  <a:solidFill>
                    <a:srgbClr val="09885A"/>
                  </a:solidFill>
                </a:rPr>
                <a:t>2</a:t>
              </a:r>
              <a:r>
                <a:t>);</a:t>
              </a:r>
            </a:p>
          </p:txBody>
        </p:sp>
      </p:grpSp>
      <p:grpSp>
        <p:nvGrpSpPr>
          <p:cNvPr id="176" name="Группа"/>
          <p:cNvGrpSpPr/>
          <p:nvPr/>
        </p:nvGrpSpPr>
        <p:grpSpPr>
          <a:xfrm>
            <a:off x="3092801" y="6178148"/>
            <a:ext cx="6544624" cy="2358788"/>
            <a:chOff x="0" y="0"/>
            <a:chExt cx="6544623" cy="2358786"/>
          </a:xfrm>
        </p:grpSpPr>
        <p:sp>
          <p:nvSpPr>
            <p:cNvPr id="174" name="Присваивание и триада"/>
            <p:cNvSpPr txBox="1"/>
            <p:nvPr/>
          </p:nvSpPr>
          <p:spPr>
            <a:xfrm>
              <a:off x="646968" y="0"/>
              <a:ext cx="5525263" cy="647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/>
              </a:lvl1pPr>
            </a:lstStyle>
            <a:p>
              <a:pPr/>
              <a:r>
                <a:t>Присваивание и триада</a:t>
              </a:r>
            </a:p>
          </p:txBody>
        </p:sp>
        <p:sp>
          <p:nvSpPr>
            <p:cNvPr id="175" name="let t = 2;…"/>
            <p:cNvSpPr txBox="1"/>
            <p:nvPr/>
          </p:nvSpPr>
          <p:spPr>
            <a:xfrm>
              <a:off x="0" y="529986"/>
              <a:ext cx="6544624" cy="182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5200"/>
                </a:lnSpc>
                <a:defRPr sz="2900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457200">
                <a:lnSpc>
                  <a:spcPts val="5200"/>
                </a:lnSpc>
                <a:defRPr sz="2900"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FF"/>
                  </a:solidFill>
                </a:rPr>
                <a:t>let</a:t>
              </a:r>
              <a:r>
                <a:t> t = </a:t>
              </a:r>
              <a:r>
                <a:rPr>
                  <a:solidFill>
                    <a:srgbClr val="09885A"/>
                  </a:solidFill>
                </a:rPr>
                <a:t>2</a:t>
              </a:r>
              <a:r>
                <a:t>;</a:t>
              </a:r>
            </a:p>
            <a:p>
              <a:pPr algn="l" defTabSz="457200">
                <a:lnSpc>
                  <a:spcPts val="5200"/>
                </a:lnSpc>
                <a:defRPr sz="2900"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000FF"/>
                  </a:solidFill>
                </a:rPr>
                <a:t>let</a:t>
              </a:r>
              <a:r>
                <a:t> y = (t &gt; </a:t>
              </a:r>
              <a:r>
                <a:rPr>
                  <a:solidFill>
                    <a:srgbClr val="09885A"/>
                  </a:solidFill>
                </a:rPr>
                <a:t>9</a:t>
              </a:r>
              <a:r>
                <a:t>) ? </a:t>
              </a:r>
              <a:r>
                <a:rPr>
                  <a:solidFill>
                    <a:srgbClr val="09885A"/>
                  </a:solidFill>
                </a:rPr>
                <a:t>5</a:t>
              </a:r>
              <a:r>
                <a:t> : </a:t>
              </a:r>
              <a:r>
                <a:rPr>
                  <a:solidFill>
                    <a:srgbClr val="0000FF"/>
                  </a:solidFill>
                </a:rPr>
                <a:t>false</a:t>
              </a:r>
              <a:r>
                <a:t>;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1"/>
      <p:bldP build="whole" bldLvl="1" animBg="1" rev="0" advAuto="0" spid="176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