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6858000" cx="9144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7" name="Shape 257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7" name="Shape 267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5" name="Shape 275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3" name="Shape 283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1" name="Shape 291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9" name="Shape 299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7" name="Shape 307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5" name="Shape 315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4" name="Shape 324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3" name="Shape 333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0" name="Shape 340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7" name="Shape 347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6" name="Shape 356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3" name="Shape 363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2" name="Shape 372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9" name="Shape 379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6" name="Shape 386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, Content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verTx">
  <p:cSld name="Title, Content over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fourObj">
  <p:cSld name="Title, 4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6" name="Shape 46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7" name="Shape 47"/>
          <p:cNvSpPr txBox="1"/>
          <p:nvPr>
            <p:ph idx="4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Shape 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 Slid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Slid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, Conten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itle, 2 Conte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nly">
  <p:cSld name="Centered 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subTitle"/>
          </p:nvPr>
        </p:nvSpPr>
        <p:spPr>
          <a:xfrm>
            <a:off x="685800" y="2130480"/>
            <a:ext cx="7771680" cy="6811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AndObj">
  <p:cSld name="Title, 2 Content and Conte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5" name="Shape 75"/>
          <p:cNvSpPr txBox="1"/>
          <p:nvPr>
            <p:ph idx="2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6" name="Shape 76"/>
          <p:cNvSpPr txBox="1"/>
          <p:nvPr>
            <p:ph idx="3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AndTwoObj">
  <p:cSld name="Title Content and 2 Conte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0" name="Shape 80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1" name="Shape 81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OverTx">
  <p:cSld name="Title, 2 Content over Conte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5" name="Shape 85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6" name="Shape 86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verTx">
  <p:cSld name="Title, Content over Conte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0" name="Shape 90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fourObj">
  <p:cSld name="Title, 4 Conten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4" name="Shape 94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5" name="Shape 95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6" name="Shape 96"/>
          <p:cNvSpPr txBox="1"/>
          <p:nvPr>
            <p:ph idx="4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6 Conten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0" name="Shape 100"/>
          <p:cNvSpPr txBox="1"/>
          <p:nvPr>
            <p:ph idx="2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pic>
        <p:nvPicPr>
          <p:cNvPr id="101" name="Shape 10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itle, 2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8" name="Shape 18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nly">
  <p:cSld name="Centered 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idx="1" type="subTitle"/>
          </p:nvPr>
        </p:nvSpPr>
        <p:spPr>
          <a:xfrm>
            <a:off x="685800" y="2130480"/>
            <a:ext cx="7771680" cy="6811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AndObj">
  <p:cSld name="Title, 2 Content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7" name="Shape 27"/>
          <p:cNvSpPr txBox="1"/>
          <p:nvPr>
            <p:ph idx="3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AndTwoObj">
  <p:cSld name="Title Content and 2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2" name="Shape 32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OverTx">
  <p:cSld name="Title, 2 Content over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7" name="Shape 37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har char="●"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Char char="○"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Char char="■"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Char char="●"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Char char="○"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Char char="■"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Char char="●"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Char char="○"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Char char="■"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har char="●"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Char char="○"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Char char="■"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Char char="●"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Char char="○"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Char char="■"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Char char="●"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Char char="○"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Char char="■"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Relationship Id="rId4" Type="http://schemas.openxmlformats.org/officeDocument/2006/relationships/image" Target="../media/image2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Relationship Id="rId4" Type="http://schemas.openxmlformats.org/officeDocument/2006/relationships/image" Target="../media/image2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Relationship Id="rId4" Type="http://schemas.openxmlformats.org/officeDocument/2006/relationships/image" Target="../media/image2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Relationship Id="rId4" Type="http://schemas.openxmlformats.org/officeDocument/2006/relationships/image" Target="../media/image2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Relationship Id="rId4" Type="http://schemas.openxmlformats.org/officeDocument/2006/relationships/image" Target="../media/image2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Relationship Id="rId4" Type="http://schemas.openxmlformats.org/officeDocument/2006/relationships/image" Target="../media/image2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png"/><Relationship Id="rId4" Type="http://schemas.openxmlformats.org/officeDocument/2006/relationships/image" Target="../media/image2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08" name="Shape 108"/>
          <p:cNvSpPr/>
          <p:nvPr/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9" name="Shape 1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600" y="0"/>
            <a:ext cx="9192600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/>
          <p:nvPr/>
        </p:nvSpPr>
        <p:spPr>
          <a:xfrm>
            <a:off x="1218960" y="2345040"/>
            <a:ext cx="5893200" cy="1540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rgbClr val="FFFFFF"/>
                </a:solidFill>
              </a:rPr>
              <a:t>JavaScript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i="1" lang="en-US" sz="2400">
                <a:solidFill>
                  <a:srgbClr val="FFFFFF"/>
                </a:solidFill>
              </a:rPr>
              <a:t>Lecture 3. Functions &amp; Array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Shape 1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0" y="-39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Shape 175"/>
          <p:cNvSpPr/>
          <p:nvPr/>
        </p:nvSpPr>
        <p:spPr>
          <a:xfrm>
            <a:off x="396850" y="933475"/>
            <a:ext cx="8491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/>
              <a:t>Functions Optional Arguments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396850" y="2000275"/>
            <a:ext cx="83502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/>
              <a:t>ES5 style</a:t>
            </a:r>
          </a:p>
        </p:txBody>
      </p:sp>
      <p:pic>
        <p:nvPicPr>
          <p:cNvPr descr="Selection_20171023_feffc3b.png" id="177" name="Shape 1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2659763"/>
            <a:ext cx="8350300" cy="3214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Shape 1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0" y="-39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Shape 183"/>
          <p:cNvSpPr/>
          <p:nvPr/>
        </p:nvSpPr>
        <p:spPr>
          <a:xfrm>
            <a:off x="396850" y="933475"/>
            <a:ext cx="8491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/>
              <a:t>Functions Optional Arguments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4800"/>
          </a:p>
        </p:txBody>
      </p:sp>
      <p:pic>
        <p:nvPicPr>
          <p:cNvPr descr="Selection_20171019_f1a4344.png" id="184" name="Shape 1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375" y="2615425"/>
            <a:ext cx="8447250" cy="299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Shape 185"/>
          <p:cNvSpPr txBox="1"/>
          <p:nvPr/>
        </p:nvSpPr>
        <p:spPr>
          <a:xfrm>
            <a:off x="396850" y="2000275"/>
            <a:ext cx="83502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ES6 style. </a:t>
            </a:r>
            <a:r>
              <a:rPr lang="en-US" sz="1800"/>
              <a:t>Option arguments should be declared in end of the arguments list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Shape 1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0" y="-39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Shape 191"/>
          <p:cNvSpPr/>
          <p:nvPr/>
        </p:nvSpPr>
        <p:spPr>
          <a:xfrm>
            <a:off x="396850" y="933475"/>
            <a:ext cx="8491800" cy="7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/>
              <a:t>Return</a:t>
            </a:r>
          </a:p>
        </p:txBody>
      </p:sp>
      <p:pic>
        <p:nvPicPr>
          <p:cNvPr descr="Selection_20171019_e95f3af.png" id="192" name="Shape 1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2097160"/>
            <a:ext cx="8350300" cy="3882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Shape 1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0" y="-39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Shape 198"/>
          <p:cNvSpPr/>
          <p:nvPr/>
        </p:nvSpPr>
        <p:spPr>
          <a:xfrm>
            <a:off x="396850" y="933475"/>
            <a:ext cx="8491800" cy="7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/>
              <a:t>Self Execution Functions</a:t>
            </a:r>
          </a:p>
        </p:txBody>
      </p:sp>
      <p:pic>
        <p:nvPicPr>
          <p:cNvPr descr="Selection_20171019_22db29b.png" id="199" name="Shape 1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2139940"/>
            <a:ext cx="8350300" cy="3340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Shape 2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0" y="-39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Shape 205"/>
          <p:cNvSpPr/>
          <p:nvPr/>
        </p:nvSpPr>
        <p:spPr>
          <a:xfrm>
            <a:off x="396853" y="933475"/>
            <a:ext cx="8491800" cy="11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/>
              <a:t>Scope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396850" y="2512225"/>
            <a:ext cx="84918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>
                <a:highlight>
                  <a:srgbClr val="FFFFFF"/>
                </a:highlight>
              </a:rPr>
              <a:t>In JavaScript there are two types of scopes: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396850" y="2893225"/>
            <a:ext cx="8491800" cy="10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-US" sz="1800">
                <a:highlight>
                  <a:srgbClr val="FFFFFF"/>
                </a:highlight>
              </a:rPr>
              <a:t>Global Scope</a:t>
            </a:r>
          </a:p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Clr>
                <a:srgbClr val="222222"/>
              </a:buClr>
              <a:buSzPct val="100000"/>
              <a:buChar char="●"/>
            </a:pPr>
            <a:r>
              <a:rPr lang="en-US" sz="1800">
                <a:solidFill>
                  <a:srgbClr val="222222"/>
                </a:solidFill>
                <a:highlight>
                  <a:srgbClr val="FFFFFF"/>
                </a:highlight>
              </a:rPr>
              <a:t>Local Scope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396850" y="1902625"/>
            <a:ext cx="84918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>
                <a:highlight>
                  <a:srgbClr val="FFFFFF"/>
                </a:highlight>
              </a:rPr>
              <a:t>Scope determines accessibility of functions and variables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Shape 2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0" y="-39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Shape 214"/>
          <p:cNvSpPr/>
          <p:nvPr/>
        </p:nvSpPr>
        <p:spPr>
          <a:xfrm>
            <a:off x="396853" y="933475"/>
            <a:ext cx="8491800" cy="11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/>
              <a:t>Global </a:t>
            </a:r>
            <a:r>
              <a:rPr lang="en-US" sz="4800"/>
              <a:t>Scope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396850" y="1902625"/>
            <a:ext cx="84918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>
                <a:highlight>
                  <a:srgbClr val="FFFFFF"/>
                </a:highlight>
              </a:rPr>
              <a:t>Scope determines accessibility of functions and variables</a:t>
            </a:r>
          </a:p>
        </p:txBody>
      </p:sp>
      <p:pic>
        <p:nvPicPr>
          <p:cNvPr descr="Selection_20171019_41a45c3.png" id="216" name="Shape 2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2480231"/>
            <a:ext cx="8350300" cy="2964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Shape 2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0" y="-39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Shape 222"/>
          <p:cNvSpPr/>
          <p:nvPr/>
        </p:nvSpPr>
        <p:spPr>
          <a:xfrm>
            <a:off x="396853" y="933475"/>
            <a:ext cx="8491800" cy="11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/>
              <a:t>Scope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x="396850" y="1902625"/>
            <a:ext cx="84918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>
                <a:highlight>
                  <a:srgbClr val="FFFFFF"/>
                </a:highlight>
              </a:rPr>
              <a:t>All ES5 global variables are members of the window object, but not ES6</a:t>
            </a:r>
          </a:p>
        </p:txBody>
      </p:sp>
      <p:pic>
        <p:nvPicPr>
          <p:cNvPr descr="Selection_20171019_475bfab.png" id="224" name="Shape 2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2536588"/>
            <a:ext cx="8350300" cy="2546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Shape 2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0" y="-39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Shape 230"/>
          <p:cNvSpPr/>
          <p:nvPr/>
        </p:nvSpPr>
        <p:spPr>
          <a:xfrm>
            <a:off x="396853" y="933475"/>
            <a:ext cx="8491800" cy="11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/>
              <a:t>Local </a:t>
            </a:r>
            <a:r>
              <a:rPr lang="en-US" sz="4800"/>
              <a:t>Scope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396850" y="1902625"/>
            <a:ext cx="84918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>
                <a:highlight>
                  <a:srgbClr val="FFFFFF"/>
                </a:highlight>
              </a:rPr>
              <a:t>There is no way to access local variable</a:t>
            </a:r>
          </a:p>
        </p:txBody>
      </p:sp>
      <p:pic>
        <p:nvPicPr>
          <p:cNvPr descr="Selection_20171019_29890cf.png" id="232" name="Shape 2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2501098"/>
            <a:ext cx="8350300" cy="29226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Shape 2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0" y="-3960"/>
            <a:ext cx="9143400" cy="6861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lection_20171019_9301f0a.png" id="238" name="Shape 2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2104449"/>
            <a:ext cx="8350300" cy="3715901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Shape 239"/>
          <p:cNvSpPr/>
          <p:nvPr/>
        </p:nvSpPr>
        <p:spPr>
          <a:xfrm>
            <a:off x="396853" y="933475"/>
            <a:ext cx="8491800" cy="11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/>
              <a:t>Scope Chaining</a:t>
            </a:r>
          </a:p>
        </p:txBody>
      </p:sp>
      <p:sp>
        <p:nvSpPr>
          <p:cNvPr id="240" name="Shape 240"/>
          <p:cNvSpPr/>
          <p:nvPr/>
        </p:nvSpPr>
        <p:spPr>
          <a:xfrm>
            <a:off x="2074775" y="3804400"/>
            <a:ext cx="4275600" cy="1504950"/>
          </a:xfrm>
          <a:prstGeom prst="flowChartProcess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/>
          <p:nvPr/>
        </p:nvSpPr>
        <p:spPr>
          <a:xfrm>
            <a:off x="1710750" y="3194800"/>
            <a:ext cx="4908375" cy="2210400"/>
          </a:xfrm>
          <a:prstGeom prst="flowChartProcess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/>
          <p:nvPr/>
        </p:nvSpPr>
        <p:spPr>
          <a:xfrm>
            <a:off x="1386025" y="2671075"/>
            <a:ext cx="5429200" cy="2922825"/>
          </a:xfrm>
          <a:prstGeom prst="flowChartProcess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43" name="Shape 243"/>
          <p:cNvCxnSpPr/>
          <p:nvPr/>
        </p:nvCxnSpPr>
        <p:spPr>
          <a:xfrm>
            <a:off x="1256750" y="2454650"/>
            <a:ext cx="0" cy="22104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44" name="Shape 244"/>
          <p:cNvCxnSpPr/>
          <p:nvPr/>
        </p:nvCxnSpPr>
        <p:spPr>
          <a:xfrm>
            <a:off x="1576100" y="2991400"/>
            <a:ext cx="0" cy="16767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45" name="Shape 245"/>
          <p:cNvCxnSpPr/>
          <p:nvPr/>
        </p:nvCxnSpPr>
        <p:spPr>
          <a:xfrm>
            <a:off x="1946450" y="3603800"/>
            <a:ext cx="0" cy="10944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46" name="Shape 246"/>
          <p:cNvSpPr txBox="1"/>
          <p:nvPr/>
        </p:nvSpPr>
        <p:spPr>
          <a:xfrm>
            <a:off x="8188800" y="4998225"/>
            <a:ext cx="557400" cy="7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800">
                <a:solidFill>
                  <a:srgbClr val="1C4587"/>
                </a:solidFill>
              </a:rPr>
              <a:t>I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Shape 2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0" y="-39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Shape 252"/>
          <p:cNvSpPr/>
          <p:nvPr/>
        </p:nvSpPr>
        <p:spPr>
          <a:xfrm>
            <a:off x="396853" y="933475"/>
            <a:ext cx="8491800" cy="11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/>
              <a:t>Scope Chaining</a:t>
            </a:r>
          </a:p>
        </p:txBody>
      </p:sp>
      <p:pic>
        <p:nvPicPr>
          <p:cNvPr descr="Selection_20171019_b7a1c5c.png" id="253" name="Shape 2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2104449"/>
            <a:ext cx="8350300" cy="3715901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Shape 254"/>
          <p:cNvSpPr txBox="1"/>
          <p:nvPr/>
        </p:nvSpPr>
        <p:spPr>
          <a:xfrm>
            <a:off x="8188800" y="4998225"/>
            <a:ext cx="557400" cy="7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800">
                <a:solidFill>
                  <a:srgbClr val="1C4587"/>
                </a:solidFill>
              </a:rPr>
              <a:t>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Shape 1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0" y="-39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/>
          <p:nvPr/>
        </p:nvSpPr>
        <p:spPr>
          <a:xfrm>
            <a:off x="396850" y="933475"/>
            <a:ext cx="84918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/>
              <a:t>Lesson Plan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396850" y="1978825"/>
            <a:ext cx="8491800" cy="39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Char char="●"/>
            </a:pPr>
            <a:r>
              <a:rPr lang="en-US" sz="1800">
                <a:highlight>
                  <a:srgbClr val="FFFFFF"/>
                </a:highlight>
              </a:rPr>
              <a:t>Function Declaration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1800">
                <a:highlight>
                  <a:srgbClr val="FFFFFF"/>
                </a:highlight>
              </a:rPr>
              <a:t>Function Expression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1800">
                <a:highlight>
                  <a:srgbClr val="FFFFFF"/>
                </a:highlight>
              </a:rPr>
              <a:t>Parameters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1800">
                <a:highlight>
                  <a:srgbClr val="FFFFFF"/>
                </a:highlight>
              </a:rPr>
              <a:t>Return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1800">
                <a:highlight>
                  <a:srgbClr val="FFFFFF"/>
                </a:highlight>
              </a:rPr>
              <a:t>Self Execution Functions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1800">
                <a:highlight>
                  <a:srgbClr val="FFFFFF"/>
                </a:highlight>
              </a:rPr>
              <a:t>Scope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1800">
                <a:highlight>
                  <a:srgbClr val="FFFFFF"/>
                </a:highlight>
              </a:rPr>
              <a:t>Clousers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1800">
                <a:highlight>
                  <a:srgbClr val="FFFFFF"/>
                </a:highlight>
              </a:rPr>
              <a:t>Array overview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1800">
                <a:highlight>
                  <a:srgbClr val="FFFFFF"/>
                </a:highlight>
              </a:rPr>
              <a:t>Arguments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1800">
                <a:highlight>
                  <a:srgbClr val="FFFFFF"/>
                </a:highlight>
              </a:rPr>
              <a:t>Arrow Functions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1800">
                <a:highlight>
                  <a:srgbClr val="FFFFFF"/>
                </a:highlight>
              </a:rPr>
              <a:t>Functions Strict Mode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Shape 2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0" y="-39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Shape 260"/>
          <p:cNvSpPr/>
          <p:nvPr/>
        </p:nvSpPr>
        <p:spPr>
          <a:xfrm>
            <a:off x="396853" y="933475"/>
            <a:ext cx="8491800" cy="11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/>
              <a:t>Lexical Environment</a:t>
            </a:r>
          </a:p>
        </p:txBody>
      </p:sp>
      <p:pic>
        <p:nvPicPr>
          <p:cNvPr descr="Selection_20171020_5960da3.png" id="261" name="Shape 2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2687116"/>
            <a:ext cx="8350300" cy="3006117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Shape 262"/>
          <p:cNvSpPr txBox="1"/>
          <p:nvPr/>
        </p:nvSpPr>
        <p:spPr>
          <a:xfrm>
            <a:off x="8188800" y="4769625"/>
            <a:ext cx="557400" cy="7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800">
                <a:solidFill>
                  <a:srgbClr val="1C4587"/>
                </a:solidFill>
              </a:rPr>
              <a:t>I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389400" y="2076850"/>
            <a:ext cx="83610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/>
              <a:t>Functions in JavaScript have a lexical scope</a:t>
            </a:r>
          </a:p>
        </p:txBody>
      </p:sp>
      <p:sp>
        <p:nvSpPr>
          <p:cNvPr id="264" name="Shape 264"/>
          <p:cNvSpPr/>
          <p:nvPr/>
        </p:nvSpPr>
        <p:spPr>
          <a:xfrm>
            <a:off x="1227725" y="2906400"/>
            <a:ext cx="2000700" cy="10452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Shape 2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0" y="-39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Shape 270"/>
          <p:cNvSpPr/>
          <p:nvPr/>
        </p:nvSpPr>
        <p:spPr>
          <a:xfrm>
            <a:off x="396853" y="933475"/>
            <a:ext cx="8491800" cy="11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/>
              <a:t>Closures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396850" y="2003750"/>
            <a:ext cx="68679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/>
              <a:t>Closures give us ability to </a:t>
            </a:r>
            <a:r>
              <a:rPr lang="en-US" sz="1800"/>
              <a:t>encapsulate</a:t>
            </a:r>
            <a:r>
              <a:rPr lang="en-US" sz="1800"/>
              <a:t> some data or functional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0" y="3251050"/>
            <a:ext cx="9144000" cy="8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3000"/>
              <a:t>Let’s write a counter to demonstrate it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Shape 2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0" y="-39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Shape 278"/>
          <p:cNvSpPr/>
          <p:nvPr/>
        </p:nvSpPr>
        <p:spPr>
          <a:xfrm>
            <a:off x="396853" y="933475"/>
            <a:ext cx="8491800" cy="11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/>
              <a:t>Closures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396850" y="2003750"/>
            <a:ext cx="68679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Closures give us ability to encapsulate some data or functional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0" y="3251050"/>
            <a:ext cx="9144000" cy="8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3000"/>
              <a:t>Let’s write a singleton counter to demonstrate it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Shape 2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0" y="-39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/>
          <p:nvPr/>
        </p:nvSpPr>
        <p:spPr>
          <a:xfrm>
            <a:off x="396853" y="933475"/>
            <a:ext cx="8491800" cy="11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/>
              <a:t>Array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396850" y="1983850"/>
            <a:ext cx="70800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/>
              <a:t>Brief overview</a:t>
            </a:r>
          </a:p>
        </p:txBody>
      </p:sp>
      <p:pic>
        <p:nvPicPr>
          <p:cNvPr descr="Selection_20171020_e87c14d.png" id="288" name="Shape 2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2599211"/>
            <a:ext cx="8350300" cy="2421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Shape 2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0" y="-39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Shape 294"/>
          <p:cNvSpPr/>
          <p:nvPr/>
        </p:nvSpPr>
        <p:spPr>
          <a:xfrm>
            <a:off x="396853" y="933475"/>
            <a:ext cx="8491800" cy="11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/>
              <a:t>Operations with array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x="394750" y="2043775"/>
            <a:ext cx="83502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/>
              <a:t>push - adds new element to the end of the given array</a:t>
            </a:r>
          </a:p>
        </p:txBody>
      </p:sp>
      <p:pic>
        <p:nvPicPr>
          <p:cNvPr descr="Selection_20171023_b94a0bc.png" id="296" name="Shape 2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2756852"/>
            <a:ext cx="8350300" cy="3173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Shape 3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0" y="-39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Shape 302"/>
          <p:cNvSpPr/>
          <p:nvPr/>
        </p:nvSpPr>
        <p:spPr>
          <a:xfrm>
            <a:off x="396853" y="933475"/>
            <a:ext cx="8491800" cy="11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/>
              <a:t>Operations with array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396850" y="2056950"/>
            <a:ext cx="83502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/>
              <a:t>shift and unshift</a:t>
            </a:r>
          </a:p>
        </p:txBody>
      </p:sp>
      <p:pic>
        <p:nvPicPr>
          <p:cNvPr descr="Selection_20171023_8c31eb6.png" id="304" name="Shape 3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2778743"/>
            <a:ext cx="8350300" cy="26721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Shape 3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0" y="-39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Shape 310"/>
          <p:cNvSpPr/>
          <p:nvPr/>
        </p:nvSpPr>
        <p:spPr>
          <a:xfrm>
            <a:off x="396853" y="933475"/>
            <a:ext cx="8491800" cy="11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/>
              <a:t>Array Length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396850" y="1967575"/>
            <a:ext cx="60717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/>
              <a:t>Iterating </a:t>
            </a:r>
            <a:r>
              <a:rPr lang="en-US" sz="1800"/>
              <a:t>through</a:t>
            </a:r>
            <a:r>
              <a:rPr lang="en-US" sz="1800"/>
              <a:t> array using loop</a:t>
            </a:r>
          </a:p>
        </p:txBody>
      </p:sp>
      <p:pic>
        <p:nvPicPr>
          <p:cNvPr descr="Selection_20171020_eb04996.png" id="312" name="Shape 3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2653498"/>
            <a:ext cx="8350300" cy="29226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Shape 3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0" y="-39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Shape 318"/>
          <p:cNvSpPr/>
          <p:nvPr/>
        </p:nvSpPr>
        <p:spPr>
          <a:xfrm>
            <a:off x="396853" y="933475"/>
            <a:ext cx="8491800" cy="11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/>
              <a:t>Array Length</a:t>
            </a:r>
          </a:p>
        </p:txBody>
      </p:sp>
      <p:sp>
        <p:nvSpPr>
          <p:cNvPr id="319" name="Shape 319"/>
          <p:cNvSpPr txBox="1"/>
          <p:nvPr/>
        </p:nvSpPr>
        <p:spPr>
          <a:xfrm>
            <a:off x="396850" y="1967575"/>
            <a:ext cx="8352300" cy="5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</a:rPr>
              <a:t>Sparse array</a:t>
            </a:r>
          </a:p>
        </p:txBody>
      </p:sp>
      <p:pic>
        <p:nvPicPr>
          <p:cNvPr descr="Selection_20171020_18e68d5.png" id="320" name="Shape 3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2682700"/>
            <a:ext cx="8350300" cy="2254599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Shape 321"/>
          <p:cNvSpPr txBox="1"/>
          <p:nvPr/>
        </p:nvSpPr>
        <p:spPr>
          <a:xfrm>
            <a:off x="8188800" y="4083825"/>
            <a:ext cx="557400" cy="7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800">
                <a:solidFill>
                  <a:srgbClr val="1C4587"/>
                </a:solidFill>
              </a:rPr>
              <a:t>I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Shape 3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0" y="-39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Shape 327"/>
          <p:cNvSpPr/>
          <p:nvPr/>
        </p:nvSpPr>
        <p:spPr>
          <a:xfrm>
            <a:off x="396853" y="933475"/>
            <a:ext cx="8491800" cy="11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/>
              <a:t>Arguments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x="396900" y="1977325"/>
            <a:ext cx="8350200" cy="6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/>
              <a:t>The arguments object is an Array-like object corresponding to the arguments passed to a function</a:t>
            </a:r>
          </a:p>
        </p:txBody>
      </p:sp>
      <p:pic>
        <p:nvPicPr>
          <p:cNvPr descr="Selection_20171020_7dc9e77.png" id="329" name="Shape 3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2904011"/>
            <a:ext cx="8350300" cy="2421578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Shape 330"/>
          <p:cNvSpPr txBox="1"/>
          <p:nvPr/>
        </p:nvSpPr>
        <p:spPr>
          <a:xfrm>
            <a:off x="8188800" y="4388625"/>
            <a:ext cx="557400" cy="7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800">
                <a:solidFill>
                  <a:srgbClr val="1C4587"/>
                </a:solidFill>
              </a:rPr>
              <a:t>I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Shape 3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0" y="-39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Shape 336"/>
          <p:cNvSpPr/>
          <p:nvPr/>
        </p:nvSpPr>
        <p:spPr>
          <a:xfrm>
            <a:off x="396853" y="933475"/>
            <a:ext cx="8491800" cy="11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/>
              <a:t>Recursion</a:t>
            </a:r>
          </a:p>
        </p:txBody>
      </p:sp>
      <p:sp>
        <p:nvSpPr>
          <p:cNvPr id="337" name="Shape 337"/>
          <p:cNvSpPr txBox="1"/>
          <p:nvPr/>
        </p:nvSpPr>
        <p:spPr>
          <a:xfrm>
            <a:off x="300" y="2839550"/>
            <a:ext cx="9143400" cy="18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3000"/>
              <a:t>Recursion is a programming pattern that is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US" sz="3000"/>
              <a:t>useful in situations when a task can be naturally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US" sz="3000"/>
              <a:t>split into several tasks of the same kind.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Shape 1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0" y="-39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/>
          <p:nvPr/>
        </p:nvSpPr>
        <p:spPr>
          <a:xfrm>
            <a:off x="396853" y="933475"/>
            <a:ext cx="8491800" cy="11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/>
              <a:t>Functions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396850" y="2055025"/>
            <a:ext cx="8491800" cy="10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-US" sz="1800">
                <a:highlight>
                  <a:srgbClr val="FFFFFF"/>
                </a:highlight>
              </a:rPr>
              <a:t>One of the fundamental building blocks</a:t>
            </a:r>
          </a:p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Clr>
                <a:srgbClr val="222222"/>
              </a:buClr>
              <a:buSzPct val="100000"/>
              <a:buChar char="●"/>
            </a:pPr>
            <a:r>
              <a:rPr lang="en-US" sz="1800">
                <a:solidFill>
                  <a:srgbClr val="222222"/>
                </a:solidFill>
                <a:highlight>
                  <a:srgbClr val="FFFFFF"/>
                </a:highlight>
              </a:rPr>
              <a:t>A set of statements that performs a task or calculates a value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Shape 3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0" y="-39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Shape 343"/>
          <p:cNvSpPr/>
          <p:nvPr/>
        </p:nvSpPr>
        <p:spPr>
          <a:xfrm>
            <a:off x="396853" y="933475"/>
            <a:ext cx="8491800" cy="11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/>
              <a:t>Recursion</a:t>
            </a:r>
          </a:p>
        </p:txBody>
      </p:sp>
      <p:sp>
        <p:nvSpPr>
          <p:cNvPr id="344" name="Shape 344"/>
          <p:cNvSpPr txBox="1"/>
          <p:nvPr/>
        </p:nvSpPr>
        <p:spPr>
          <a:xfrm>
            <a:off x="300" y="2972375"/>
            <a:ext cx="9143400" cy="12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3000"/>
              <a:t>In order to understand recursion, you must first understand recursion.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Shape 3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0" y="-39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Shape 350"/>
          <p:cNvSpPr/>
          <p:nvPr/>
        </p:nvSpPr>
        <p:spPr>
          <a:xfrm>
            <a:off x="396853" y="933475"/>
            <a:ext cx="8491800" cy="11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/>
              <a:t>Recursion</a:t>
            </a:r>
          </a:p>
        </p:txBody>
      </p:sp>
      <p:sp>
        <p:nvSpPr>
          <p:cNvPr id="351" name="Shape 351"/>
          <p:cNvSpPr txBox="1"/>
          <p:nvPr/>
        </p:nvSpPr>
        <p:spPr>
          <a:xfrm>
            <a:off x="396850" y="2043775"/>
            <a:ext cx="6420000" cy="4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/>
              <a:t>Recursive way to find a pow</a:t>
            </a:r>
          </a:p>
        </p:txBody>
      </p:sp>
      <p:pic>
        <p:nvPicPr>
          <p:cNvPr descr="Selection_20171020_749060b.png" id="352" name="Shape 3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2677482"/>
            <a:ext cx="8350300" cy="1503036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Shape 353"/>
          <p:cNvSpPr txBox="1"/>
          <p:nvPr/>
        </p:nvSpPr>
        <p:spPr>
          <a:xfrm>
            <a:off x="8188800" y="3321825"/>
            <a:ext cx="557400" cy="7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800">
                <a:solidFill>
                  <a:srgbClr val="1C4587"/>
                </a:solidFill>
              </a:rPr>
              <a:t>I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Shape 3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0" y="-39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Shape 359"/>
          <p:cNvSpPr/>
          <p:nvPr/>
        </p:nvSpPr>
        <p:spPr>
          <a:xfrm>
            <a:off x="396853" y="933475"/>
            <a:ext cx="8491800" cy="11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/>
              <a:t>Arrow Functions</a:t>
            </a:r>
          </a:p>
        </p:txBody>
      </p:sp>
      <p:pic>
        <p:nvPicPr>
          <p:cNvPr descr="Selection_20171020_f9c2ede.png" id="360" name="Shape 3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2139940"/>
            <a:ext cx="8350300" cy="3340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Shape 3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0" y="-39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Shape 366"/>
          <p:cNvSpPr/>
          <p:nvPr/>
        </p:nvSpPr>
        <p:spPr>
          <a:xfrm>
            <a:off x="396853" y="933475"/>
            <a:ext cx="8491800" cy="11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/>
              <a:t>Arrow Functions</a:t>
            </a:r>
          </a:p>
        </p:txBody>
      </p:sp>
      <p:pic>
        <p:nvPicPr>
          <p:cNvPr descr="Selection_20171020_01f945d.png" id="367" name="Shape 3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3992725"/>
            <a:ext cx="8350300" cy="1920551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Shape 368"/>
          <p:cNvSpPr txBox="1"/>
          <p:nvPr/>
        </p:nvSpPr>
        <p:spPr>
          <a:xfrm>
            <a:off x="326100" y="2052075"/>
            <a:ext cx="8491800" cy="21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This is new in ES6. Arrow functions have couple differences with ES5 functions.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-US" sz="1800"/>
              <a:t>Arrow Functions don’t have arguments object.</a:t>
            </a:r>
          </a:p>
          <a:p>
            <a:pPr indent="-342900" lvl="0" marL="457200"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-US" sz="1800"/>
              <a:t>Arrow Functions don’t have own context. They use context of a parent. (see in next episodes)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369" name="Shape 369"/>
          <p:cNvSpPr txBox="1"/>
          <p:nvPr/>
        </p:nvSpPr>
        <p:spPr>
          <a:xfrm>
            <a:off x="8188800" y="4998225"/>
            <a:ext cx="557400" cy="7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800">
                <a:solidFill>
                  <a:srgbClr val="1C4587"/>
                </a:solidFill>
              </a:rPr>
              <a:t>I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Shape 3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0" y="-39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Shape 375"/>
          <p:cNvSpPr/>
          <p:nvPr/>
        </p:nvSpPr>
        <p:spPr>
          <a:xfrm>
            <a:off x="396853" y="933475"/>
            <a:ext cx="8491800" cy="11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/>
              <a:t>Functions Strict Mode</a:t>
            </a:r>
          </a:p>
        </p:txBody>
      </p:sp>
      <p:pic>
        <p:nvPicPr>
          <p:cNvPr descr="Selection_20171020_11a91cb.png" id="376" name="Shape 3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2139940"/>
            <a:ext cx="8350300" cy="3340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" name="Shape 3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0" y="-39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Shape 382"/>
          <p:cNvSpPr/>
          <p:nvPr/>
        </p:nvSpPr>
        <p:spPr>
          <a:xfrm>
            <a:off x="396853" y="933475"/>
            <a:ext cx="8491800" cy="11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/>
              <a:t>Home Work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407700" y="1947475"/>
            <a:ext cx="8324400" cy="3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AutoNum type="arabicPeriod"/>
            </a:pPr>
            <a:r>
              <a:rPr lang="en-US"/>
              <a:t>Write a function that retrive 2 arrays and return an array with numbers from the first array which aren't present in the second array;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AutoNum type="arabicPeriod"/>
            </a:pPr>
            <a:r>
              <a:rPr lang="en-US"/>
              <a:t>Write two functions that return </a:t>
            </a:r>
            <a:r>
              <a:rPr lang="en-US">
                <a:solidFill>
                  <a:schemeClr val="dk1"/>
                </a:solidFill>
              </a:rPr>
              <a:t>number from</a:t>
            </a:r>
            <a:r>
              <a:rPr lang="en-US"/>
              <a:t> fibonacci sequence by a given index, use recursion and iterative approach;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AutoNum type="arabicPeriod"/>
            </a:pPr>
            <a:r>
              <a:rPr lang="en-US"/>
              <a:t>Write two functions that return factorial of a given number, user recursion and iterative approach;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389" name="Shape 389"/>
          <p:cNvSpPr/>
          <p:nvPr/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90" name="Shape 3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600" y="0"/>
            <a:ext cx="9192600" cy="68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Shape 391"/>
          <p:cNvSpPr txBox="1"/>
          <p:nvPr/>
        </p:nvSpPr>
        <p:spPr>
          <a:xfrm>
            <a:off x="2747175" y="3324500"/>
            <a:ext cx="5733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2" name="Shape 392"/>
          <p:cNvSpPr/>
          <p:nvPr/>
        </p:nvSpPr>
        <p:spPr>
          <a:xfrm>
            <a:off x="51" y="2954650"/>
            <a:ext cx="9144000" cy="15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rgbClr val="FFFFFF"/>
                </a:solidFill>
              </a:rPr>
              <a:t>Thanks for attention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Shape 1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0" y="-39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/>
          <p:nvPr/>
        </p:nvSpPr>
        <p:spPr>
          <a:xfrm>
            <a:off x="396853" y="933475"/>
            <a:ext cx="8491800" cy="11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/>
              <a:t>Functions Declaration</a:t>
            </a:r>
          </a:p>
        </p:txBody>
      </p:sp>
      <p:pic>
        <p:nvPicPr>
          <p:cNvPr descr="Selection_20171019_21a62c9.png" id="131" name="Shape 1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750" y="2043767"/>
            <a:ext cx="8350300" cy="2338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Shape 1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0" y="-39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/>
          <p:nvPr/>
        </p:nvSpPr>
        <p:spPr>
          <a:xfrm>
            <a:off x="396853" y="933475"/>
            <a:ext cx="8491800" cy="11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800">
                <a:solidFill>
                  <a:schemeClr val="dk1"/>
                </a:solidFill>
              </a:rPr>
              <a:t>Functions Declaration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4800"/>
          </a:p>
        </p:txBody>
      </p:sp>
      <p:sp>
        <p:nvSpPr>
          <p:cNvPr id="138" name="Shape 138"/>
          <p:cNvSpPr txBox="1"/>
          <p:nvPr/>
        </p:nvSpPr>
        <p:spPr>
          <a:xfrm>
            <a:off x="396850" y="1815175"/>
            <a:ext cx="8350200" cy="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>
                <a:highlight>
                  <a:srgbClr val="FFFFFF"/>
                </a:highlight>
              </a:rPr>
              <a:t>All declared functions are available from everywhere in scope where them were declared.</a:t>
            </a:r>
          </a:p>
        </p:txBody>
      </p:sp>
      <p:pic>
        <p:nvPicPr>
          <p:cNvPr descr="Selection_20171019_a5a3384.png" id="139" name="Shape 1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750" y="2707079"/>
            <a:ext cx="8350300" cy="27722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Shape 1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0" y="-39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/>
          <p:nvPr/>
        </p:nvSpPr>
        <p:spPr>
          <a:xfrm>
            <a:off x="396850" y="933475"/>
            <a:ext cx="8491800" cy="7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800">
                <a:solidFill>
                  <a:schemeClr val="dk1"/>
                </a:solidFill>
              </a:rPr>
              <a:t>Functions Declaration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4800"/>
          </a:p>
        </p:txBody>
      </p:sp>
      <p:pic>
        <p:nvPicPr>
          <p:cNvPr descr="Selection_20171019_245d416.png" id="146" name="Shape 1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2508310"/>
            <a:ext cx="8346100" cy="250383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/>
        </p:nvSpPr>
        <p:spPr>
          <a:xfrm>
            <a:off x="396850" y="1891375"/>
            <a:ext cx="7614300" cy="6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/>
              <a:t>Declarations in blocks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hape 1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0" y="-39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Shape 153"/>
          <p:cNvSpPr/>
          <p:nvPr/>
        </p:nvSpPr>
        <p:spPr>
          <a:xfrm>
            <a:off x="396850" y="933475"/>
            <a:ext cx="8491800" cy="7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/>
              <a:t>Functions Expression</a:t>
            </a:r>
          </a:p>
        </p:txBody>
      </p:sp>
      <p:pic>
        <p:nvPicPr>
          <p:cNvPr descr="Selection_20171019_d4e26de.png" id="154" name="Shape 1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750" y="2196165"/>
            <a:ext cx="8350300" cy="2212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Shape 1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0" y="-39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/>
          <p:nvPr/>
        </p:nvSpPr>
        <p:spPr>
          <a:xfrm>
            <a:off x="396850" y="933475"/>
            <a:ext cx="8491800" cy="7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/>
              <a:t>Functions Expression</a:t>
            </a:r>
          </a:p>
        </p:txBody>
      </p:sp>
      <p:pic>
        <p:nvPicPr>
          <p:cNvPr descr="Selection_20171019_191fb87.png" id="161" name="Shape 1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2563720"/>
            <a:ext cx="8350300" cy="279736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Shape 162"/>
          <p:cNvSpPr txBox="1"/>
          <p:nvPr/>
        </p:nvSpPr>
        <p:spPr>
          <a:xfrm>
            <a:off x="396850" y="1891375"/>
            <a:ext cx="83502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Function expressions does not hoist.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Shape 1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0" y="-39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Shape 168"/>
          <p:cNvSpPr/>
          <p:nvPr/>
        </p:nvSpPr>
        <p:spPr>
          <a:xfrm>
            <a:off x="396850" y="933475"/>
            <a:ext cx="8491800" cy="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/>
              <a:t>Functions Arguments</a:t>
            </a:r>
          </a:p>
        </p:txBody>
      </p:sp>
      <p:pic>
        <p:nvPicPr>
          <p:cNvPr descr="Selection_20171023_a93d3f3.png" id="169" name="Shape 1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2182720"/>
            <a:ext cx="8350300" cy="2797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