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47" d="100"/>
          <a:sy n="47" d="100"/>
        </p:scale>
        <p:origin x="77"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99832" y="4323443"/>
            <a:ext cx="4297136" cy="1387929"/>
          </a:xfrm>
        </p:spPr>
        <p:txBody>
          <a:bodyPr>
            <a:noAutofit/>
          </a:bodyPr>
          <a:lstStyle/>
          <a:p>
            <a:r>
              <a:rPr lang="en-US" sz="3600" b="1" dirty="0"/>
              <a:t>PRESENTED BY:</a:t>
            </a:r>
            <a:br>
              <a:rPr lang="en-US" sz="3600" dirty="0"/>
            </a:br>
            <a:r>
              <a:rPr lang="en-US" sz="3600" dirty="0"/>
              <a:t>Hricha Jaiswal</a:t>
            </a:r>
            <a:br>
              <a:rPr lang="en-US" sz="3600" dirty="0"/>
            </a:br>
            <a:endParaRPr lang="en-US" sz="3600" dirty="0"/>
          </a:p>
        </p:txBody>
      </p:sp>
      <p:sp>
        <p:nvSpPr>
          <p:cNvPr id="3" name="Subtitle 2"/>
          <p:cNvSpPr>
            <a:spLocks noGrp="1"/>
          </p:cNvSpPr>
          <p:nvPr>
            <p:ph type="subTitle" idx="1"/>
          </p:nvPr>
        </p:nvSpPr>
        <p:spPr>
          <a:xfrm>
            <a:off x="1676400" y="1146628"/>
            <a:ext cx="9144000" cy="1655762"/>
          </a:xfrm>
        </p:spPr>
        <p:txBody>
          <a:bodyPr>
            <a:noAutofit/>
          </a:bodyPr>
          <a:lstStyle/>
          <a:p>
            <a:r>
              <a:rPr lang="en-US" sz="7200" dirty="0"/>
              <a:t>Indian School of Business</a:t>
            </a:r>
          </a:p>
          <a:p>
            <a:endParaRPr lang="en-US" sz="7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699B280-31AB-A2E1-AA01-92EF5BF003C8}"/>
              </a:ext>
            </a:extLst>
          </p:cNvPr>
          <p:cNvSpPr txBox="1"/>
          <p:nvPr/>
        </p:nvSpPr>
        <p:spPr>
          <a:xfrm>
            <a:off x="0" y="0"/>
            <a:ext cx="11473543" cy="7017306"/>
          </a:xfrm>
          <a:prstGeom prst="rect">
            <a:avLst/>
          </a:prstGeom>
          <a:noFill/>
        </p:spPr>
        <p:txBody>
          <a:bodyPr wrap="square" rtlCol="0">
            <a:spAutoFit/>
          </a:bodyPr>
          <a:lstStyle/>
          <a:p>
            <a:r>
              <a:rPr lang="en-IN" dirty="0"/>
              <a:t>from </a:t>
            </a:r>
            <a:r>
              <a:rPr lang="en-IN" dirty="0" err="1"/>
              <a:t>sklearn.model_selection</a:t>
            </a:r>
            <a:r>
              <a:rPr lang="en-IN" dirty="0"/>
              <a:t> import </a:t>
            </a:r>
            <a:r>
              <a:rPr lang="en-IN" dirty="0" err="1"/>
              <a:t>train_test_split</a:t>
            </a:r>
            <a:endParaRPr lang="en-IN" dirty="0"/>
          </a:p>
          <a:p>
            <a:r>
              <a:rPr lang="en-IN" dirty="0"/>
              <a:t># Split the dataset into training and testing sets</a:t>
            </a:r>
          </a:p>
          <a:p>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a:t>
            </a:r>
            <a:r>
              <a:rPr lang="en-IN" dirty="0" err="1"/>
              <a:t>titanic.drop</a:t>
            </a:r>
            <a:r>
              <a:rPr lang="en-IN" dirty="0"/>
              <a:t>('Survived', axis=1), titanic['Survived'], </a:t>
            </a:r>
            <a:r>
              <a:rPr lang="en-IN" dirty="0" err="1"/>
              <a:t>test_size</a:t>
            </a:r>
            <a:r>
              <a:rPr lang="en-IN" dirty="0"/>
              <a:t>=0.2, </a:t>
            </a:r>
            <a:r>
              <a:rPr lang="en-IN" dirty="0" err="1"/>
              <a:t>random_state</a:t>
            </a:r>
            <a:r>
              <a:rPr lang="en-IN" dirty="0"/>
              <a:t>=42)</a:t>
            </a:r>
          </a:p>
          <a:p>
            <a:r>
              <a:rPr lang="en-US" dirty="0"/>
              <a:t>from </a:t>
            </a:r>
            <a:r>
              <a:rPr lang="en-US" dirty="0" err="1"/>
              <a:t>sklearn.linear_model</a:t>
            </a:r>
            <a:r>
              <a:rPr lang="en-US" dirty="0"/>
              <a:t> import </a:t>
            </a:r>
            <a:r>
              <a:rPr lang="en-US" dirty="0" err="1"/>
              <a:t>LinearRegression</a:t>
            </a:r>
            <a:endParaRPr lang="en-US" dirty="0"/>
          </a:p>
          <a:p>
            <a:endParaRPr lang="en-US" dirty="0"/>
          </a:p>
          <a:p>
            <a:r>
              <a:rPr lang="en-US" dirty="0"/>
              <a:t># Fit the first stage regression</a:t>
            </a:r>
          </a:p>
          <a:p>
            <a:r>
              <a:rPr lang="en-US" dirty="0" err="1"/>
              <a:t>stage_one</a:t>
            </a:r>
            <a:r>
              <a:rPr lang="en-US" dirty="0"/>
              <a:t> = </a:t>
            </a:r>
            <a:r>
              <a:rPr lang="en-US" dirty="0" err="1"/>
              <a:t>LinearRegression</a:t>
            </a:r>
            <a:r>
              <a:rPr lang="en-US" dirty="0"/>
              <a:t>().fit(</a:t>
            </a:r>
            <a:r>
              <a:rPr lang="en-US" dirty="0" err="1"/>
              <a:t>X_train.drop</a:t>
            </a:r>
            <a:r>
              <a:rPr lang="en-US" dirty="0"/>
              <a:t>('Fare', axis=1), </a:t>
            </a:r>
            <a:r>
              <a:rPr lang="en-US" dirty="0" err="1"/>
              <a:t>X_train</a:t>
            </a:r>
            <a:r>
              <a:rPr lang="en-US" dirty="0"/>
              <a:t>['Fare'])</a:t>
            </a:r>
          </a:p>
          <a:p>
            <a:r>
              <a:rPr lang="en-IN" dirty="0" err="1"/>
              <a:t>X_train</a:t>
            </a:r>
            <a:r>
              <a:rPr lang="en-IN" dirty="0"/>
              <a:t>['</a:t>
            </a:r>
            <a:r>
              <a:rPr lang="en-IN" dirty="0" err="1"/>
              <a:t>Fare_predicted</a:t>
            </a:r>
            <a:r>
              <a:rPr lang="en-IN" dirty="0"/>
              <a:t>'] = </a:t>
            </a:r>
            <a:r>
              <a:rPr lang="en-IN" dirty="0" err="1"/>
              <a:t>stage_one.predict</a:t>
            </a:r>
            <a:r>
              <a:rPr lang="en-IN" dirty="0"/>
              <a:t>(</a:t>
            </a:r>
            <a:r>
              <a:rPr lang="en-IN" dirty="0" err="1"/>
              <a:t>X_train.drop</a:t>
            </a:r>
            <a:r>
              <a:rPr lang="en-IN" dirty="0"/>
              <a:t>('Fare', axis=1))</a:t>
            </a:r>
          </a:p>
          <a:p>
            <a:r>
              <a:rPr lang="en-IN" dirty="0" err="1"/>
              <a:t>X_test</a:t>
            </a:r>
            <a:r>
              <a:rPr lang="en-IN" dirty="0"/>
              <a:t>['</a:t>
            </a:r>
            <a:r>
              <a:rPr lang="en-IN" dirty="0" err="1"/>
              <a:t>Fare_predicted</a:t>
            </a:r>
            <a:r>
              <a:rPr lang="en-IN" dirty="0"/>
              <a:t>'] = </a:t>
            </a:r>
            <a:r>
              <a:rPr lang="en-IN" dirty="0" err="1"/>
              <a:t>stage_one.predict</a:t>
            </a:r>
            <a:r>
              <a:rPr lang="en-IN" dirty="0"/>
              <a:t>(</a:t>
            </a:r>
            <a:r>
              <a:rPr lang="en-IN" dirty="0" err="1"/>
              <a:t>X_test.drop</a:t>
            </a:r>
            <a:r>
              <a:rPr lang="en-IN" dirty="0"/>
              <a:t>('Fare', axis=1))</a:t>
            </a:r>
          </a:p>
          <a:p>
            <a:r>
              <a:rPr lang="en-IN" dirty="0" err="1"/>
              <a:t>X_train</a:t>
            </a:r>
            <a:r>
              <a:rPr lang="en-IN" dirty="0"/>
              <a:t> = </a:t>
            </a:r>
            <a:r>
              <a:rPr lang="en-IN" dirty="0" err="1"/>
              <a:t>X_train</a:t>
            </a:r>
            <a:r>
              <a:rPr lang="en-IN" dirty="0"/>
              <a:t>[['</a:t>
            </a:r>
            <a:r>
              <a:rPr lang="en-IN" dirty="0" err="1"/>
              <a:t>Pclass</a:t>
            </a:r>
            <a:r>
              <a:rPr lang="en-IN" dirty="0"/>
              <a:t>', 'Age', '</a:t>
            </a:r>
            <a:r>
              <a:rPr lang="en-IN" dirty="0" err="1"/>
              <a:t>Sex_male</a:t>
            </a:r>
            <a:r>
              <a:rPr lang="en-IN" dirty="0"/>
              <a:t>', '</a:t>
            </a:r>
            <a:r>
              <a:rPr lang="en-IN" dirty="0" err="1"/>
              <a:t>Fare_predicted</a:t>
            </a:r>
            <a:r>
              <a:rPr lang="en-IN" dirty="0"/>
              <a:t>']]</a:t>
            </a:r>
          </a:p>
          <a:p>
            <a:r>
              <a:rPr lang="en-IN" dirty="0" err="1"/>
              <a:t>X_test</a:t>
            </a:r>
            <a:r>
              <a:rPr lang="en-IN" dirty="0"/>
              <a:t> = </a:t>
            </a:r>
            <a:r>
              <a:rPr lang="en-IN" dirty="0" err="1"/>
              <a:t>X_test</a:t>
            </a:r>
            <a:r>
              <a:rPr lang="en-IN" dirty="0"/>
              <a:t>[['</a:t>
            </a:r>
            <a:r>
              <a:rPr lang="en-IN" dirty="0" err="1"/>
              <a:t>Pclass</a:t>
            </a:r>
            <a:r>
              <a:rPr lang="en-IN" dirty="0"/>
              <a:t>', 'Age', '</a:t>
            </a:r>
            <a:r>
              <a:rPr lang="en-IN" dirty="0" err="1"/>
              <a:t>Sex_male</a:t>
            </a:r>
            <a:r>
              <a:rPr lang="en-IN" dirty="0"/>
              <a:t>', '</a:t>
            </a:r>
            <a:r>
              <a:rPr lang="en-IN" dirty="0" err="1"/>
              <a:t>Fare_predicted</a:t>
            </a:r>
            <a:r>
              <a:rPr lang="en-IN" dirty="0"/>
              <a:t>']]</a:t>
            </a:r>
          </a:p>
          <a:p>
            <a:r>
              <a:rPr lang="en-US" dirty="0"/>
              <a:t>from </a:t>
            </a:r>
            <a:r>
              <a:rPr lang="en-US" dirty="0" err="1"/>
              <a:t>sklearn.linear_model</a:t>
            </a:r>
            <a:r>
              <a:rPr lang="en-US" dirty="0"/>
              <a:t> import </a:t>
            </a:r>
            <a:r>
              <a:rPr lang="en-US" dirty="0" err="1"/>
              <a:t>LogisticRegression</a:t>
            </a:r>
            <a:endParaRPr lang="en-US" dirty="0"/>
          </a:p>
          <a:p>
            <a:endParaRPr lang="en-US" dirty="0"/>
          </a:p>
          <a:p>
            <a:r>
              <a:rPr lang="en-US" dirty="0"/>
              <a:t># Fit the second stage logistic regression</a:t>
            </a:r>
          </a:p>
          <a:p>
            <a:r>
              <a:rPr lang="en-US" dirty="0" err="1"/>
              <a:t>stage_two</a:t>
            </a:r>
            <a:r>
              <a:rPr lang="en-US" dirty="0"/>
              <a:t> = </a:t>
            </a:r>
            <a:r>
              <a:rPr lang="en-US" dirty="0" err="1"/>
              <a:t>LogisticRegression</a:t>
            </a:r>
            <a:r>
              <a:rPr lang="en-US" dirty="0"/>
              <a:t>().fit(</a:t>
            </a:r>
            <a:r>
              <a:rPr lang="en-US" dirty="0" err="1"/>
              <a:t>X_train</a:t>
            </a:r>
            <a:r>
              <a:rPr lang="en-US" dirty="0"/>
              <a:t>, </a:t>
            </a:r>
            <a:r>
              <a:rPr lang="en-US" dirty="0" err="1"/>
              <a:t>y_train</a:t>
            </a:r>
            <a:r>
              <a:rPr lang="en-US" dirty="0"/>
              <a:t>)</a:t>
            </a:r>
          </a:p>
          <a:p>
            <a:r>
              <a:rPr lang="en-US" dirty="0"/>
              <a:t># Predict the survival outcome for the testing set</a:t>
            </a:r>
          </a:p>
          <a:p>
            <a:r>
              <a:rPr lang="en-US" dirty="0" err="1"/>
              <a:t>y_pred</a:t>
            </a:r>
            <a:r>
              <a:rPr lang="en-US" dirty="0"/>
              <a:t> = </a:t>
            </a:r>
            <a:r>
              <a:rPr lang="en-US" dirty="0" err="1"/>
              <a:t>stage_two.predict</a:t>
            </a:r>
            <a:r>
              <a:rPr lang="en-US" dirty="0"/>
              <a:t>(</a:t>
            </a:r>
            <a:r>
              <a:rPr lang="en-US" dirty="0" err="1"/>
              <a:t>X_test</a:t>
            </a:r>
            <a:r>
              <a:rPr lang="en-US" dirty="0"/>
              <a:t>)</a:t>
            </a:r>
          </a:p>
          <a:p>
            <a:r>
              <a:rPr lang="en-US" dirty="0"/>
              <a:t>print(</a:t>
            </a:r>
            <a:r>
              <a:rPr lang="en-US" dirty="0" err="1"/>
              <a:t>y_pred</a:t>
            </a:r>
            <a:r>
              <a:rPr lang="en-US" dirty="0"/>
              <a:t>)</a:t>
            </a:r>
          </a:p>
          <a:p>
            <a:r>
              <a:rPr lang="en-US" dirty="0"/>
              <a:t>from </a:t>
            </a:r>
            <a:r>
              <a:rPr lang="en-US" dirty="0" err="1"/>
              <a:t>sklearn.metrics</a:t>
            </a:r>
            <a:r>
              <a:rPr lang="en-US" dirty="0"/>
              <a:t> import </a:t>
            </a:r>
            <a:r>
              <a:rPr lang="en-US" dirty="0" err="1"/>
              <a:t>accuracy_score</a:t>
            </a:r>
            <a:endParaRPr lang="en-US" dirty="0"/>
          </a:p>
          <a:p>
            <a:endParaRPr lang="en-US" dirty="0"/>
          </a:p>
          <a:p>
            <a:r>
              <a:rPr lang="en-US" dirty="0"/>
              <a:t># Calculate the accuracy score</a:t>
            </a:r>
          </a:p>
          <a:p>
            <a:r>
              <a:rPr lang="en-US" dirty="0" err="1"/>
              <a:t>accuracy_score</a:t>
            </a:r>
            <a:r>
              <a:rPr lang="en-US" dirty="0"/>
              <a:t>(</a:t>
            </a:r>
            <a:r>
              <a:rPr lang="en-US" dirty="0" err="1"/>
              <a:t>y_test</a:t>
            </a:r>
            <a:r>
              <a:rPr lang="en-US" dirty="0"/>
              <a:t>, </a:t>
            </a:r>
            <a:r>
              <a:rPr lang="en-US" dirty="0" err="1"/>
              <a:t>y_pre</a:t>
            </a:r>
            <a:endParaRPr lang="en-IN" dirty="0"/>
          </a:p>
          <a:p>
            <a:endParaRPr lang="en-IN" dirty="0"/>
          </a:p>
          <a:p>
            <a:endParaRPr lang="en-IN" dirty="0"/>
          </a:p>
        </p:txBody>
      </p:sp>
      <p:sp>
        <p:nvSpPr>
          <p:cNvPr id="9" name="Rectangle 3">
            <a:extLst>
              <a:ext uri="{FF2B5EF4-FFF2-40B4-BE49-F238E27FC236}">
                <a16:creationId xmlns:a16="http://schemas.microsoft.com/office/drawing/2014/main" id="{8DCA5EDB-3967-232B-7EEA-831B5DF9806A}"/>
              </a:ext>
            </a:extLst>
          </p:cNvPr>
          <p:cNvSpPr>
            <a:spLocks noChangeArrowheads="1"/>
          </p:cNvSpPr>
          <p:nvPr/>
        </p:nvSpPr>
        <p:spPr bwMode="auto">
          <a:xfrm>
            <a:off x="25400" y="35560000"/>
            <a:ext cx="1905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76A44B6D-38FB-2E2F-55A7-205B089CBA18}"/>
              </a:ext>
            </a:extLst>
          </p:cNvPr>
          <p:cNvSpPr>
            <a:spLocks noChangeArrowheads="1"/>
          </p:cNvSpPr>
          <p:nvPr/>
        </p:nvSpPr>
        <p:spPr bwMode="auto">
          <a:xfrm>
            <a:off x="359228" y="2715242"/>
            <a:ext cx="65" cy="15388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inheri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3B9A5132-0333-D706-4887-E98C06E7BD88}"/>
              </a:ext>
            </a:extLst>
          </p:cNvPr>
          <p:cNvSpPr>
            <a:spLocks noChangeArrowheads="1"/>
          </p:cNvSpPr>
          <p:nvPr/>
        </p:nvSpPr>
        <p:spPr bwMode="auto">
          <a:xfrm>
            <a:off x="177800" y="35712400"/>
            <a:ext cx="1905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917" y="136525"/>
            <a:ext cx="10515600" cy="1325563"/>
          </a:xfrm>
        </p:spPr>
        <p:txBody>
          <a:bodyPr>
            <a:normAutofit fontScale="90000"/>
          </a:bodyPr>
          <a:lstStyle/>
          <a:p>
            <a:r>
              <a:rPr lang="en-US" sz="4800" b="1" u="sng" dirty="0"/>
              <a:t>OLS</a:t>
            </a:r>
            <a:r>
              <a:rPr lang="en-US" b="1" dirty="0"/>
              <a:t> </a:t>
            </a:r>
            <a:br>
              <a:rPr lang="en-US" b="1" dirty="0"/>
            </a:br>
            <a:endParaRPr lang="en-US" b="1" dirty="0"/>
          </a:p>
        </p:txBody>
      </p:sp>
      <p:sp>
        <p:nvSpPr>
          <p:cNvPr id="3" name="Content Placeholder 2"/>
          <p:cNvSpPr>
            <a:spLocks noGrp="1"/>
          </p:cNvSpPr>
          <p:nvPr>
            <p:ph idx="1"/>
          </p:nvPr>
        </p:nvSpPr>
        <p:spPr>
          <a:xfrm>
            <a:off x="381634" y="799306"/>
            <a:ext cx="10972165" cy="5865495"/>
          </a:xfrm>
        </p:spPr>
        <p:txBody>
          <a:bodyPr>
            <a:normAutofit fontScale="75000" lnSpcReduction="20000"/>
          </a:bodyPr>
          <a:lstStyle/>
          <a:p>
            <a:r>
              <a:rPr lang="en-US" dirty="0"/>
              <a:t>OLS stands for Ordinary Least Squares, which is a commonly used method for estimating the parameters of a linear regression model. The basic idea behind OLS is to find the line (or hyperplane in higher dimensions) that best fits the observed data points by minimizing the sum of the squared differences between the predicted values and the actual values.</a:t>
            </a:r>
          </a:p>
          <a:p>
            <a:endParaRPr lang="en-US" dirty="0"/>
          </a:p>
          <a:p>
            <a:r>
              <a:rPr lang="en-US" dirty="0"/>
              <a:t>The assumptions of OLS are:</a:t>
            </a:r>
          </a:p>
          <a:p>
            <a:r>
              <a:rPr lang="en-US" dirty="0"/>
              <a:t>Linearity: The relationship between the independent variable(s) and the dependent variable is linear.</a:t>
            </a:r>
          </a:p>
          <a:p>
            <a:r>
              <a:rPr lang="en-US" dirty="0"/>
              <a:t>Independence: The observations are independent of each other.</a:t>
            </a:r>
          </a:p>
          <a:p>
            <a:r>
              <a:rPr lang="en-US" dirty="0"/>
              <a:t>Homoscedasticity: The variance of the errors is constant across all levels of the independent variable(s).</a:t>
            </a:r>
          </a:p>
          <a:p>
            <a:r>
              <a:rPr lang="en-US" dirty="0"/>
              <a:t>Normality: The errors are normally distributed with a mean of zero.</a:t>
            </a:r>
          </a:p>
          <a:p>
            <a:r>
              <a:rPr lang="en-US" dirty="0"/>
              <a:t>No multicollinearity: The independent variables are not highly correlated with each other.</a:t>
            </a:r>
          </a:p>
          <a:p>
            <a:r>
              <a:rPr lang="en-US" dirty="0"/>
              <a:t>It is important to check these assumptions before using OLS to estimate a linear regression model. </a:t>
            </a:r>
          </a:p>
          <a:p>
            <a:pPr marL="0" indent="0">
              <a:buNone/>
            </a:pPr>
            <a:r>
              <a:rPr lang="en-US" dirty="0"/>
              <a:t>Violations of these assumptions can lead to biased and inefficient estimates of the model parameters, which can affect the reliability and validity of the results.</a:t>
            </a:r>
          </a:p>
          <a:p>
            <a:pPr marL="0" indent="0">
              <a:buNone/>
            </a:pPr>
            <a:r>
              <a:rPr lang="en-US" dirty="0"/>
              <a:t>OLS is commonly used in various fields such as economics, finance, psychology, and social sciences. It is appropriate when the relationship between the dependent variable and the independent variable(s) is linear, and the assumptions of OLS are met.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06" y="72390"/>
            <a:ext cx="10800080" cy="604520"/>
          </a:xfrm>
        </p:spPr>
        <p:txBody>
          <a:bodyPr>
            <a:noAutofit/>
          </a:bodyPr>
          <a:lstStyle/>
          <a:p>
            <a:r>
              <a:rPr lang="en-US" b="1" u="sng" dirty="0"/>
              <a:t>How to use OLS using Python?</a:t>
            </a:r>
          </a:p>
        </p:txBody>
      </p:sp>
      <p:sp>
        <p:nvSpPr>
          <p:cNvPr id="3" name="Content Placeholder 2"/>
          <p:cNvSpPr>
            <a:spLocks noGrp="1"/>
          </p:cNvSpPr>
          <p:nvPr>
            <p:ph idx="1"/>
          </p:nvPr>
        </p:nvSpPr>
        <p:spPr>
          <a:xfrm>
            <a:off x="-635" y="869950"/>
            <a:ext cx="11354435" cy="5915660"/>
          </a:xfrm>
        </p:spPr>
        <p:txBody>
          <a:bodyPr/>
          <a:lstStyle/>
          <a:p>
            <a:pPr marL="514350" indent="-514350">
              <a:buAutoNum type="arabicPeriod"/>
            </a:pPr>
            <a:r>
              <a:rPr lang="en-US" dirty="0"/>
              <a:t>Import libraries(</a:t>
            </a:r>
            <a:r>
              <a:rPr lang="en-US" dirty="0" err="1"/>
              <a:t>pandas,statsmodel</a:t>
            </a:r>
            <a:r>
              <a:rPr lang="en-US" dirty="0"/>
              <a:t>),</a:t>
            </a:r>
          </a:p>
          <a:p>
            <a:pPr marL="514350" indent="-514350">
              <a:buAutoNum type="arabicPeriod"/>
            </a:pPr>
            <a:r>
              <a:rPr lang="en-US" dirty="0"/>
              <a:t>Load the dataset as a pandas </a:t>
            </a:r>
            <a:r>
              <a:rPr lang="en-US" dirty="0" err="1"/>
              <a:t>datafarme</a:t>
            </a:r>
            <a:r>
              <a:rPr lang="en-US" dirty="0"/>
              <a:t>.</a:t>
            </a:r>
          </a:p>
          <a:p>
            <a:pPr marL="514350" indent="-514350">
              <a:buAutoNum type="arabicPeriod"/>
            </a:pPr>
            <a:r>
              <a:rPr lang="en-US" dirty="0"/>
              <a:t>Define Dependent and Independent variables(X,Y).</a:t>
            </a:r>
          </a:p>
          <a:p>
            <a:pPr marL="514350" indent="-514350">
              <a:buAutoNum type="arabicPeriod"/>
            </a:pPr>
            <a:r>
              <a:rPr lang="en-US" dirty="0"/>
              <a:t>Convert the categorical variables to binary indicators.</a:t>
            </a:r>
          </a:p>
          <a:p>
            <a:pPr marL="0" indent="0">
              <a:buNone/>
            </a:pPr>
            <a:r>
              <a:rPr lang="en-US" dirty="0"/>
              <a:t>5.   Add a constant term to the independent variables</a:t>
            </a:r>
          </a:p>
          <a:p>
            <a:pPr marL="0" indent="0">
              <a:buNone/>
            </a:pPr>
            <a:r>
              <a:rPr lang="en-US" dirty="0"/>
              <a:t>6.  Create an OLS model and fit it to the data</a:t>
            </a:r>
          </a:p>
          <a:p>
            <a:pPr marL="0" indent="0">
              <a:buNone/>
            </a:pPr>
            <a:r>
              <a:rPr lang="en-US" dirty="0"/>
              <a:t>7.  Print the summary statistics of the model</a:t>
            </a:r>
          </a:p>
          <a:p>
            <a:pPr marL="0" indent="0">
              <a:buNone/>
            </a:pPr>
            <a:r>
              <a:rPr lang="en-US" dirty="0"/>
              <a:t>We can make the output to show the coefficients, standard errors, t-statistics, and p-values for each independent variable, as well as various goodness-of-fit measures such as the R-squared and the F-statistic.</a:t>
            </a:r>
          </a:p>
          <a:p>
            <a:pPr marL="0" indent="0">
              <a:buNone/>
            </a:pPr>
            <a:endParaRPr lang="en-US" dirty="0"/>
          </a:p>
          <a:p>
            <a:pPr marL="0" indent="0">
              <a:buNone/>
            </a:pPr>
            <a:endParaRPr lang="en-US" dirty="0"/>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53800" cy="909320"/>
          </a:xfrm>
        </p:spPr>
        <p:txBody>
          <a:bodyPr/>
          <a:lstStyle/>
          <a:p>
            <a:r>
              <a:rPr lang="en-US" b="1" u="sng" dirty="0"/>
              <a:t>Python script for OLS</a:t>
            </a:r>
          </a:p>
        </p:txBody>
      </p:sp>
      <p:sp>
        <p:nvSpPr>
          <p:cNvPr id="3" name="Content Placeholder 2"/>
          <p:cNvSpPr>
            <a:spLocks noGrp="1"/>
          </p:cNvSpPr>
          <p:nvPr>
            <p:ph idx="1"/>
          </p:nvPr>
        </p:nvSpPr>
        <p:spPr>
          <a:xfrm>
            <a:off x="516436" y="909320"/>
            <a:ext cx="12192635" cy="6221095"/>
          </a:xfrm>
        </p:spPr>
        <p:txBody>
          <a:bodyPr>
            <a:normAutofit/>
          </a:bodyPr>
          <a:lstStyle/>
          <a:p>
            <a:pPr marL="0" indent="0" algn="just">
              <a:buNone/>
            </a:pPr>
            <a:r>
              <a:rPr lang="en-US" sz="2000" dirty="0"/>
              <a:t>X=</a:t>
            </a:r>
            <a:r>
              <a:rPr lang="en-US" sz="2000" dirty="0" err="1"/>
              <a:t>df.drop</a:t>
            </a:r>
            <a:r>
              <a:rPr lang="en-US" sz="2000" dirty="0"/>
              <a:t>("</a:t>
            </a:r>
            <a:r>
              <a:rPr lang="en-US" sz="2000" dirty="0" err="1"/>
              <a:t>Survived",axis</a:t>
            </a:r>
            <a:r>
              <a:rPr lang="en-US" sz="2000" dirty="0"/>
              <a:t>=1)</a:t>
            </a:r>
          </a:p>
          <a:p>
            <a:pPr marL="0" indent="0">
              <a:buNone/>
            </a:pPr>
            <a:r>
              <a:rPr lang="en-US" sz="2000" dirty="0"/>
              <a:t>y=</a:t>
            </a:r>
            <a:r>
              <a:rPr lang="en-US" sz="2000" dirty="0" err="1"/>
              <a:t>df</a:t>
            </a:r>
            <a:r>
              <a:rPr lang="en-US" sz="2000" dirty="0"/>
              <a:t>["Survived"]</a:t>
            </a:r>
          </a:p>
          <a:p>
            <a:pPr marL="0" indent="0">
              <a:buNone/>
            </a:pPr>
            <a:r>
              <a:rPr lang="en-US" sz="2000" dirty="0" err="1"/>
              <a:t>X_train,X_test,y_train,y_test</a:t>
            </a:r>
            <a:r>
              <a:rPr lang="en-US" sz="2000" dirty="0"/>
              <a:t> =</a:t>
            </a:r>
            <a:r>
              <a:rPr lang="en-US" sz="2000" dirty="0" err="1"/>
              <a:t>train_test_split</a:t>
            </a:r>
            <a:r>
              <a:rPr lang="en-US" sz="2000" dirty="0"/>
              <a:t>(</a:t>
            </a:r>
            <a:r>
              <a:rPr lang="en-US" sz="2000" dirty="0" err="1"/>
              <a:t>X,y,test_size</a:t>
            </a:r>
            <a:r>
              <a:rPr lang="en-US" sz="2000" dirty="0"/>
              <a:t>=0.3,random_state=42)</a:t>
            </a:r>
          </a:p>
          <a:p>
            <a:pPr marL="0" indent="0">
              <a:buNone/>
            </a:pPr>
            <a:r>
              <a:rPr lang="fr-FR" sz="2000" dirty="0" err="1"/>
              <a:t>logreg</a:t>
            </a:r>
            <a:r>
              <a:rPr lang="fr-FR" sz="2000" dirty="0"/>
              <a:t>=</a:t>
            </a:r>
            <a:r>
              <a:rPr lang="fr-FR" sz="2000" dirty="0" err="1"/>
              <a:t>LogisticRegression</a:t>
            </a:r>
            <a:r>
              <a:rPr lang="fr-FR" sz="2000" dirty="0"/>
              <a:t>(</a:t>
            </a:r>
            <a:r>
              <a:rPr lang="fr-FR" sz="2000" dirty="0" err="1"/>
              <a:t>max_iter</a:t>
            </a:r>
            <a:r>
              <a:rPr lang="fr-FR" sz="2000" dirty="0"/>
              <a:t>=1000, C=0.1)</a:t>
            </a:r>
          </a:p>
          <a:p>
            <a:pPr marL="0" indent="0">
              <a:buNone/>
            </a:pPr>
            <a:r>
              <a:rPr lang="fr-FR" sz="2000" dirty="0" err="1"/>
              <a:t>logreg.fit</a:t>
            </a:r>
            <a:r>
              <a:rPr lang="fr-FR" sz="2000" dirty="0"/>
              <a:t>(</a:t>
            </a:r>
            <a:r>
              <a:rPr lang="fr-FR" sz="2000" dirty="0" err="1"/>
              <a:t>X_train,y_train</a:t>
            </a:r>
            <a:r>
              <a:rPr lang="fr-FR" sz="2000" dirty="0"/>
              <a:t>)</a:t>
            </a:r>
          </a:p>
          <a:p>
            <a:pPr marL="0" indent="0">
              <a:buNone/>
            </a:pPr>
            <a:r>
              <a:rPr lang="en-US" sz="2000" dirty="0" err="1"/>
              <a:t>logreg.score</a:t>
            </a:r>
            <a:r>
              <a:rPr lang="en-US" sz="2000" dirty="0"/>
              <a:t>(</a:t>
            </a:r>
            <a:r>
              <a:rPr lang="en-US" sz="2000" dirty="0" err="1"/>
              <a:t>X_test,y_test</a:t>
            </a:r>
            <a:r>
              <a:rPr lang="en-US" sz="2000" dirty="0"/>
              <a:t>)</a:t>
            </a:r>
            <a:endParaRPr lang="fr-FR" sz="2000" dirty="0"/>
          </a:p>
          <a:p>
            <a:pPr marL="0" indent="0">
              <a:buNone/>
            </a:pPr>
            <a:r>
              <a:rPr lang="fr-FR" sz="2000" dirty="0" err="1"/>
              <a:t>print</a:t>
            </a:r>
            <a:r>
              <a:rPr lang="fr-FR" sz="2000" dirty="0"/>
              <a:t>(</a:t>
            </a:r>
            <a:r>
              <a:rPr lang="fr-FR" sz="2000" dirty="0" err="1"/>
              <a:t>logreg.score</a:t>
            </a:r>
            <a:r>
              <a:rPr lang="fr-FR" sz="2000" dirty="0"/>
              <a:t>(</a:t>
            </a:r>
            <a:r>
              <a:rPr lang="fr-FR" sz="2000" dirty="0" err="1"/>
              <a:t>X_test,y_test</a:t>
            </a:r>
            <a:r>
              <a:rPr lang="fr-FR" sz="2000" dirty="0"/>
              <a:t>))</a:t>
            </a:r>
          </a:p>
          <a:p>
            <a:pPr marL="0" indent="0">
              <a:buNone/>
            </a:pPr>
            <a:r>
              <a:rPr lang="fr-FR" sz="2000" dirty="0" err="1"/>
              <a:t>print</a:t>
            </a:r>
            <a:r>
              <a:rPr lang="fr-FR" sz="2000" dirty="0"/>
              <a:t>(</a:t>
            </a:r>
            <a:r>
              <a:rPr lang="fr-FR" sz="2000" dirty="0" err="1"/>
              <a:t>logreg.score</a:t>
            </a:r>
            <a:r>
              <a:rPr lang="fr-FR" sz="2000" dirty="0"/>
              <a:t>(</a:t>
            </a:r>
            <a:r>
              <a:rPr lang="fr-FR" sz="2000" dirty="0" err="1"/>
              <a:t>X_train,y_train</a:t>
            </a:r>
            <a:r>
              <a:rPr lang="fr-FR" sz="2000" dirty="0"/>
              <a:t>))</a:t>
            </a:r>
          </a:p>
          <a:p>
            <a:pPr marL="0" indent="0">
              <a:buNone/>
            </a:pPr>
            <a:r>
              <a:rPr lang="en-US" sz="2000" dirty="0" err="1"/>
              <a:t>y_pred</a:t>
            </a:r>
            <a:r>
              <a:rPr lang="en-US" sz="2000" dirty="0"/>
              <a:t>=</a:t>
            </a:r>
            <a:r>
              <a:rPr lang="en-US" sz="2000" dirty="0" err="1"/>
              <a:t>logreg.predict</a:t>
            </a:r>
            <a:r>
              <a:rPr lang="en-US" sz="2000" dirty="0"/>
              <a:t>(</a:t>
            </a:r>
            <a:r>
              <a:rPr lang="en-US" sz="2000" dirty="0" err="1"/>
              <a:t>X_test</a:t>
            </a:r>
            <a:r>
              <a:rPr lang="en-US" sz="2000" dirty="0"/>
              <a:t>)</a:t>
            </a:r>
            <a:endParaRPr lang="fr-FR" sz="2000" dirty="0"/>
          </a:p>
          <a:p>
            <a:pPr marL="0" indent="0">
              <a:buNone/>
            </a:pPr>
            <a:r>
              <a:rPr lang="es-ES" sz="2000" dirty="0" err="1"/>
              <a:t>confusion_matrix</a:t>
            </a:r>
            <a:r>
              <a:rPr lang="es-ES" sz="2000" dirty="0"/>
              <a:t>(</a:t>
            </a:r>
            <a:r>
              <a:rPr lang="es-ES" sz="2000" dirty="0" err="1"/>
              <a:t>y_test,y_pred</a:t>
            </a:r>
            <a:r>
              <a:rPr lang="es-ES" sz="2000" dirty="0"/>
              <a:t>)</a:t>
            </a:r>
            <a:endParaRPr lang="fr-FR" sz="2000" dirty="0"/>
          </a:p>
          <a:p>
            <a:pPr marL="0" indent="0">
              <a:buNone/>
            </a:pPr>
            <a:r>
              <a:rPr lang="en-US" sz="2000" dirty="0"/>
              <a:t>from </a:t>
            </a:r>
            <a:r>
              <a:rPr lang="en-US" sz="2000" dirty="0" err="1"/>
              <a:t>sklearn.metrics</a:t>
            </a:r>
            <a:r>
              <a:rPr lang="en-US" sz="2000" dirty="0"/>
              <a:t> import </a:t>
            </a:r>
            <a:r>
              <a:rPr lang="en-US" sz="2000" dirty="0" err="1"/>
              <a:t>classification_report</a:t>
            </a:r>
            <a:endParaRPr lang="fr-FR" sz="2000" dirty="0"/>
          </a:p>
          <a:p>
            <a:pPr marL="0" indent="0">
              <a:buNone/>
            </a:pPr>
            <a:r>
              <a:rPr lang="en-US" sz="2000" dirty="0"/>
              <a:t>print(</a:t>
            </a:r>
            <a:r>
              <a:rPr lang="en-US" sz="2000" dirty="0" err="1"/>
              <a:t>classification_report</a:t>
            </a:r>
            <a:r>
              <a:rPr lang="en-US" sz="2000" dirty="0"/>
              <a:t>(</a:t>
            </a:r>
            <a:r>
              <a:rPr lang="en-US" sz="2000" dirty="0" err="1"/>
              <a:t>y_test,y_pred</a:t>
            </a:r>
            <a:r>
              <a:rPr lang="en-US" sz="20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0"/>
            <a:ext cx="11353165" cy="878840"/>
          </a:xfrm>
        </p:spPr>
        <p:txBody>
          <a:bodyPr>
            <a:normAutofit/>
          </a:bodyPr>
          <a:lstStyle/>
          <a:p>
            <a:r>
              <a:rPr lang="en-US" sz="4800" b="1" u="sng" dirty="0"/>
              <a:t>Logistic Regression</a:t>
            </a:r>
          </a:p>
        </p:txBody>
      </p:sp>
      <p:sp>
        <p:nvSpPr>
          <p:cNvPr id="3" name="Content Placeholder 2"/>
          <p:cNvSpPr>
            <a:spLocks noGrp="1"/>
          </p:cNvSpPr>
          <p:nvPr>
            <p:ph idx="1"/>
          </p:nvPr>
        </p:nvSpPr>
        <p:spPr>
          <a:xfrm>
            <a:off x="0" y="1100183"/>
            <a:ext cx="11353800" cy="6068060"/>
          </a:xfrm>
        </p:spPr>
        <p:txBody>
          <a:bodyPr>
            <a:normAutofit fontScale="95000"/>
          </a:bodyPr>
          <a:lstStyle/>
          <a:p>
            <a:r>
              <a:rPr lang="en-US" sz="2300" dirty="0"/>
              <a:t>Logistic regression is a type of regression analysis used for predicting the outcome of a categorical dependent variable based on one or more independent variables. It is commonly used in machine learning and statistical analysis for classification problems, where the outcome variable is binary (i.e., has only two possible values) or ordinal (i.e., has a limited number of ordered categories).</a:t>
            </a:r>
          </a:p>
          <a:p>
            <a:r>
              <a:rPr lang="en-US" sz="2300" dirty="0"/>
              <a:t>Logistic regression can be applied to a wide variety of datasets, including but not limited to:</a:t>
            </a:r>
            <a:endParaRPr lang="en-US" dirty="0"/>
          </a:p>
          <a:p>
            <a:r>
              <a:rPr lang="en-US" sz="1715" dirty="0"/>
              <a:t>Medical data: Logistic regression can be used to predict the probability of a patient having a certain disease based on their age, sex, and other medical factors.</a:t>
            </a:r>
          </a:p>
          <a:p>
            <a:endParaRPr lang="en-US" sz="1715" dirty="0"/>
          </a:p>
          <a:p>
            <a:r>
              <a:rPr lang="en-US" sz="1715" dirty="0"/>
              <a:t>Marketing data: Logistic regression can be used to predict the probability of a customer buying a certain product based on their demographics, purchasing history, and other factors.</a:t>
            </a:r>
          </a:p>
          <a:p>
            <a:endParaRPr lang="en-US" sz="1715" dirty="0"/>
          </a:p>
          <a:p>
            <a:r>
              <a:rPr lang="en-US" sz="1715" dirty="0"/>
              <a:t>Credit scoring: Logistic regression can be used to predict the probability of a borrower defaulting on a loan based on their credit history, income, and other factors.</a:t>
            </a:r>
          </a:p>
          <a:p>
            <a:endParaRPr lang="en-US" sz="1715" dirty="0"/>
          </a:p>
          <a:p>
            <a:r>
              <a:rPr lang="en-US" sz="1715" dirty="0"/>
              <a:t>Fraud detection: Logistic regression can be used to predict the probability of a transaction being fraudulent based on various features such as the amount, location,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874" y="226876"/>
            <a:ext cx="11419840" cy="746760"/>
          </a:xfrm>
        </p:spPr>
        <p:txBody>
          <a:bodyPr>
            <a:normAutofit/>
          </a:bodyPr>
          <a:lstStyle/>
          <a:p>
            <a:r>
              <a:rPr lang="en-US" b="1" u="sng" dirty="0"/>
              <a:t>Steps Involved In Implementation</a:t>
            </a:r>
          </a:p>
        </p:txBody>
      </p:sp>
      <p:sp>
        <p:nvSpPr>
          <p:cNvPr id="3" name="Content Placeholder 2"/>
          <p:cNvSpPr>
            <a:spLocks noGrp="1"/>
          </p:cNvSpPr>
          <p:nvPr>
            <p:ph idx="1"/>
          </p:nvPr>
        </p:nvSpPr>
        <p:spPr>
          <a:xfrm>
            <a:off x="582386" y="1136922"/>
            <a:ext cx="11353800" cy="6210935"/>
          </a:xfrm>
        </p:spPr>
        <p:txBody>
          <a:bodyPr/>
          <a:lstStyle/>
          <a:p>
            <a:r>
              <a:rPr lang="en-US" dirty="0"/>
              <a:t>Import Library(</a:t>
            </a:r>
            <a:r>
              <a:rPr lang="en-US" dirty="0" err="1"/>
              <a:t>pandas,numpy,matplotlib</a:t>
            </a:r>
            <a:r>
              <a:rPr lang="en-US" dirty="0"/>
              <a:t>)</a:t>
            </a:r>
          </a:p>
          <a:p>
            <a:r>
              <a:rPr lang="en-US" dirty="0"/>
              <a:t>Load the dataset as pandas </a:t>
            </a:r>
            <a:r>
              <a:rPr lang="en-US" dirty="0" err="1"/>
              <a:t>dataframe</a:t>
            </a:r>
            <a:r>
              <a:rPr lang="en-US" dirty="0"/>
              <a:t>.</a:t>
            </a:r>
          </a:p>
          <a:p>
            <a:r>
              <a:rPr lang="en-US" dirty="0"/>
              <a:t>Split the data into training and testing sets</a:t>
            </a:r>
          </a:p>
          <a:p>
            <a:r>
              <a:rPr lang="en-US" dirty="0"/>
              <a:t>Implement logistic regression from </a:t>
            </a:r>
            <a:r>
              <a:rPr lang="en-US" dirty="0" err="1"/>
              <a:t>sklearn</a:t>
            </a:r>
            <a:endParaRPr lang="en-US" dirty="0"/>
          </a:p>
          <a:p>
            <a:r>
              <a:rPr lang="en-US" dirty="0"/>
              <a:t> Evaluate the model and find Accuracy by importing </a:t>
            </a:r>
            <a:r>
              <a:rPr lang="en-US" dirty="0" err="1"/>
              <a:t>confusion_matrix,accuracy</a:t>
            </a:r>
            <a:r>
              <a:rPr lang="en-US" dirty="0"/>
              <a:t> score from </a:t>
            </a:r>
            <a:r>
              <a:rPr lang="en-US" dirty="0" err="1"/>
              <a:t>sklearn.metrics</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29" y="228600"/>
            <a:ext cx="11353800" cy="848360"/>
          </a:xfrm>
        </p:spPr>
        <p:txBody>
          <a:bodyPr/>
          <a:lstStyle/>
          <a:p>
            <a:r>
              <a:rPr lang="en-US" b="1" u="sng" dirty="0"/>
              <a:t>Python Script </a:t>
            </a:r>
          </a:p>
        </p:txBody>
      </p:sp>
      <p:sp>
        <p:nvSpPr>
          <p:cNvPr id="5" name="Content Placeholder 4">
            <a:extLst>
              <a:ext uri="{FF2B5EF4-FFF2-40B4-BE49-F238E27FC236}">
                <a16:creationId xmlns:a16="http://schemas.microsoft.com/office/drawing/2014/main" id="{8658D8A7-0DC5-C1BE-10CC-ECD4853192B3}"/>
              </a:ext>
            </a:extLst>
          </p:cNvPr>
          <p:cNvSpPr>
            <a:spLocks noGrp="1"/>
          </p:cNvSpPr>
          <p:nvPr>
            <p:ph idx="1"/>
          </p:nvPr>
        </p:nvSpPr>
        <p:spPr>
          <a:xfrm>
            <a:off x="244929" y="1076960"/>
            <a:ext cx="12192000" cy="6155871"/>
          </a:xfrm>
        </p:spPr>
        <p:txBody>
          <a:bodyPr>
            <a:normAutofit/>
          </a:bodyPr>
          <a:lstStyle/>
          <a:p>
            <a:pPr marL="0" indent="0" algn="just">
              <a:buNone/>
            </a:pPr>
            <a:r>
              <a:rPr lang="en-US" sz="2400" dirty="0"/>
              <a:t>from </a:t>
            </a:r>
            <a:r>
              <a:rPr lang="en-US" sz="2400" dirty="0" err="1"/>
              <a:t>sklearn.model_selection</a:t>
            </a:r>
            <a:r>
              <a:rPr lang="en-US" sz="2400" dirty="0"/>
              <a:t> import </a:t>
            </a:r>
            <a:r>
              <a:rPr lang="en-US" sz="2400" dirty="0" err="1"/>
              <a:t>train_test_split</a:t>
            </a:r>
            <a:endParaRPr lang="en-US" sz="2400" dirty="0"/>
          </a:p>
          <a:p>
            <a:pPr marL="0" indent="0" algn="just">
              <a:buNone/>
            </a:pPr>
            <a:r>
              <a:rPr lang="en-US" sz="2400" dirty="0" err="1"/>
              <a:t>x_train</a:t>
            </a:r>
            <a:r>
              <a:rPr lang="en-US" sz="2400" dirty="0"/>
              <a:t>, </a:t>
            </a:r>
            <a:r>
              <a:rPr lang="en-US" sz="2400" dirty="0" err="1"/>
              <a:t>x_test</a:t>
            </a:r>
            <a:r>
              <a:rPr lang="en-US" sz="2400" dirty="0"/>
              <a:t>, </a:t>
            </a:r>
            <a:r>
              <a:rPr lang="en-US" sz="2400" dirty="0" err="1"/>
              <a:t>y_train</a:t>
            </a:r>
            <a:r>
              <a:rPr lang="en-US" sz="2400" dirty="0"/>
              <a:t>, </a:t>
            </a:r>
            <a:r>
              <a:rPr lang="en-US" sz="2400" dirty="0" err="1"/>
              <a:t>y_test</a:t>
            </a:r>
            <a:r>
              <a:rPr lang="en-US" sz="2400" dirty="0"/>
              <a:t> = </a:t>
            </a:r>
            <a:r>
              <a:rPr lang="en-US" sz="2400" dirty="0" err="1"/>
              <a:t>train_test_split</a:t>
            </a:r>
            <a:r>
              <a:rPr lang="en-US" sz="2400" dirty="0"/>
              <a:t>(x, y, </a:t>
            </a:r>
            <a:r>
              <a:rPr lang="en-US" sz="2400" dirty="0" err="1"/>
              <a:t>test_size</a:t>
            </a:r>
            <a:r>
              <a:rPr lang="en-US" sz="2400" dirty="0"/>
              <a:t>= =0.2, </a:t>
            </a:r>
            <a:r>
              <a:rPr lang="en-US" sz="2400" dirty="0" err="1"/>
              <a:t>random_state</a:t>
            </a:r>
            <a:r>
              <a:rPr lang="en-US" sz="2400" dirty="0"/>
              <a:t>=0)</a:t>
            </a:r>
          </a:p>
          <a:p>
            <a:pPr marL="0" indent="0" algn="just">
              <a:buNone/>
            </a:pPr>
            <a:r>
              <a:rPr lang="en-IN" sz="2400" dirty="0"/>
              <a:t>from </a:t>
            </a:r>
            <a:r>
              <a:rPr lang="en-IN" sz="2400" dirty="0" err="1"/>
              <a:t>sklearn.linear_model</a:t>
            </a:r>
            <a:r>
              <a:rPr lang="en-IN" sz="2400" dirty="0"/>
              <a:t> import </a:t>
            </a:r>
            <a:r>
              <a:rPr lang="en-IN" sz="2400" dirty="0" err="1"/>
              <a:t>LinearRegression</a:t>
            </a:r>
            <a:endParaRPr lang="en-IN" sz="2400" dirty="0"/>
          </a:p>
          <a:p>
            <a:pPr marL="0" indent="0" algn="just">
              <a:buNone/>
            </a:pPr>
            <a:r>
              <a:rPr lang="en-IN" sz="2400" dirty="0"/>
              <a:t>regressor = </a:t>
            </a:r>
            <a:r>
              <a:rPr lang="en-IN" sz="2400" dirty="0" err="1"/>
              <a:t>LinearRegression</a:t>
            </a:r>
            <a:r>
              <a:rPr lang="en-IN" sz="2400" dirty="0"/>
              <a:t>()</a:t>
            </a:r>
          </a:p>
          <a:p>
            <a:pPr marL="0" indent="0" algn="just">
              <a:buNone/>
            </a:pPr>
            <a:r>
              <a:rPr lang="en-IN" sz="2400" dirty="0" err="1"/>
              <a:t>regressor.fit</a:t>
            </a:r>
            <a:r>
              <a:rPr lang="en-IN" sz="2400" dirty="0"/>
              <a:t>(</a:t>
            </a:r>
            <a:r>
              <a:rPr lang="en-IN" sz="2400" dirty="0" err="1"/>
              <a:t>x_train</a:t>
            </a:r>
            <a:r>
              <a:rPr lang="en-IN" sz="2400" dirty="0"/>
              <a:t>, </a:t>
            </a:r>
            <a:r>
              <a:rPr lang="en-IN" sz="2400" dirty="0" err="1"/>
              <a:t>y_train</a:t>
            </a:r>
            <a:r>
              <a:rPr lang="en-IN" sz="2400" dirty="0"/>
              <a:t>)</a:t>
            </a:r>
          </a:p>
          <a:p>
            <a:pPr marL="0" indent="0" algn="just">
              <a:buNone/>
            </a:pPr>
            <a:r>
              <a:rPr lang="en-US" sz="2400" dirty="0" err="1"/>
              <a:t>y_pred</a:t>
            </a:r>
            <a:r>
              <a:rPr lang="en-US" sz="2400" dirty="0"/>
              <a:t> = </a:t>
            </a:r>
            <a:r>
              <a:rPr lang="en-US" sz="2400" dirty="0" err="1"/>
              <a:t>regressor.predict</a:t>
            </a:r>
            <a:r>
              <a:rPr lang="en-US" sz="2400" dirty="0"/>
              <a:t>(</a:t>
            </a:r>
            <a:r>
              <a:rPr lang="en-US" sz="2400" dirty="0" err="1"/>
              <a:t>x_test</a:t>
            </a:r>
            <a:r>
              <a:rPr lang="en-US" sz="2400" dirty="0"/>
              <a:t>)</a:t>
            </a:r>
            <a:endParaRPr lang="en-IN" sz="2400" dirty="0"/>
          </a:p>
          <a:p>
            <a:pPr marL="0" indent="0" algn="just">
              <a:buNone/>
            </a:pPr>
            <a:r>
              <a:rPr lang="en-IN" sz="2400" dirty="0"/>
              <a:t>print(</a:t>
            </a:r>
            <a:r>
              <a:rPr lang="en-IN" sz="2400" dirty="0" err="1"/>
              <a:t>y_pred</a:t>
            </a:r>
            <a:r>
              <a:rPr lang="en-IN" sz="2400" dirty="0"/>
              <a:t>)</a:t>
            </a:r>
          </a:p>
          <a:p>
            <a:pPr marL="0" indent="0" algn="just">
              <a:buNone/>
            </a:pPr>
            <a:r>
              <a:rPr lang="en-IN" sz="2400" dirty="0"/>
              <a:t>from </a:t>
            </a:r>
            <a:r>
              <a:rPr lang="en-IN" sz="2400" dirty="0" err="1"/>
              <a:t>sklearn.metrics</a:t>
            </a:r>
            <a:r>
              <a:rPr lang="en-IN" sz="2400" dirty="0"/>
              <a:t> import </a:t>
            </a:r>
            <a:r>
              <a:rPr lang="en-IN" sz="2400" dirty="0" err="1"/>
              <a:t>mean_squared_error</a:t>
            </a:r>
            <a:r>
              <a:rPr lang="en-IN" sz="2400" dirty="0"/>
              <a:t>, r2_score</a:t>
            </a:r>
          </a:p>
          <a:p>
            <a:pPr marL="0" indent="0" algn="just">
              <a:buNone/>
            </a:pPr>
            <a:endParaRPr lang="en-IN" sz="2400" dirty="0"/>
          </a:p>
          <a:p>
            <a:pPr marL="0" indent="0" algn="just">
              <a:buNone/>
            </a:pPr>
            <a:r>
              <a:rPr lang="en-IN" sz="2400" dirty="0"/>
              <a:t>print('Mean squared error: %.2f' % </a:t>
            </a:r>
            <a:r>
              <a:rPr lang="en-IN" sz="2400" dirty="0" err="1"/>
              <a:t>mean_squared_error</a:t>
            </a:r>
            <a:r>
              <a:rPr lang="en-IN" sz="2400" dirty="0"/>
              <a:t>(</a:t>
            </a:r>
            <a:r>
              <a:rPr lang="en-IN" sz="2400" dirty="0" err="1"/>
              <a:t>y_test</a:t>
            </a:r>
            <a:r>
              <a:rPr lang="en-IN" sz="2400" dirty="0"/>
              <a:t>, </a:t>
            </a:r>
            <a:r>
              <a:rPr lang="en-IN" sz="2400" dirty="0" err="1"/>
              <a:t>y_pred</a:t>
            </a:r>
            <a:r>
              <a:rPr lang="en-IN" sz="2400" dirty="0"/>
              <a:t>))</a:t>
            </a:r>
          </a:p>
          <a:p>
            <a:pPr marL="0" indent="0" algn="just">
              <a:buNone/>
            </a:pPr>
            <a:r>
              <a:rPr lang="en-IN" sz="2400" dirty="0"/>
              <a:t>print('Coefficient of determination: %.2f' % r2_score(</a:t>
            </a:r>
            <a:r>
              <a:rPr lang="en-IN" sz="2400" dirty="0" err="1"/>
              <a:t>y_test</a:t>
            </a:r>
            <a:r>
              <a:rPr lang="en-IN" sz="2400" dirty="0"/>
              <a:t>, </a:t>
            </a:r>
            <a:r>
              <a:rPr lang="en-IN" sz="2400" dirty="0" err="1"/>
              <a:t>y_pred</a:t>
            </a:r>
            <a:r>
              <a:rPr lang="en-IN" sz="2400" dirty="0"/>
              <a:t>))</a:t>
            </a:r>
          </a:p>
          <a:p>
            <a:pPr marL="0" indent="0" algn="just">
              <a:buNone/>
            </a:pPr>
            <a:endParaRPr lang="en-IN" sz="2400" dirty="0"/>
          </a:p>
          <a:p>
            <a:pPr marL="0" indent="0" algn="just">
              <a:buNone/>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969645"/>
          </a:xfrm>
        </p:spPr>
        <p:txBody>
          <a:bodyPr>
            <a:noAutofit/>
          </a:bodyPr>
          <a:lstStyle/>
          <a:p>
            <a:br>
              <a:rPr lang="en-US" b="1" u="sng" dirty="0"/>
            </a:br>
            <a:br>
              <a:rPr lang="en-US" b="1" u="sng" dirty="0"/>
            </a:br>
            <a:r>
              <a:rPr lang="en-US" b="1" u="sng" dirty="0"/>
              <a:t>2SLS</a:t>
            </a:r>
            <a:br>
              <a:rPr lang="en-US" b="1" u="sng" dirty="0"/>
            </a:br>
            <a:br>
              <a:rPr lang="en-US" b="1" u="sng" dirty="0"/>
            </a:br>
            <a:endParaRPr lang="en-US" b="1" u="sng" dirty="0"/>
          </a:p>
        </p:txBody>
      </p:sp>
      <p:sp>
        <p:nvSpPr>
          <p:cNvPr id="3" name="Content Placeholder 2"/>
          <p:cNvSpPr>
            <a:spLocks noGrp="1"/>
          </p:cNvSpPr>
          <p:nvPr>
            <p:ph idx="1"/>
          </p:nvPr>
        </p:nvSpPr>
        <p:spPr>
          <a:xfrm>
            <a:off x="419100" y="969645"/>
            <a:ext cx="11353800" cy="6131560"/>
          </a:xfrm>
        </p:spPr>
        <p:txBody>
          <a:bodyPr>
            <a:normAutofit/>
          </a:bodyPr>
          <a:lstStyle/>
          <a:p>
            <a:r>
              <a:rPr lang="en-US" sz="2000" dirty="0"/>
              <a:t>The 2SLS (Two-Stage Least Squares) model is used in econometrics when we have endogenous variables that are correlated with the error term in the regression equation. Endogeneity refers to situations where one or more of the explanatory variables are determined simultaneously with the dependent variable, making it difficult to estimate the causal relationship between them.</a:t>
            </a:r>
          </a:p>
          <a:p>
            <a:r>
              <a:rPr lang="en-US" sz="2000" dirty="0"/>
              <a:t>The 2SLS model is particularly useful in situations where instrumental variables are available to deal with endogeneity. An instrumental variable is a variable that is correlated with the endogenous explanatory variable but not correlated with the error term in the regression equation.</a:t>
            </a:r>
          </a:p>
          <a:p>
            <a:r>
              <a:rPr lang="en-US" sz="2400" dirty="0"/>
              <a:t> The 2SLS </a:t>
            </a:r>
            <a:r>
              <a:rPr lang="en-US" sz="1800" dirty="0"/>
              <a:t>model</a:t>
            </a:r>
            <a:r>
              <a:rPr lang="en-US" sz="2400" dirty="0"/>
              <a:t> </a:t>
            </a:r>
            <a:r>
              <a:rPr lang="en-US" sz="1800" dirty="0"/>
              <a:t>uses instrumental variables to create a two-stage regression process. In the first stage, the instrumental variables are used to estimate the endogenous explanatory variable, and in the second stage, this estimated value is used as a proxy for the true value of the endogenous variable in the original regression equation. This approach allows us to obtain unbiased estimates of the coefficients of the endogenous variables, even in the presence of endogeneity.</a:t>
            </a:r>
          </a:p>
          <a:p>
            <a:endParaRPr lang="en-US" sz="1800" dirty="0"/>
          </a:p>
          <a:p>
            <a:r>
              <a:rPr lang="en-US" sz="1800" dirty="0"/>
              <a:t>In summary, the 2SLS model is used when we have endogeneity in our regression model and we have access to instrumental variables that can help us deal with this issue.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225334"/>
            <a:ext cx="11353800" cy="735965"/>
          </a:xfrm>
        </p:spPr>
        <p:txBody>
          <a:bodyPr>
            <a:normAutofit/>
          </a:bodyPr>
          <a:lstStyle/>
          <a:p>
            <a:r>
              <a:rPr lang="en-US" b="1" u="sng" dirty="0"/>
              <a:t>How to Implement 2SLS</a:t>
            </a:r>
          </a:p>
        </p:txBody>
      </p:sp>
      <p:sp>
        <p:nvSpPr>
          <p:cNvPr id="3" name="Content Placeholder 2"/>
          <p:cNvSpPr>
            <a:spLocks noGrp="1"/>
          </p:cNvSpPr>
          <p:nvPr>
            <p:ph idx="1"/>
          </p:nvPr>
        </p:nvSpPr>
        <p:spPr>
          <a:xfrm>
            <a:off x="261257" y="961299"/>
            <a:ext cx="11353800" cy="6190615"/>
          </a:xfrm>
        </p:spPr>
        <p:txBody>
          <a:bodyPr/>
          <a:lstStyle/>
          <a:p>
            <a:pPr marL="514350" indent="-514350">
              <a:buAutoNum type="arabicPeriod"/>
            </a:pPr>
            <a:r>
              <a:rPr lang="en-US" dirty="0"/>
              <a:t>Import the necessary libraries and load the data</a:t>
            </a:r>
          </a:p>
          <a:p>
            <a:pPr marL="514350" indent="-514350">
              <a:buAutoNum type="arabicPeriod"/>
            </a:pPr>
            <a:r>
              <a:rPr lang="en-US" dirty="0"/>
              <a:t>Define the endogenous and exogenous variables</a:t>
            </a:r>
          </a:p>
          <a:p>
            <a:pPr marL="514350" indent="-514350">
              <a:buAutoNum type="arabicPeriod"/>
            </a:pPr>
            <a:r>
              <a:rPr lang="en-US" dirty="0"/>
              <a:t>Estimate the first-stage regression</a:t>
            </a:r>
          </a:p>
          <a:p>
            <a:pPr marL="514350" indent="-514350">
              <a:buAutoNum type="arabicPeriod"/>
            </a:pPr>
            <a:r>
              <a:rPr lang="en-US" dirty="0"/>
              <a:t> Estimate the second-stage regression</a:t>
            </a:r>
          </a:p>
          <a:p>
            <a:pPr marL="514350" indent="-514350">
              <a:buAutoNum type="arabicPeriod"/>
            </a:pPr>
            <a:r>
              <a:rPr lang="en-US" dirty="0"/>
              <a:t>Obtain the regression results and summary</a:t>
            </a:r>
          </a:p>
          <a:p>
            <a:pPr marL="514350" indent="-514350">
              <a:buAutoNum type="arabicPeriod"/>
            </a:pPr>
            <a:endParaRPr lang="en-US" dirty="0"/>
          </a:p>
          <a:p>
            <a:pPr marL="0" indent="0">
              <a:buNone/>
            </a:pPr>
            <a:r>
              <a:rPr lang="en-US" dirty="0"/>
              <a:t>We used the </a:t>
            </a:r>
            <a:r>
              <a:rPr lang="en-US" dirty="0" err="1"/>
              <a:t>statsmodels</a:t>
            </a:r>
            <a:r>
              <a:rPr lang="en-US" dirty="0"/>
              <a:t> library in Python to implement the 2SLS model. However, other libraries such as </a:t>
            </a:r>
            <a:r>
              <a:rPr lang="en-US" dirty="0" err="1"/>
              <a:t>linearmodels</a:t>
            </a:r>
            <a:r>
              <a:rPr lang="en-US" dirty="0"/>
              <a:t> and IV2SLS can also be used to implement this model. The basic steps for implementing the 2SLS model are the same regardless of the library used.</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1541</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inherit</vt:lpstr>
      <vt:lpstr>Office Theme</vt:lpstr>
      <vt:lpstr>PRESENTED BY: Hricha Jaiswal </vt:lpstr>
      <vt:lpstr>OLS  </vt:lpstr>
      <vt:lpstr>How to use OLS using Python?</vt:lpstr>
      <vt:lpstr>Python script for OLS</vt:lpstr>
      <vt:lpstr>Logistic Regression</vt:lpstr>
      <vt:lpstr>Steps Involved In Implementation</vt:lpstr>
      <vt:lpstr>Python Script </vt:lpstr>
      <vt:lpstr>  2SLS  </vt:lpstr>
      <vt:lpstr>How to Implement 2SLS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By Hricha Jaiswal</dc:title>
  <dc:creator>Hricha</dc:creator>
  <cp:lastModifiedBy>Sachin Jaiswal</cp:lastModifiedBy>
  <cp:revision>4</cp:revision>
  <dcterms:created xsi:type="dcterms:W3CDTF">2023-03-10T08:51:30Z</dcterms:created>
  <dcterms:modified xsi:type="dcterms:W3CDTF">2023-03-10T11:21:56Z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CD083F443F674096A6BA1C8F182CB70A</vt:lpwstr>
  </property>
  <property fmtid="{D5CDD505-2E9C-101B-9397-08002B2CF9AE}" pid="3" name="KSOProductBuildVer">
    <vt:lpwstr>1033-11.2.0.11486</vt:lpwstr>
  </property>
</Properties>
</file>