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rainity\Project%208\Call_Volume_Trend_Analysis_Project_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rainity\Project%208\Call_Volume_Trend_Analysis_Project_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rainity\Project%208\Call_Volume_Trend_Analysis_Project_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rainity\Project%208\Call_Volume_Trend_Analysis_Project_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[Call_Volume_Trend_Analysis_Project_9.xlsx]Average Call Duration!PivotTable2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00B050"/>
                </a:solidFill>
              </a:rPr>
              <a:t>Average Answered Call in Seconds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rgbClr val="00B05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'Average Call Duration'!$B$1:$B$2</c:f>
              <c:strCache>
                <c:ptCount val="1"/>
                <c:pt idx="0">
                  <c:v>answered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'Average Call Duration'!$A$3:$A$15</c:f>
              <c:strCache>
                <c:ptCount val="12"/>
                <c:pt idx="0">
                  <c:v>10_11</c:v>
                </c:pt>
                <c:pt idx="1">
                  <c:v>11_12</c:v>
                </c:pt>
                <c:pt idx="2">
                  <c:v>12_13</c:v>
                </c:pt>
                <c:pt idx="3">
                  <c:v>13_14</c:v>
                </c:pt>
                <c:pt idx="4">
                  <c:v>14_15</c:v>
                </c:pt>
                <c:pt idx="5">
                  <c:v>15_16</c:v>
                </c:pt>
                <c:pt idx="6">
                  <c:v>16_17</c:v>
                </c:pt>
                <c:pt idx="7">
                  <c:v>17_18</c:v>
                </c:pt>
                <c:pt idx="8">
                  <c:v>18_19</c:v>
                </c:pt>
                <c:pt idx="9">
                  <c:v>19_20</c:v>
                </c:pt>
                <c:pt idx="10">
                  <c:v>20_21</c:v>
                </c:pt>
                <c:pt idx="11">
                  <c:v>9_10</c:v>
                </c:pt>
              </c:strCache>
            </c:strRef>
          </c:cat>
          <c:val>
            <c:numRef>
              <c:f>'Average Call Duration'!$B$3:$B$15</c:f>
              <c:numCache>
                <c:formatCode>0.00</c:formatCode>
                <c:ptCount val="12"/>
                <c:pt idx="0">
                  <c:v>203.33103015075378</c:v>
                </c:pt>
                <c:pt idx="1">
                  <c:v>199.25502336448599</c:v>
                </c:pt>
                <c:pt idx="2">
                  <c:v>192.88878286683629</c:v>
                </c:pt>
                <c:pt idx="3">
                  <c:v>194.74017442518971</c:v>
                </c:pt>
                <c:pt idx="4">
                  <c:v>193.67707549535993</c:v>
                </c:pt>
                <c:pt idx="5">
                  <c:v>198.88891752577319</c:v>
                </c:pt>
                <c:pt idx="6">
                  <c:v>200.86818644931228</c:v>
                </c:pt>
                <c:pt idx="7">
                  <c:v>200.24878305486121</c:v>
                </c:pt>
                <c:pt idx="8">
                  <c:v>202.55096774193549</c:v>
                </c:pt>
                <c:pt idx="9">
                  <c:v>203.40607252075142</c:v>
                </c:pt>
                <c:pt idx="10">
                  <c:v>202.84599303135889</c:v>
                </c:pt>
                <c:pt idx="11">
                  <c:v>199.0691056910569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34-4B67-8754-9D24CA93E74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80334704"/>
        <c:axId val="580343344"/>
      </c:barChart>
      <c:catAx>
        <c:axId val="58033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343344"/>
        <c:crosses val="autoZero"/>
        <c:auto val="1"/>
        <c:lblAlgn val="ctr"/>
        <c:lblOffset val="100"/>
        <c:noMultiLvlLbl val="0"/>
      </c:catAx>
      <c:valAx>
        <c:axId val="580343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solidFill>
            <a:schemeClr val="bg1"/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33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29B95C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F7474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[Call_Volume_Trend_Analysis_Project_9.xlsx]Call Volume Analysis!PivotTable3</c:name>
    <c:fmtId val="3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pPr>
            <a:r>
              <a:rPr lang="en-IN" b="1">
                <a:solidFill>
                  <a:srgbClr val="00B050"/>
                </a:solidFill>
              </a:rPr>
              <a:t>Average</a:t>
            </a:r>
            <a:r>
              <a:rPr lang="en-IN" b="1" baseline="0">
                <a:solidFill>
                  <a:srgbClr val="00B050"/>
                </a:solidFill>
              </a:rPr>
              <a:t> Call Durition </a:t>
            </a:r>
            <a:endParaRPr lang="en-IN" b="1">
              <a:solidFill>
                <a:srgbClr val="00B05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rgbClr val="00B05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FFF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FF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FFF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'Call Volume Analysis'!$B$1</c:f>
              <c:strCache>
                <c:ptCount val="1"/>
                <c:pt idx="0">
                  <c:v>Count of Customer_Phone_No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'Call Volume Analysis'!$A$2:$A$14</c:f>
              <c:strCache>
                <c:ptCount val="12"/>
                <c:pt idx="0">
                  <c:v>10_11</c:v>
                </c:pt>
                <c:pt idx="1">
                  <c:v>11_12</c:v>
                </c:pt>
                <c:pt idx="2">
                  <c:v>12_13</c:v>
                </c:pt>
                <c:pt idx="3">
                  <c:v>13_14</c:v>
                </c:pt>
                <c:pt idx="4">
                  <c:v>14_15</c:v>
                </c:pt>
                <c:pt idx="5">
                  <c:v>15_16</c:v>
                </c:pt>
                <c:pt idx="6">
                  <c:v>16_17</c:v>
                </c:pt>
                <c:pt idx="7">
                  <c:v>17_18</c:v>
                </c:pt>
                <c:pt idx="8">
                  <c:v>18_19</c:v>
                </c:pt>
                <c:pt idx="9">
                  <c:v>19_20</c:v>
                </c:pt>
                <c:pt idx="10">
                  <c:v>20_21</c:v>
                </c:pt>
                <c:pt idx="11">
                  <c:v>9_10</c:v>
                </c:pt>
              </c:strCache>
            </c:strRef>
          </c:cat>
          <c:val>
            <c:numRef>
              <c:f>'Call Volume Analysis'!$B$2:$B$14</c:f>
              <c:numCache>
                <c:formatCode>General</c:formatCode>
                <c:ptCount val="12"/>
                <c:pt idx="0">
                  <c:v>13313</c:v>
                </c:pt>
                <c:pt idx="1">
                  <c:v>14626</c:v>
                </c:pt>
                <c:pt idx="2">
                  <c:v>12652</c:v>
                </c:pt>
                <c:pt idx="3">
                  <c:v>11561</c:v>
                </c:pt>
                <c:pt idx="4">
                  <c:v>10561</c:v>
                </c:pt>
                <c:pt idx="5">
                  <c:v>9159</c:v>
                </c:pt>
                <c:pt idx="6">
                  <c:v>8788</c:v>
                </c:pt>
                <c:pt idx="7">
                  <c:v>8534</c:v>
                </c:pt>
                <c:pt idx="8">
                  <c:v>7238</c:v>
                </c:pt>
                <c:pt idx="9">
                  <c:v>6463</c:v>
                </c:pt>
                <c:pt idx="10">
                  <c:v>5505</c:v>
                </c:pt>
                <c:pt idx="11">
                  <c:v>9588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DA-490E-AFC5-6E63F456053E}"/>
            </c:ext>
          </c:extLst>
        </c:ser>
        <c:ser>
          <c:idx val="1"/>
          <c:order val="1"/>
          <c:tx>
            <c:strRef>
              <c:f>'Call Volume Analysis'!$C$1</c:f>
              <c:strCache>
                <c:ptCount val="1"/>
                <c:pt idx="0">
                  <c:v>Sum of Call_Seconds (s)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'Call Volume Analysis'!$A$2:$A$14</c:f>
              <c:strCache>
                <c:ptCount val="12"/>
                <c:pt idx="0">
                  <c:v>10_11</c:v>
                </c:pt>
                <c:pt idx="1">
                  <c:v>11_12</c:v>
                </c:pt>
                <c:pt idx="2">
                  <c:v>12_13</c:v>
                </c:pt>
                <c:pt idx="3">
                  <c:v>13_14</c:v>
                </c:pt>
                <c:pt idx="4">
                  <c:v>14_15</c:v>
                </c:pt>
                <c:pt idx="5">
                  <c:v>15_16</c:v>
                </c:pt>
                <c:pt idx="6">
                  <c:v>16_17</c:v>
                </c:pt>
                <c:pt idx="7">
                  <c:v>17_18</c:v>
                </c:pt>
                <c:pt idx="8">
                  <c:v>18_19</c:v>
                </c:pt>
                <c:pt idx="9">
                  <c:v>19_20</c:v>
                </c:pt>
                <c:pt idx="10">
                  <c:v>20_21</c:v>
                </c:pt>
                <c:pt idx="11">
                  <c:v>9_10</c:v>
                </c:pt>
              </c:strCache>
            </c:strRef>
          </c:cat>
          <c:val>
            <c:numRef>
              <c:f>'Call Volume Analysis'!$C$2:$C$14</c:f>
              <c:numCache>
                <c:formatCode>0.00%</c:formatCode>
                <c:ptCount val="12"/>
                <c:pt idx="0">
                  <c:v>7.8782519885812641E-2</c:v>
                </c:pt>
                <c:pt idx="1">
                  <c:v>0.10375184677945898</c:v>
                </c:pt>
                <c:pt idx="2">
                  <c:v>0.11122199869903146</c:v>
                </c:pt>
                <c:pt idx="3">
                  <c:v>0.10501309016839397</c:v>
                </c:pt>
                <c:pt idx="4">
                  <c:v>9.4280008545160859E-2</c:v>
                </c:pt>
                <c:pt idx="5">
                  <c:v>9.451945284487101E-2</c:v>
                </c:pt>
                <c:pt idx="6">
                  <c:v>9.6852182141184795E-2</c:v>
                </c:pt>
                <c:pt idx="7">
                  <c:v>9.3163938133472762E-2</c:v>
                </c:pt>
                <c:pt idx="8">
                  <c:v>7.664173477698849E-2</c:v>
                </c:pt>
                <c:pt idx="9">
                  <c:v>5.6759414786469078E-2</c:v>
                </c:pt>
                <c:pt idx="10">
                  <c:v>3.5427673213077063E-2</c:v>
                </c:pt>
                <c:pt idx="11">
                  <c:v>5.35861400260789E-2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DA-490E-AFC5-6E63F45605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4680368"/>
        <c:axId val="672112760"/>
      </c:barChart>
      <c:catAx>
        <c:axId val="42468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112760"/>
        <c:crosses val="autoZero"/>
        <c:auto val="1"/>
        <c:lblAlgn val="ctr"/>
        <c:lblOffset val="100"/>
        <c:noMultiLvlLbl val="0"/>
      </c:catAx>
      <c:valAx>
        <c:axId val="672112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680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0B05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F7474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[Call_Volume_Trend_Analysis_Project_9.xlsx]Manpower Planning Part-1!PivotTable4</c:name>
    <c:fmtId val="4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>
                <a:solidFill>
                  <a:srgbClr val="00B050"/>
                </a:solidFill>
              </a:rPr>
              <a:t>Manpower Planning Part-1(Abandon rate)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FF00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FFF00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FFFF00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'Manpower Planning Part-1'!$B$1</c:f>
              <c:strCache>
                <c:ptCount val="1"/>
                <c:pt idx="0">
                  <c:v>Average of Call_Seconds (s)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'Manpower Planning Part-1'!$A$2:$A$5</c:f>
              <c:strCache>
                <c:ptCount val="3"/>
                <c:pt idx="0">
                  <c:v>abandon</c:v>
                </c:pt>
                <c:pt idx="1">
                  <c:v>answered</c:v>
                </c:pt>
                <c:pt idx="2">
                  <c:v>transfer</c:v>
                </c:pt>
              </c:strCache>
            </c:strRef>
          </c:cat>
          <c:val>
            <c:numRef>
              <c:f>'Manpower Planning Part-1'!$B$2:$B$5</c:f>
              <c:numCache>
                <c:formatCode>0.00</c:formatCode>
                <c:ptCount val="3"/>
                <c:pt idx="0">
                  <c:v>0</c:v>
                </c:pt>
                <c:pt idx="1">
                  <c:v>198.6227744627177</c:v>
                </c:pt>
                <c:pt idx="2">
                  <c:v>76.146513680494266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D7-485E-8B13-CFF997376C5C}"/>
            </c:ext>
          </c:extLst>
        </c:ser>
        <c:ser>
          <c:idx val="1"/>
          <c:order val="1"/>
          <c:tx>
            <c:strRef>
              <c:f>'Manpower Planning Part-1'!$C$1</c:f>
              <c:strCache>
                <c:ptCount val="1"/>
                <c:pt idx="0">
                  <c:v>Count of Customer_Phone_No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  <a:sp3d/>
          </c:spPr>
          <c:invertIfNegative val="0"/>
          <c:cat>
            <c:strRef>
              <c:f>'Manpower Planning Part-1'!$A$2:$A$5</c:f>
              <c:strCache>
                <c:ptCount val="3"/>
                <c:pt idx="0">
                  <c:v>abandon</c:v>
                </c:pt>
                <c:pt idx="1">
                  <c:v>answered</c:v>
                </c:pt>
                <c:pt idx="2">
                  <c:v>transfer</c:v>
                </c:pt>
              </c:strCache>
            </c:strRef>
          </c:cat>
          <c:val>
            <c:numRef>
              <c:f>'Manpower Planning Part-1'!$C$2:$C$5</c:f>
              <c:numCache>
                <c:formatCode>General</c:formatCode>
                <c:ptCount val="3"/>
                <c:pt idx="0">
                  <c:v>34403</c:v>
                </c:pt>
                <c:pt idx="1">
                  <c:v>82452</c:v>
                </c:pt>
                <c:pt idx="2">
                  <c:v>1133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D7-485E-8B13-CFF997376C5C}"/>
            </c:ext>
          </c:extLst>
        </c:ser>
        <c:ser>
          <c:idx val="2"/>
          <c:order val="2"/>
          <c:tx>
            <c:strRef>
              <c:f>'Manpower Planning Part-1'!$D$1</c:f>
              <c:strCache>
                <c:ptCount val="1"/>
                <c:pt idx="0">
                  <c:v>Count of Customer_Phone_No2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'Manpower Planning Part-1'!$A$2:$A$5</c:f>
              <c:strCache>
                <c:ptCount val="3"/>
                <c:pt idx="0">
                  <c:v>abandon</c:v>
                </c:pt>
                <c:pt idx="1">
                  <c:v>answered</c:v>
                </c:pt>
                <c:pt idx="2">
                  <c:v>transfer</c:v>
                </c:pt>
              </c:strCache>
            </c:strRef>
          </c:cat>
          <c:val>
            <c:numRef>
              <c:f>'Manpower Planning Part-1'!$D$2:$D$5</c:f>
              <c:numCache>
                <c:formatCode>0.00%</c:formatCode>
                <c:ptCount val="3"/>
                <c:pt idx="0">
                  <c:v>0.29158049971183508</c:v>
                </c:pt>
                <c:pt idx="1">
                  <c:v>0.69881682883005047</c:v>
                </c:pt>
                <c:pt idx="2">
                  <c:v>9.6026714581143851E-3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D7-485E-8B13-CFF997376C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61041680"/>
        <c:axId val="661044200"/>
        <c:axId val="674196464"/>
      </c:bar3DChart>
      <c:catAx>
        <c:axId val="661041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044200"/>
        <c:crosses val="autoZero"/>
        <c:auto val="1"/>
        <c:lblAlgn val="ctr"/>
        <c:lblOffset val="100"/>
        <c:noMultiLvlLbl val="0"/>
      </c:catAx>
      <c:valAx>
        <c:axId val="661044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041680"/>
        <c:crosses val="autoZero"/>
        <c:crossBetween val="between"/>
      </c:valAx>
      <c:serAx>
        <c:axId val="6741964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044200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F7474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baseline="0">
                <a:solidFill>
                  <a:srgbClr val="00B050"/>
                </a:solidFill>
              </a:rPr>
              <a:t>Night Shift Manpower Plan</a:t>
            </a:r>
            <a:endParaRPr lang="en-IN" b="1">
              <a:solidFill>
                <a:srgbClr val="00B05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'Night Shift Manpower Planning-1'!$B$2</c:f>
              <c:strCache>
                <c:ptCount val="1"/>
                <c:pt idx="0">
                  <c:v>Call Count</c:v>
                </c:pt>
              </c:strCache>
            </c:strRef>
          </c:tx>
          <c:spPr>
            <a:solidFill>
              <a:schemeClr val="accent4">
                <a:tint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'Night Shift Manpower Planning-1'!$A$3:$A$14</c:f>
              <c:strCache>
                <c:ptCount val="12"/>
                <c:pt idx="0">
                  <c:v>9pm-10pm</c:v>
                </c:pt>
                <c:pt idx="1">
                  <c:v>10pm-11pm</c:v>
                </c:pt>
                <c:pt idx="2">
                  <c:v>11pm-12am</c:v>
                </c:pt>
                <c:pt idx="3">
                  <c:v>12am-1am</c:v>
                </c:pt>
                <c:pt idx="4">
                  <c:v>1am-2am</c:v>
                </c:pt>
                <c:pt idx="5">
                  <c:v>2am-3am</c:v>
                </c:pt>
                <c:pt idx="6">
                  <c:v>3am-4am</c:v>
                </c:pt>
                <c:pt idx="7">
                  <c:v>4am-5am</c:v>
                </c:pt>
                <c:pt idx="8">
                  <c:v>5am-6am</c:v>
                </c:pt>
                <c:pt idx="9">
                  <c:v>6am-7am</c:v>
                </c:pt>
                <c:pt idx="10">
                  <c:v>7am-8am</c:v>
                </c:pt>
                <c:pt idx="11">
                  <c:v>8am-9am</c:v>
                </c:pt>
              </c:strCache>
            </c:strRef>
          </c:cat>
          <c:val>
            <c:numRef>
              <c:f>'Night Shift Manpower Planning-1'!$B$3:$B$14</c:f>
              <c:numCache>
                <c:formatCode>General</c:formatCode>
                <c:ptCount val="12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3</c:v>
                </c:pt>
                <c:pt idx="9">
                  <c:v>4</c:v>
                </c:pt>
                <c:pt idx="10">
                  <c:v>4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AD-4954-BBC7-BF839BA0FBC9}"/>
            </c:ext>
          </c:extLst>
        </c:ser>
        <c:ser>
          <c:idx val="1"/>
          <c:order val="1"/>
          <c:tx>
            <c:strRef>
              <c:f>'Night Shift Manpower Planning-1'!$C$2</c:f>
              <c:strCache>
                <c:ptCount val="1"/>
                <c:pt idx="0">
                  <c:v>Total Monthly Hours</c:v>
                </c:pt>
              </c:strCache>
            </c:strRef>
          </c:tx>
          <c:spPr>
            <a:solidFill>
              <a:schemeClr val="accent4">
                <a:tint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'Night Shift Manpower Planning-1'!$A$3:$A$14</c:f>
              <c:strCache>
                <c:ptCount val="12"/>
                <c:pt idx="0">
                  <c:v>9pm-10pm</c:v>
                </c:pt>
                <c:pt idx="1">
                  <c:v>10pm-11pm</c:v>
                </c:pt>
                <c:pt idx="2">
                  <c:v>11pm-12am</c:v>
                </c:pt>
                <c:pt idx="3">
                  <c:v>12am-1am</c:v>
                </c:pt>
                <c:pt idx="4">
                  <c:v>1am-2am</c:v>
                </c:pt>
                <c:pt idx="5">
                  <c:v>2am-3am</c:v>
                </c:pt>
                <c:pt idx="6">
                  <c:v>3am-4am</c:v>
                </c:pt>
                <c:pt idx="7">
                  <c:v>4am-5am</c:v>
                </c:pt>
                <c:pt idx="8">
                  <c:v>5am-6am</c:v>
                </c:pt>
                <c:pt idx="9">
                  <c:v>6am-7am</c:v>
                </c:pt>
                <c:pt idx="10">
                  <c:v>7am-8am</c:v>
                </c:pt>
                <c:pt idx="11">
                  <c:v>8am-9am</c:v>
                </c:pt>
              </c:strCache>
            </c:strRef>
          </c:cat>
          <c:val>
            <c:numRef>
              <c:f>'Night Shift Manpower Planning-1'!$C$3:$C$14</c:f>
              <c:numCache>
                <c:formatCode>General</c:formatCode>
                <c:ptCount val="12"/>
                <c:pt idx="0">
                  <c:v>193.5</c:v>
                </c:pt>
                <c:pt idx="1">
                  <c:v>193.5</c:v>
                </c:pt>
                <c:pt idx="2">
                  <c:v>193.5</c:v>
                </c:pt>
                <c:pt idx="3">
                  <c:v>193.5</c:v>
                </c:pt>
                <c:pt idx="4">
                  <c:v>193.5</c:v>
                </c:pt>
                <c:pt idx="5">
                  <c:v>193.5</c:v>
                </c:pt>
                <c:pt idx="6">
                  <c:v>193.5</c:v>
                </c:pt>
                <c:pt idx="7">
                  <c:v>193.5</c:v>
                </c:pt>
                <c:pt idx="8">
                  <c:v>193.5</c:v>
                </c:pt>
                <c:pt idx="9">
                  <c:v>193.5</c:v>
                </c:pt>
                <c:pt idx="10">
                  <c:v>193.5</c:v>
                </c:pt>
                <c:pt idx="11">
                  <c:v>193.5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AD-4954-BBC7-BF839BA0FBC9}"/>
            </c:ext>
          </c:extLst>
        </c:ser>
        <c:ser>
          <c:idx val="2"/>
          <c:order val="2"/>
          <c:tx>
            <c:strRef>
              <c:f>'Night Shift Manpower Planning-1'!$D$2</c:f>
              <c:strCache>
                <c:ptCount val="1"/>
                <c:pt idx="0">
                  <c:v>Effective Monthly Hours</c:v>
                </c:pt>
              </c:strCache>
            </c:strRef>
          </c:tx>
          <c:spPr>
            <a:solidFill>
              <a:schemeClr val="accent4">
                <a:tint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'Night Shift Manpower Planning-1'!$A$3:$A$14</c:f>
              <c:strCache>
                <c:ptCount val="12"/>
                <c:pt idx="0">
                  <c:v>9pm-10pm</c:v>
                </c:pt>
                <c:pt idx="1">
                  <c:v>10pm-11pm</c:v>
                </c:pt>
                <c:pt idx="2">
                  <c:v>11pm-12am</c:v>
                </c:pt>
                <c:pt idx="3">
                  <c:v>12am-1am</c:v>
                </c:pt>
                <c:pt idx="4">
                  <c:v>1am-2am</c:v>
                </c:pt>
                <c:pt idx="5">
                  <c:v>2am-3am</c:v>
                </c:pt>
                <c:pt idx="6">
                  <c:v>3am-4am</c:v>
                </c:pt>
                <c:pt idx="7">
                  <c:v>4am-5am</c:v>
                </c:pt>
                <c:pt idx="8">
                  <c:v>5am-6am</c:v>
                </c:pt>
                <c:pt idx="9">
                  <c:v>6am-7am</c:v>
                </c:pt>
                <c:pt idx="10">
                  <c:v>7am-8am</c:v>
                </c:pt>
                <c:pt idx="11">
                  <c:v>8am-9am</c:v>
                </c:pt>
              </c:strCache>
            </c:strRef>
          </c:cat>
          <c:val>
            <c:numRef>
              <c:f>'Night Shift Manpower Planning-1'!$D$3:$D$14</c:f>
              <c:numCache>
                <c:formatCode>General</c:formatCode>
                <c:ptCount val="12"/>
                <c:pt idx="0">
                  <c:v>116.1</c:v>
                </c:pt>
                <c:pt idx="1">
                  <c:v>116.1</c:v>
                </c:pt>
                <c:pt idx="2">
                  <c:v>116.1</c:v>
                </c:pt>
                <c:pt idx="3">
                  <c:v>116.1</c:v>
                </c:pt>
                <c:pt idx="4">
                  <c:v>116.1</c:v>
                </c:pt>
                <c:pt idx="5">
                  <c:v>116.1</c:v>
                </c:pt>
                <c:pt idx="6">
                  <c:v>116.1</c:v>
                </c:pt>
                <c:pt idx="7">
                  <c:v>116.1</c:v>
                </c:pt>
                <c:pt idx="8">
                  <c:v>116.1</c:v>
                </c:pt>
                <c:pt idx="9">
                  <c:v>116.1</c:v>
                </c:pt>
                <c:pt idx="10">
                  <c:v>116.1</c:v>
                </c:pt>
                <c:pt idx="11">
                  <c:v>116.1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AD-4954-BBC7-BF839BA0FBC9}"/>
            </c:ext>
          </c:extLst>
        </c:ser>
        <c:ser>
          <c:idx val="3"/>
          <c:order val="3"/>
          <c:tx>
            <c:strRef>
              <c:f>'Night Shift Manpower Planning-1'!$E$2</c:f>
              <c:strCache>
                <c:ptCount val="1"/>
                <c:pt idx="0">
                  <c:v>Calls per Hour per Agent</c:v>
                </c:pt>
              </c:strCache>
            </c:strRef>
          </c:tx>
          <c:spPr>
            <a:solidFill>
              <a:schemeClr val="accent4">
                <a:shade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'Night Shift Manpower Planning-1'!$A$3:$A$14</c:f>
              <c:strCache>
                <c:ptCount val="12"/>
                <c:pt idx="0">
                  <c:v>9pm-10pm</c:v>
                </c:pt>
                <c:pt idx="1">
                  <c:v>10pm-11pm</c:v>
                </c:pt>
                <c:pt idx="2">
                  <c:v>11pm-12am</c:v>
                </c:pt>
                <c:pt idx="3">
                  <c:v>12am-1am</c:v>
                </c:pt>
                <c:pt idx="4">
                  <c:v>1am-2am</c:v>
                </c:pt>
                <c:pt idx="5">
                  <c:v>2am-3am</c:v>
                </c:pt>
                <c:pt idx="6">
                  <c:v>3am-4am</c:v>
                </c:pt>
                <c:pt idx="7">
                  <c:v>4am-5am</c:v>
                </c:pt>
                <c:pt idx="8">
                  <c:v>5am-6am</c:v>
                </c:pt>
                <c:pt idx="9">
                  <c:v>6am-7am</c:v>
                </c:pt>
                <c:pt idx="10">
                  <c:v>7am-8am</c:v>
                </c:pt>
                <c:pt idx="11">
                  <c:v>8am-9am</c:v>
                </c:pt>
              </c:strCache>
            </c:strRef>
          </c:cat>
          <c:val>
            <c:numRef>
              <c:f>'Night Shift Manpower Planning-1'!$E$3:$E$14</c:f>
              <c:numCache>
                <c:formatCode>General</c:formatCode>
                <c:ptCount val="12"/>
                <c:pt idx="0">
                  <c:v>7.2</c:v>
                </c:pt>
                <c:pt idx="1">
                  <c:v>7.2</c:v>
                </c:pt>
                <c:pt idx="2">
                  <c:v>7.2</c:v>
                </c:pt>
                <c:pt idx="3">
                  <c:v>7.2</c:v>
                </c:pt>
                <c:pt idx="4">
                  <c:v>7.2</c:v>
                </c:pt>
                <c:pt idx="5">
                  <c:v>7.2</c:v>
                </c:pt>
                <c:pt idx="6">
                  <c:v>7.2</c:v>
                </c:pt>
                <c:pt idx="7">
                  <c:v>7.2</c:v>
                </c:pt>
                <c:pt idx="8">
                  <c:v>7.2</c:v>
                </c:pt>
                <c:pt idx="9">
                  <c:v>7.2</c:v>
                </c:pt>
                <c:pt idx="10">
                  <c:v>7.2</c:v>
                </c:pt>
                <c:pt idx="11">
                  <c:v>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AAD-4954-BBC7-BF839BA0FBC9}"/>
            </c:ext>
          </c:extLst>
        </c:ser>
        <c:ser>
          <c:idx val="4"/>
          <c:order val="4"/>
          <c:tx>
            <c:strRef>
              <c:f>'Night Shift Manpower Planning-1'!$F$2</c:f>
              <c:strCache>
                <c:ptCount val="1"/>
                <c:pt idx="0">
                  <c:v> Agents Required</c:v>
                </c:pt>
              </c:strCache>
            </c:strRef>
          </c:tx>
          <c:spPr>
            <a:solidFill>
              <a:schemeClr val="accent4">
                <a:shade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'Night Shift Manpower Planning-1'!$A$3:$A$14</c:f>
              <c:strCache>
                <c:ptCount val="12"/>
                <c:pt idx="0">
                  <c:v>9pm-10pm</c:v>
                </c:pt>
                <c:pt idx="1">
                  <c:v>10pm-11pm</c:v>
                </c:pt>
                <c:pt idx="2">
                  <c:v>11pm-12am</c:v>
                </c:pt>
                <c:pt idx="3">
                  <c:v>12am-1am</c:v>
                </c:pt>
                <c:pt idx="4">
                  <c:v>1am-2am</c:v>
                </c:pt>
                <c:pt idx="5">
                  <c:v>2am-3am</c:v>
                </c:pt>
                <c:pt idx="6">
                  <c:v>3am-4am</c:v>
                </c:pt>
                <c:pt idx="7">
                  <c:v>4am-5am</c:v>
                </c:pt>
                <c:pt idx="8">
                  <c:v>5am-6am</c:v>
                </c:pt>
                <c:pt idx="9">
                  <c:v>6am-7am</c:v>
                </c:pt>
                <c:pt idx="10">
                  <c:v>7am-8am</c:v>
                </c:pt>
                <c:pt idx="11">
                  <c:v>8am-9am</c:v>
                </c:pt>
              </c:strCache>
            </c:strRef>
          </c:cat>
          <c:val>
            <c:numRef>
              <c:f>'Night Shift Manpower Planning-1'!$F$3:$F$14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AD-4954-BBC7-BF839BA0FBC9}"/>
            </c:ext>
          </c:extLst>
        </c:ser>
        <c:ser>
          <c:idx val="5"/>
          <c:order val="5"/>
          <c:tx>
            <c:strRef>
              <c:f>'Night Shift Manpower Planning-1'!$G$2</c:f>
              <c:strCache>
                <c:ptCount val="1"/>
                <c:pt idx="0">
                  <c:v>Adjusted Agents</c:v>
                </c:pt>
              </c:strCache>
            </c:strRef>
          </c:tx>
          <c:spPr>
            <a:solidFill>
              <a:schemeClr val="accent4">
                <a:shade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'Night Shift Manpower Planning-1'!$A$3:$A$14</c:f>
              <c:strCache>
                <c:ptCount val="12"/>
                <c:pt idx="0">
                  <c:v>9pm-10pm</c:v>
                </c:pt>
                <c:pt idx="1">
                  <c:v>10pm-11pm</c:v>
                </c:pt>
                <c:pt idx="2">
                  <c:v>11pm-12am</c:v>
                </c:pt>
                <c:pt idx="3">
                  <c:v>12am-1am</c:v>
                </c:pt>
                <c:pt idx="4">
                  <c:v>1am-2am</c:v>
                </c:pt>
                <c:pt idx="5">
                  <c:v>2am-3am</c:v>
                </c:pt>
                <c:pt idx="6">
                  <c:v>3am-4am</c:v>
                </c:pt>
                <c:pt idx="7">
                  <c:v>4am-5am</c:v>
                </c:pt>
                <c:pt idx="8">
                  <c:v>5am-6am</c:v>
                </c:pt>
                <c:pt idx="9">
                  <c:v>6am-7am</c:v>
                </c:pt>
                <c:pt idx="10">
                  <c:v>7am-8am</c:v>
                </c:pt>
                <c:pt idx="11">
                  <c:v>8am-9am</c:v>
                </c:pt>
              </c:strCache>
            </c:strRef>
          </c:cat>
          <c:val>
            <c:numRef>
              <c:f>'Night Shift Manpower Planning-1'!$G$3:$G$14</c:f>
              <c:numCache>
                <c:formatCode>0.00</c:formatCode>
                <c:ptCount val="12"/>
                <c:pt idx="0">
                  <c:v>0.8666666666666667</c:v>
                </c:pt>
                <c:pt idx="1">
                  <c:v>0.8666666666666667</c:v>
                </c:pt>
                <c:pt idx="2">
                  <c:v>0.8666666666666667</c:v>
                </c:pt>
                <c:pt idx="3">
                  <c:v>0.8666666666666667</c:v>
                </c:pt>
                <c:pt idx="4">
                  <c:v>0.8666666666666667</c:v>
                </c:pt>
                <c:pt idx="5">
                  <c:v>0.8666666666666667</c:v>
                </c:pt>
                <c:pt idx="6">
                  <c:v>0.8666666666666667</c:v>
                </c:pt>
                <c:pt idx="7">
                  <c:v>0.8666666666666667</c:v>
                </c:pt>
                <c:pt idx="8">
                  <c:v>0.8666666666666667</c:v>
                </c:pt>
                <c:pt idx="9">
                  <c:v>0.8666666666666667</c:v>
                </c:pt>
                <c:pt idx="10">
                  <c:v>0.8666666666666667</c:v>
                </c:pt>
                <c:pt idx="11">
                  <c:v>0.8666666666666667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AAD-4954-BBC7-BF839BA0FB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0347456"/>
        <c:axId val="650345296"/>
      </c:barChart>
      <c:catAx>
        <c:axId val="650347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345296"/>
        <c:crosses val="autoZero"/>
        <c:auto val="1"/>
        <c:lblAlgn val="ctr"/>
        <c:lblOffset val="100"/>
        <c:noMultiLvlLbl val="0"/>
      </c:catAx>
      <c:valAx>
        <c:axId val="650345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34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7474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D744F-B86A-FAB6-B4D2-C5F6C4F22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6B487-F92C-DEAE-FCE3-117C18840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87B89-5D93-D82B-D72C-F4294E0C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CDEB-F073-41C6-AD84-672FC5BD791B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4FFBD-4929-11E1-8ECF-5D70DEA9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2214C-0E81-7ED8-7B0B-CB105B30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13A4-9583-494B-9904-7D49538FB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36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F7482-D1A9-C478-DB27-6A6B3F26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7EAE6-855F-856B-11C8-A0C0C7A0C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1327C-AAB1-D91F-6DC2-13CF472D3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CDEB-F073-41C6-AD84-672FC5BD791B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779E1-EB29-FC8E-973A-CD865C13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57DA6-4EE4-1FC3-025A-E7F6C450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13A4-9583-494B-9904-7D49538FB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66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145311-4988-0305-305B-503A108F6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413C4-352C-AFBD-0BA7-15BA141D6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67ECE-D22E-D4BB-3226-B654C7AA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CDEB-F073-41C6-AD84-672FC5BD791B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E7A3B-0B4F-6291-CC23-D1AB5C8A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87DD6-0015-8790-AFDC-4EFCBD56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13A4-9583-494B-9904-7D49538FB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22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4BA7-2CA7-9D01-F965-C4B67005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D74B4-75A1-DD8A-09BE-190BB09EA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4C3EF-54F2-4B5B-C10C-A51C8C67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CDEB-F073-41C6-AD84-672FC5BD791B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09614-F5A7-FD52-4D38-1ADF8CE5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01516-E6AB-127B-6A79-981A7201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13A4-9583-494B-9904-7D49538FB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81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C2D7-BFD0-410D-4908-1C673535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E5612-4CA9-2385-6059-F180F390E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E05B8-0159-09CD-D24A-379AEABF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CDEB-F073-41C6-AD84-672FC5BD791B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ADB95-18EF-67E3-0BA9-4F2F2E66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5C089-E372-357E-9730-65FAB5B7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13A4-9583-494B-9904-7D49538FB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47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ED90-2210-04D2-9925-C805B592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0792B-0168-D2C1-14D5-7872C5412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661C5-12D2-EADB-701C-9C3343A60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75DED-7636-9460-9904-417EB8F4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CDEB-F073-41C6-AD84-672FC5BD791B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A28FB-BA44-69E5-9C05-24EFE0AF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7176F-B091-F887-3FE0-2EAFBF4A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13A4-9583-494B-9904-7D49538FB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69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9FBF-5C9D-C779-E0DB-566A4186C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70F11-D55C-5DE9-4BFF-647272A38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27473-6F76-EFC7-7143-2A268957C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99297-AAC8-911A-B7C0-555A6E3BB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3B420-87D1-C5F9-BDCD-9264F6477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0440F-5144-F028-1E4D-0F8F2A02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CDEB-F073-41C6-AD84-672FC5BD791B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D2B82-158A-2B4D-5538-5F176049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6F9C07-EE02-2038-A8CA-B4E3B1D5D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13A4-9583-494B-9904-7D49538FB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31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0D2F-D88C-E29D-3F93-61853180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C89628-7C77-3C79-33E7-157D8917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CDEB-F073-41C6-AD84-672FC5BD791B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A7AC8-2890-22E2-99EE-6D882E79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BD7D3-52E4-D6B4-A9D3-DFC92F6E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13A4-9583-494B-9904-7D49538FB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68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B9DD00-8846-7F13-4FD3-A3C84809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CDEB-F073-41C6-AD84-672FC5BD791B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D2A24-0F61-C2A2-639D-8B1EF32C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CB264-C27C-3A36-4736-D58D0CC0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13A4-9583-494B-9904-7D49538FB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58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477C-9E8D-59CC-0476-87C35166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74DB5-AAD7-2EE8-A273-F74F34CEB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D93DB-E3C6-1B41-2A8A-ECF515C10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52C26-4EDD-6FF4-A50E-9460912D8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CDEB-F073-41C6-AD84-672FC5BD791B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E8242-481D-19FC-C68C-7496D14DE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25291-9DEA-9961-981A-CDA4A79D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13A4-9583-494B-9904-7D49538FB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53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9EB5-335C-0B0E-28B9-61C20799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0C3410-5DE8-1E21-B0F5-A0AEDD33D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05BD3-5256-3DE3-61C3-62BB7F494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99959-3405-07B3-0CAF-6B3FC3D6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CDEB-F073-41C6-AD84-672FC5BD791B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4E88-387D-3384-3DE1-3431BC1D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72E53-8424-1E20-105B-E0151E87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13A4-9583-494B-9904-7D49538FB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75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95C41-F89D-2639-1149-B57326C0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13BAD-5FE3-2E99-8FCC-49F597FC4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0043A-79A0-2166-32FA-A72BD0726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1CDEB-F073-41C6-AD84-672FC5BD791B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827C9-59E4-BF2B-2D4F-F54D600F2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72F02-A8D9-69E5-C591-B9A7BFE71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13A4-9583-494B-9904-7D49538FB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11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206D-D361-299B-D71D-87F8014787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ABC Call Volume Trend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6060D-4E3F-EE1A-DC53-CD3C34205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nbound calling of Customer Experience (CX) analytics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4380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B9BE-C35F-BF37-EC55-1F8724C3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Call Duration: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Determine the average duration of all incoming calls received by agents. This should be calculated for each time bucket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Task: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1800" b="1" u="sng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average duration of calls for each time bucket?</a:t>
            </a:r>
            <a:endParaRPr lang="en-IN" b="1" u="sng" dirty="0">
              <a:solidFill>
                <a:srgbClr val="C00000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8A391BA-8224-4050-A569-786F7001CF5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7682544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AF52D79-C3CF-FD03-28F5-D5ABAA8758A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52038968"/>
              </p:ext>
            </p:extLst>
          </p:nvPr>
        </p:nvGraphicFramePr>
        <p:xfrm>
          <a:off x="6172202" y="1825626"/>
          <a:ext cx="4786311" cy="4351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77421">
                  <a:extLst>
                    <a:ext uri="{9D8B030D-6E8A-4147-A177-3AD203B41FA5}">
                      <a16:colId xmlns:a16="http://schemas.microsoft.com/office/drawing/2014/main" val="1765678357"/>
                    </a:ext>
                  </a:extLst>
                </a:gridCol>
                <a:gridCol w="1196578">
                  <a:extLst>
                    <a:ext uri="{9D8B030D-6E8A-4147-A177-3AD203B41FA5}">
                      <a16:colId xmlns:a16="http://schemas.microsoft.com/office/drawing/2014/main" val="4197236811"/>
                    </a:ext>
                  </a:extLst>
                </a:gridCol>
                <a:gridCol w="1112312">
                  <a:extLst>
                    <a:ext uri="{9D8B030D-6E8A-4147-A177-3AD203B41FA5}">
                      <a16:colId xmlns:a16="http://schemas.microsoft.com/office/drawing/2014/main" val="3772588523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Average of Call_Seconds (s)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Call Status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00861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Row Labels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answered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764446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10_11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203.33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203.33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956818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11_12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199.26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199.26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054902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12_13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192.89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192.89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585296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13_14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194.74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194.74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027968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14_15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193.68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193.68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50993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15_16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198.89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198.89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705122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16_17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200.87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200.87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604360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17_18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200.25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200.25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680157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18_19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202.55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202.55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76553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19_20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203.41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203.41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417206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20_21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202.85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202.85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570101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9_10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199.07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199.07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277059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198.62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198.62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2937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86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AB2E-79E2-3CB8-2D36-CFA33C77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Volume Analysis: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Visualize the total number of calls received. This should be represented as a graph or chart showing the number of calls against time. Time should be represented in buckets (e.g., 1-2, 2-3, etc.)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Task: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1800" b="1" u="sng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you create a chart or graph that shows the number of calls received in each time bucket?</a:t>
            </a:r>
            <a:endParaRPr lang="en-IN" b="1" u="sng" dirty="0">
              <a:solidFill>
                <a:srgbClr val="C00000"/>
              </a:solidFill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CBB9C4E-A1B0-43D6-5A9A-CB988FFCE0A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14237695"/>
              </p:ext>
            </p:extLst>
          </p:nvPr>
        </p:nvGraphicFramePr>
        <p:xfrm>
          <a:off x="8458200" y="1825625"/>
          <a:ext cx="2628900" cy="4663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2595">
                  <a:extLst>
                    <a:ext uri="{9D8B030D-6E8A-4147-A177-3AD203B41FA5}">
                      <a16:colId xmlns:a16="http://schemas.microsoft.com/office/drawing/2014/main" val="771373496"/>
                    </a:ext>
                  </a:extLst>
                </a:gridCol>
                <a:gridCol w="1178163">
                  <a:extLst>
                    <a:ext uri="{9D8B030D-6E8A-4147-A177-3AD203B41FA5}">
                      <a16:colId xmlns:a16="http://schemas.microsoft.com/office/drawing/2014/main" val="3933303861"/>
                    </a:ext>
                  </a:extLst>
                </a:gridCol>
                <a:gridCol w="918142">
                  <a:extLst>
                    <a:ext uri="{9D8B030D-6E8A-4147-A177-3AD203B41FA5}">
                      <a16:colId xmlns:a16="http://schemas.microsoft.com/office/drawing/2014/main" val="3830161849"/>
                    </a:ext>
                  </a:extLst>
                </a:gridCol>
              </a:tblGrid>
              <a:tr h="31081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Row Labels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 of Customer_Phone_No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Sum of Call_Seconds (s)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625264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10_11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13313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7.88%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449004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11_12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14626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10.38%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318346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12_13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12652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11.12%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062782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13_14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11561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10.50%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419453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14_15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10561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9.43%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369385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15_16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9159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9.45%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693107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16_17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8788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9.69%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350083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17_18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8534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9.32%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522547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18_19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7238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7.66%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612251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19_20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6463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5.68%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731832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20_21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5505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3.54%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574721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9_10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9588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5.36%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542634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117988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100.00%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2427573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2885496-A951-4E07-A742-8A71434DD8B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39041225"/>
              </p:ext>
            </p:extLst>
          </p:nvPr>
        </p:nvGraphicFramePr>
        <p:xfrm>
          <a:off x="838200" y="1825625"/>
          <a:ext cx="7419975" cy="4663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273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EAA2-BDA2-0734-7A51-59386838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Manpower Planning: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The current rate of abandoned calls is approximately 30%. Propose a plan for manpower allocation during each time bucket (from 9 am to 9 pm) to reduce the abandon rate to 10%. In other words, you need to calculate the minimum number of agents required in each time bucket to ensure that at least 90 out of 100 calls are answered.</a:t>
            </a:r>
            <a:endParaRPr lang="en-IN" b="1" u="sng" dirty="0">
              <a:solidFill>
                <a:srgbClr val="C00000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F134072-3F05-0CFA-A73A-A53251DD980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68497368"/>
              </p:ext>
            </p:extLst>
          </p:nvPr>
        </p:nvGraphicFramePr>
        <p:xfrm>
          <a:off x="3643313" y="1825624"/>
          <a:ext cx="7710486" cy="4351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4425">
                  <a:extLst>
                    <a:ext uri="{9D8B030D-6E8A-4147-A177-3AD203B41FA5}">
                      <a16:colId xmlns:a16="http://schemas.microsoft.com/office/drawing/2014/main" val="1760505929"/>
                    </a:ext>
                  </a:extLst>
                </a:gridCol>
                <a:gridCol w="1955201">
                  <a:extLst>
                    <a:ext uri="{9D8B030D-6E8A-4147-A177-3AD203B41FA5}">
                      <a16:colId xmlns:a16="http://schemas.microsoft.com/office/drawing/2014/main" val="2339405996"/>
                    </a:ext>
                  </a:extLst>
                </a:gridCol>
                <a:gridCol w="2278808">
                  <a:extLst>
                    <a:ext uri="{9D8B030D-6E8A-4147-A177-3AD203B41FA5}">
                      <a16:colId xmlns:a16="http://schemas.microsoft.com/office/drawing/2014/main" val="3952612649"/>
                    </a:ext>
                  </a:extLst>
                </a:gridCol>
                <a:gridCol w="2362052">
                  <a:extLst>
                    <a:ext uri="{9D8B030D-6E8A-4147-A177-3AD203B41FA5}">
                      <a16:colId xmlns:a16="http://schemas.microsoft.com/office/drawing/2014/main" val="2852774500"/>
                    </a:ext>
                  </a:extLst>
                </a:gridCol>
              </a:tblGrid>
              <a:tr h="87026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Status</a:t>
                      </a:r>
                    </a:p>
                  </a:txBody>
                  <a:tcPr marL="7002" marR="7002" marT="7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Average of Call Seconds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2" marR="7002" marT="7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Count of Phone Numbers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2" marR="7002" marT="7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the call Status </a:t>
                      </a:r>
                    </a:p>
                  </a:txBody>
                  <a:tcPr marL="7002" marR="7002" marT="7002" marB="0" anchor="b"/>
                </a:tc>
                <a:extLst>
                  <a:ext uri="{0D108BD9-81ED-4DB2-BD59-A6C34878D82A}">
                    <a16:rowId xmlns:a16="http://schemas.microsoft.com/office/drawing/2014/main" val="3335993562"/>
                  </a:ext>
                </a:extLst>
              </a:tr>
              <a:tr h="87026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Abandon</a:t>
                      </a:r>
                    </a:p>
                  </a:txBody>
                  <a:tcPr marL="7002" marR="7002" marT="7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2" marR="7002" marT="7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34403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2" marR="7002" marT="7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29.16%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2" marR="7002" marT="7002" marB="0" anchor="b"/>
                </a:tc>
                <a:extLst>
                  <a:ext uri="{0D108BD9-81ED-4DB2-BD59-A6C34878D82A}">
                    <a16:rowId xmlns:a16="http://schemas.microsoft.com/office/drawing/2014/main" val="2721218241"/>
                  </a:ext>
                </a:extLst>
              </a:tr>
              <a:tr h="87026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Answered</a:t>
                      </a:r>
                    </a:p>
                  </a:txBody>
                  <a:tcPr marL="7002" marR="7002" marT="7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198.62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2" marR="7002" marT="7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82452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2" marR="7002" marT="7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69.88%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2" marR="7002" marT="7002" marB="0" anchor="b"/>
                </a:tc>
                <a:extLst>
                  <a:ext uri="{0D108BD9-81ED-4DB2-BD59-A6C34878D82A}">
                    <a16:rowId xmlns:a16="http://schemas.microsoft.com/office/drawing/2014/main" val="3461363019"/>
                  </a:ext>
                </a:extLst>
              </a:tr>
              <a:tr h="87026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Transferred</a:t>
                      </a:r>
                    </a:p>
                  </a:txBody>
                  <a:tcPr marL="7002" marR="7002" marT="7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76.15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2" marR="7002" marT="7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1133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2" marR="7002" marT="7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0.96%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2" marR="7002" marT="7002" marB="0" anchor="b"/>
                </a:tc>
                <a:extLst>
                  <a:ext uri="{0D108BD9-81ED-4DB2-BD59-A6C34878D82A}">
                    <a16:rowId xmlns:a16="http://schemas.microsoft.com/office/drawing/2014/main" val="2521334703"/>
                  </a:ext>
                </a:extLst>
              </a:tr>
              <a:tr h="87026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Grand Total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2" marR="7002" marT="7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139.53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2" marR="7002" marT="7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117988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2" marR="7002" marT="7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100.00%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2" marR="7002" marT="7002" marB="0" anchor="b"/>
                </a:tc>
                <a:extLst>
                  <a:ext uri="{0D108BD9-81ED-4DB2-BD59-A6C34878D82A}">
                    <a16:rowId xmlns:a16="http://schemas.microsoft.com/office/drawing/2014/main" val="2529208467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898F5D-1BE4-49FD-BE1F-7D619D55536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59151171"/>
              </p:ext>
            </p:extLst>
          </p:nvPr>
        </p:nvGraphicFramePr>
        <p:xfrm>
          <a:off x="838201" y="1825625"/>
          <a:ext cx="2605088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613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14A1-1047-E443-3FDE-176D1F82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u="sng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minimum number of agents required in each time bucket to reduce the abandon rate to 10%?</a:t>
            </a:r>
            <a:endParaRPr lang="en-IN" sz="28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A09D6BD-E8E9-676A-5E72-85026E3CB9B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7461411"/>
              </p:ext>
            </p:extLst>
          </p:nvPr>
        </p:nvGraphicFramePr>
        <p:xfrm>
          <a:off x="838201" y="1825625"/>
          <a:ext cx="5181600" cy="4351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3098">
                  <a:extLst>
                    <a:ext uri="{9D8B030D-6E8A-4147-A177-3AD203B41FA5}">
                      <a16:colId xmlns:a16="http://schemas.microsoft.com/office/drawing/2014/main" val="1141124975"/>
                    </a:ext>
                  </a:extLst>
                </a:gridCol>
                <a:gridCol w="2798502">
                  <a:extLst>
                    <a:ext uri="{9D8B030D-6E8A-4147-A177-3AD203B41FA5}">
                      <a16:colId xmlns:a16="http://schemas.microsoft.com/office/drawing/2014/main" val="2433644808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Row Labels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Sum of Call_Seconds (s)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051023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09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35313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694910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10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53087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9852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11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67751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874870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12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72680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230487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13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59693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862788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14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76137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379621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15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65689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262916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16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59464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471307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17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68155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407758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18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53096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654972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19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40141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499000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20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25281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379566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21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177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4805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Grand Total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 dirty="0">
                          <a:effectLst/>
                        </a:rPr>
                        <a:t>676664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4481723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9AFE4F4-D903-65AC-19B3-4E5E7BC9172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29515793"/>
              </p:ext>
            </p:extLst>
          </p:nvPr>
        </p:nvGraphicFramePr>
        <p:xfrm>
          <a:off x="6172200" y="1825625"/>
          <a:ext cx="5181600" cy="44292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8365">
                  <a:extLst>
                    <a:ext uri="{9D8B030D-6E8A-4147-A177-3AD203B41FA5}">
                      <a16:colId xmlns:a16="http://schemas.microsoft.com/office/drawing/2014/main" val="587243844"/>
                    </a:ext>
                  </a:extLst>
                </a:gridCol>
                <a:gridCol w="1553909">
                  <a:extLst>
                    <a:ext uri="{9D8B030D-6E8A-4147-A177-3AD203B41FA5}">
                      <a16:colId xmlns:a16="http://schemas.microsoft.com/office/drawing/2014/main" val="1342089069"/>
                    </a:ext>
                  </a:extLst>
                </a:gridCol>
                <a:gridCol w="1622464">
                  <a:extLst>
                    <a:ext uri="{9D8B030D-6E8A-4147-A177-3AD203B41FA5}">
                      <a16:colId xmlns:a16="http://schemas.microsoft.com/office/drawing/2014/main" val="800586752"/>
                    </a:ext>
                  </a:extLst>
                </a:gridCol>
                <a:gridCol w="1156862">
                  <a:extLst>
                    <a:ext uri="{9D8B030D-6E8A-4147-A177-3AD203B41FA5}">
                      <a16:colId xmlns:a16="http://schemas.microsoft.com/office/drawing/2014/main" val="617930983"/>
                    </a:ext>
                  </a:extLst>
                </a:gridCol>
              </a:tblGrid>
              <a:tr h="45728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Row Labels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Count of Call_Seconds (s)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Count of Call_Seconds (s)2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Agent Distribution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extLst>
                  <a:ext uri="{0D108BD9-81ED-4DB2-BD59-A6C34878D82A}">
                    <a16:rowId xmlns:a16="http://schemas.microsoft.com/office/drawing/2014/main" val="424296258"/>
                  </a:ext>
                </a:extLst>
              </a:tr>
              <a:tr h="28639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10_11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11.28%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0.11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extLst>
                  <a:ext uri="{0D108BD9-81ED-4DB2-BD59-A6C34878D82A}">
                    <a16:rowId xmlns:a16="http://schemas.microsoft.com/office/drawing/2014/main" val="631075770"/>
                  </a:ext>
                </a:extLst>
              </a:tr>
              <a:tr h="28639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11_12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12.40%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0.12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extLst>
                  <a:ext uri="{0D108BD9-81ED-4DB2-BD59-A6C34878D82A}">
                    <a16:rowId xmlns:a16="http://schemas.microsoft.com/office/drawing/2014/main" val="3687642176"/>
                  </a:ext>
                </a:extLst>
              </a:tr>
              <a:tr h="28639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12_13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10.72%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0.11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extLst>
                  <a:ext uri="{0D108BD9-81ED-4DB2-BD59-A6C34878D82A}">
                    <a16:rowId xmlns:a16="http://schemas.microsoft.com/office/drawing/2014/main" val="2224200949"/>
                  </a:ext>
                </a:extLst>
              </a:tr>
              <a:tr h="28639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13_14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9.80%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0.10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extLst>
                  <a:ext uri="{0D108BD9-81ED-4DB2-BD59-A6C34878D82A}">
                    <a16:rowId xmlns:a16="http://schemas.microsoft.com/office/drawing/2014/main" val="1764545483"/>
                  </a:ext>
                </a:extLst>
              </a:tr>
              <a:tr h="28639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14_15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8.95%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0.09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extLst>
                  <a:ext uri="{0D108BD9-81ED-4DB2-BD59-A6C34878D82A}">
                    <a16:rowId xmlns:a16="http://schemas.microsoft.com/office/drawing/2014/main" val="2519352695"/>
                  </a:ext>
                </a:extLst>
              </a:tr>
              <a:tr h="28639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15_16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7.76%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0.08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extLst>
                  <a:ext uri="{0D108BD9-81ED-4DB2-BD59-A6C34878D82A}">
                    <a16:rowId xmlns:a16="http://schemas.microsoft.com/office/drawing/2014/main" val="1796496377"/>
                  </a:ext>
                </a:extLst>
              </a:tr>
              <a:tr h="28639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16_17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7.45%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0.07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extLst>
                  <a:ext uri="{0D108BD9-81ED-4DB2-BD59-A6C34878D82A}">
                    <a16:rowId xmlns:a16="http://schemas.microsoft.com/office/drawing/2014/main" val="3954150951"/>
                  </a:ext>
                </a:extLst>
              </a:tr>
              <a:tr h="28639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17_18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7.23%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0.07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extLst>
                  <a:ext uri="{0D108BD9-81ED-4DB2-BD59-A6C34878D82A}">
                    <a16:rowId xmlns:a16="http://schemas.microsoft.com/office/drawing/2014/main" val="2847449223"/>
                  </a:ext>
                </a:extLst>
              </a:tr>
              <a:tr h="28639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18_19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6.13%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0.06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extLst>
                  <a:ext uri="{0D108BD9-81ED-4DB2-BD59-A6C34878D82A}">
                    <a16:rowId xmlns:a16="http://schemas.microsoft.com/office/drawing/2014/main" val="865744667"/>
                  </a:ext>
                </a:extLst>
              </a:tr>
              <a:tr h="28639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19_20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5.48%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0.05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extLst>
                  <a:ext uri="{0D108BD9-81ED-4DB2-BD59-A6C34878D82A}">
                    <a16:rowId xmlns:a16="http://schemas.microsoft.com/office/drawing/2014/main" val="2128205605"/>
                  </a:ext>
                </a:extLst>
              </a:tr>
              <a:tr h="28639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20_21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4.67%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0.05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extLst>
                  <a:ext uri="{0D108BD9-81ED-4DB2-BD59-A6C34878D82A}">
                    <a16:rowId xmlns:a16="http://schemas.microsoft.com/office/drawing/2014/main" val="111182598"/>
                  </a:ext>
                </a:extLst>
              </a:tr>
              <a:tr h="28639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9_10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8.13%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0.08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extLst>
                  <a:ext uri="{0D108BD9-81ED-4DB2-BD59-A6C34878D82A}">
                    <a16:rowId xmlns:a16="http://schemas.microsoft.com/office/drawing/2014/main" val="3166230740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Grand Total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100.00%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1.00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 dirty="0">
                          <a:effectLst/>
                        </a:rPr>
                        <a:t>36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9" marR="8579" marT="8579" marB="0" anchor="b"/>
                </a:tc>
                <a:extLst>
                  <a:ext uri="{0D108BD9-81ED-4DB2-BD59-A6C34878D82A}">
                    <a16:rowId xmlns:a16="http://schemas.microsoft.com/office/drawing/2014/main" val="2259910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58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7097-3995-8E94-1161-37EC4B19F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Night Shift Manpower Planning: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Customers also call ABC Insurance Company at night but don't get an answer because there are no agents available. This creates a poor customer experience. Assume that for every 100 calls that customers make between 9 am and 9 pm, they also make 30 calls at night between 9 pm and 9 am. The distribution of these 30 calls is as follows: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17DF0-5FCE-AD0D-7790-073AA113C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85900"/>
            <a:ext cx="5157787" cy="1185863"/>
          </a:xfrm>
        </p:spPr>
        <p:txBody>
          <a:bodyPr>
            <a:normAutofit fontScale="77500" lnSpcReduction="20000"/>
          </a:bodyPr>
          <a:lstStyle/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Assumptions: An agent works for 6 days a week; On average, each agent takes 4 unplanned leaves per month; An agent's total working hours are 9 hours, out of which 1.5 hours are spent on lunch and snacks in the office. On average, an agent spends 60% of their total actual working hours (i.e., 60% of 7.5 hours) on calls with customers/users. The total number of days in a month is 30.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590AEA9-C4C9-3689-1C1E-AF0A14AA929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97503781"/>
              </p:ext>
            </p:extLst>
          </p:nvPr>
        </p:nvGraphicFramePr>
        <p:xfrm>
          <a:off x="839788" y="2671764"/>
          <a:ext cx="6003925" cy="39906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0760">
                  <a:extLst>
                    <a:ext uri="{9D8B030D-6E8A-4147-A177-3AD203B41FA5}">
                      <a16:colId xmlns:a16="http://schemas.microsoft.com/office/drawing/2014/main" val="933630396"/>
                    </a:ext>
                  </a:extLst>
                </a:gridCol>
                <a:gridCol w="416020">
                  <a:extLst>
                    <a:ext uri="{9D8B030D-6E8A-4147-A177-3AD203B41FA5}">
                      <a16:colId xmlns:a16="http://schemas.microsoft.com/office/drawing/2014/main" val="1662081060"/>
                    </a:ext>
                  </a:extLst>
                </a:gridCol>
                <a:gridCol w="856623">
                  <a:extLst>
                    <a:ext uri="{9D8B030D-6E8A-4147-A177-3AD203B41FA5}">
                      <a16:colId xmlns:a16="http://schemas.microsoft.com/office/drawing/2014/main" val="148456183"/>
                    </a:ext>
                  </a:extLst>
                </a:gridCol>
                <a:gridCol w="998448">
                  <a:extLst>
                    <a:ext uri="{9D8B030D-6E8A-4147-A177-3AD203B41FA5}">
                      <a16:colId xmlns:a16="http://schemas.microsoft.com/office/drawing/2014/main" val="3278614939"/>
                    </a:ext>
                  </a:extLst>
                </a:gridCol>
                <a:gridCol w="1004121">
                  <a:extLst>
                    <a:ext uri="{9D8B030D-6E8A-4147-A177-3AD203B41FA5}">
                      <a16:colId xmlns:a16="http://schemas.microsoft.com/office/drawing/2014/main" val="2628911325"/>
                    </a:ext>
                  </a:extLst>
                </a:gridCol>
                <a:gridCol w="663741">
                  <a:extLst>
                    <a:ext uri="{9D8B030D-6E8A-4147-A177-3AD203B41FA5}">
                      <a16:colId xmlns:a16="http://schemas.microsoft.com/office/drawing/2014/main" val="588415938"/>
                    </a:ext>
                  </a:extLst>
                </a:gridCol>
                <a:gridCol w="692106">
                  <a:extLst>
                    <a:ext uri="{9D8B030D-6E8A-4147-A177-3AD203B41FA5}">
                      <a16:colId xmlns:a16="http://schemas.microsoft.com/office/drawing/2014/main" val="1527842710"/>
                    </a:ext>
                  </a:extLst>
                </a:gridCol>
                <a:gridCol w="692106">
                  <a:extLst>
                    <a:ext uri="{9D8B030D-6E8A-4147-A177-3AD203B41FA5}">
                      <a16:colId xmlns:a16="http://schemas.microsoft.com/office/drawing/2014/main" val="883770044"/>
                    </a:ext>
                  </a:extLst>
                </a:gridCol>
              </a:tblGrid>
              <a:tr h="254741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</a:rPr>
                        <a:t>Distribution of 30 calls coming in night for every 100 calls coming in between 9am - 9pm (i.e. 12 hrs slot)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347997"/>
                  </a:ext>
                </a:extLst>
              </a:tr>
              <a:tr h="25474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u="none" strike="noStrike" dirty="0">
                          <a:effectLst/>
                        </a:rPr>
                        <a:t>Time Slot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u="none" strike="noStrike">
                          <a:effectLst/>
                        </a:rPr>
                        <a:t>Call Count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66" marR="4866" marT="9732" marB="973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u="none" strike="noStrike">
                          <a:effectLst/>
                        </a:rPr>
                        <a:t>Total Monthly Hours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u="none" strike="noStrike">
                          <a:effectLst/>
                        </a:rPr>
                        <a:t>Effective Monthly Hours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Calls per Hour per Agent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u="none" strike="noStrike">
                          <a:effectLst/>
                        </a:rPr>
                        <a:t> Agents Required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u="none" strike="noStrike">
                          <a:effectLst/>
                        </a:rPr>
                        <a:t>Adjusted Agents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extLst>
                  <a:ext uri="{0D108BD9-81ED-4DB2-BD59-A6C34878D82A}">
                    <a16:rowId xmlns:a16="http://schemas.microsoft.com/office/drawing/2014/main" val="4092523283"/>
                  </a:ext>
                </a:extLst>
              </a:tr>
              <a:tr h="25474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u="none" strike="noStrike">
                          <a:effectLst/>
                        </a:rPr>
                        <a:t>9pm-10pm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66" marR="4866" marT="9732" marB="9732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3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66" marR="4866" marT="9732" marB="9732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193.5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116.1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7.2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1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0.87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extLst>
                  <a:ext uri="{0D108BD9-81ED-4DB2-BD59-A6C34878D82A}">
                    <a16:rowId xmlns:a16="http://schemas.microsoft.com/office/drawing/2014/main" val="841859582"/>
                  </a:ext>
                </a:extLst>
              </a:tr>
              <a:tr h="25474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u="none" strike="noStrike">
                          <a:effectLst/>
                        </a:rPr>
                        <a:t>10pm-11pm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66" marR="4866" marT="9732" marB="9732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3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66" marR="4866" marT="9732" marB="9732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193.5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116.1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7.2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1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0.87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extLst>
                  <a:ext uri="{0D108BD9-81ED-4DB2-BD59-A6C34878D82A}">
                    <a16:rowId xmlns:a16="http://schemas.microsoft.com/office/drawing/2014/main" val="3774234759"/>
                  </a:ext>
                </a:extLst>
              </a:tr>
              <a:tr h="25474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u="none" strike="noStrike">
                          <a:effectLst/>
                        </a:rPr>
                        <a:t>11pm-12am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66" marR="4866" marT="9732" marB="9732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2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66" marR="4866" marT="9732" marB="9732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193.5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116.1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7.2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1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0.87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extLst>
                  <a:ext uri="{0D108BD9-81ED-4DB2-BD59-A6C34878D82A}">
                    <a16:rowId xmlns:a16="http://schemas.microsoft.com/office/drawing/2014/main" val="664972303"/>
                  </a:ext>
                </a:extLst>
              </a:tr>
              <a:tr h="25474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u="none" strike="noStrike">
                          <a:effectLst/>
                        </a:rPr>
                        <a:t>12am-1am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66" marR="4866" marT="9732" marB="9732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2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66" marR="4866" marT="9732" marB="9732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193.5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116.1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7.2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1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0.87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extLst>
                  <a:ext uri="{0D108BD9-81ED-4DB2-BD59-A6C34878D82A}">
                    <a16:rowId xmlns:a16="http://schemas.microsoft.com/office/drawing/2014/main" val="1874551996"/>
                  </a:ext>
                </a:extLst>
              </a:tr>
              <a:tr h="25474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u="none" strike="noStrike">
                          <a:effectLst/>
                        </a:rPr>
                        <a:t>1am-2am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66" marR="4866" marT="9732" marB="9732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1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66" marR="4866" marT="9732" marB="9732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193.5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116.1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7.2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1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0.87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extLst>
                  <a:ext uri="{0D108BD9-81ED-4DB2-BD59-A6C34878D82A}">
                    <a16:rowId xmlns:a16="http://schemas.microsoft.com/office/drawing/2014/main" val="4073155743"/>
                  </a:ext>
                </a:extLst>
              </a:tr>
              <a:tr h="25474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u="none" strike="noStrike">
                          <a:effectLst/>
                        </a:rPr>
                        <a:t>2am-3am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66" marR="4866" marT="9732" marB="9732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1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66" marR="4866" marT="9732" marB="9732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193.5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116.1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7.2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1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 dirty="0">
                          <a:effectLst/>
                        </a:rPr>
                        <a:t>0.87</a:t>
                      </a:r>
                      <a:endParaRPr lang="en-IN" sz="105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extLst>
                  <a:ext uri="{0D108BD9-81ED-4DB2-BD59-A6C34878D82A}">
                    <a16:rowId xmlns:a16="http://schemas.microsoft.com/office/drawing/2014/main" val="3268438294"/>
                  </a:ext>
                </a:extLst>
              </a:tr>
              <a:tr h="25474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u="none" strike="noStrike">
                          <a:effectLst/>
                        </a:rPr>
                        <a:t>3am-4am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66" marR="4866" marT="9732" marB="9732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1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66" marR="4866" marT="9732" marB="9732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193.5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116.1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7.2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1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0.87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extLst>
                  <a:ext uri="{0D108BD9-81ED-4DB2-BD59-A6C34878D82A}">
                    <a16:rowId xmlns:a16="http://schemas.microsoft.com/office/drawing/2014/main" val="467160081"/>
                  </a:ext>
                </a:extLst>
              </a:tr>
              <a:tr h="25474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u="none" strike="noStrike">
                          <a:effectLst/>
                        </a:rPr>
                        <a:t>4am-5am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66" marR="4866" marT="9732" marB="9732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1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66" marR="4866" marT="9732" marB="9732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193.5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116.1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7.2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1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0.87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extLst>
                  <a:ext uri="{0D108BD9-81ED-4DB2-BD59-A6C34878D82A}">
                    <a16:rowId xmlns:a16="http://schemas.microsoft.com/office/drawing/2014/main" val="1966723914"/>
                  </a:ext>
                </a:extLst>
              </a:tr>
              <a:tr h="25474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u="none" strike="noStrike">
                          <a:effectLst/>
                        </a:rPr>
                        <a:t>5am-6am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66" marR="4866" marT="9732" marB="9732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3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66" marR="4866" marT="9732" marB="9732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193.5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116.1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7.2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1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0.87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extLst>
                  <a:ext uri="{0D108BD9-81ED-4DB2-BD59-A6C34878D82A}">
                    <a16:rowId xmlns:a16="http://schemas.microsoft.com/office/drawing/2014/main" val="985216804"/>
                  </a:ext>
                </a:extLst>
              </a:tr>
              <a:tr h="25474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u="none" strike="noStrike">
                          <a:effectLst/>
                        </a:rPr>
                        <a:t>6am-7am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66" marR="4866" marT="9732" marB="9732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4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66" marR="4866" marT="9732" marB="9732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193.5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116.1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7.2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1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0.87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extLst>
                  <a:ext uri="{0D108BD9-81ED-4DB2-BD59-A6C34878D82A}">
                    <a16:rowId xmlns:a16="http://schemas.microsoft.com/office/drawing/2014/main" val="1081304283"/>
                  </a:ext>
                </a:extLst>
              </a:tr>
              <a:tr h="25474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u="none" strike="noStrike">
                          <a:effectLst/>
                        </a:rPr>
                        <a:t>7am-8am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66" marR="4866" marT="9732" marB="9732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4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66" marR="4866" marT="9732" marB="9732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193.5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116.1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7.2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1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0.87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extLst>
                  <a:ext uri="{0D108BD9-81ED-4DB2-BD59-A6C34878D82A}">
                    <a16:rowId xmlns:a16="http://schemas.microsoft.com/office/drawing/2014/main" val="2954856909"/>
                  </a:ext>
                </a:extLst>
              </a:tr>
              <a:tr h="25474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u="none" strike="noStrike">
                          <a:effectLst/>
                        </a:rPr>
                        <a:t>8am-9am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66" marR="4866" marT="9732" marB="9732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5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66" marR="4866" marT="9732" marB="9732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193.5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116.1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7.2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1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1" u="none" strike="noStrike">
                          <a:effectLst/>
                        </a:rPr>
                        <a:t>0.87</a:t>
                      </a:r>
                      <a:endParaRPr lang="en-IN" sz="105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extLst>
                  <a:ext uri="{0D108BD9-81ED-4DB2-BD59-A6C34878D82A}">
                    <a16:rowId xmlns:a16="http://schemas.microsoft.com/office/drawing/2014/main" val="3478746510"/>
                  </a:ext>
                </a:extLst>
              </a:tr>
              <a:tr h="25474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</a:rPr>
                        <a:t>Assume average handling time per call is 5 minutes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6" marR="4866" marT="4866" marB="0" anchor="b"/>
                </a:tc>
                <a:extLst>
                  <a:ext uri="{0D108BD9-81ED-4DB2-BD59-A6C34878D82A}">
                    <a16:rowId xmlns:a16="http://schemas.microsoft.com/office/drawing/2014/main" val="1672939755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23E6B-15A3-59D1-159E-84FA5CAEE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14513"/>
            <a:ext cx="5183188" cy="690562"/>
          </a:xfrm>
        </p:spPr>
        <p:txBody>
          <a:bodyPr>
            <a:normAutofit fontScale="77500" lnSpcReduction="20000"/>
          </a:bodyPr>
          <a:lstStyle/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Task: Propose a manpower plan for each time bucket throughout the day, keeping the maximum abandon rate at 10%.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5D98EC4-DAF6-40DB-A6AB-1281857BF84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25550548"/>
              </p:ext>
            </p:extLst>
          </p:nvPr>
        </p:nvGraphicFramePr>
        <p:xfrm>
          <a:off x="7129463" y="2671763"/>
          <a:ext cx="4225925" cy="399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342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F453C-6D8F-047F-9D06-C2C8DA4C1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44FE-CB80-F7C4-349F-F2064DE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Night Shift Manpower Planning: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Customers also call ABC Insurance Company at night but don't get an answer because there are no agents available. This creates a poor customer experience. Assume that for every 100 calls that customers make between 9 am and 9 pm, they also make 30 calls at night between 9 pm and 9 am. The distribution of these 30 calls is as follows: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B3042-9FFD-B246-62FC-C4B561DED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85900"/>
            <a:ext cx="5157787" cy="1185863"/>
          </a:xfrm>
        </p:spPr>
        <p:txBody>
          <a:bodyPr>
            <a:normAutofit fontScale="77500" lnSpcReduction="20000"/>
          </a:bodyPr>
          <a:lstStyle/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Assumptions: An agent works for 6 days a week; On average, each agent takes 4 unplanned leaves per month; An agent's total working hours are 9 hours, out of which 1.5 hours are spent on lunch and snacks in the office. On average, an agent spends 60% of their total actual working hours (i.e., 60% of 7.5 hours) on calls with customers/users. The total number of days in a month is 30.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8DE640F-19A5-18C0-A14F-51180EDC8F7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00039670"/>
              </p:ext>
            </p:extLst>
          </p:nvPr>
        </p:nvGraphicFramePr>
        <p:xfrm>
          <a:off x="1014412" y="2608703"/>
          <a:ext cx="3397251" cy="39782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4344">
                  <a:extLst>
                    <a:ext uri="{9D8B030D-6E8A-4147-A177-3AD203B41FA5}">
                      <a16:colId xmlns:a16="http://schemas.microsoft.com/office/drawing/2014/main" val="1289995899"/>
                    </a:ext>
                  </a:extLst>
                </a:gridCol>
                <a:gridCol w="846437">
                  <a:extLst>
                    <a:ext uri="{9D8B030D-6E8A-4147-A177-3AD203B41FA5}">
                      <a16:colId xmlns:a16="http://schemas.microsoft.com/office/drawing/2014/main" val="220598043"/>
                    </a:ext>
                  </a:extLst>
                </a:gridCol>
                <a:gridCol w="506024">
                  <a:extLst>
                    <a:ext uri="{9D8B030D-6E8A-4147-A177-3AD203B41FA5}">
                      <a16:colId xmlns:a16="http://schemas.microsoft.com/office/drawing/2014/main" val="2721751793"/>
                    </a:ext>
                  </a:extLst>
                </a:gridCol>
                <a:gridCol w="423219">
                  <a:extLst>
                    <a:ext uri="{9D8B030D-6E8A-4147-A177-3AD203B41FA5}">
                      <a16:colId xmlns:a16="http://schemas.microsoft.com/office/drawing/2014/main" val="2293209548"/>
                    </a:ext>
                  </a:extLst>
                </a:gridCol>
                <a:gridCol w="607227">
                  <a:extLst>
                    <a:ext uri="{9D8B030D-6E8A-4147-A177-3AD203B41FA5}">
                      <a16:colId xmlns:a16="http://schemas.microsoft.com/office/drawing/2014/main" val="3156083091"/>
                    </a:ext>
                  </a:extLst>
                </a:gridCol>
              </a:tblGrid>
              <a:tr h="143062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u="none" strike="noStrike">
                          <a:effectLst/>
                        </a:rPr>
                        <a:t>Count of Call_Status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u="none" strike="noStrike">
                          <a:effectLst/>
                        </a:rPr>
                        <a:t>Column Labels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1394883116"/>
                  </a:ext>
                </a:extLst>
              </a:tr>
              <a:tr h="139604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u="none" strike="noStrike">
                          <a:effectLst/>
                        </a:rPr>
                        <a:t>Row Labels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u="none" strike="noStrike">
                          <a:effectLst/>
                        </a:rPr>
                        <a:t>abandon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u="none" strike="noStrike">
                          <a:effectLst/>
                        </a:rPr>
                        <a:t>answered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u="none" strike="noStrike">
                          <a:effectLst/>
                        </a:rPr>
                        <a:t>transfer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u="none" strike="noStrike">
                          <a:effectLst/>
                        </a:rPr>
                        <a:t>Grand Total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3195826417"/>
                  </a:ext>
                </a:extLst>
              </a:tr>
              <a:tr h="139604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u="none" strike="noStrike">
                          <a:effectLst/>
                        </a:rPr>
                        <a:t>01-Jan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684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3883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77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4644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3450029798"/>
                  </a:ext>
                </a:extLst>
              </a:tr>
              <a:tr h="139604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u="none" strike="noStrike">
                          <a:effectLst/>
                        </a:rPr>
                        <a:t>02-Jan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356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2935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60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3351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240379675"/>
                  </a:ext>
                </a:extLst>
              </a:tr>
              <a:tr h="139604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u="none" strike="noStrike">
                          <a:effectLst/>
                        </a:rPr>
                        <a:t>03-Jan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599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4079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111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4789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3523853358"/>
                  </a:ext>
                </a:extLst>
              </a:tr>
              <a:tr h="143062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u="none" strike="noStrike">
                          <a:effectLst/>
                        </a:rPr>
                        <a:t>04-Jan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595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4404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114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5113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1522884520"/>
                  </a:ext>
                </a:extLst>
              </a:tr>
              <a:tr h="139604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u="none" strike="noStrike">
                          <a:effectLst/>
                        </a:rPr>
                        <a:t>05-Jan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536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4140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114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4790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1778755106"/>
                  </a:ext>
                </a:extLst>
              </a:tr>
              <a:tr h="227598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u="none" strike="noStrike">
                          <a:effectLst/>
                        </a:rPr>
                        <a:t>06-Jan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991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3875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85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4951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825119021"/>
                  </a:ext>
                </a:extLst>
              </a:tr>
              <a:tr h="159114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u="none" strike="noStrike">
                          <a:effectLst/>
                        </a:rPr>
                        <a:t>07-Jan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11913" marB="1191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1319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3587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42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4948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3411372611"/>
                  </a:ext>
                </a:extLst>
              </a:tr>
              <a:tr h="159114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u="none" strike="noStrike">
                          <a:effectLst/>
                        </a:rPr>
                        <a:t>08-Jan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11913" marB="1191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1103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3519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50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4672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3617786381"/>
                  </a:ext>
                </a:extLst>
              </a:tr>
              <a:tr h="159114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u="none" strike="noStrike">
                          <a:effectLst/>
                        </a:rPr>
                        <a:t>09-Jan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11913" marB="1191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962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2628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62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3652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1356971656"/>
                  </a:ext>
                </a:extLst>
              </a:tr>
              <a:tr h="159114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u="none" strike="noStrike">
                          <a:effectLst/>
                        </a:rPr>
                        <a:t>10-Jan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11913" marB="1191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1212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3699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72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4983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3490969276"/>
                  </a:ext>
                </a:extLst>
              </a:tr>
              <a:tr h="159114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u="none" strike="noStrike">
                          <a:effectLst/>
                        </a:rPr>
                        <a:t>11-Jan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11913" marB="1191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856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3695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86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4637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596719593"/>
                  </a:ext>
                </a:extLst>
              </a:tr>
              <a:tr h="159114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u="none" strike="noStrike">
                          <a:effectLst/>
                        </a:rPr>
                        <a:t>12-Jan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11913" marB="1191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 dirty="0">
                          <a:effectLst/>
                        </a:rPr>
                        <a:t>1299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3297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47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4643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3893177523"/>
                  </a:ext>
                </a:extLst>
              </a:tr>
              <a:tr h="159114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u="none" strike="noStrike">
                          <a:effectLst/>
                        </a:rPr>
                        <a:t>13-Jan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11913" marB="1191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738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3326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59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4123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246452878"/>
                  </a:ext>
                </a:extLst>
              </a:tr>
              <a:tr h="159114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u="none" strike="noStrike">
                          <a:effectLst/>
                        </a:rPr>
                        <a:t>14-Jan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11913" marB="1191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291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2832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32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3155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2793293950"/>
                  </a:ext>
                </a:extLst>
              </a:tr>
              <a:tr h="159114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u="none" strike="noStrike">
                          <a:effectLst/>
                        </a:rPr>
                        <a:t>15-Jan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11913" marB="1191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304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2730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24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3058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1470180474"/>
                  </a:ext>
                </a:extLst>
              </a:tr>
              <a:tr h="159114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u="none" strike="noStrike">
                          <a:effectLst/>
                        </a:rPr>
                        <a:t>16-Jan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11913" marB="1191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1191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3910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41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5142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856950574"/>
                  </a:ext>
                </a:extLst>
              </a:tr>
              <a:tr h="159114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u="none" strike="noStrike">
                          <a:effectLst/>
                        </a:rPr>
                        <a:t>17-Jan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11913" marB="1191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16636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5706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22347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873345966"/>
                  </a:ext>
                </a:extLst>
              </a:tr>
              <a:tr h="159114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u="none" strike="noStrike">
                          <a:effectLst/>
                        </a:rPr>
                        <a:t>18-Jan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11913" marB="1191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1738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4024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12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5774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3653508628"/>
                  </a:ext>
                </a:extLst>
              </a:tr>
              <a:tr h="159114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u="none" strike="noStrike">
                          <a:effectLst/>
                        </a:rPr>
                        <a:t>19-Jan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11913" marB="1191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974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3717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12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4703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2518277957"/>
                  </a:ext>
                </a:extLst>
              </a:tr>
              <a:tr h="139604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u="none" strike="noStrike">
                          <a:effectLst/>
                        </a:rPr>
                        <a:t>20-Jan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833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3485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4322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16985098"/>
                  </a:ext>
                </a:extLst>
              </a:tr>
              <a:tr h="139604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u="none" strike="noStrike">
                          <a:effectLst/>
                        </a:rPr>
                        <a:t>21-Jan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566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3104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3675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3198554883"/>
                  </a:ext>
                </a:extLst>
              </a:tr>
              <a:tr h="139604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u="none" strike="noStrike">
                          <a:effectLst/>
                        </a:rPr>
                        <a:t>22-Jan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239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3045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7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3291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1751669875"/>
                  </a:ext>
                </a:extLst>
              </a:tr>
              <a:tr h="139604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u="none" strike="noStrike">
                          <a:effectLst/>
                        </a:rPr>
                        <a:t>23-Jan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381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2832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12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3225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2358742313"/>
                  </a:ext>
                </a:extLst>
              </a:tr>
              <a:tr h="139604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u="none" strike="noStrike">
                          <a:effectLst/>
                        </a:rPr>
                        <a:t>Grand Total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34403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82452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>
                          <a:effectLst/>
                        </a:rPr>
                        <a:t>1133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u="none" strike="noStrike" dirty="0">
                          <a:effectLst/>
                        </a:rPr>
                        <a:t>117988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8234926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B9154-468D-9533-275B-1C8CD9DEC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14513"/>
            <a:ext cx="5183188" cy="690562"/>
          </a:xfrm>
        </p:spPr>
        <p:txBody>
          <a:bodyPr>
            <a:normAutofit fontScale="77500" lnSpcReduction="20000"/>
          </a:bodyPr>
          <a:lstStyle/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Task: Propose a manpower plan for each time bucket throughout the day, keeping the maximum abandon rate at 10%.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A8E38D0-D582-00C4-A816-635C5E4EE69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1798756"/>
              </p:ext>
            </p:extLst>
          </p:nvPr>
        </p:nvGraphicFramePr>
        <p:xfrm>
          <a:off x="4586288" y="2671760"/>
          <a:ext cx="6972299" cy="3915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56864">
                  <a:extLst>
                    <a:ext uri="{9D8B030D-6E8A-4147-A177-3AD203B41FA5}">
                      <a16:colId xmlns:a16="http://schemas.microsoft.com/office/drawing/2014/main" val="1681274393"/>
                    </a:ext>
                  </a:extLst>
                </a:gridCol>
                <a:gridCol w="795572">
                  <a:extLst>
                    <a:ext uri="{9D8B030D-6E8A-4147-A177-3AD203B41FA5}">
                      <a16:colId xmlns:a16="http://schemas.microsoft.com/office/drawing/2014/main" val="257901844"/>
                    </a:ext>
                  </a:extLst>
                </a:gridCol>
                <a:gridCol w="795572">
                  <a:extLst>
                    <a:ext uri="{9D8B030D-6E8A-4147-A177-3AD203B41FA5}">
                      <a16:colId xmlns:a16="http://schemas.microsoft.com/office/drawing/2014/main" val="3954265804"/>
                    </a:ext>
                  </a:extLst>
                </a:gridCol>
                <a:gridCol w="1624291">
                  <a:extLst>
                    <a:ext uri="{9D8B030D-6E8A-4147-A177-3AD203B41FA5}">
                      <a16:colId xmlns:a16="http://schemas.microsoft.com/office/drawing/2014/main" val="2067408193"/>
                    </a:ext>
                  </a:extLst>
                </a:gridCol>
              </a:tblGrid>
              <a:tr h="16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Avg call duration as per first calculation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7" marR="8087" marT="8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198.6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7" marR="8087" marT="8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7" marR="8087" marT="8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7" marR="8087" marT="8087" marB="0" anchor="b"/>
                </a:tc>
                <a:extLst>
                  <a:ext uri="{0D108BD9-81ED-4DB2-BD59-A6C34878D82A}">
                    <a16:rowId xmlns:a16="http://schemas.microsoft.com/office/drawing/2014/main" val="3840160490"/>
                  </a:ext>
                </a:extLst>
              </a:tr>
              <a:tr h="1698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Avg Daily calls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7" marR="8087" marT="8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5130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7" marR="8087" marT="8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7" marR="8087" marT="8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7" marR="8087" marT="8087" marB="0" anchor="b"/>
                </a:tc>
                <a:extLst>
                  <a:ext uri="{0D108BD9-81ED-4DB2-BD59-A6C34878D82A}">
                    <a16:rowId xmlns:a16="http://schemas.microsoft.com/office/drawing/2014/main" val="2970723727"/>
                  </a:ext>
                </a:extLst>
              </a:tr>
              <a:tr h="1698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Night call(30%)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7" marR="8087" marT="8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1539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7" marR="8087" marT="8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7" marR="8087" marT="8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7" marR="8087" marT="8087" marB="0" anchor="b"/>
                </a:tc>
                <a:extLst>
                  <a:ext uri="{0D108BD9-81ED-4DB2-BD59-A6C34878D82A}">
                    <a16:rowId xmlns:a16="http://schemas.microsoft.com/office/drawing/2014/main" val="4286322357"/>
                  </a:ext>
                </a:extLst>
              </a:tr>
              <a:tr h="16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Hour required for night 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7" marR="8087" marT="8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77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7" marR="8087" marT="8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7" marR="8087" marT="8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7" marR="8087" marT="8087" marB="0" anchor="b"/>
                </a:tc>
                <a:extLst>
                  <a:ext uri="{0D108BD9-81ED-4DB2-BD59-A6C34878D82A}">
                    <a16:rowId xmlns:a16="http://schemas.microsoft.com/office/drawing/2014/main" val="921504060"/>
                  </a:ext>
                </a:extLst>
              </a:tr>
              <a:tr h="177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Agent need as per 7.5 working hour(additional)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7" marR="8087" marT="8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10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7" marR="8087" marT="8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7" marR="8087" marT="8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7" marR="8087" marT="8087" marB="0" anchor="b"/>
                </a:tc>
                <a:extLst>
                  <a:ext uri="{0D108BD9-81ED-4DB2-BD59-A6C34878D82A}">
                    <a16:rowId xmlns:a16="http://schemas.microsoft.com/office/drawing/2014/main" val="777473818"/>
                  </a:ext>
                </a:extLst>
              </a:tr>
              <a:tr h="169830"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7" marR="8087" marT="8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7" marR="8087" marT="8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7" marR="8087" marT="8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7" marR="8087" marT="8087" marB="0" anchor="b"/>
                </a:tc>
                <a:extLst>
                  <a:ext uri="{0D108BD9-81ED-4DB2-BD59-A6C34878D82A}">
                    <a16:rowId xmlns:a16="http://schemas.microsoft.com/office/drawing/2014/main" val="305713514"/>
                  </a:ext>
                </a:extLst>
              </a:tr>
              <a:tr h="28304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Time Slot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16174" marB="1617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Call Count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16174" marB="1617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% of Agent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80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Distribution Of Agent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8087" marB="0" anchor="b"/>
                </a:tc>
                <a:extLst>
                  <a:ext uri="{0D108BD9-81ED-4DB2-BD59-A6C34878D82A}">
                    <a16:rowId xmlns:a16="http://schemas.microsoft.com/office/drawing/2014/main" val="4167130262"/>
                  </a:ext>
                </a:extLst>
              </a:tr>
              <a:tr h="1698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9pm-10pm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16174" marB="1617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3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16174" marB="1617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10.00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8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1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8087" marB="0" anchor="b"/>
                </a:tc>
                <a:extLst>
                  <a:ext uri="{0D108BD9-81ED-4DB2-BD59-A6C34878D82A}">
                    <a16:rowId xmlns:a16="http://schemas.microsoft.com/office/drawing/2014/main" val="2849916355"/>
                  </a:ext>
                </a:extLst>
              </a:tr>
              <a:tr h="1698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10pm-11pm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16174" marB="1617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3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16174" marB="1617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10.00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8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1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8087" marB="0" anchor="b"/>
                </a:tc>
                <a:extLst>
                  <a:ext uri="{0D108BD9-81ED-4DB2-BD59-A6C34878D82A}">
                    <a16:rowId xmlns:a16="http://schemas.microsoft.com/office/drawing/2014/main" val="3283238776"/>
                  </a:ext>
                </a:extLst>
              </a:tr>
              <a:tr h="1698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11pm-12am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16174" marB="1617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2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16174" marB="1617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15.00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8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1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8087" marB="0" anchor="b"/>
                </a:tc>
                <a:extLst>
                  <a:ext uri="{0D108BD9-81ED-4DB2-BD59-A6C34878D82A}">
                    <a16:rowId xmlns:a16="http://schemas.microsoft.com/office/drawing/2014/main" val="1790261032"/>
                  </a:ext>
                </a:extLst>
              </a:tr>
              <a:tr h="1698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12am-1am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16174" marB="1617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2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16174" marB="1617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15.00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8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1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8087" marB="0" anchor="b"/>
                </a:tc>
                <a:extLst>
                  <a:ext uri="{0D108BD9-81ED-4DB2-BD59-A6C34878D82A}">
                    <a16:rowId xmlns:a16="http://schemas.microsoft.com/office/drawing/2014/main" val="2175264293"/>
                  </a:ext>
                </a:extLst>
              </a:tr>
              <a:tr h="1698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1am-2am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16174" marB="1617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1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16174" marB="1617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30.00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8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0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8087" marB="0" anchor="b"/>
                </a:tc>
                <a:extLst>
                  <a:ext uri="{0D108BD9-81ED-4DB2-BD59-A6C34878D82A}">
                    <a16:rowId xmlns:a16="http://schemas.microsoft.com/office/drawing/2014/main" val="479059930"/>
                  </a:ext>
                </a:extLst>
              </a:tr>
              <a:tr h="1698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2am-3am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16174" marB="1617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1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16174" marB="1617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30.00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8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0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8087" marB="0" anchor="b"/>
                </a:tc>
                <a:extLst>
                  <a:ext uri="{0D108BD9-81ED-4DB2-BD59-A6C34878D82A}">
                    <a16:rowId xmlns:a16="http://schemas.microsoft.com/office/drawing/2014/main" val="1361227262"/>
                  </a:ext>
                </a:extLst>
              </a:tr>
              <a:tr h="1698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3am-4am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16174" marB="1617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1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16174" marB="1617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30.00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8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0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8087" marB="0" anchor="b"/>
                </a:tc>
                <a:extLst>
                  <a:ext uri="{0D108BD9-81ED-4DB2-BD59-A6C34878D82A}">
                    <a16:rowId xmlns:a16="http://schemas.microsoft.com/office/drawing/2014/main" val="2078520471"/>
                  </a:ext>
                </a:extLst>
              </a:tr>
              <a:tr h="1698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4am-5am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16174" marB="1617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1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16174" marB="1617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30.00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8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0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8087" marB="0" anchor="b"/>
                </a:tc>
                <a:extLst>
                  <a:ext uri="{0D108BD9-81ED-4DB2-BD59-A6C34878D82A}">
                    <a16:rowId xmlns:a16="http://schemas.microsoft.com/office/drawing/2014/main" val="3190251006"/>
                  </a:ext>
                </a:extLst>
              </a:tr>
              <a:tr h="1698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5am-6am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16174" marB="1617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3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16174" marB="1617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10.00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8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1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8087" marB="0" anchor="b"/>
                </a:tc>
                <a:extLst>
                  <a:ext uri="{0D108BD9-81ED-4DB2-BD59-A6C34878D82A}">
                    <a16:rowId xmlns:a16="http://schemas.microsoft.com/office/drawing/2014/main" val="3550913917"/>
                  </a:ext>
                </a:extLst>
              </a:tr>
              <a:tr h="1698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6am-7am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16174" marB="1617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4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16174" marB="1617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7.50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8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1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8087" marB="0" anchor="b"/>
                </a:tc>
                <a:extLst>
                  <a:ext uri="{0D108BD9-81ED-4DB2-BD59-A6C34878D82A}">
                    <a16:rowId xmlns:a16="http://schemas.microsoft.com/office/drawing/2014/main" val="3499322292"/>
                  </a:ext>
                </a:extLst>
              </a:tr>
              <a:tr h="1698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7am-8am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16174" marB="1617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4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16174" marB="1617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7.50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8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1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8087" marB="0" anchor="b"/>
                </a:tc>
                <a:extLst>
                  <a:ext uri="{0D108BD9-81ED-4DB2-BD59-A6C34878D82A}">
                    <a16:rowId xmlns:a16="http://schemas.microsoft.com/office/drawing/2014/main" val="1392078646"/>
                  </a:ext>
                </a:extLst>
              </a:tr>
              <a:tr h="1698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8am-9am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16174" marB="1617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5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16174" marB="1617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6.00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8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2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8087" marB="0" anchor="b"/>
                </a:tc>
                <a:extLst>
                  <a:ext uri="{0D108BD9-81ED-4DB2-BD59-A6C34878D82A}">
                    <a16:rowId xmlns:a16="http://schemas.microsoft.com/office/drawing/2014/main" val="2976712841"/>
                  </a:ext>
                </a:extLst>
              </a:tr>
              <a:tr h="1698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Total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7" marR="8087" marT="8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30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7" marR="8087" marT="80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7" marR="8087" marT="8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10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7" marR="8087" marT="8087" marB="0" anchor="b"/>
                </a:tc>
                <a:extLst>
                  <a:ext uri="{0D108BD9-81ED-4DB2-BD59-A6C34878D82A}">
                    <a16:rowId xmlns:a16="http://schemas.microsoft.com/office/drawing/2014/main" val="317480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888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A217-F70D-FB05-4BC8-B238F38CD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+mn-lt"/>
              </a:rPr>
              <a:t>GitHub link: https://github.com/Hrick91/ABC-Call-Volume-Trend-Analysis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F7CF1-884E-CD2E-2DEC-037F4DDBE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Video link: https://drive.google.com/file/d/1chCvk0Aa9O3zx90T88c1mNMredqhv6Xb/view?usp=drive_link</a:t>
            </a:r>
          </a:p>
        </p:txBody>
      </p:sp>
    </p:spTree>
    <p:extLst>
      <p:ext uri="{BB962C8B-B14F-4D97-AF65-F5344CB8AC3E}">
        <p14:creationId xmlns:p14="http://schemas.microsoft.com/office/powerpoint/2010/main" val="1204989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6A937-E71E-6E84-B270-0BA8BAA1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106392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1304</Words>
  <Application>Microsoft Office PowerPoint</Application>
  <PresentationFormat>Widescreen</PresentationFormat>
  <Paragraphs>497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ABC Call Volume Trend Analysis</vt:lpstr>
      <vt:lpstr>Average Call Duration: Determine the average duration of all incoming calls received by agents. This should be calculated for each time bucket  Your Task: What is the average duration of calls for each time bucket?</vt:lpstr>
      <vt:lpstr>Call Volume Analysis: Visualize the total number of calls received. This should be represented as a graph or chart showing the number of calls against time. Time should be represented in buckets (e.g., 1-2, 2-3, etc.)  Your Task: Can you create a chart or graph that shows the number of calls received in each time bucket?</vt:lpstr>
      <vt:lpstr>Manpower Planning: The current rate of abandoned calls is approximately 30%. Propose a plan for manpower allocation during each time bucket (from 9 am to 9 pm) to reduce the abandon rate to 10%. In other words, you need to calculate the minimum number of agents required in each time bucket to ensure that at least 90 out of 100 calls are answered.</vt:lpstr>
      <vt:lpstr>What is the minimum number of agents required in each time bucket to reduce the abandon rate to 10%?</vt:lpstr>
      <vt:lpstr>Night Shift Manpower Planning: Customers also call ABC Insurance Company at night but don't get an answer because there are no agents available. This creates a poor customer experience. Assume that for every 100 calls that customers make between 9 am and 9 pm, they also make 30 calls at night between 9 pm and 9 am. The distribution of these 30 calls is as follows:</vt:lpstr>
      <vt:lpstr>Night Shift Manpower Planning: Customers also call ABC Insurance Company at night but don't get an answer because there are no agents available. This creates a poor customer experience. Assume that for every 100 calls that customers make between 9 am and 9 pm, they also make 30 calls at night between 9 pm and 9 am. The distribution of these 30 calls is as follows:</vt:lpstr>
      <vt:lpstr>GitHub link: https://github.com/Hrick91/ABC-Call-Volume-Trend-Analysis</vt:lpstr>
      <vt:lpstr>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hrick ..</dc:creator>
  <cp:lastModifiedBy>hrick ..</cp:lastModifiedBy>
  <cp:revision>5</cp:revision>
  <dcterms:created xsi:type="dcterms:W3CDTF">2024-11-19T15:22:17Z</dcterms:created>
  <dcterms:modified xsi:type="dcterms:W3CDTF">2024-11-22T06:50:14Z</dcterms:modified>
</cp:coreProperties>
</file>