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47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4698" autoAdjust="0"/>
  </p:normalViewPr>
  <p:slideViewPr>
    <p:cSldViewPr>
      <p:cViewPr>
        <p:scale>
          <a:sx n="100" d="100"/>
          <a:sy n="100" d="100"/>
        </p:scale>
        <p:origin x="191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141C-1FE4-4D87-B00D-6A681C6ABDA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293-404B-44E7-8FF7-D9A57321E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0DCD-4B35-41B5-9D33-ACFB344218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0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293-404B-44E7-8FF7-D9A57321EE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293-404B-44E7-8FF7-D9A57321EE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2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F6FE439-C49D-4EC1-BB5F-F12E4768289D}" type="datetime1">
              <a:rPr lang="en-US">
                <a:solidFill>
                  <a:prstClr val="black"/>
                </a:solidFill>
              </a:rPr>
              <a:pPr/>
              <a:t>4/12/2025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74D2745-A1BB-4740-B2A6-77A91BD6B24F}" type="datetime1">
              <a:rPr lang="en-US">
                <a:solidFill>
                  <a:prstClr val="black"/>
                </a:solidFill>
              </a:rPr>
              <a:pPr/>
              <a:t>4/12/2025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D82B56-AE6E-4339-A450-F4754EE48308}" type="datetime1">
              <a:rPr lang="en-US">
                <a:solidFill>
                  <a:prstClr val="black"/>
                </a:solidFill>
              </a:rPr>
              <a:pPr/>
              <a:t>4/12/2025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E04EE8-9791-44D9-8C72-CADA01B0B9BA}" type="datetime1">
              <a:rPr lang="en-US">
                <a:solidFill>
                  <a:prstClr val="black"/>
                </a:solidFill>
              </a:rPr>
              <a:pPr/>
              <a:t>4/12/2025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75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19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2155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4E0460-F78B-4751-ACD5-CB1FA823892D}" type="datetime1">
              <a:rPr lang="en-US">
                <a:solidFill>
                  <a:prstClr val="black"/>
                </a:solidFill>
              </a:rPr>
              <a:pPr/>
              <a:t>4/12/2025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7CA7694-521A-450C-9D96-31F4F6DC37F1}" type="datetime1">
              <a:rPr lang="en-US">
                <a:solidFill>
                  <a:prstClr val="black"/>
                </a:solidFill>
              </a:rPr>
              <a:pPr/>
              <a:t>4/12/2025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83768" y="214817"/>
            <a:ext cx="5736438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3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68793-EB06-4C2E-A344-050FACD6263B}" type="datetime1">
              <a:rPr lang="en-US">
                <a:solidFill>
                  <a:prstClr val="black"/>
                </a:solidFill>
              </a:rPr>
              <a:pPr/>
              <a:t>4/12/2025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F30AE1-1730-442F-9262-909CF92DC89A}" type="datetime1">
              <a:rPr lang="en-US">
                <a:solidFill>
                  <a:prstClr val="black"/>
                </a:solidFill>
              </a:rPr>
              <a:pPr/>
              <a:t>4/12/2025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D5625C-EF98-48BD-8FC8-5BF7C67FC7BA}" type="datetime1">
              <a:rPr lang="en-US">
                <a:solidFill>
                  <a:prstClr val="black"/>
                </a:solidFill>
              </a:rPr>
              <a:pPr/>
              <a:t>4/12/2025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647B38-CBE4-43F0-83C7-2BFE19C03D99}" type="datetime1">
              <a:rPr lang="en-US">
                <a:solidFill>
                  <a:prstClr val="black"/>
                </a:solidFill>
              </a:rPr>
              <a:pPr/>
              <a:t>4/12/2025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;p5">
            <a:extLst>
              <a:ext uri="{FF2B5EF4-FFF2-40B4-BE49-F238E27FC236}">
                <a16:creationId xmlns:a16="http://schemas.microsoft.com/office/drawing/2014/main" id="{44909106-E9FD-B340-07F3-E7E43E0C87E5}"/>
              </a:ext>
            </a:extLst>
          </p:cNvPr>
          <p:cNvSpPr/>
          <p:nvPr userDrawn="1"/>
        </p:nvSpPr>
        <p:spPr>
          <a:xfrm>
            <a:off x="0" y="6080760"/>
            <a:ext cx="838200" cy="79049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38198" y="6356350"/>
            <a:ext cx="8305802" cy="514901"/>
            <a:chOff x="838198" y="6356350"/>
            <a:chExt cx="11353802" cy="514901"/>
          </a:xfrm>
        </p:grpSpPr>
        <p:sp>
          <p:nvSpPr>
            <p:cNvPr id="26" name="Google Shape;13;p5">
              <a:extLst>
                <a:ext uri="{FF2B5EF4-FFF2-40B4-BE49-F238E27FC236}">
                  <a16:creationId xmlns:a16="http://schemas.microsoft.com/office/drawing/2014/main" id="{EAAF044C-1D0D-0CFE-1234-30E94B876495}"/>
                </a:ext>
              </a:extLst>
            </p:cNvPr>
            <p:cNvSpPr/>
            <p:nvPr userDrawn="1"/>
          </p:nvSpPr>
          <p:spPr>
            <a:xfrm>
              <a:off x="10169610" y="6356350"/>
              <a:ext cx="2022390" cy="514900"/>
            </a:xfrm>
            <a:prstGeom prst="rect">
              <a:avLst/>
            </a:prstGeom>
            <a:solidFill>
              <a:srgbClr val="D922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4;p5">
              <a:extLst>
                <a:ext uri="{FF2B5EF4-FFF2-40B4-BE49-F238E27FC236}">
                  <a16:creationId xmlns:a16="http://schemas.microsoft.com/office/drawing/2014/main" id="{5526ECCB-9585-9619-412C-AF7D491C3AAD}"/>
                </a:ext>
              </a:extLst>
            </p:cNvPr>
            <p:cNvSpPr/>
            <p:nvPr userDrawn="1"/>
          </p:nvSpPr>
          <p:spPr>
            <a:xfrm>
              <a:off x="838198" y="6356350"/>
              <a:ext cx="9331411" cy="514901"/>
            </a:xfrm>
            <a:prstGeom prst="rect">
              <a:avLst/>
            </a:prstGeom>
            <a:solidFill>
              <a:srgbClr val="A425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31" name="Google Shape;21;p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B2F81F-E84E-30FC-261A-95AAEEBA8CF0}"/>
              </a:ext>
            </a:extLst>
          </p:cNvPr>
          <p:cNvPicPr preferRelativeResize="0"/>
          <p:nvPr userDrawn="1"/>
        </p:nvPicPr>
        <p:blipFill rotWithShape="1">
          <a:blip r:embed="rId18">
            <a:alphaModFix/>
          </a:blip>
          <a:srcRect/>
          <a:stretch/>
        </p:blipFill>
        <p:spPr>
          <a:xfrm>
            <a:off x="8316416" y="117998"/>
            <a:ext cx="728472" cy="53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D7986D-061A-F5CB-481D-91C73FB5DBC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7708" y="0"/>
            <a:ext cx="2563484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052735"/>
            <a:ext cx="8306950" cy="1728193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rgbClr val="800000"/>
                </a:solidFill>
                <a:latin typeface="Bahnschrift Condensed" panose="020B0502040204020203" pitchFamily="34" charset="0"/>
              </a:rPr>
              <a:t>Securing Cloud Computing Environment via Optimal Deep Learning-based Intrusion Detection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645024"/>
            <a:ext cx="8166382" cy="2573084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Presented by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:</a:t>
            </a: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Hriday Gandhi – 16010122055</a:t>
            </a: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Mayur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Dumbre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– 16010122051</a:t>
            </a: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Farzan Irani- 16010122065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C75BD-4FC5-23B8-93F3-A8184EF0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987138"/>
            <a:ext cx="3363922" cy="26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5385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B66C-195C-A5C4-AD70-0CF97ACD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>
                <a:latin typeface="Bahnschrift Condensed" panose="020B0502040204020203" pitchFamily="34" charset="0"/>
              </a:rPr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A20B-06C4-3600-0AC8-5AEA78919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70" y="1196751"/>
            <a:ext cx="8248389" cy="4892529"/>
          </a:xfrm>
        </p:spPr>
        <p:txBody>
          <a:bodyPr/>
          <a:lstStyle/>
          <a:p>
            <a:r>
              <a:rPr lang="en-IN" sz="3200" b="1" dirty="0">
                <a:latin typeface="Bahnschrift Condensed" panose="020B0502040204020203" pitchFamily="34" charset="0"/>
              </a:rPr>
              <a:t>SSAFS-DLID</a:t>
            </a:r>
            <a:r>
              <a:rPr lang="en-IN" sz="3200" dirty="0">
                <a:latin typeface="Bahnschrift Condensed" panose="020B0502040204020203" pitchFamily="34" charset="0"/>
              </a:rPr>
              <a:t> is an effective tool for cloud intrusion detection.</a:t>
            </a:r>
          </a:p>
          <a:p>
            <a:r>
              <a:rPr lang="en-IN" sz="3200" b="1" dirty="0">
                <a:latin typeface="Bahnschrift Condensed" panose="020B0502040204020203" pitchFamily="34" charset="0"/>
              </a:rPr>
              <a:t>Key </a:t>
            </a:r>
            <a:r>
              <a:rPr lang="en-IN" sz="3200" b="1" dirty="0" err="1">
                <a:latin typeface="Bahnschrift Condensed" panose="020B0502040204020203" pitchFamily="34" charset="0"/>
              </a:rPr>
              <a:t>strengths</a:t>
            </a:r>
            <a:r>
              <a:rPr lang="en-IN" sz="3200" dirty="0" err="1">
                <a:latin typeface="Bahnschrift Condensed" panose="020B0502040204020203" pitchFamily="34" charset="0"/>
              </a:rPr>
              <a:t>:SSA</a:t>
            </a:r>
            <a:r>
              <a:rPr lang="en-IN" sz="3200" dirty="0">
                <a:latin typeface="Bahnschrift Condensed" panose="020B0502040204020203" pitchFamily="34" charset="0"/>
              </a:rPr>
              <a:t> reduces dimensionality efficiently.</a:t>
            </a:r>
          </a:p>
          <a:p>
            <a:r>
              <a:rPr lang="en-IN" sz="3200" b="1" dirty="0">
                <a:latin typeface="Bahnschrift Condensed" panose="020B0502040204020203" pitchFamily="34" charset="0"/>
              </a:rPr>
              <a:t>LSTM detects </a:t>
            </a:r>
            <a:r>
              <a:rPr lang="en-IN" sz="3200" dirty="0">
                <a:latin typeface="Bahnschrift Condensed" panose="020B0502040204020203" pitchFamily="34" charset="0"/>
              </a:rPr>
              <a:t>anomalies with 99.71% </a:t>
            </a:r>
            <a:r>
              <a:rPr lang="en-IN" sz="3200" dirty="0" err="1">
                <a:latin typeface="Bahnschrift Condensed" panose="020B0502040204020203" pitchFamily="34" charset="0"/>
              </a:rPr>
              <a:t>accuracy.Adam</a:t>
            </a:r>
            <a:r>
              <a:rPr lang="en-IN" sz="3200" dirty="0">
                <a:latin typeface="Bahnschrift Condensed" panose="020B0502040204020203" pitchFamily="34" charset="0"/>
              </a:rPr>
              <a:t> optimizer ensures stable training.</a:t>
            </a:r>
          </a:p>
          <a:p>
            <a:r>
              <a:rPr lang="en-IN" sz="3200" b="1" dirty="0">
                <a:latin typeface="Bahnschrift Condensed" panose="020B0502040204020203" pitchFamily="34" charset="0"/>
              </a:rPr>
              <a:t>Achieves high accuracy</a:t>
            </a:r>
            <a:r>
              <a:rPr lang="en-IN" sz="3200" dirty="0">
                <a:latin typeface="Bahnschrift Condensed" panose="020B0502040204020203" pitchFamily="34" charset="0"/>
              </a:rPr>
              <a:t>, low false positives, and computational efficiency.</a:t>
            </a:r>
          </a:p>
          <a:p>
            <a:r>
              <a:rPr lang="en-IN" sz="3200" b="1" dirty="0">
                <a:latin typeface="Bahnschrift Condensed" panose="020B0502040204020203" pitchFamily="34" charset="0"/>
              </a:rPr>
              <a:t>Future work</a:t>
            </a:r>
            <a:r>
              <a:rPr lang="en-IN" sz="3200" dirty="0">
                <a:latin typeface="Bahnschrift Condensed" panose="020B0502040204020203" pitchFamily="34" charset="0"/>
              </a:rPr>
              <a:t>: Explore additional datasets and real-time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8348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FB23-9C7B-77F6-EC02-4A649AA2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3" y="116632"/>
            <a:ext cx="7402883" cy="792090"/>
          </a:xfrm>
        </p:spPr>
        <p:txBody>
          <a:bodyPr/>
          <a:lstStyle/>
          <a:p>
            <a:r>
              <a:rPr lang="en-IN" sz="4800" b="1" dirty="0">
                <a:latin typeface="Bahnschrift Condensed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4438-0234-3A9B-F57D-518FB59EC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569" y="908721"/>
            <a:ext cx="7920880" cy="4968552"/>
          </a:xfrm>
        </p:spPr>
        <p:txBody>
          <a:bodyPr/>
          <a:lstStyle/>
          <a:p>
            <a:r>
              <a:rPr lang="en-IN" sz="1600" dirty="0">
                <a:latin typeface="Bahnschrift Condensed" panose="020B0502040204020203" pitchFamily="34" charset="0"/>
              </a:rPr>
              <a:t>Rawaa Al-Dabbagh, et al. "Improving Network Intrusion Detection System Using Deep Learning with Feature Selection."</a:t>
            </a:r>
          </a:p>
          <a:p>
            <a:r>
              <a:rPr lang="en-IN" sz="1600" dirty="0">
                <a:latin typeface="Bahnschrift Condensed" panose="020B0502040204020203" pitchFamily="34" charset="0"/>
              </a:rPr>
              <a:t>This paper explores optimizing deep learning models with feature selection methods like binary particle swarm optimization (BPSO) to enhance IDS accuracy, using the CSE-CICIDS2018 dataset.</a:t>
            </a:r>
          </a:p>
          <a:p>
            <a:r>
              <a:rPr lang="en-IN" sz="1600" dirty="0" err="1">
                <a:latin typeface="Bahnschrift Condensed" panose="020B0502040204020203" pitchFamily="34" charset="0"/>
              </a:rPr>
              <a:t>Weikai</a:t>
            </a:r>
            <a:r>
              <a:rPr lang="en-IN" sz="1600" dirty="0">
                <a:latin typeface="Bahnschrift Condensed" panose="020B0502040204020203" pitchFamily="34" charset="0"/>
              </a:rPr>
              <a:t> Ren, </a:t>
            </a:r>
            <a:r>
              <a:rPr lang="en-IN" sz="1600" dirty="0" err="1">
                <a:latin typeface="Bahnschrift Condensed" panose="020B0502040204020203" pitchFamily="34" charset="0"/>
              </a:rPr>
              <a:t>Ningde</a:t>
            </a:r>
            <a:r>
              <a:rPr lang="en-IN" sz="1600" dirty="0">
                <a:latin typeface="Bahnschrift Condensed" panose="020B0502040204020203" pitchFamily="34" charset="0"/>
              </a:rPr>
              <a:t> Jin, and Lei </a:t>
            </a:r>
            <a:r>
              <a:rPr lang="en-IN" sz="1600" dirty="0" err="1">
                <a:latin typeface="Bahnschrift Condensed" panose="020B0502040204020203" pitchFamily="34" charset="0"/>
              </a:rPr>
              <a:t>OuYang</a:t>
            </a:r>
            <a:r>
              <a:rPr lang="en-IN" sz="1600" dirty="0">
                <a:latin typeface="Bahnschrift Condensed" panose="020B0502040204020203" pitchFamily="34" charset="0"/>
              </a:rPr>
              <a:t>. "PSGCN: Phase Space Graph Convolutional Network Model for Intrusion Detection." </a:t>
            </a:r>
          </a:p>
          <a:p>
            <a:r>
              <a:rPr lang="en-IN" sz="1600" dirty="0">
                <a:latin typeface="Bahnschrift Condensed" panose="020B0502040204020203" pitchFamily="34" charset="0"/>
              </a:rPr>
              <a:t>Introduces a deep learning approach using graph convolutional networks to </a:t>
            </a:r>
            <a:r>
              <a:rPr lang="en-IN" sz="1600" dirty="0" err="1">
                <a:latin typeface="Bahnschrift Condensed" panose="020B0502040204020203" pitchFamily="34" charset="0"/>
              </a:rPr>
              <a:t>analyze</a:t>
            </a:r>
            <a:r>
              <a:rPr lang="en-IN" sz="1600" dirty="0">
                <a:latin typeface="Bahnschrift Condensed" panose="020B0502040204020203" pitchFamily="34" charset="0"/>
              </a:rPr>
              <a:t> network traffic patterns, relevant to IDS in cloud environments.</a:t>
            </a:r>
          </a:p>
          <a:p>
            <a:r>
              <a:rPr lang="en-IN" sz="1600" dirty="0">
                <a:latin typeface="Bahnschrift Condensed" panose="020B0502040204020203" pitchFamily="34" charset="0"/>
              </a:rPr>
              <a:t>Adel </a:t>
            </a:r>
            <a:r>
              <a:rPr lang="en-IN" sz="1600" dirty="0" err="1">
                <a:latin typeface="Bahnschrift Condensed" panose="020B0502040204020203" pitchFamily="34" charset="0"/>
              </a:rPr>
              <a:t>Abusitta</a:t>
            </a:r>
            <a:r>
              <a:rPr lang="en-IN" sz="1600" dirty="0">
                <a:latin typeface="Bahnschrift Condensed" panose="020B0502040204020203" pitchFamily="34" charset="0"/>
              </a:rPr>
              <a:t>. "A Proactive Multi-Cloud Cooperative Intrusion Detection System Using Deep Learning." </a:t>
            </a:r>
          </a:p>
          <a:p>
            <a:r>
              <a:rPr lang="en-IN" sz="1600" dirty="0">
                <a:latin typeface="Bahnschrift Condensed" panose="020B0502040204020203" pitchFamily="34" charset="0"/>
              </a:rPr>
              <a:t>Proposes a deep learning-based IDS using stacked denoising autoencoders for proactive intrusion detection across multiple cloud providers.</a:t>
            </a:r>
          </a:p>
          <a:p>
            <a:r>
              <a:rPr lang="en-IN" sz="1600" dirty="0">
                <a:latin typeface="Bahnschrift Condensed" panose="020B0502040204020203" pitchFamily="34" charset="0"/>
              </a:rPr>
              <a:t>Moustafa, Nour, and Jill Slay. "UNSW-NB15: A Comprehensive Data Set for Network Intrusion Detection Systems.</a:t>
            </a:r>
          </a:p>
          <a:p>
            <a:r>
              <a:rPr lang="en-IN" sz="1600" dirty="0">
                <a:latin typeface="Bahnschrift Condensed" panose="020B0502040204020203" pitchFamily="34" charset="0"/>
              </a:rPr>
              <a:t>Provides a detailed dataset used for evaluating IDS performance, which could be relevant for the research paper's experimental validation</a:t>
            </a:r>
          </a:p>
          <a:p>
            <a:r>
              <a:rPr lang="en-IN" sz="1600" dirty="0" err="1">
                <a:latin typeface="Bahnschrift Condensed" panose="020B0502040204020203" pitchFamily="34" charset="0"/>
              </a:rPr>
              <a:t>Sharafaldin</a:t>
            </a:r>
            <a:r>
              <a:rPr lang="en-IN" sz="1600" dirty="0">
                <a:latin typeface="Bahnschrift Condensed" panose="020B0502040204020203" pitchFamily="34" charset="0"/>
              </a:rPr>
              <a:t>, Iman, et al. "Toward Generating a New Intrusion Detection Dataset and Intrusion Traffic Characterization."</a:t>
            </a:r>
          </a:p>
          <a:p>
            <a:r>
              <a:rPr lang="en-IN" sz="1600" dirty="0">
                <a:latin typeface="Bahnschrift Condensed" panose="020B0502040204020203" pitchFamily="34" charset="0"/>
              </a:rPr>
              <a:t>Describes the CSE-CIC-IDS2018 dataset, which is widely used for testing IDS models, potentially aligning with the paper's methodology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34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1FF7-DC10-8A1B-0E06-D8BD1C27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32657"/>
            <a:ext cx="6102400" cy="864096"/>
          </a:xfrm>
        </p:spPr>
        <p:txBody>
          <a:bodyPr anchor="b"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latin typeface="Bahnschrift Condensed" panose="020B0502040204020203" pitchFamily="34" charset="0"/>
              </a:rPr>
              <a:t>           </a:t>
            </a:r>
            <a:r>
              <a:rPr lang="en-IN" sz="4800" b="1" dirty="0">
                <a:solidFill>
                  <a:srgbClr val="800000"/>
                </a:solidFill>
                <a:latin typeface="Bahnschrift Condensed" panose="020B0502040204020203" pitchFamily="34" charset="0"/>
              </a:rPr>
              <a:t> Miscellaneous</a:t>
            </a:r>
            <a:r>
              <a:rPr lang="en-IN" sz="4800" b="1" dirty="0">
                <a:solidFill>
                  <a:srgbClr val="800000"/>
                </a:solidFill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05E122-4116-495E-E769-DE337DF3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1" y="1622049"/>
            <a:ext cx="4695651" cy="3613901"/>
          </a:xfrm>
          <a:prstGeom prst="rect">
            <a:avLst/>
          </a:prstGeom>
          <a:noFill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0C36FA4-6006-CDD2-C748-310DC6D7611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9512" y="1340767"/>
            <a:ext cx="3816424" cy="475252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Bahnschrift Condensed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Bahnschrift Condensed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</a:rPr>
              <a:t>TRAS (80%):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</a:rPr>
              <a:t>Avg. Accu</a:t>
            </a:r>
            <a:r>
              <a:rPr lang="en-US" altLang="en-US" sz="2400" dirty="0">
                <a:latin typeface="Bahnschrift Condensed" panose="020B0502040204020203" pitchFamily="34" charset="0"/>
              </a:rPr>
              <a:t>rac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</a:rPr>
              <a:t>y 99.68%, Precision 94.12%, Recall 93.31%, F-score 93.47%, MCC 93.32%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Bahnschrift Condensed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Bahnschrift Condensed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</a:rPr>
              <a:t>TESS (20%):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</a:rPr>
              <a:t>Avg. Accu</a:t>
            </a:r>
            <a:r>
              <a:rPr lang="en-US" altLang="en-US" sz="2400" dirty="0">
                <a:latin typeface="Bahnschrift Condensed" panose="020B0502040204020203" pitchFamily="34" charset="0"/>
              </a:rPr>
              <a:t>rac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</a:rPr>
              <a:t>y 99.71%, Precision 94.94%, Recall 94.36%, F-score 94.57%, MCC 94.36%</a:t>
            </a:r>
          </a:p>
        </p:txBody>
      </p:sp>
    </p:spTree>
    <p:extLst>
      <p:ext uri="{BB962C8B-B14F-4D97-AF65-F5344CB8AC3E}">
        <p14:creationId xmlns:p14="http://schemas.microsoft.com/office/powerpoint/2010/main" val="79525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14817"/>
            <a:ext cx="5952462" cy="1197959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 Introduction to Cloud Security        Challenges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1556792"/>
            <a:ext cx="8229600" cy="4293800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Cloud computing (CC) offers scalability and flexibility but faces significant security concerns due to large data volumes.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Security is critical to protect applications and infrastructure from cyber threats.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Intrusion Detection Systems (IDS) monitor network traffic for malicious </a:t>
            </a:r>
            <a:r>
              <a:rPr lang="en-IN" dirty="0" err="1">
                <a:latin typeface="Bahnschrift Condensed" panose="020B0502040204020203" pitchFamily="34" charset="0"/>
              </a:rPr>
              <a:t>behavior</a:t>
            </a:r>
            <a:r>
              <a:rPr lang="en-IN" dirty="0">
                <a:latin typeface="Bahnschrift Condensed" panose="020B0502040204020203" pitchFamily="34" charset="0"/>
              </a:rPr>
              <a:t> or unauthorized access.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Need for advanced IDS leveraging anomaly detection and Machine Learning (ML) to enhance cloud security.</a:t>
            </a:r>
          </a:p>
        </p:txBody>
      </p:sp>
    </p:spTree>
    <p:extLst>
      <p:ext uri="{BB962C8B-B14F-4D97-AF65-F5344CB8AC3E}">
        <p14:creationId xmlns:p14="http://schemas.microsoft.com/office/powerpoint/2010/main" val="313155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08720"/>
            <a:ext cx="3257550" cy="1224136"/>
          </a:xfrm>
        </p:spPr>
        <p:txBody>
          <a:bodyPr anchor="b">
            <a:normAutofit fontScale="90000"/>
          </a:bodyPr>
          <a:lstStyle/>
          <a:p>
            <a:r>
              <a:rPr lang="en-IN" sz="3100" b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Proposed SSAFS-DLID Method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527A0-AEE9-E25F-65FD-EDE256F9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167528"/>
            <a:ext cx="4629150" cy="451342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/>
          <a:p>
            <a:r>
              <a:rPr lang="en-IN" b="1" dirty="0">
                <a:latin typeface="Bahnschrift Condensed" panose="020B0502040204020203" pitchFamily="34" charset="0"/>
              </a:rPr>
              <a:t>Novel </a:t>
            </a:r>
            <a:r>
              <a:rPr lang="en-IN" b="1" dirty="0" err="1">
                <a:latin typeface="Bahnschrift Condensed" panose="020B0502040204020203" pitchFamily="34" charset="0"/>
              </a:rPr>
              <a:t>Salp</a:t>
            </a:r>
            <a:r>
              <a:rPr lang="en-IN" b="1" dirty="0">
                <a:latin typeface="Bahnschrift Condensed" panose="020B0502040204020203" pitchFamily="34" charset="0"/>
              </a:rPr>
              <a:t> Swarm Algorithm-Based </a:t>
            </a:r>
            <a:r>
              <a:rPr lang="en-IN" dirty="0">
                <a:latin typeface="Bahnschrift Condensed" panose="020B0502040204020203" pitchFamily="34" charset="0"/>
              </a:rPr>
              <a:t>Feature Selection with Deep Learning-Based Intrusion Detection (SSAFS-DLID) method.</a:t>
            </a:r>
          </a:p>
          <a:p>
            <a:r>
              <a:rPr lang="en-IN" b="1" dirty="0">
                <a:latin typeface="Bahnschrift Condensed" panose="020B0502040204020203" pitchFamily="34" charset="0"/>
              </a:rPr>
              <a:t>Components:</a:t>
            </a:r>
          </a:p>
          <a:p>
            <a:r>
              <a:rPr lang="en-IN" dirty="0" err="1">
                <a:latin typeface="Bahnschrift Condensed" panose="020B0502040204020203" pitchFamily="34" charset="0"/>
              </a:rPr>
              <a:t>Salp</a:t>
            </a:r>
            <a:r>
              <a:rPr lang="en-IN" dirty="0">
                <a:latin typeface="Bahnschrift Condensed" panose="020B0502040204020203" pitchFamily="34" charset="0"/>
              </a:rPr>
              <a:t> Swarm Algorithm (SSA) for Feature Selection (FS).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Long Short-Term Memory (LSTM) for intrusion detection classification.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Adam optimizer for training optimization.</a:t>
            </a:r>
          </a:p>
          <a:p>
            <a:r>
              <a:rPr lang="en-IN" b="1" dirty="0">
                <a:latin typeface="Bahnschrift Condensed" panose="020B0502040204020203" pitchFamily="34" charset="0"/>
              </a:rPr>
              <a:t>Goal</a:t>
            </a:r>
            <a:r>
              <a:rPr lang="en-IN" dirty="0">
                <a:latin typeface="Bahnschrift Condensed" panose="020B0502040204020203" pitchFamily="34" charset="0"/>
              </a:rPr>
              <a:t>: Improve IDS effectiveness and efficiency in cloud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9806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336E-036A-2502-D316-94CD8C27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32656"/>
            <a:ext cx="5520414" cy="720080"/>
          </a:xfrm>
        </p:spPr>
        <p:txBody>
          <a:bodyPr/>
          <a:lstStyle/>
          <a:p>
            <a:r>
              <a:rPr lang="en-IN" b="1" dirty="0">
                <a:latin typeface="Bahnschrift Condensed" panose="020B0502040204020203" pitchFamily="34" charset="0"/>
              </a:rPr>
              <a:t>Feature Selection Using SSA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00BC-4E62-B44E-3778-1F188C201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70" y="1268761"/>
            <a:ext cx="8248389" cy="4392488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SSA mimics the swarming </a:t>
            </a:r>
            <a:r>
              <a:rPr lang="en-IN" dirty="0" err="1">
                <a:latin typeface="Bahnschrift Condensed" panose="020B0502040204020203" pitchFamily="34" charset="0"/>
              </a:rPr>
              <a:t>behavior</a:t>
            </a:r>
            <a:r>
              <a:rPr lang="en-IN" dirty="0">
                <a:latin typeface="Bahnschrift Condensed" panose="020B0502040204020203" pitchFamily="34" charset="0"/>
              </a:rPr>
              <a:t> of </a:t>
            </a:r>
            <a:r>
              <a:rPr lang="en-IN" dirty="0" err="1">
                <a:latin typeface="Bahnschrift Condensed" panose="020B0502040204020203" pitchFamily="34" charset="0"/>
              </a:rPr>
              <a:t>salps</a:t>
            </a:r>
            <a:r>
              <a:rPr lang="en-IN" dirty="0">
                <a:latin typeface="Bahnschrift Condensed" panose="020B0502040204020203" pitchFamily="34" charset="0"/>
              </a:rPr>
              <a:t> for optimal feature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Bahnschrift Condensed" panose="020B0502040204020203" pitchFamily="34" charset="0"/>
              </a:rPr>
              <a:t>Process</a:t>
            </a:r>
            <a:r>
              <a:rPr lang="en-IN" dirty="0">
                <a:latin typeface="Bahnschrift Condensed" panose="020B0502040204020203" pitchFamily="34" charset="0"/>
              </a:rPr>
              <a:t>: Population Initialization: Randomly initializes </a:t>
            </a:r>
            <a:r>
              <a:rPr lang="en-IN" dirty="0" err="1">
                <a:latin typeface="Bahnschrift Condensed" panose="020B0502040204020203" pitchFamily="34" charset="0"/>
              </a:rPr>
              <a:t>salp</a:t>
            </a:r>
            <a:r>
              <a:rPr lang="en-IN" dirty="0">
                <a:latin typeface="Bahnschrift Condensed" panose="020B0502040204020203" pitchFamily="34" charset="0"/>
              </a:rPr>
              <a:t> positions in an n-dimensional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Bahnschrift Condensed" panose="020B0502040204020203" pitchFamily="34" charset="0"/>
              </a:rPr>
              <a:t>Leader Position Update: Leader </a:t>
            </a:r>
            <a:r>
              <a:rPr lang="en-IN" dirty="0" err="1">
                <a:latin typeface="Bahnschrift Condensed" panose="020B0502040204020203" pitchFamily="34" charset="0"/>
              </a:rPr>
              <a:t>salp</a:t>
            </a:r>
            <a:r>
              <a:rPr lang="en-IN" dirty="0">
                <a:latin typeface="Bahnschrift Condensed" panose="020B0502040204020203" pitchFamily="34" charset="0"/>
              </a:rPr>
              <a:t> directs the swarm toward the food source (optimal features).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Bahnschrift Condensed" panose="020B0502040204020203" pitchFamily="34" charset="0"/>
              </a:rPr>
              <a:t>Follower Position Update: Followers move in a chain based on Newton’s laws.</a:t>
            </a:r>
          </a:p>
          <a:p>
            <a:r>
              <a:rPr lang="en-IN" b="1" dirty="0">
                <a:latin typeface="Bahnschrift Condensed" panose="020B0502040204020203" pitchFamily="34" charset="0"/>
              </a:rPr>
              <a:t>Benefits</a:t>
            </a:r>
            <a:r>
              <a:rPr lang="en-IN" dirty="0">
                <a:latin typeface="Bahnschrift Condensed" panose="020B0502040204020203" pitchFamily="34" charset="0"/>
              </a:rPr>
              <a:t>: Reduces computational complexity and dimensionality while retaining crucial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52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3A9E-1EED-17FF-5182-0B0A7DC2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64704"/>
            <a:ext cx="2949178" cy="1440160"/>
          </a:xfrm>
        </p:spPr>
        <p:txBody>
          <a:bodyPr anchor="b">
            <a:normAutofit fontScale="90000"/>
          </a:bodyPr>
          <a:lstStyle/>
          <a:p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Intrusion Detection Using LSTM</a:t>
            </a:r>
            <a:br>
              <a:rPr lang="en-IN" sz="2700" dirty="0"/>
            </a:b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E9C95-D4A0-AEDA-991A-7C2B3D1B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Bahnschrift Condensed" panose="020B0502040204020203" pitchFamily="34" charset="0"/>
              </a:rPr>
              <a:t>LSTM</a:t>
            </a:r>
            <a:r>
              <a:rPr lang="en-IN" sz="1800" dirty="0">
                <a:latin typeface="Bahnschrift Condensed" panose="020B0502040204020203" pitchFamily="34" charset="0"/>
              </a:rPr>
              <a:t> (Long Short-Term Memory) classifier detects anomalies in cloud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Bahnschrift Condensed" panose="020B0502040204020203" pitchFamily="34" charset="0"/>
              </a:rPr>
              <a:t>Architecture includes</a:t>
            </a:r>
            <a:r>
              <a:rPr lang="en-IN" sz="1800" dirty="0">
                <a:latin typeface="Bahnschrift Condensed" panose="020B0502040204020203" pitchFamily="34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Bahnschrift Condensed" panose="020B0502040204020203" pitchFamily="34" charset="0"/>
              </a:rPr>
              <a:t>Input gate, forget gate, output gate, and memory cells.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Bahnschrift Condensed" panose="020B0502040204020203" pitchFamily="34" charset="0"/>
              </a:rPr>
              <a:t>Handles sequential data to identify patterns of malicious </a:t>
            </a:r>
            <a:r>
              <a:rPr lang="en-IN" sz="1800" dirty="0" err="1">
                <a:latin typeface="Bahnschrift Condensed" panose="020B0502040204020203" pitchFamily="34" charset="0"/>
              </a:rPr>
              <a:t>behavior</a:t>
            </a:r>
            <a:r>
              <a:rPr lang="en-IN" sz="1800" dirty="0">
                <a:latin typeface="Bahnschrift Condensed" panose="020B0502040204020203" pitchFamily="34" charset="0"/>
              </a:rPr>
              <a:t>.</a:t>
            </a:r>
          </a:p>
          <a:p>
            <a:r>
              <a:rPr lang="en-IN" sz="1800" b="1" dirty="0">
                <a:latin typeface="Bahnschrift Condensed" panose="020B0502040204020203" pitchFamily="34" charset="0"/>
              </a:rPr>
              <a:t>Advantage</a:t>
            </a:r>
            <a:r>
              <a:rPr lang="en-IN" sz="1800" dirty="0">
                <a:latin typeface="Bahnschrift Condensed" panose="020B0502040204020203" pitchFamily="34" charset="0"/>
              </a:rPr>
              <a:t>: Effective against various cyberattacks due to memory retention.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57EFB-B47D-7E28-B4E6-AEED2BA0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92" y="1196752"/>
            <a:ext cx="557484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9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97C4-834D-0507-A265-397A73F5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404664"/>
            <a:ext cx="4968552" cy="685104"/>
          </a:xfrm>
        </p:spPr>
        <p:txBody>
          <a:bodyPr/>
          <a:lstStyle/>
          <a:p>
            <a:r>
              <a:rPr lang="en-IN" sz="4400" b="1" dirty="0">
                <a:latin typeface="Bahnschrift Condensed" panose="020B0502040204020203" pitchFamily="34" charset="0"/>
              </a:rPr>
              <a:t>Optimization with Adam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496B-0606-4863-340B-79E0E226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12059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Bahnschrift Condensed" panose="020B0502040204020203" pitchFamily="34" charset="0"/>
              </a:rPr>
              <a:t>Adam</a:t>
            </a:r>
            <a:r>
              <a:rPr lang="en-IN" sz="3200" dirty="0">
                <a:latin typeface="Bahnschrift Condensed" panose="020B0502040204020203" pitchFamily="34" charset="0"/>
              </a:rPr>
              <a:t> optimizer ensures effective convergence during training.</a:t>
            </a:r>
          </a:p>
          <a:p>
            <a:r>
              <a:rPr lang="en-IN" sz="3200" dirty="0">
                <a:latin typeface="Bahnschrift Condensed" panose="020B0502040204020203" pitchFamily="34" charset="0"/>
              </a:rPr>
              <a:t>Combines benefits of RMSprop and SGD with adaptive learning rates.</a:t>
            </a:r>
          </a:p>
          <a:p>
            <a:r>
              <a:rPr lang="en-IN" sz="3200" dirty="0">
                <a:latin typeface="Bahnschrift Condensed" panose="020B0502040204020203" pitchFamily="34" charset="0"/>
              </a:rPr>
              <a:t>Dynamically adjusts learning rates using first and second gradient moments.</a:t>
            </a:r>
          </a:p>
          <a:p>
            <a:r>
              <a:rPr lang="en-IN" sz="3200" b="1" dirty="0">
                <a:latin typeface="Bahnschrift Condensed" panose="020B0502040204020203" pitchFamily="34" charset="0"/>
              </a:rPr>
              <a:t>Result:</a:t>
            </a:r>
            <a:r>
              <a:rPr lang="en-IN" sz="3200" dirty="0">
                <a:latin typeface="Bahnschrift Condensed" panose="020B0502040204020203" pitchFamily="34" charset="0"/>
              </a:rPr>
              <a:t> Faster and more stable convergence for the SSAFS-DLID model.</a:t>
            </a:r>
          </a:p>
        </p:txBody>
      </p:sp>
    </p:spTree>
    <p:extLst>
      <p:ext uri="{BB962C8B-B14F-4D97-AF65-F5344CB8AC3E}">
        <p14:creationId xmlns:p14="http://schemas.microsoft.com/office/powerpoint/2010/main" val="42140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A65F-6564-3829-74B6-C4E871AC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23106"/>
            <a:ext cx="2949178" cy="1553766"/>
          </a:xfrm>
        </p:spPr>
        <p:txBody>
          <a:bodyPr anchor="b">
            <a:normAutofit/>
          </a:bodyPr>
          <a:lstStyle/>
          <a:p>
            <a:r>
              <a:rPr lang="en-IN" b="1" dirty="0">
                <a:latin typeface="Bahnschrift Condensed" panose="020B0502040204020203" pitchFamily="34" charset="0"/>
              </a:rPr>
              <a:t>Performance Validation - Dataset</a:t>
            </a:r>
            <a:br>
              <a:rPr lang="en-IN" sz="2700" dirty="0"/>
            </a:br>
            <a:endParaRPr lang="en-IN" sz="2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35742-93B8-7CD3-5B41-F6AA22FC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9" y="723106"/>
            <a:ext cx="5384729" cy="541178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F6C7-8A0C-F0BE-0455-3FAC8F8CC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Bahnschrift Condensed" panose="020B0502040204020203" pitchFamily="34" charset="0"/>
              </a:rPr>
              <a:t>Evaluated using an intrusion detection dataset with 125,973 samples.</a:t>
            </a:r>
          </a:p>
          <a:p>
            <a:r>
              <a:rPr lang="en-IN" sz="1800" b="1" dirty="0">
                <a:latin typeface="Bahnschrift Condensed" panose="020B0502040204020203" pitchFamily="34" charset="0"/>
              </a:rPr>
              <a:t>Classes and Instances</a:t>
            </a:r>
            <a:r>
              <a:rPr lang="en-IN" sz="1800" dirty="0">
                <a:latin typeface="Bahnschrift Condensed" panose="020B0502040204020203" pitchFamily="34" charset="0"/>
              </a:rPr>
              <a:t>:</a:t>
            </a:r>
          </a:p>
          <a:p>
            <a:r>
              <a:rPr lang="en-IN" sz="1800" dirty="0">
                <a:latin typeface="Bahnschrift Condensed" panose="020B0502040204020203" pitchFamily="34" charset="0"/>
              </a:rPr>
              <a:t>Normal: 67,343</a:t>
            </a:r>
          </a:p>
          <a:p>
            <a:r>
              <a:rPr lang="en-IN" sz="1800" dirty="0">
                <a:latin typeface="Bahnschrift Condensed" panose="020B0502040204020203" pitchFamily="34" charset="0"/>
              </a:rPr>
              <a:t>DoS: 45,927</a:t>
            </a:r>
          </a:p>
          <a:p>
            <a:r>
              <a:rPr lang="en-IN" sz="1800" dirty="0">
                <a:latin typeface="Bahnschrift Condensed" panose="020B0502040204020203" pitchFamily="34" charset="0"/>
              </a:rPr>
              <a:t>Probe: 11,656</a:t>
            </a:r>
          </a:p>
          <a:p>
            <a:r>
              <a:rPr lang="en-IN" sz="1800" dirty="0">
                <a:latin typeface="Bahnschrift Condensed" panose="020B0502040204020203" pitchFamily="34" charset="0"/>
              </a:rPr>
              <a:t>R2L: 995</a:t>
            </a:r>
          </a:p>
          <a:p>
            <a:r>
              <a:rPr lang="en-IN" sz="1800" dirty="0">
                <a:latin typeface="Bahnschrift Condensed" panose="020B0502040204020203" pitchFamily="34" charset="0"/>
              </a:rPr>
              <a:t>U2R: 52</a:t>
            </a:r>
          </a:p>
          <a:p>
            <a:r>
              <a:rPr lang="en-IN" sz="1800" b="1" dirty="0">
                <a:latin typeface="Bahnschrift Condensed" panose="020B0502040204020203" pitchFamily="34" charset="0"/>
              </a:rPr>
              <a:t>Split</a:t>
            </a:r>
            <a:r>
              <a:rPr lang="en-IN" sz="1800" dirty="0">
                <a:latin typeface="Bahnschrift Condensed" panose="020B0502040204020203" pitchFamily="34" charset="0"/>
              </a:rPr>
              <a:t>: 80% training (TRAS), 20% testing (TESS).</a:t>
            </a:r>
          </a:p>
        </p:txBody>
      </p:sp>
    </p:spTree>
    <p:extLst>
      <p:ext uri="{BB962C8B-B14F-4D97-AF65-F5344CB8AC3E}">
        <p14:creationId xmlns:p14="http://schemas.microsoft.com/office/powerpoint/2010/main" val="424554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123C-9F9A-9EA8-37A4-A6D95865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214817"/>
            <a:ext cx="6024470" cy="837919"/>
          </a:xfrm>
        </p:spPr>
        <p:txBody>
          <a:bodyPr/>
          <a:lstStyle/>
          <a:p>
            <a:r>
              <a:rPr lang="en-IN" sz="4000" b="1" dirty="0">
                <a:latin typeface="Bahnschrift Condensed" panose="020B0502040204020203" pitchFamily="34" charset="0"/>
              </a:rPr>
              <a:t>Training and Validation Curves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6B50-E9F5-D86A-5542-5899E87AF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71" y="1268761"/>
            <a:ext cx="3904682" cy="4820520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Training Accuracy (TRAAC) and Validation Accuracy (VALAC) improve consistently over epochs.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Training Loss (TRLA) and Validation Loss (VALL) decrease progressively.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Indicates strong generalizability and pattern detection capability.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DE713-979A-2A9A-5950-AD67ACCA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53" y="887781"/>
            <a:ext cx="3928576" cy="2757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D8EB8-A443-A27F-F906-BF54E9AD9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054" y="3645022"/>
            <a:ext cx="4285628" cy="26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4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D6CD-012D-BF08-CBE2-601F25AB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772640"/>
            <a:ext cx="3183482" cy="1648248"/>
          </a:xfrm>
        </p:spPr>
        <p:txBody>
          <a:bodyPr anchor="b">
            <a:normAutofit fontScale="90000"/>
          </a:bodyPr>
          <a:lstStyle/>
          <a:p>
            <a:r>
              <a:rPr lang="en-IN" sz="4400" b="1" dirty="0">
                <a:latin typeface="Bahnschrift Condensed" panose="020B0502040204020203" pitchFamily="34" charset="0"/>
              </a:rPr>
              <a:t>Comparative Analysis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73205-9209-A3B3-D0B3-3799FEA0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5" r="3" b="3"/>
          <a:stretch/>
        </p:blipFill>
        <p:spPr>
          <a:xfrm>
            <a:off x="4932040" y="1596764"/>
            <a:ext cx="4032448" cy="431219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1EA8-F971-1552-6F89-416E1AA8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537" y="2132856"/>
            <a:ext cx="3183482" cy="38164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 Condensed" panose="020B0502040204020203" pitchFamily="34" charset="0"/>
              </a:rPr>
              <a:t>SSAFS-DLID </a:t>
            </a:r>
            <a:r>
              <a:rPr lang="en-IN" sz="2000" dirty="0">
                <a:latin typeface="Bahnschrift Condensed" panose="020B0502040204020203" pitchFamily="34" charset="0"/>
              </a:rPr>
              <a:t>outperforms other methods: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 Condensed" panose="020B0502040204020203" pitchFamily="34" charset="0"/>
              </a:rPr>
              <a:t>Accuracy</a:t>
            </a:r>
            <a:r>
              <a:rPr lang="en-IN" sz="2000" dirty="0">
                <a:latin typeface="Bahnschrift Condensed" panose="020B0502040204020203" pitchFamily="34" charset="0"/>
              </a:rPr>
              <a:t>: 99.71% (vs. IMFL-IDSCS: 99.31%, LKM-OFLS: 89.34%,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 Condensed" panose="020B0502040204020203" pitchFamily="34" charset="0"/>
              </a:rPr>
              <a:t>Precision</a:t>
            </a:r>
            <a:r>
              <a:rPr lang="en-IN" sz="2000" dirty="0">
                <a:latin typeface="Bahnschrift Condensed" panose="020B0502040204020203" pitchFamily="34" charset="0"/>
              </a:rPr>
              <a:t>: 94.94% (vs. IMFL-IDSCS: 92.03%, LKM-OFLS: 84.64%)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 Condensed" panose="020B0502040204020203" pitchFamily="34" charset="0"/>
              </a:rPr>
              <a:t>Recall</a:t>
            </a:r>
            <a:r>
              <a:rPr lang="en-IN" sz="2000" dirty="0">
                <a:latin typeface="Bahnschrift Condensed" panose="020B0502040204020203" pitchFamily="34" charset="0"/>
              </a:rPr>
              <a:t>: 94.36% (vs. IMFL-IDSCS: 78.25%, LKM-OFLS: 74.68%)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 Condensed" panose="020B0502040204020203" pitchFamily="34" charset="0"/>
              </a:rPr>
              <a:t>F-score</a:t>
            </a:r>
            <a:r>
              <a:rPr lang="en-IN" sz="2000" dirty="0">
                <a:latin typeface="Bahnschrift Condensed" panose="020B0502040204020203" pitchFamily="34" charset="0"/>
              </a:rPr>
              <a:t>: 94.57% (vs. IMFL-IDSCS: 81.80%, LKM-OFLS: 78.26%)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996D18-F637-A537-F605-7FC02A1ED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5" y="784314"/>
            <a:ext cx="2016224" cy="13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700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807</Words>
  <Application>Microsoft Office PowerPoint</Application>
  <PresentationFormat>On-screen Show (4:3)</PresentationFormat>
  <Paragraphs>80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 Condensed</vt:lpstr>
      <vt:lpstr>Calibri</vt:lpstr>
      <vt:lpstr>Courier New</vt:lpstr>
      <vt:lpstr>Fira Sans</vt:lpstr>
      <vt:lpstr>Marcellus</vt:lpstr>
      <vt:lpstr>Symbol</vt:lpstr>
      <vt:lpstr>Times New Roman</vt:lpstr>
      <vt:lpstr>2_Custom Design</vt:lpstr>
      <vt:lpstr>Securing Cloud Computing Environment via Optimal Deep Learning-based Intrusion Detection Systems</vt:lpstr>
      <vt:lpstr> Introduction to Cloud Security        Challenges </vt:lpstr>
      <vt:lpstr>Proposed SSAFS-DLID Method </vt:lpstr>
      <vt:lpstr>Feature Selection Using SSA </vt:lpstr>
      <vt:lpstr>Intrusion Detection Using LSTM </vt:lpstr>
      <vt:lpstr>Optimization with Adam </vt:lpstr>
      <vt:lpstr>Performance Validation - Dataset </vt:lpstr>
      <vt:lpstr>Training and Validation Curves </vt:lpstr>
      <vt:lpstr>Comparative Analysis </vt:lpstr>
      <vt:lpstr>Conclusion </vt:lpstr>
      <vt:lpstr>References</vt:lpstr>
      <vt:lpstr>            Miscellaneous </vt:lpstr>
    </vt:vector>
  </TitlesOfParts>
  <Manager>Vaibhav Vasani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H-DV</dc:title>
  <dc:subject>Data Visualization</dc:subject>
  <dc:creator>Vaibhav Vasani</dc:creator>
  <cp:keywords>Data Visualization</cp:keywords>
  <dc:description>Vaibhav</dc:description>
  <cp:lastModifiedBy>hriday gandhi</cp:lastModifiedBy>
  <cp:revision>71</cp:revision>
  <dcterms:created xsi:type="dcterms:W3CDTF">2021-02-11T03:47:51Z</dcterms:created>
  <dcterms:modified xsi:type="dcterms:W3CDTF">2025-04-12T10:47:15Z</dcterms:modified>
  <cp:category>Honours</cp:category>
</cp:coreProperties>
</file>