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6ea51978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6ea51978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659175e4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659175e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659175e4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659175e4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659175e4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659175e4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650154909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650154909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6501549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6501549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ea51978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ea51978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659175e4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659175e4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6ea5197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6ea5197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65015490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65015490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</a:t>
            </a:r>
            <a:r>
              <a:rPr lang="en"/>
              <a:t>Return</a:t>
            </a:r>
            <a:r>
              <a:rPr lang="en"/>
              <a:t> on </a:t>
            </a:r>
            <a:r>
              <a:rPr lang="en"/>
              <a:t>assets</a:t>
            </a:r>
            <a:r>
              <a:rPr lang="en"/>
              <a:t> mean higher risk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650154909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65015490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659175e4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659175e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659175e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659175e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Ghson will present this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4.jp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Bankruptcy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-Hriday Raj and Ghson Alotibi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432600" y="81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Revisitation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00" y="1994225"/>
            <a:ext cx="4677975" cy="269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scorp Industries | Amazing Spider-Man Wiki | Fandom"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175" y="3575375"/>
            <a:ext cx="501475" cy="64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rd Industries BlueBeetle by mixemall on DeviantArt"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1449" y="3940224"/>
            <a:ext cx="863201" cy="28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xxon Energy Corporation (Reality-199999) | Marvel Cinematic Universe  Fanon Wiki | Fandom" id="206" name="Google Shape;20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1938" y="2338513"/>
            <a:ext cx="426101" cy="426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en Consolidated | Arrowverse Wiki | Fandom" id="207" name="Google Shape;20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0561" y="2637450"/>
            <a:ext cx="759966" cy="28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WayneTech" id="208" name="Google Shape;20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5250" y="3038800"/>
            <a:ext cx="385850" cy="3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4758300" y="2171300"/>
            <a:ext cx="438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Oscorp: </a:t>
            </a:r>
            <a:r>
              <a:rPr b="1" lang="en" sz="1800">
                <a:solidFill>
                  <a:schemeClr val="lt1"/>
                </a:solidFill>
              </a:rPr>
              <a:t>Bankrupt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Kord Industries: </a:t>
            </a:r>
            <a:r>
              <a:rPr b="1" lang="en" sz="1800">
                <a:solidFill>
                  <a:schemeClr val="lt1"/>
                </a:solidFill>
              </a:rPr>
              <a:t>Bankrupt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Roxxon Energy: </a:t>
            </a:r>
            <a:r>
              <a:rPr b="1" lang="en" sz="1800">
                <a:solidFill>
                  <a:schemeClr val="lt1"/>
                </a:solidFill>
              </a:rPr>
              <a:t>Solvent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Queen Consolidated: </a:t>
            </a:r>
            <a:r>
              <a:rPr b="1" lang="en" sz="1800">
                <a:solidFill>
                  <a:schemeClr val="lt1"/>
                </a:solidFill>
              </a:rPr>
              <a:t>Solvent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Waynetech:</a:t>
            </a:r>
            <a:r>
              <a:rPr b="1" lang="en" sz="1800">
                <a:solidFill>
                  <a:schemeClr val="lt1"/>
                </a:solidFill>
              </a:rPr>
              <a:t> Bankrupt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819150" y="500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819150" y="1173475"/>
            <a:ext cx="806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800">
                <a:solidFill>
                  <a:srgbClr val="073763"/>
                </a:solidFill>
              </a:rPr>
              <a:t>Takeaways:</a:t>
            </a:r>
            <a:endParaRPr sz="18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73763"/>
                </a:solidFill>
              </a:rPr>
              <a:t>Financial ratios like leverage, profitability, and cash reserves are critical in assessing bankruptcy risk.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73763"/>
                </a:solidFill>
              </a:rPr>
              <a:t>Whilst these metrics protect us from bankruptcy risk they are not always fool proof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73763"/>
                </a:solidFill>
              </a:rPr>
              <a:t>While machine learning models like Random Forest can offer valuable insights, their effectiveness depends on data </a:t>
            </a:r>
            <a:r>
              <a:rPr lang="en" sz="1600">
                <a:solidFill>
                  <a:srgbClr val="073763"/>
                </a:solidFill>
              </a:rPr>
              <a:t>quality</a:t>
            </a:r>
            <a:r>
              <a:rPr lang="en" sz="1600">
                <a:solidFill>
                  <a:srgbClr val="073763"/>
                </a:solidFill>
              </a:rPr>
              <a:t> and balance.</a:t>
            </a:r>
            <a:endParaRPr sz="16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</a:rPr>
              <a:t>Looking Ahead</a:t>
            </a:r>
            <a:r>
              <a:rPr lang="en" sz="1800">
                <a:solidFill>
                  <a:srgbClr val="073763"/>
                </a:solidFill>
              </a:rPr>
              <a:t>:</a:t>
            </a:r>
            <a:endParaRPr sz="18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73763"/>
                </a:solidFill>
              </a:rPr>
              <a:t>Future improvements in model accuracy and handling of data imbalance will lead to better prediction capabilities.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73763"/>
                </a:solidFill>
              </a:rPr>
              <a:t>For investors, combining analytical tools with experienced judgment remains key to minimizing risk.</a:t>
            </a:r>
            <a:endParaRPr sz="1600">
              <a:solidFill>
                <a:srgbClr val="07376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73763"/>
                </a:solidFill>
              </a:rPr>
              <a:t>Questions?</a:t>
            </a:r>
            <a:endParaRPr sz="72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 for listening!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819150" y="529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Huh what is Random Forest?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819150" y="1431500"/>
            <a:ext cx="4600800" cy="27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What it is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: An ensemble method combining multiple decision trees.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How it works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random subsets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of data (bagging) to train each tree.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Combines predictions via </a:t>
            </a:r>
            <a:r>
              <a:rPr b="1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majority vote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(classification) or </a:t>
            </a:r>
            <a:r>
              <a:rPr b="1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averaging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(regression).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Key Benefits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Reduces overfitting.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Handles non-linear relationships.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Robust to noise and complex interactions.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: Needs tuning; struggles with </a:t>
            </a:r>
            <a:r>
              <a:rPr b="1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imbalanced datasets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C4587"/>
              </a:solidFill>
            </a:endParaRPr>
          </a:p>
        </p:txBody>
      </p:sp>
      <p:pic>
        <p:nvPicPr>
          <p:cNvPr descr="Guide to Random Forest Classification and Regression Algorithms"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825" y="1243950"/>
            <a:ext cx="3338849" cy="20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Context</a:t>
            </a:r>
            <a:endParaRPr sz="36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Private Equity Explained With Examples and Ways to Invest"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75" y="2014250"/>
            <a:ext cx="3917024" cy="261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vate Equity is Out of Control and Looting America. This Prosecutor Says  We Can Fix It. | Institute for New Economic Thinking"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973" y="1990725"/>
            <a:ext cx="3997425" cy="2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Agenda</a:t>
            </a:r>
            <a:endParaRPr sz="3600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Context/Key Definitions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Example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Metrics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Random Forest Model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Example </a:t>
            </a:r>
            <a:r>
              <a:rPr lang="en" sz="2400">
                <a:solidFill>
                  <a:schemeClr val="lt1"/>
                </a:solidFill>
              </a:rPr>
              <a:t>Revisited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Conclusion/Takeaways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536" y="1914550"/>
            <a:ext cx="2981689" cy="19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Definitions</a:t>
            </a:r>
            <a:endParaRPr/>
          </a:p>
        </p:txBody>
      </p:sp>
      <p:pic>
        <p:nvPicPr>
          <p:cNvPr descr="What Is Solvency? Definition, How It Works With Solvency Ratios"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75" y="1914550"/>
            <a:ext cx="2981650" cy="1987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kruptcy Explained: Types and How It Works"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5500" y="1914550"/>
            <a:ext cx="2981675" cy="19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00" y="1994225"/>
            <a:ext cx="4677975" cy="26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>
            <p:ph type="title"/>
          </p:nvPr>
        </p:nvSpPr>
        <p:spPr>
          <a:xfrm>
            <a:off x="432600" y="81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Consider</a:t>
            </a:r>
            <a:r>
              <a:rPr lang="en"/>
              <a:t>~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4758300" y="2171300"/>
            <a:ext cx="438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Oscorp</a:t>
            </a:r>
            <a:r>
              <a:rPr lang="en" sz="1800">
                <a:solidFill>
                  <a:schemeClr val="lt1"/>
                </a:solidFill>
              </a:rPr>
              <a:t>: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chemeClr val="lt1"/>
                </a:solidFill>
              </a:rPr>
              <a:t>H</a:t>
            </a:r>
            <a:r>
              <a:rPr b="1" lang="en" sz="1800">
                <a:solidFill>
                  <a:schemeClr val="lt1"/>
                </a:solidFill>
              </a:rPr>
              <a:t>igh </a:t>
            </a:r>
            <a:r>
              <a:rPr b="1" lang="en" sz="1800">
                <a:solidFill>
                  <a:schemeClr val="lt1"/>
                </a:solidFill>
              </a:rPr>
              <a:t>liquidity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Kord Industries: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chemeClr val="lt1"/>
                </a:solidFill>
              </a:rPr>
              <a:t>Low Liquidity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Roxxon Energy: </a:t>
            </a:r>
            <a:r>
              <a:rPr b="1" lang="en" sz="1800">
                <a:solidFill>
                  <a:schemeClr val="lt1"/>
                </a:solidFill>
              </a:rPr>
              <a:t>Low Liquidity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Queen Consolidated: </a:t>
            </a:r>
            <a:r>
              <a:rPr b="1" lang="en" sz="1800">
                <a:solidFill>
                  <a:schemeClr val="lt1"/>
                </a:solidFill>
              </a:rPr>
              <a:t>M</a:t>
            </a:r>
            <a:r>
              <a:rPr b="1" lang="en" sz="1800">
                <a:solidFill>
                  <a:schemeClr val="lt1"/>
                </a:solidFill>
              </a:rPr>
              <a:t>edium Liquidity</a:t>
            </a:r>
            <a:r>
              <a:rPr b="1" lang="en" sz="1800">
                <a:solidFill>
                  <a:schemeClr val="lt1"/>
                </a:solidFill>
              </a:rPr>
              <a:t> 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Waynetech:</a:t>
            </a:r>
            <a:r>
              <a:rPr b="1" lang="en" sz="1800">
                <a:solidFill>
                  <a:schemeClr val="lt1"/>
                </a:solidFill>
              </a:rPr>
              <a:t> High Liquidity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Oscorp Industries | Amazing Spider-Man Wiki | Fandom"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175" y="3575375"/>
            <a:ext cx="501475" cy="64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rd Industries BlueBeetle by mixemall on DeviantArt"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1449" y="3940224"/>
            <a:ext cx="863201" cy="28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xxon Energy Corporation (Reality-199999) | Marvel Cinematic Universe  Fanon Wiki | Fandom" id="161" name="Google Shape;16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1938" y="2338513"/>
            <a:ext cx="426101" cy="426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en Consolidated | Arrowverse Wiki | Fandom" id="162" name="Google Shape;16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0561" y="2637450"/>
            <a:ext cx="759966" cy="28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WayneTech" id="163" name="Google Shape;16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5250" y="3038800"/>
            <a:ext cx="385850" cy="3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25" y="849025"/>
            <a:ext cx="6180226" cy="379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turn on Assets (ROA) Ratio : Formula and &quot;Good&quot; ROA Defined"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000" y="754924"/>
            <a:ext cx="2793125" cy="186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Financial Leverage, and Why Is It Important?" id="170" name="Google Shape;170;p18"/>
          <p:cNvPicPr preferRelativeResize="0"/>
          <p:nvPr/>
        </p:nvPicPr>
        <p:blipFill rotWithShape="1">
          <a:blip r:embed="rId5">
            <a:alphaModFix/>
          </a:blip>
          <a:srcRect b="0" l="1875" r="2941" t="0"/>
          <a:stretch/>
        </p:blipFill>
        <p:spPr>
          <a:xfrm>
            <a:off x="6111000" y="2622775"/>
            <a:ext cx="2858850" cy="20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6732950" y="1322900"/>
            <a:ext cx="21324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lang="en" sz="1400">
                <a:solidFill>
                  <a:srgbClr val="073763"/>
                </a:solidFill>
              </a:rPr>
              <a:t>Low ROA stay away</a:t>
            </a:r>
            <a:endParaRPr sz="1400">
              <a:solidFill>
                <a:srgbClr val="0737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lang="en" sz="1400">
                <a:solidFill>
                  <a:srgbClr val="073763"/>
                </a:solidFill>
              </a:rPr>
              <a:t>High Leverage is ok but risky with High ROA</a:t>
            </a:r>
            <a:endParaRPr sz="1400">
              <a:solidFill>
                <a:srgbClr val="0737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lang="en" sz="1400">
                <a:solidFill>
                  <a:srgbClr val="073763"/>
                </a:solidFill>
              </a:rPr>
              <a:t>High leverage, Low ROA is a very bad idea</a:t>
            </a:r>
            <a:endParaRPr sz="14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6821800" y="849025"/>
            <a:ext cx="1856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Takeaways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28" y="580725"/>
            <a:ext cx="6843346" cy="416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a Liquid Asset, and What Are Some Examples?" id="178" name="Google Shape;178;p19"/>
          <p:cNvPicPr preferRelativeResize="0"/>
          <p:nvPr/>
        </p:nvPicPr>
        <p:blipFill rotWithShape="1">
          <a:blip r:embed="rId4">
            <a:alphaModFix/>
          </a:blip>
          <a:srcRect b="0" l="0" r="-2848" t="0"/>
          <a:stretch/>
        </p:blipFill>
        <p:spPr>
          <a:xfrm>
            <a:off x="6547825" y="422800"/>
            <a:ext cx="2521101" cy="16342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sh Asset Ratio: What it is, How it's Calculated" id="179" name="Google Shape;179;p19"/>
          <p:cNvPicPr preferRelativeResize="0"/>
          <p:nvPr/>
        </p:nvPicPr>
        <p:blipFill rotWithShape="1">
          <a:blip r:embed="rId5">
            <a:alphaModFix/>
          </a:blip>
          <a:srcRect b="0" l="0" r="5642" t="0"/>
          <a:stretch/>
        </p:blipFill>
        <p:spPr>
          <a:xfrm>
            <a:off x="6547825" y="2003450"/>
            <a:ext cx="2343749" cy="1655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lance Sheet - Definition &amp; Examples (Assets = Liabilities + Equity)" id="180" name="Google Shape;180;p19"/>
          <p:cNvPicPr preferRelativeResize="0"/>
          <p:nvPr/>
        </p:nvPicPr>
        <p:blipFill rotWithShape="1">
          <a:blip r:embed="rId6">
            <a:alphaModFix/>
          </a:blip>
          <a:srcRect b="30108" l="5791" r="52957" t="41082"/>
          <a:stretch/>
        </p:blipFill>
        <p:spPr>
          <a:xfrm>
            <a:off x="6547825" y="3659400"/>
            <a:ext cx="2343749" cy="116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6783975" y="868675"/>
            <a:ext cx="1856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Takeaways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6845825" y="1354750"/>
            <a:ext cx="19251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" sz="1400">
                <a:solidFill>
                  <a:srgbClr val="1C4587"/>
                </a:solidFill>
              </a:rPr>
              <a:t>Solvent firms have broad and high total asset range</a:t>
            </a:r>
            <a:endParaRPr sz="1400">
              <a:solidFill>
                <a:srgbClr val="1C458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" sz="1400">
                <a:solidFill>
                  <a:srgbClr val="1C4587"/>
                </a:solidFill>
                <a:highlight>
                  <a:srgbClr val="FFFFFF"/>
                </a:highlight>
              </a:rPr>
              <a:t>Bankrupt firms have moderate cash reserves</a:t>
            </a:r>
            <a:endParaRPr sz="1400">
              <a:solidFill>
                <a:srgbClr val="1C458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75" y="602750"/>
            <a:ext cx="6623976" cy="40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>
            <p:ph type="title"/>
          </p:nvPr>
        </p:nvSpPr>
        <p:spPr>
          <a:xfrm>
            <a:off x="6728125" y="768100"/>
            <a:ext cx="17004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Takeway</a:t>
            </a:r>
            <a:endParaRPr b="1" sz="182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6265225" y="1347750"/>
            <a:ext cx="2626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>
                <a:solidFill>
                  <a:srgbClr val="073763"/>
                </a:solidFill>
              </a:rPr>
              <a:t>PPV</a:t>
            </a:r>
            <a:r>
              <a:rPr lang="en">
                <a:solidFill>
                  <a:srgbClr val="073763"/>
                </a:solidFill>
              </a:rPr>
              <a:t>: 98.98% – Accurate at identifying solvent firms.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solidFill>
                  <a:srgbClr val="073763"/>
                </a:solidFill>
              </a:rPr>
              <a:t>NPV</a:t>
            </a:r>
            <a:r>
              <a:rPr lang="en">
                <a:solidFill>
                  <a:srgbClr val="073763"/>
                </a:solidFill>
              </a:rPr>
              <a:t>: 8.93% – Frequently </a:t>
            </a:r>
            <a:r>
              <a:rPr lang="en">
                <a:solidFill>
                  <a:srgbClr val="073763"/>
                </a:solidFill>
              </a:rPr>
              <a:t>misclassified</a:t>
            </a:r>
            <a:r>
              <a:rPr lang="en">
                <a:solidFill>
                  <a:srgbClr val="073763"/>
                </a:solidFill>
              </a:rPr>
              <a:t> bankrupt firms (false positives).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solidFill>
                  <a:srgbClr val="073763"/>
                </a:solidFill>
              </a:rPr>
              <a:t>Kappa</a:t>
            </a:r>
            <a:r>
              <a:rPr lang="en">
                <a:solidFill>
                  <a:srgbClr val="073763"/>
                </a:solidFill>
              </a:rPr>
              <a:t>: ~0 – Our Model is barely better than random guessing.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solidFill>
                  <a:srgbClr val="073763"/>
                </a:solidFill>
              </a:rPr>
              <a:t>McNemar's Test</a:t>
            </a:r>
            <a:r>
              <a:rPr lang="en">
                <a:solidFill>
                  <a:srgbClr val="073763"/>
                </a:solidFill>
              </a:rPr>
              <a:t>: P-value = 1 – No significant improvement over random chance.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>
                <a:solidFill>
                  <a:srgbClr val="073763"/>
                </a:solidFill>
              </a:rPr>
              <a:t>Overall our model struggles with solvent firm predictions and needs further work.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90" name="Google Shape;190;p20"/>
          <p:cNvSpPr txBox="1"/>
          <p:nvPr>
            <p:ph type="title"/>
          </p:nvPr>
        </p:nvSpPr>
        <p:spPr>
          <a:xfrm>
            <a:off x="5774725" y="1684650"/>
            <a:ext cx="9534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dk1"/>
                </a:highlight>
              </a:rPr>
              <a:t>aaaa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4">
            <a:alphaModFix/>
          </a:blip>
          <a:srcRect b="0" l="0" r="695" t="0"/>
          <a:stretch/>
        </p:blipFill>
        <p:spPr>
          <a:xfrm>
            <a:off x="334941" y="711425"/>
            <a:ext cx="8631360" cy="41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FINAL GRAPH</a:t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00" y="552125"/>
            <a:ext cx="5736099" cy="390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