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58" r:id="rId3"/>
    <p:sldId id="259" r:id="rId4"/>
    <p:sldId id="256" r:id="rId5"/>
    <p:sldId id="260" r:id="rId6"/>
    <p:sldId id="261" r:id="rId7"/>
    <p:sldId id="264" r:id="rId8"/>
    <p:sldId id="262"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7" autoAdjust="0"/>
    <p:restoredTop sz="94660"/>
  </p:normalViewPr>
  <p:slideViewPr>
    <p:cSldViewPr snapToGrid="0">
      <p:cViewPr>
        <p:scale>
          <a:sx n="60" d="100"/>
          <a:sy n="60" d="100"/>
        </p:scale>
        <p:origin x="83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43FFA4-2671-4B76-90F8-FA22C91DFE0D}" type="datetimeFigureOut">
              <a:rPr lang="en-AU" smtClean="0"/>
              <a:t>9/10/2024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15D1E-4B90-4D22-A480-6177088E999F}" type="slidenum">
              <a:rPr lang="en-AU" smtClean="0"/>
              <a:t>‹#›</a:t>
            </a:fld>
            <a:endParaRPr lang="en-AU"/>
          </a:p>
        </p:txBody>
      </p:sp>
    </p:spTree>
    <p:extLst>
      <p:ext uri="{BB962C8B-B14F-4D97-AF65-F5344CB8AC3E}">
        <p14:creationId xmlns:p14="http://schemas.microsoft.com/office/powerpoint/2010/main" val="318386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43FFA4-2671-4B76-90F8-FA22C91DFE0D}" type="datetimeFigureOut">
              <a:rPr lang="en-AU" smtClean="0"/>
              <a:t>9/10/2024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15D1E-4B90-4D22-A480-6177088E999F}" type="slidenum">
              <a:rPr lang="en-AU" smtClean="0"/>
              <a:t>‹#›</a:t>
            </a:fld>
            <a:endParaRPr lang="en-AU"/>
          </a:p>
        </p:txBody>
      </p:sp>
    </p:spTree>
    <p:extLst>
      <p:ext uri="{BB962C8B-B14F-4D97-AF65-F5344CB8AC3E}">
        <p14:creationId xmlns:p14="http://schemas.microsoft.com/office/powerpoint/2010/main" val="892957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43FFA4-2671-4B76-90F8-FA22C91DFE0D}" type="datetimeFigureOut">
              <a:rPr lang="en-AU" smtClean="0"/>
              <a:t>9/10/2024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15D1E-4B90-4D22-A480-6177088E999F}" type="slidenum">
              <a:rPr lang="en-AU" smtClean="0"/>
              <a:t>‹#›</a:t>
            </a:fld>
            <a:endParaRPr lang="en-AU"/>
          </a:p>
        </p:txBody>
      </p:sp>
    </p:spTree>
    <p:extLst>
      <p:ext uri="{BB962C8B-B14F-4D97-AF65-F5344CB8AC3E}">
        <p14:creationId xmlns:p14="http://schemas.microsoft.com/office/powerpoint/2010/main" val="1340450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43FFA4-2671-4B76-90F8-FA22C91DFE0D}" type="datetimeFigureOut">
              <a:rPr lang="en-AU" smtClean="0"/>
              <a:t>9/10/2024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15D1E-4B90-4D22-A480-6177088E999F}" type="slidenum">
              <a:rPr lang="en-AU" smtClean="0"/>
              <a:t>‹#›</a:t>
            </a:fld>
            <a:endParaRPr lang="en-AU"/>
          </a:p>
        </p:txBody>
      </p:sp>
    </p:spTree>
    <p:extLst>
      <p:ext uri="{BB962C8B-B14F-4D97-AF65-F5344CB8AC3E}">
        <p14:creationId xmlns:p14="http://schemas.microsoft.com/office/powerpoint/2010/main" val="3432518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3FFA4-2671-4B76-90F8-FA22C91DFE0D}" type="datetimeFigureOut">
              <a:rPr lang="en-AU" smtClean="0"/>
              <a:t>9/10/2024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15D1E-4B90-4D22-A480-6177088E999F}" type="slidenum">
              <a:rPr lang="en-AU" smtClean="0"/>
              <a:t>‹#›</a:t>
            </a:fld>
            <a:endParaRPr lang="en-AU"/>
          </a:p>
        </p:txBody>
      </p:sp>
    </p:spTree>
    <p:extLst>
      <p:ext uri="{BB962C8B-B14F-4D97-AF65-F5344CB8AC3E}">
        <p14:creationId xmlns:p14="http://schemas.microsoft.com/office/powerpoint/2010/main" val="4217136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43FFA4-2671-4B76-90F8-FA22C91DFE0D}" type="datetimeFigureOut">
              <a:rPr lang="en-AU" smtClean="0"/>
              <a:t>9/10/2024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15D1E-4B90-4D22-A480-6177088E999F}" type="slidenum">
              <a:rPr lang="en-AU" smtClean="0"/>
              <a:t>‹#›</a:t>
            </a:fld>
            <a:endParaRPr lang="en-AU"/>
          </a:p>
        </p:txBody>
      </p:sp>
    </p:spTree>
    <p:extLst>
      <p:ext uri="{BB962C8B-B14F-4D97-AF65-F5344CB8AC3E}">
        <p14:creationId xmlns:p14="http://schemas.microsoft.com/office/powerpoint/2010/main" val="1707308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43FFA4-2671-4B76-90F8-FA22C91DFE0D}" type="datetimeFigureOut">
              <a:rPr lang="en-AU" smtClean="0"/>
              <a:t>9/10/2024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1F15D1E-4B90-4D22-A480-6177088E999F}" type="slidenum">
              <a:rPr lang="en-AU" smtClean="0"/>
              <a:t>‹#›</a:t>
            </a:fld>
            <a:endParaRPr lang="en-AU"/>
          </a:p>
        </p:txBody>
      </p:sp>
    </p:spTree>
    <p:extLst>
      <p:ext uri="{BB962C8B-B14F-4D97-AF65-F5344CB8AC3E}">
        <p14:creationId xmlns:p14="http://schemas.microsoft.com/office/powerpoint/2010/main" val="2330691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43FFA4-2671-4B76-90F8-FA22C91DFE0D}" type="datetimeFigureOut">
              <a:rPr lang="en-AU" smtClean="0"/>
              <a:t>9/10/2024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1F15D1E-4B90-4D22-A480-6177088E999F}" type="slidenum">
              <a:rPr lang="en-AU" smtClean="0"/>
              <a:t>‹#›</a:t>
            </a:fld>
            <a:endParaRPr lang="en-AU"/>
          </a:p>
        </p:txBody>
      </p:sp>
    </p:spTree>
    <p:extLst>
      <p:ext uri="{BB962C8B-B14F-4D97-AF65-F5344CB8AC3E}">
        <p14:creationId xmlns:p14="http://schemas.microsoft.com/office/powerpoint/2010/main" val="324773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43FFA4-2671-4B76-90F8-FA22C91DFE0D}" type="datetimeFigureOut">
              <a:rPr lang="en-AU" smtClean="0"/>
              <a:t>9/10/2024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1F15D1E-4B90-4D22-A480-6177088E999F}" type="slidenum">
              <a:rPr lang="en-AU" smtClean="0"/>
              <a:t>‹#›</a:t>
            </a:fld>
            <a:endParaRPr lang="en-AU"/>
          </a:p>
        </p:txBody>
      </p:sp>
    </p:spTree>
    <p:extLst>
      <p:ext uri="{BB962C8B-B14F-4D97-AF65-F5344CB8AC3E}">
        <p14:creationId xmlns:p14="http://schemas.microsoft.com/office/powerpoint/2010/main" val="178591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43FFA4-2671-4B76-90F8-FA22C91DFE0D}" type="datetimeFigureOut">
              <a:rPr lang="en-AU" smtClean="0"/>
              <a:t>9/10/2024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15D1E-4B90-4D22-A480-6177088E999F}" type="slidenum">
              <a:rPr lang="en-AU" smtClean="0"/>
              <a:t>‹#›</a:t>
            </a:fld>
            <a:endParaRPr lang="en-AU"/>
          </a:p>
        </p:txBody>
      </p:sp>
    </p:spTree>
    <p:extLst>
      <p:ext uri="{BB962C8B-B14F-4D97-AF65-F5344CB8AC3E}">
        <p14:creationId xmlns:p14="http://schemas.microsoft.com/office/powerpoint/2010/main" val="204720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43FFA4-2671-4B76-90F8-FA22C91DFE0D}" type="datetimeFigureOut">
              <a:rPr lang="en-AU" smtClean="0"/>
              <a:t>9/10/2024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15D1E-4B90-4D22-A480-6177088E999F}" type="slidenum">
              <a:rPr lang="en-AU" smtClean="0"/>
              <a:t>‹#›</a:t>
            </a:fld>
            <a:endParaRPr lang="en-AU"/>
          </a:p>
        </p:txBody>
      </p:sp>
    </p:spTree>
    <p:extLst>
      <p:ext uri="{BB962C8B-B14F-4D97-AF65-F5344CB8AC3E}">
        <p14:creationId xmlns:p14="http://schemas.microsoft.com/office/powerpoint/2010/main" val="1035344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143FFA4-2671-4B76-90F8-FA22C91DFE0D}" type="datetimeFigureOut">
              <a:rPr lang="en-AU" smtClean="0"/>
              <a:t>9/10/2024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1F15D1E-4B90-4D22-A480-6177088E999F}" type="slidenum">
              <a:rPr lang="en-AU" smtClean="0"/>
              <a:t>‹#›</a:t>
            </a:fld>
            <a:endParaRPr lang="en-AU"/>
          </a:p>
        </p:txBody>
      </p:sp>
    </p:spTree>
    <p:extLst>
      <p:ext uri="{BB962C8B-B14F-4D97-AF65-F5344CB8AC3E}">
        <p14:creationId xmlns:p14="http://schemas.microsoft.com/office/powerpoint/2010/main" val="2866681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datasets/econdata/pisa-test-scores"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hand holding a pen and shading circles on a sheet">
            <a:extLst>
              <a:ext uri="{FF2B5EF4-FFF2-40B4-BE49-F238E27FC236}">
                <a16:creationId xmlns:a16="http://schemas.microsoft.com/office/drawing/2014/main" id="{046FC1D1-2347-7A51-944A-4CBB00DC902B}"/>
              </a:ext>
            </a:extLst>
          </p:cNvPr>
          <p:cNvPicPr>
            <a:picLocks noChangeAspect="1"/>
          </p:cNvPicPr>
          <p:nvPr/>
        </p:nvPicPr>
        <p:blipFill>
          <a:blip r:embed="rId2">
            <a:alphaModFix/>
          </a:blip>
          <a:srcRect t="873" b="2560"/>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7794BB-3F23-52FD-3896-D3944AB26EFF}"/>
              </a:ext>
            </a:extLst>
          </p:cNvPr>
          <p:cNvSpPr>
            <a:spLocks noGrp="1"/>
          </p:cNvSpPr>
          <p:nvPr>
            <p:ph type="ctrTitle"/>
          </p:nvPr>
        </p:nvSpPr>
        <p:spPr>
          <a:xfrm>
            <a:off x="762000" y="1137434"/>
            <a:ext cx="7800660" cy="1520987"/>
          </a:xfrm>
        </p:spPr>
        <p:txBody>
          <a:bodyPr anchor="t">
            <a:normAutofit/>
          </a:bodyPr>
          <a:lstStyle/>
          <a:p>
            <a:pPr algn="l"/>
            <a:r>
              <a:rPr lang="en-US" sz="4000">
                <a:solidFill>
                  <a:srgbClr val="FFFFFF"/>
                </a:solidFill>
              </a:rPr>
              <a:t>Evaluating Factors Influencing PISA Test Reading Scores </a:t>
            </a:r>
            <a:endParaRPr lang="en-AU" sz="4000">
              <a:solidFill>
                <a:srgbClr val="FFFFFF"/>
              </a:solidFill>
            </a:endParaRPr>
          </a:p>
        </p:txBody>
      </p:sp>
      <p:sp>
        <p:nvSpPr>
          <p:cNvPr id="11" name="Rectangle 10">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D8F7C80-797C-DBF8-7FBA-62EBBAE10DFC}"/>
              </a:ext>
            </a:extLst>
          </p:cNvPr>
          <p:cNvSpPr>
            <a:spLocks noGrp="1"/>
          </p:cNvSpPr>
          <p:nvPr>
            <p:ph type="subTitle" idx="1"/>
          </p:nvPr>
        </p:nvSpPr>
        <p:spPr>
          <a:xfrm>
            <a:off x="838200" y="4293441"/>
            <a:ext cx="6295332" cy="1588514"/>
          </a:xfrm>
        </p:spPr>
        <p:txBody>
          <a:bodyPr anchor="b">
            <a:normAutofit/>
          </a:bodyPr>
          <a:lstStyle/>
          <a:p>
            <a:pPr algn="l"/>
            <a:r>
              <a:rPr lang="en-AU" sz="1800">
                <a:solidFill>
                  <a:srgbClr val="FFFFFF"/>
                </a:solidFill>
              </a:rPr>
              <a:t>Hriddhi Doley</a:t>
            </a:r>
          </a:p>
          <a:p>
            <a:pPr algn="l"/>
            <a:r>
              <a:rPr lang="en-AU" sz="1800">
                <a:solidFill>
                  <a:srgbClr val="FFFFFF"/>
                </a:solidFill>
              </a:rPr>
              <a:t>Oct-2024</a:t>
            </a:r>
          </a:p>
        </p:txBody>
      </p:sp>
      <p:cxnSp>
        <p:nvCxnSpPr>
          <p:cNvPr id="17" name="Straight Connector 16">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934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6F6B6-5778-6B1C-4F57-71CA5DEFC0A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FCB00D1-9248-2BEB-F055-CBCFF9348DB5}"/>
              </a:ext>
            </a:extLst>
          </p:cNvPr>
          <p:cNvSpPr txBox="1"/>
          <p:nvPr/>
        </p:nvSpPr>
        <p:spPr>
          <a:xfrm>
            <a:off x="520996" y="233917"/>
            <a:ext cx="4363695" cy="461665"/>
          </a:xfrm>
          <a:prstGeom prst="rect">
            <a:avLst/>
          </a:prstGeom>
          <a:noFill/>
        </p:spPr>
        <p:txBody>
          <a:bodyPr wrap="none" rtlCol="0">
            <a:spAutoFit/>
          </a:bodyPr>
          <a:lstStyle/>
          <a:p>
            <a:r>
              <a:rPr lang="en-AU" sz="2400" dirty="0">
                <a:latin typeface="Georgia" panose="02040502050405020303" pitchFamily="18" charset="0"/>
              </a:rPr>
              <a:t>Descriptive Statistics - Insights</a:t>
            </a:r>
          </a:p>
        </p:txBody>
      </p:sp>
      <p:pic>
        <p:nvPicPr>
          <p:cNvPr id="3" name="Picture 2">
            <a:extLst>
              <a:ext uri="{FF2B5EF4-FFF2-40B4-BE49-F238E27FC236}">
                <a16:creationId xmlns:a16="http://schemas.microsoft.com/office/drawing/2014/main" id="{5747E1A5-68C7-7C80-0131-03C2000E60A9}"/>
              </a:ext>
            </a:extLst>
          </p:cNvPr>
          <p:cNvPicPr>
            <a:picLocks noChangeAspect="1"/>
          </p:cNvPicPr>
          <p:nvPr/>
        </p:nvPicPr>
        <p:blipFill>
          <a:blip r:embed="rId2"/>
          <a:stretch>
            <a:fillRect/>
          </a:stretch>
        </p:blipFill>
        <p:spPr>
          <a:xfrm>
            <a:off x="7696200" y="761854"/>
            <a:ext cx="4157990" cy="1871546"/>
          </a:xfrm>
          <a:prstGeom prst="rect">
            <a:avLst/>
          </a:prstGeom>
        </p:spPr>
      </p:pic>
      <p:pic>
        <p:nvPicPr>
          <p:cNvPr id="8" name="Picture 7">
            <a:extLst>
              <a:ext uri="{FF2B5EF4-FFF2-40B4-BE49-F238E27FC236}">
                <a16:creationId xmlns:a16="http://schemas.microsoft.com/office/drawing/2014/main" id="{E82F524F-2935-BC06-C5E7-91054E61A4E3}"/>
              </a:ext>
            </a:extLst>
          </p:cNvPr>
          <p:cNvPicPr>
            <a:picLocks noChangeAspect="1"/>
          </p:cNvPicPr>
          <p:nvPr/>
        </p:nvPicPr>
        <p:blipFill>
          <a:blip r:embed="rId3"/>
          <a:stretch>
            <a:fillRect/>
          </a:stretch>
        </p:blipFill>
        <p:spPr>
          <a:xfrm>
            <a:off x="7562850" y="2958004"/>
            <a:ext cx="4291340" cy="3438295"/>
          </a:xfrm>
          <a:prstGeom prst="rect">
            <a:avLst/>
          </a:prstGeom>
        </p:spPr>
      </p:pic>
      <p:sp>
        <p:nvSpPr>
          <p:cNvPr id="10" name="TextBox 9">
            <a:extLst>
              <a:ext uri="{FF2B5EF4-FFF2-40B4-BE49-F238E27FC236}">
                <a16:creationId xmlns:a16="http://schemas.microsoft.com/office/drawing/2014/main" id="{1F066ECE-90C5-638E-CAA7-8B691A9A3531}"/>
              </a:ext>
            </a:extLst>
          </p:cNvPr>
          <p:cNvSpPr txBox="1"/>
          <p:nvPr/>
        </p:nvSpPr>
        <p:spPr>
          <a:xfrm>
            <a:off x="520996" y="1319578"/>
            <a:ext cx="6952020" cy="3046988"/>
          </a:xfrm>
          <a:prstGeom prst="rect">
            <a:avLst/>
          </a:prstGeom>
          <a:noFill/>
        </p:spPr>
        <p:txBody>
          <a:bodyPr wrap="square">
            <a:spAutoFit/>
          </a:bodyPr>
          <a:lstStyle/>
          <a:p>
            <a:pPr algn="l">
              <a:buFont typeface="+mj-lt"/>
              <a:buAutoNum type="arabicPeriod"/>
            </a:pPr>
            <a:r>
              <a:rPr lang="en-US" sz="1000" b="1" i="0" dirty="0">
                <a:solidFill>
                  <a:srgbClr val="020817"/>
                </a:solidFill>
                <a:effectLst/>
                <a:latin typeface="Georgia" panose="02040502050405020303" pitchFamily="18" charset="0"/>
              </a:rPr>
              <a:t>  Descriptive Statistics for Reading Scores</a:t>
            </a:r>
            <a:r>
              <a:rPr lang="en-US" sz="1000" b="0" i="0" dirty="0">
                <a:solidFill>
                  <a:srgbClr val="020817"/>
                </a:solidFill>
                <a:effectLst/>
                <a:latin typeface="Georgia" panose="02040502050405020303" pitchFamily="18" charset="0"/>
              </a:rPr>
              <a:t>: </a:t>
            </a:r>
          </a:p>
          <a:p>
            <a:pPr marL="346075" lvl="1" indent="-171450">
              <a:buFont typeface="Wingdings" panose="05000000000000000000" pitchFamily="2" charset="2"/>
              <a:buChar char="§"/>
            </a:pPr>
            <a:r>
              <a:rPr lang="en-US" sz="1000" b="0" i="0" dirty="0">
                <a:solidFill>
                  <a:srgbClr val="020817"/>
                </a:solidFill>
                <a:effectLst/>
                <a:latin typeface="Georgia" panose="02040502050405020303" pitchFamily="18" charset="0"/>
              </a:rPr>
              <a:t>The average reading score is about 498.</a:t>
            </a:r>
          </a:p>
          <a:p>
            <a:pPr marL="346075" lvl="1" indent="-171450" algn="l">
              <a:buFont typeface="Wingdings" panose="05000000000000000000" pitchFamily="2" charset="2"/>
              <a:buChar char="§"/>
            </a:pPr>
            <a:r>
              <a:rPr lang="en-US" sz="1000" b="0" i="0" dirty="0">
                <a:solidFill>
                  <a:srgbClr val="020817"/>
                </a:solidFill>
                <a:effectLst/>
                <a:latin typeface="Georgia" panose="02040502050405020303" pitchFamily="18" charset="0"/>
              </a:rPr>
              <a:t>Scores range from a low of about 169 to a high of 746.</a:t>
            </a:r>
          </a:p>
          <a:p>
            <a:pPr marL="346075" lvl="1" indent="-171450" algn="l">
              <a:buFont typeface="Wingdings" panose="05000000000000000000" pitchFamily="2" charset="2"/>
              <a:buChar char="§"/>
            </a:pPr>
            <a:r>
              <a:rPr lang="en-US" sz="1000" b="0" i="0" dirty="0">
                <a:solidFill>
                  <a:srgbClr val="020817"/>
                </a:solidFill>
                <a:effectLst/>
                <a:latin typeface="Georgia" panose="02040502050405020303" pitchFamily="18" charset="0"/>
              </a:rPr>
              <a:t>Most students score between 432 and 566, with the middle score (median) being around 500.</a:t>
            </a:r>
          </a:p>
          <a:p>
            <a:pPr marL="742950" lvl="1" indent="-285750" algn="l">
              <a:buFont typeface="+mj-lt"/>
              <a:buAutoNum type="arabicPeriod"/>
            </a:pPr>
            <a:endParaRPr lang="en-US" sz="1000" b="0" i="0" dirty="0">
              <a:solidFill>
                <a:srgbClr val="020817"/>
              </a:solidFill>
              <a:effectLst/>
              <a:latin typeface="Georgia" panose="02040502050405020303" pitchFamily="18" charset="0"/>
            </a:endParaRPr>
          </a:p>
          <a:p>
            <a:pPr algn="l">
              <a:buFont typeface="+mj-lt"/>
              <a:buAutoNum type="arabicPeriod"/>
            </a:pPr>
            <a:r>
              <a:rPr lang="en-US" sz="1000" b="1" i="0" dirty="0">
                <a:solidFill>
                  <a:srgbClr val="020817"/>
                </a:solidFill>
                <a:effectLst/>
                <a:latin typeface="Georgia" panose="02040502050405020303" pitchFamily="18" charset="0"/>
              </a:rPr>
              <a:t> Mean Reading Score by Race/Ethnicity</a:t>
            </a:r>
            <a:r>
              <a:rPr lang="en-US" sz="1000" b="0" i="0" dirty="0">
                <a:solidFill>
                  <a:srgbClr val="020817"/>
                </a:solidFill>
                <a:effectLst/>
                <a:latin typeface="Georgia" panose="02040502050405020303" pitchFamily="18" charset="0"/>
              </a:rPr>
              <a:t>:</a:t>
            </a:r>
          </a:p>
          <a:p>
            <a:pPr marL="341313" indent="-171450" algn="l">
              <a:buFont typeface="Wingdings" panose="05000000000000000000" pitchFamily="2" charset="2"/>
              <a:buChar char="§"/>
            </a:pPr>
            <a:r>
              <a:rPr lang="en-US" sz="1000" b="0" i="0" dirty="0">
                <a:solidFill>
                  <a:srgbClr val="020817"/>
                </a:solidFill>
                <a:effectLst/>
                <a:latin typeface="Georgia" panose="02040502050405020303" pitchFamily="18" charset="0"/>
              </a:rPr>
              <a:t>Asian students have the highest average reading score, followed by White students.</a:t>
            </a:r>
          </a:p>
          <a:p>
            <a:pPr marL="341313" indent="-171450" algn="l">
              <a:buFont typeface="Wingdings" panose="05000000000000000000" pitchFamily="2" charset="2"/>
              <a:buChar char="§"/>
            </a:pPr>
            <a:r>
              <a:rPr lang="en-US" sz="1000" b="0" i="0" dirty="0">
                <a:solidFill>
                  <a:srgbClr val="020817"/>
                </a:solidFill>
                <a:effectLst/>
                <a:latin typeface="Georgia" panose="02040502050405020303" pitchFamily="18" charset="0"/>
              </a:rPr>
              <a:t>American Indian/Alaska Native and Black students have the lowest average scores.</a:t>
            </a:r>
          </a:p>
          <a:p>
            <a:pPr marL="341313" indent="-171450" algn="l">
              <a:buFont typeface="Wingdings" panose="05000000000000000000" pitchFamily="2" charset="2"/>
              <a:buChar char="§"/>
            </a:pPr>
            <a:r>
              <a:rPr lang="en-US" sz="1000" b="0" i="0" dirty="0">
                <a:solidFill>
                  <a:srgbClr val="020817"/>
                </a:solidFill>
                <a:effectLst/>
                <a:latin typeface="Georgia" panose="02040502050405020303" pitchFamily="18" charset="0"/>
              </a:rPr>
              <a:t>This suggests some differences in reading performance across different racial/ethnic groups.</a:t>
            </a:r>
          </a:p>
          <a:p>
            <a:pPr algn="l"/>
            <a:endParaRPr lang="en-US" sz="1000" dirty="0">
              <a:solidFill>
                <a:srgbClr val="020817"/>
              </a:solidFill>
              <a:latin typeface="Georgia" panose="02040502050405020303" pitchFamily="18" charset="0"/>
            </a:endParaRPr>
          </a:p>
          <a:p>
            <a:pPr algn="l"/>
            <a:r>
              <a:rPr lang="en-US" sz="1000" b="1" i="0" dirty="0">
                <a:solidFill>
                  <a:srgbClr val="020817"/>
                </a:solidFill>
                <a:effectLst/>
                <a:latin typeface="Georgia" panose="02040502050405020303" pitchFamily="18" charset="0"/>
              </a:rPr>
              <a:t>3.  Correlation between Minutes per Week Spent on English and Reading Score</a:t>
            </a:r>
            <a:r>
              <a:rPr lang="en-US" sz="1000" b="0" i="0" dirty="0">
                <a:solidFill>
                  <a:srgbClr val="020817"/>
                </a:solidFill>
                <a:effectLst/>
                <a:latin typeface="Georgia" panose="02040502050405020303" pitchFamily="18" charset="0"/>
              </a:rPr>
              <a:t>:</a:t>
            </a:r>
          </a:p>
          <a:p>
            <a:pPr marL="346075" indent="-171450" algn="l">
              <a:buFont typeface="Wingdings" panose="05000000000000000000" pitchFamily="2" charset="2"/>
              <a:buChar char="§"/>
            </a:pPr>
            <a:r>
              <a:rPr lang="en-US" sz="1000" b="0" i="0" dirty="0">
                <a:solidFill>
                  <a:srgbClr val="020817"/>
                </a:solidFill>
                <a:effectLst/>
                <a:latin typeface="Georgia" panose="02040502050405020303" pitchFamily="18" charset="0"/>
              </a:rPr>
              <a:t>The correlation is about 0.068, which is very weak.</a:t>
            </a:r>
          </a:p>
          <a:p>
            <a:pPr marL="346075" indent="-171450" algn="l">
              <a:buFont typeface="Wingdings" panose="05000000000000000000" pitchFamily="2" charset="2"/>
              <a:buChar char="§"/>
            </a:pPr>
            <a:r>
              <a:rPr lang="en-US" sz="1000" b="0" i="0" dirty="0">
                <a:solidFill>
                  <a:srgbClr val="020817"/>
                </a:solidFill>
                <a:effectLst/>
                <a:latin typeface="Georgia" panose="02040502050405020303" pitchFamily="18" charset="0"/>
              </a:rPr>
              <a:t>This means that spending more time on English doesn't strongly relate to higher reading scores.</a:t>
            </a:r>
          </a:p>
          <a:p>
            <a:pPr algn="l">
              <a:buFont typeface="Arial" panose="020B0604020202020204" pitchFamily="34" charset="0"/>
              <a:buChar char="•"/>
            </a:pPr>
            <a:endParaRPr lang="en-US" sz="1000" b="0" i="0" dirty="0">
              <a:solidFill>
                <a:srgbClr val="020817"/>
              </a:solidFill>
              <a:effectLst/>
              <a:latin typeface="Georgia" panose="02040502050405020303" pitchFamily="18" charset="0"/>
            </a:endParaRPr>
          </a:p>
          <a:p>
            <a:pPr algn="l"/>
            <a:r>
              <a:rPr lang="en-US" sz="1000" b="1" i="0" dirty="0">
                <a:solidFill>
                  <a:srgbClr val="020817"/>
                </a:solidFill>
                <a:effectLst/>
                <a:latin typeface="Georgia" panose="02040502050405020303" pitchFamily="18" charset="0"/>
              </a:rPr>
              <a:t>4.  Mean Reading Score by Gender</a:t>
            </a:r>
            <a:r>
              <a:rPr lang="en-US" sz="1000" b="0" i="0" dirty="0">
                <a:solidFill>
                  <a:srgbClr val="020817"/>
                </a:solidFill>
                <a:effectLst/>
                <a:latin typeface="Georgia" panose="02040502050405020303" pitchFamily="18" charset="0"/>
              </a:rPr>
              <a:t>:</a:t>
            </a:r>
          </a:p>
          <a:p>
            <a:pPr marL="346075" indent="-171450" algn="l">
              <a:buFont typeface="Wingdings" panose="05000000000000000000" pitchFamily="2" charset="2"/>
              <a:buChar char="§"/>
            </a:pPr>
            <a:r>
              <a:rPr lang="en-US" sz="1000" b="0" i="0" dirty="0">
                <a:solidFill>
                  <a:srgbClr val="020817"/>
                </a:solidFill>
                <a:effectLst/>
                <a:latin typeface="Georgia" panose="02040502050405020303" pitchFamily="18" charset="0"/>
              </a:rPr>
              <a:t>Female students (coded as 0) have a higher average reading score (about 513) compared to male students (coded as 1) who have an average score of about 484.</a:t>
            </a:r>
          </a:p>
          <a:p>
            <a:pPr marL="346075" indent="-171450" algn="l">
              <a:buFont typeface="Wingdings" panose="05000000000000000000" pitchFamily="2" charset="2"/>
              <a:buChar char="§"/>
            </a:pPr>
            <a:r>
              <a:rPr lang="en-US" sz="1000" b="0" i="0" dirty="0">
                <a:solidFill>
                  <a:srgbClr val="020817"/>
                </a:solidFill>
                <a:effectLst/>
                <a:latin typeface="Georgia" panose="02040502050405020303" pitchFamily="18" charset="0"/>
              </a:rPr>
              <a:t>This indicates that, on average, female students perform better in reading than male students.</a:t>
            </a:r>
          </a:p>
          <a:p>
            <a:pPr algn="l">
              <a:buFont typeface="Arial" panose="020B0604020202020204" pitchFamily="34" charset="0"/>
              <a:buChar char="•"/>
            </a:pPr>
            <a:endParaRPr lang="en-US" sz="1200" b="0" i="0" dirty="0">
              <a:solidFill>
                <a:srgbClr val="020817"/>
              </a:solidFill>
              <a:effectLst/>
              <a:latin typeface="Georgia" panose="02040502050405020303" pitchFamily="18" charset="0"/>
            </a:endParaRPr>
          </a:p>
        </p:txBody>
      </p:sp>
      <p:sp>
        <p:nvSpPr>
          <p:cNvPr id="12" name="TextBox 11">
            <a:extLst>
              <a:ext uri="{FF2B5EF4-FFF2-40B4-BE49-F238E27FC236}">
                <a16:creationId xmlns:a16="http://schemas.microsoft.com/office/drawing/2014/main" id="{F8AD4C97-F7F6-97BC-ED37-8F5AA2A41F46}"/>
              </a:ext>
            </a:extLst>
          </p:cNvPr>
          <p:cNvSpPr txBox="1"/>
          <p:nvPr/>
        </p:nvSpPr>
        <p:spPr>
          <a:xfrm>
            <a:off x="520996" y="761854"/>
            <a:ext cx="6620182" cy="400110"/>
          </a:xfrm>
          <a:prstGeom prst="rect">
            <a:avLst/>
          </a:prstGeom>
          <a:noFill/>
        </p:spPr>
        <p:txBody>
          <a:bodyPr wrap="square">
            <a:spAutoFit/>
          </a:bodyPr>
          <a:lstStyle/>
          <a:p>
            <a:pPr algn="l"/>
            <a:r>
              <a:rPr lang="en-US" sz="1000" b="0" i="0" dirty="0">
                <a:solidFill>
                  <a:srgbClr val="020817"/>
                </a:solidFill>
                <a:effectLst/>
                <a:latin typeface="Georgia" panose="02040502050405020303" pitchFamily="18" charset="0"/>
              </a:rPr>
              <a:t>The below insights highlight differences in reading performance based on gender and race/ethnicity, while also showing that time spent on English has a minimal impact on reading scores.</a:t>
            </a:r>
          </a:p>
        </p:txBody>
      </p:sp>
      <p:pic>
        <p:nvPicPr>
          <p:cNvPr id="13" name="Picture 12">
            <a:extLst>
              <a:ext uri="{FF2B5EF4-FFF2-40B4-BE49-F238E27FC236}">
                <a16:creationId xmlns:a16="http://schemas.microsoft.com/office/drawing/2014/main" id="{B29AFE32-A450-BEF4-1541-0B4468AFFF54}"/>
              </a:ext>
            </a:extLst>
          </p:cNvPr>
          <p:cNvPicPr>
            <a:picLocks noChangeAspect="1"/>
          </p:cNvPicPr>
          <p:nvPr/>
        </p:nvPicPr>
        <p:blipFill>
          <a:blip r:embed="rId4"/>
          <a:stretch>
            <a:fillRect/>
          </a:stretch>
        </p:blipFill>
        <p:spPr>
          <a:xfrm>
            <a:off x="11363225" y="96439"/>
            <a:ext cx="615558" cy="599143"/>
          </a:xfrm>
          <a:prstGeom prst="rect">
            <a:avLst/>
          </a:prstGeom>
        </p:spPr>
      </p:pic>
      <p:pic>
        <p:nvPicPr>
          <p:cNvPr id="14" name="Picture 13">
            <a:extLst>
              <a:ext uri="{FF2B5EF4-FFF2-40B4-BE49-F238E27FC236}">
                <a16:creationId xmlns:a16="http://schemas.microsoft.com/office/drawing/2014/main" id="{B2724567-A8E4-1914-9304-4C3DF59A0503}"/>
              </a:ext>
            </a:extLst>
          </p:cNvPr>
          <p:cNvPicPr>
            <a:picLocks noChangeAspect="1"/>
          </p:cNvPicPr>
          <p:nvPr/>
        </p:nvPicPr>
        <p:blipFill>
          <a:blip r:embed="rId5"/>
          <a:stretch>
            <a:fillRect/>
          </a:stretch>
        </p:blipFill>
        <p:spPr>
          <a:xfrm>
            <a:off x="0" y="5178978"/>
            <a:ext cx="2788240" cy="1679022"/>
          </a:xfrm>
          <a:prstGeom prst="rect">
            <a:avLst/>
          </a:prstGeom>
        </p:spPr>
      </p:pic>
    </p:spTree>
    <p:extLst>
      <p:ext uri="{BB962C8B-B14F-4D97-AF65-F5344CB8AC3E}">
        <p14:creationId xmlns:p14="http://schemas.microsoft.com/office/powerpoint/2010/main" val="3544794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A2048-071C-2BA4-EBFC-1DC6C9D6A56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8BCC565-603D-0DDA-91BD-B2C704C3682C}"/>
              </a:ext>
            </a:extLst>
          </p:cNvPr>
          <p:cNvSpPr txBox="1"/>
          <p:nvPr/>
        </p:nvSpPr>
        <p:spPr>
          <a:xfrm>
            <a:off x="520996" y="233917"/>
            <a:ext cx="2800767" cy="461665"/>
          </a:xfrm>
          <a:prstGeom prst="rect">
            <a:avLst/>
          </a:prstGeom>
          <a:noFill/>
        </p:spPr>
        <p:txBody>
          <a:bodyPr wrap="none" rtlCol="0">
            <a:spAutoFit/>
          </a:bodyPr>
          <a:lstStyle/>
          <a:p>
            <a:r>
              <a:rPr lang="en-AU" sz="2400">
                <a:latin typeface="Georgia" panose="02040502050405020303" pitchFamily="18" charset="0"/>
              </a:rPr>
              <a:t>Hypothesis Testing</a:t>
            </a:r>
            <a:endParaRPr lang="en-AU" sz="2400" dirty="0">
              <a:latin typeface="Georgia" panose="02040502050405020303" pitchFamily="18" charset="0"/>
            </a:endParaRPr>
          </a:p>
        </p:txBody>
      </p:sp>
      <p:pic>
        <p:nvPicPr>
          <p:cNvPr id="5" name="Picture 4">
            <a:extLst>
              <a:ext uri="{FF2B5EF4-FFF2-40B4-BE49-F238E27FC236}">
                <a16:creationId xmlns:a16="http://schemas.microsoft.com/office/drawing/2014/main" id="{1664F215-13D9-8ACC-B779-F6ED3C337E6D}"/>
              </a:ext>
            </a:extLst>
          </p:cNvPr>
          <p:cNvPicPr>
            <a:picLocks noChangeAspect="1"/>
          </p:cNvPicPr>
          <p:nvPr/>
        </p:nvPicPr>
        <p:blipFill>
          <a:blip r:embed="rId2"/>
          <a:stretch>
            <a:fillRect/>
          </a:stretch>
        </p:blipFill>
        <p:spPr>
          <a:xfrm>
            <a:off x="6686394" y="2245067"/>
            <a:ext cx="5172730" cy="3026768"/>
          </a:xfrm>
          <a:prstGeom prst="rect">
            <a:avLst/>
          </a:prstGeom>
        </p:spPr>
      </p:pic>
      <p:pic>
        <p:nvPicPr>
          <p:cNvPr id="7" name="Picture 6">
            <a:extLst>
              <a:ext uri="{FF2B5EF4-FFF2-40B4-BE49-F238E27FC236}">
                <a16:creationId xmlns:a16="http://schemas.microsoft.com/office/drawing/2014/main" id="{E00EBE88-DC04-B84B-77BD-73F4174519C2}"/>
              </a:ext>
            </a:extLst>
          </p:cNvPr>
          <p:cNvPicPr>
            <a:picLocks noChangeAspect="1"/>
          </p:cNvPicPr>
          <p:nvPr/>
        </p:nvPicPr>
        <p:blipFill>
          <a:blip r:embed="rId3"/>
          <a:stretch>
            <a:fillRect/>
          </a:stretch>
        </p:blipFill>
        <p:spPr>
          <a:xfrm>
            <a:off x="6642149" y="862852"/>
            <a:ext cx="4302879" cy="1269349"/>
          </a:xfrm>
          <a:prstGeom prst="rect">
            <a:avLst/>
          </a:prstGeom>
        </p:spPr>
      </p:pic>
      <p:sp>
        <p:nvSpPr>
          <p:cNvPr id="10" name="TextBox 9">
            <a:extLst>
              <a:ext uri="{FF2B5EF4-FFF2-40B4-BE49-F238E27FC236}">
                <a16:creationId xmlns:a16="http://schemas.microsoft.com/office/drawing/2014/main" id="{F2368D00-8CA5-AFA0-5A55-666C516E7976}"/>
              </a:ext>
            </a:extLst>
          </p:cNvPr>
          <p:cNvSpPr txBox="1"/>
          <p:nvPr/>
        </p:nvSpPr>
        <p:spPr>
          <a:xfrm>
            <a:off x="332876" y="862852"/>
            <a:ext cx="6096000" cy="2092881"/>
          </a:xfrm>
          <a:prstGeom prst="rect">
            <a:avLst/>
          </a:prstGeom>
          <a:noFill/>
        </p:spPr>
        <p:txBody>
          <a:bodyPr wrap="square">
            <a:spAutoFit/>
          </a:bodyPr>
          <a:lstStyle/>
          <a:p>
            <a:pPr marL="285750" lvl="1" indent="-285750">
              <a:buFont typeface="+mj-lt"/>
              <a:buAutoNum type="arabicPeriod"/>
            </a:pPr>
            <a:r>
              <a:rPr lang="en-US" sz="1000" b="1" i="0" dirty="0">
                <a:solidFill>
                  <a:srgbClr val="020817"/>
                </a:solidFill>
                <a:effectLst/>
                <a:latin typeface="Georgia" panose="02040502050405020303" pitchFamily="18" charset="0"/>
              </a:rPr>
              <a:t>Gender and Reading Scores:</a:t>
            </a:r>
            <a:endParaRPr lang="en-US" sz="1000" b="0" i="0" dirty="0">
              <a:solidFill>
                <a:srgbClr val="020817"/>
              </a:solidFill>
              <a:effectLst/>
              <a:latin typeface="Georgia" panose="02040502050405020303" pitchFamily="18" charset="0"/>
            </a:endParaRPr>
          </a:p>
          <a:p>
            <a:pPr marL="0" lvl="2"/>
            <a:r>
              <a:rPr lang="en-US" sz="1000" b="0" i="0" dirty="0">
                <a:solidFill>
                  <a:srgbClr val="020817"/>
                </a:solidFill>
                <a:effectLst/>
                <a:latin typeface="Georgia" panose="02040502050405020303" pitchFamily="18" charset="0"/>
              </a:rPr>
              <a:t>The t-test for gender shows a significant difference in reading scores between males and females with a t-statistic of -9.43 and a p-value of 7.33×10−21</a:t>
            </a:r>
            <a:r>
              <a:rPr lang="en-US" sz="1000" dirty="0">
                <a:solidFill>
                  <a:srgbClr val="020817"/>
                </a:solidFill>
                <a:latin typeface="Georgia" panose="02040502050405020303" pitchFamily="18" charset="0"/>
              </a:rPr>
              <a:t>, </a:t>
            </a:r>
            <a:r>
              <a:rPr lang="en-US" sz="1000" b="0" i="0" dirty="0">
                <a:solidFill>
                  <a:srgbClr val="020817"/>
                </a:solidFill>
                <a:effectLst/>
                <a:latin typeface="Georgia" panose="02040502050405020303" pitchFamily="18" charset="0"/>
              </a:rPr>
              <a:t> indicating that gender has a significant impact on reading scores. A highly negative t-statistic suggests that the average reading scores for males are significantly lower than the females. The p-value is extremely small, meaning this difference is statistically significant, so it's highly unlikely this result is due to chance.</a:t>
            </a:r>
          </a:p>
          <a:p>
            <a:pPr marL="0" lvl="2"/>
            <a:endParaRPr lang="en-US" sz="1000" b="0" i="0" dirty="0">
              <a:solidFill>
                <a:srgbClr val="020817"/>
              </a:solidFill>
              <a:effectLst/>
              <a:latin typeface="Georgia" panose="02040502050405020303" pitchFamily="18" charset="0"/>
            </a:endParaRPr>
          </a:p>
          <a:p>
            <a:pPr marL="285750" lvl="1" indent="-285750">
              <a:buFont typeface="+mj-lt"/>
              <a:buAutoNum type="arabicPeriod"/>
            </a:pPr>
            <a:r>
              <a:rPr lang="en-US" sz="1000" b="1" i="0" dirty="0">
                <a:solidFill>
                  <a:srgbClr val="020817"/>
                </a:solidFill>
                <a:effectLst/>
                <a:latin typeface="Georgia" panose="02040502050405020303" pitchFamily="18" charset="0"/>
              </a:rPr>
              <a:t>Parental Education and Reading Scores:</a:t>
            </a:r>
            <a:endParaRPr lang="en-US" sz="1000" b="0" i="0" dirty="0">
              <a:solidFill>
                <a:srgbClr val="020817"/>
              </a:solidFill>
              <a:effectLst/>
              <a:latin typeface="Georgia" panose="02040502050405020303" pitchFamily="18" charset="0"/>
            </a:endParaRPr>
          </a:p>
          <a:p>
            <a:pPr marL="0" lvl="2"/>
            <a:r>
              <a:rPr lang="en-US" sz="1000" b="0" i="0" dirty="0">
                <a:solidFill>
                  <a:srgbClr val="020817"/>
                </a:solidFill>
                <a:effectLst/>
                <a:latin typeface="Georgia" panose="02040502050405020303" pitchFamily="18" charset="0"/>
              </a:rPr>
              <a:t>The t-test for parental education shows a significant difference in reading scores between students with at least one parent having a bachelor's degree and those without, with a t-statistic of 13.05 and a p-value of 6.15×10−38. The positive t-statistic suggests that there is a strong association between higher parental education levels and better reading scores. The extremely small p-value again means this result is statistically significant, implying that it's very unlikely this association is due to random variation.</a:t>
            </a:r>
          </a:p>
        </p:txBody>
      </p:sp>
      <p:pic>
        <p:nvPicPr>
          <p:cNvPr id="11" name="Picture 10">
            <a:extLst>
              <a:ext uri="{FF2B5EF4-FFF2-40B4-BE49-F238E27FC236}">
                <a16:creationId xmlns:a16="http://schemas.microsoft.com/office/drawing/2014/main" id="{7D87A1AE-A236-A390-CCDB-728FF887A594}"/>
              </a:ext>
            </a:extLst>
          </p:cNvPr>
          <p:cNvPicPr>
            <a:picLocks noChangeAspect="1"/>
          </p:cNvPicPr>
          <p:nvPr/>
        </p:nvPicPr>
        <p:blipFill>
          <a:blip r:embed="rId4"/>
          <a:stretch>
            <a:fillRect/>
          </a:stretch>
        </p:blipFill>
        <p:spPr>
          <a:xfrm>
            <a:off x="11363225" y="96439"/>
            <a:ext cx="615558" cy="599143"/>
          </a:xfrm>
          <a:prstGeom prst="rect">
            <a:avLst/>
          </a:prstGeom>
        </p:spPr>
      </p:pic>
      <p:pic>
        <p:nvPicPr>
          <p:cNvPr id="12" name="Picture 11">
            <a:extLst>
              <a:ext uri="{FF2B5EF4-FFF2-40B4-BE49-F238E27FC236}">
                <a16:creationId xmlns:a16="http://schemas.microsoft.com/office/drawing/2014/main" id="{18FCD78E-6893-403D-0A5A-F6937EF82EF6}"/>
              </a:ext>
            </a:extLst>
          </p:cNvPr>
          <p:cNvPicPr>
            <a:picLocks noChangeAspect="1"/>
          </p:cNvPicPr>
          <p:nvPr/>
        </p:nvPicPr>
        <p:blipFill>
          <a:blip r:embed="rId5"/>
          <a:stretch>
            <a:fillRect/>
          </a:stretch>
        </p:blipFill>
        <p:spPr>
          <a:xfrm>
            <a:off x="0" y="5178978"/>
            <a:ext cx="2788240" cy="1679022"/>
          </a:xfrm>
          <a:prstGeom prst="rect">
            <a:avLst/>
          </a:prstGeom>
        </p:spPr>
      </p:pic>
    </p:spTree>
    <p:extLst>
      <p:ext uri="{BB962C8B-B14F-4D97-AF65-F5344CB8AC3E}">
        <p14:creationId xmlns:p14="http://schemas.microsoft.com/office/powerpoint/2010/main" val="1807151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9E218-4053-56F6-F243-15227E1523E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D91442B-C771-6EA1-BE60-5CAFF0F150D8}"/>
              </a:ext>
            </a:extLst>
          </p:cNvPr>
          <p:cNvSpPr txBox="1"/>
          <p:nvPr/>
        </p:nvSpPr>
        <p:spPr>
          <a:xfrm>
            <a:off x="520996" y="233917"/>
            <a:ext cx="2900153" cy="461665"/>
          </a:xfrm>
          <a:prstGeom prst="rect">
            <a:avLst/>
          </a:prstGeom>
          <a:noFill/>
        </p:spPr>
        <p:txBody>
          <a:bodyPr wrap="none" rtlCol="0">
            <a:spAutoFit/>
          </a:bodyPr>
          <a:lstStyle/>
          <a:p>
            <a:r>
              <a:rPr lang="en-AU" sz="2400" dirty="0">
                <a:latin typeface="Georgia" panose="02040502050405020303" pitchFamily="18" charset="0"/>
              </a:rPr>
              <a:t>Regression Analysis</a:t>
            </a:r>
          </a:p>
        </p:txBody>
      </p:sp>
      <p:pic>
        <p:nvPicPr>
          <p:cNvPr id="3" name="Picture 2">
            <a:extLst>
              <a:ext uri="{FF2B5EF4-FFF2-40B4-BE49-F238E27FC236}">
                <a16:creationId xmlns:a16="http://schemas.microsoft.com/office/drawing/2014/main" id="{A409987C-7986-EF81-934C-B24A11E9A81C}"/>
              </a:ext>
            </a:extLst>
          </p:cNvPr>
          <p:cNvPicPr>
            <a:picLocks noChangeAspect="1"/>
          </p:cNvPicPr>
          <p:nvPr/>
        </p:nvPicPr>
        <p:blipFill>
          <a:blip r:embed="rId2"/>
          <a:stretch>
            <a:fillRect/>
          </a:stretch>
        </p:blipFill>
        <p:spPr>
          <a:xfrm>
            <a:off x="6009672" y="5021826"/>
            <a:ext cx="5962646" cy="1527964"/>
          </a:xfrm>
          <a:prstGeom prst="rect">
            <a:avLst/>
          </a:prstGeom>
        </p:spPr>
      </p:pic>
      <p:pic>
        <p:nvPicPr>
          <p:cNvPr id="8" name="Picture 7">
            <a:extLst>
              <a:ext uri="{FF2B5EF4-FFF2-40B4-BE49-F238E27FC236}">
                <a16:creationId xmlns:a16="http://schemas.microsoft.com/office/drawing/2014/main" id="{6E76AA64-0B61-C39F-2B83-FA3CB8462AFE}"/>
              </a:ext>
            </a:extLst>
          </p:cNvPr>
          <p:cNvPicPr>
            <a:picLocks noChangeAspect="1"/>
          </p:cNvPicPr>
          <p:nvPr/>
        </p:nvPicPr>
        <p:blipFill>
          <a:blip r:embed="rId3"/>
          <a:stretch>
            <a:fillRect/>
          </a:stretch>
        </p:blipFill>
        <p:spPr>
          <a:xfrm>
            <a:off x="5909306" y="838861"/>
            <a:ext cx="5958348" cy="3969447"/>
          </a:xfrm>
          <a:prstGeom prst="rect">
            <a:avLst/>
          </a:prstGeom>
        </p:spPr>
      </p:pic>
      <p:sp>
        <p:nvSpPr>
          <p:cNvPr id="10" name="TextBox 9">
            <a:extLst>
              <a:ext uri="{FF2B5EF4-FFF2-40B4-BE49-F238E27FC236}">
                <a16:creationId xmlns:a16="http://schemas.microsoft.com/office/drawing/2014/main" id="{0E5FA912-37C3-9CB2-5758-D0914CCA0637}"/>
              </a:ext>
            </a:extLst>
          </p:cNvPr>
          <p:cNvSpPr txBox="1"/>
          <p:nvPr/>
        </p:nvSpPr>
        <p:spPr>
          <a:xfrm>
            <a:off x="324346" y="838861"/>
            <a:ext cx="5029319" cy="4555093"/>
          </a:xfrm>
          <a:prstGeom prst="rect">
            <a:avLst/>
          </a:prstGeom>
          <a:noFill/>
        </p:spPr>
        <p:txBody>
          <a:bodyPr wrap="square">
            <a:spAutoFit/>
          </a:bodyPr>
          <a:lstStyle/>
          <a:p>
            <a:pPr marL="1588" lvl="1" algn="l"/>
            <a:r>
              <a:rPr lang="en-US" sz="1000" b="0" i="0" dirty="0">
                <a:solidFill>
                  <a:srgbClr val="020817"/>
                </a:solidFill>
                <a:effectLst/>
                <a:latin typeface="Georgia" panose="02040502050405020303" pitchFamily="18" charset="0"/>
              </a:rPr>
              <a:t>1. The regression model identifies significant predictors of reading scores, including gender, parental education, English spoken at home, computer use for schoolwork, and reading for 30 minutes a day.</a:t>
            </a:r>
          </a:p>
          <a:p>
            <a:pPr marL="1588" lvl="1" algn="l"/>
            <a:endParaRPr lang="en-US" sz="1000" b="0" i="0" dirty="0">
              <a:solidFill>
                <a:srgbClr val="020817"/>
              </a:solidFill>
              <a:effectLst/>
              <a:latin typeface="Georgia" panose="02040502050405020303" pitchFamily="18" charset="0"/>
            </a:endParaRPr>
          </a:p>
          <a:p>
            <a:pPr marL="1588" lvl="1" algn="l"/>
            <a:r>
              <a:rPr lang="en-US" sz="1000" b="0" i="0" dirty="0">
                <a:solidFill>
                  <a:srgbClr val="020817"/>
                </a:solidFill>
                <a:effectLst/>
                <a:latin typeface="Georgia" panose="02040502050405020303" pitchFamily="18" charset="0"/>
              </a:rPr>
              <a:t>2. R-squared (0.165): This tells us that the independent variables (factors) explain about 16.5% of the variation in reading scores. This isn't very high, suggesting many other factors influence reading scores not included in this model.</a:t>
            </a:r>
          </a:p>
          <a:p>
            <a:pPr marL="1588" lvl="1" algn="l"/>
            <a:endParaRPr lang="en-US" sz="1000" dirty="0">
              <a:solidFill>
                <a:srgbClr val="020817"/>
              </a:solidFill>
              <a:latin typeface="Georgia" panose="02040502050405020303" pitchFamily="18" charset="0"/>
            </a:endParaRPr>
          </a:p>
          <a:p>
            <a:pPr marL="1588" lvl="1" algn="l"/>
            <a:r>
              <a:rPr lang="en-US" sz="1000" b="0" i="0" dirty="0">
                <a:solidFill>
                  <a:srgbClr val="020817"/>
                </a:solidFill>
                <a:effectLst/>
                <a:latin typeface="Georgia" panose="02040502050405020303" pitchFamily="18" charset="0"/>
              </a:rPr>
              <a:t>3. Adj. R-squared (0.164): Adjusted for the number of predictors, this value is close to the R-squared value, indicating the model is not overfitting.</a:t>
            </a:r>
          </a:p>
          <a:p>
            <a:pPr marL="1588" lvl="1" algn="l"/>
            <a:endParaRPr lang="en-US" sz="1000" dirty="0">
              <a:solidFill>
                <a:srgbClr val="020817"/>
              </a:solidFill>
              <a:latin typeface="Georgia" panose="02040502050405020303" pitchFamily="18" charset="0"/>
            </a:endParaRPr>
          </a:p>
          <a:p>
            <a:pPr marL="1588" lvl="1"/>
            <a:r>
              <a:rPr lang="en-US" sz="1000" b="0" i="0" dirty="0">
                <a:solidFill>
                  <a:srgbClr val="020817"/>
                </a:solidFill>
                <a:effectLst/>
                <a:latin typeface="Georgia" panose="02040502050405020303" pitchFamily="18" charset="0"/>
              </a:rPr>
              <a:t>4. </a:t>
            </a:r>
            <a:r>
              <a:rPr lang="en-US" sz="1000" dirty="0">
                <a:solidFill>
                  <a:srgbClr val="020817"/>
                </a:solidFill>
                <a:latin typeface="Georgia" panose="02040502050405020303" pitchFamily="18" charset="0"/>
              </a:rPr>
              <a:t>Gender has a significant negative impact on reading scores, with boys scoring lower than girls.</a:t>
            </a:r>
          </a:p>
          <a:p>
            <a:pPr marL="1588" lvl="1"/>
            <a:endParaRPr lang="en-US" sz="1000" dirty="0">
              <a:solidFill>
                <a:srgbClr val="020817"/>
              </a:solidFill>
              <a:latin typeface="Georgia" panose="02040502050405020303" pitchFamily="18" charset="0"/>
            </a:endParaRPr>
          </a:p>
          <a:p>
            <a:pPr marL="1588" lvl="1"/>
            <a:r>
              <a:rPr lang="en-US" sz="1000" dirty="0">
                <a:solidFill>
                  <a:srgbClr val="020817"/>
                </a:solidFill>
                <a:latin typeface="Georgia" panose="02040502050405020303" pitchFamily="18" charset="0"/>
              </a:rPr>
              <a:t>5. Parental education (both mother’s and father’s bachelor’s degrees) has a strong positive impact on reading scores.</a:t>
            </a:r>
          </a:p>
          <a:p>
            <a:pPr marL="1588" lvl="1"/>
            <a:endParaRPr lang="en-US" sz="1000" dirty="0">
              <a:solidFill>
                <a:srgbClr val="020817"/>
              </a:solidFill>
              <a:latin typeface="Georgia" panose="02040502050405020303" pitchFamily="18" charset="0"/>
            </a:endParaRPr>
          </a:p>
          <a:p>
            <a:pPr marL="1588" lvl="1"/>
            <a:r>
              <a:rPr lang="en-US" sz="1000" dirty="0">
                <a:solidFill>
                  <a:srgbClr val="020817"/>
                </a:solidFill>
                <a:latin typeface="Georgia" panose="02040502050405020303" pitchFamily="18" charset="0"/>
              </a:rPr>
              <a:t>6. Speaking English at home, using a computer for schoolwork, and reading for 30 minutes a day are all associated with higher reading scores.</a:t>
            </a:r>
          </a:p>
          <a:p>
            <a:pPr marL="1588" lvl="1"/>
            <a:endParaRPr lang="en-US" sz="1000" dirty="0">
              <a:solidFill>
                <a:srgbClr val="020817"/>
              </a:solidFill>
              <a:latin typeface="Georgia" panose="02040502050405020303" pitchFamily="18" charset="0"/>
            </a:endParaRPr>
          </a:p>
          <a:p>
            <a:pPr marL="1588" lvl="1"/>
            <a:r>
              <a:rPr lang="en-US" sz="1000" dirty="0">
                <a:solidFill>
                  <a:srgbClr val="020817"/>
                </a:solidFill>
                <a:latin typeface="Georgia" panose="02040502050405020303" pitchFamily="18" charset="0"/>
              </a:rPr>
              <a:t>7. Attending preschool does not have a statistically significant impact on reading scores, at least in this model.</a:t>
            </a:r>
          </a:p>
          <a:p>
            <a:pPr marL="1588" lvl="1"/>
            <a:endParaRPr lang="en-US" sz="1000" b="0" i="0" dirty="0">
              <a:solidFill>
                <a:srgbClr val="020817"/>
              </a:solidFill>
              <a:effectLst/>
              <a:latin typeface="Georgia" panose="02040502050405020303" pitchFamily="18" charset="0"/>
            </a:endParaRPr>
          </a:p>
          <a:p>
            <a:pPr marL="1588" lvl="1"/>
            <a:r>
              <a:rPr lang="en-US" sz="1000" dirty="0">
                <a:solidFill>
                  <a:srgbClr val="020817"/>
                </a:solidFill>
                <a:latin typeface="Georgia" panose="02040502050405020303" pitchFamily="18" charset="0"/>
              </a:rPr>
              <a:t>8. </a:t>
            </a:r>
            <a:r>
              <a:rPr lang="en-US" sz="1000" b="0" i="0" dirty="0">
                <a:solidFill>
                  <a:srgbClr val="020817"/>
                </a:solidFill>
                <a:effectLst/>
                <a:latin typeface="Georgia" panose="02040502050405020303" pitchFamily="18" charset="0"/>
              </a:rPr>
              <a:t>Some factors, like gender, parental education, and certain habits (computer use and reading), play a significant role in reading performance. </a:t>
            </a:r>
          </a:p>
          <a:p>
            <a:pPr marL="1588" lvl="1"/>
            <a:endParaRPr lang="en-US" sz="1000" dirty="0">
              <a:solidFill>
                <a:srgbClr val="020817"/>
              </a:solidFill>
              <a:latin typeface="Georgia" panose="02040502050405020303" pitchFamily="18" charset="0"/>
            </a:endParaRPr>
          </a:p>
          <a:p>
            <a:pPr marL="1588" lvl="1"/>
            <a:r>
              <a:rPr lang="en-US" sz="1000" b="0" i="0" dirty="0">
                <a:solidFill>
                  <a:srgbClr val="020817"/>
                </a:solidFill>
                <a:effectLst/>
                <a:latin typeface="Georgia" panose="02040502050405020303" pitchFamily="18" charset="0"/>
              </a:rPr>
              <a:t>9. The overall model explains about 16.5% of the variation in reading scores, meaning that other factors not included in the analysis also influence reading performance.</a:t>
            </a:r>
          </a:p>
          <a:p>
            <a:pPr marL="1588" lvl="1" algn="l"/>
            <a:endParaRPr lang="en-US" sz="1000" b="0" i="0" dirty="0">
              <a:solidFill>
                <a:srgbClr val="020817"/>
              </a:solidFill>
              <a:effectLst/>
              <a:latin typeface="Georgia" panose="02040502050405020303" pitchFamily="18" charset="0"/>
            </a:endParaRPr>
          </a:p>
        </p:txBody>
      </p:sp>
      <p:pic>
        <p:nvPicPr>
          <p:cNvPr id="11" name="Picture 10">
            <a:extLst>
              <a:ext uri="{FF2B5EF4-FFF2-40B4-BE49-F238E27FC236}">
                <a16:creationId xmlns:a16="http://schemas.microsoft.com/office/drawing/2014/main" id="{77AE8024-1652-5028-D1A7-3A6F8F4BB95F}"/>
              </a:ext>
            </a:extLst>
          </p:cNvPr>
          <p:cNvPicPr>
            <a:picLocks noChangeAspect="1"/>
          </p:cNvPicPr>
          <p:nvPr/>
        </p:nvPicPr>
        <p:blipFill>
          <a:blip r:embed="rId4"/>
          <a:stretch>
            <a:fillRect/>
          </a:stretch>
        </p:blipFill>
        <p:spPr>
          <a:xfrm>
            <a:off x="11363225" y="96439"/>
            <a:ext cx="615558" cy="599143"/>
          </a:xfrm>
          <a:prstGeom prst="rect">
            <a:avLst/>
          </a:prstGeom>
        </p:spPr>
      </p:pic>
      <p:pic>
        <p:nvPicPr>
          <p:cNvPr id="12" name="Picture 11">
            <a:extLst>
              <a:ext uri="{FF2B5EF4-FFF2-40B4-BE49-F238E27FC236}">
                <a16:creationId xmlns:a16="http://schemas.microsoft.com/office/drawing/2014/main" id="{1F51EB4B-756A-C098-62F0-1C55316643D6}"/>
              </a:ext>
            </a:extLst>
          </p:cNvPr>
          <p:cNvPicPr>
            <a:picLocks noChangeAspect="1"/>
          </p:cNvPicPr>
          <p:nvPr/>
        </p:nvPicPr>
        <p:blipFill>
          <a:blip r:embed="rId5"/>
          <a:stretch>
            <a:fillRect/>
          </a:stretch>
        </p:blipFill>
        <p:spPr>
          <a:xfrm>
            <a:off x="0" y="5178978"/>
            <a:ext cx="2788240" cy="1679022"/>
          </a:xfrm>
          <a:prstGeom prst="rect">
            <a:avLst/>
          </a:prstGeom>
        </p:spPr>
      </p:pic>
    </p:spTree>
    <p:extLst>
      <p:ext uri="{BB962C8B-B14F-4D97-AF65-F5344CB8AC3E}">
        <p14:creationId xmlns:p14="http://schemas.microsoft.com/office/powerpoint/2010/main" val="2449573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008AF-AA91-833C-3D7E-230EEE0DD2F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EE39D70-DFE2-0B84-836F-B0FD854CBEA4}"/>
              </a:ext>
            </a:extLst>
          </p:cNvPr>
          <p:cNvSpPr txBox="1"/>
          <p:nvPr/>
        </p:nvSpPr>
        <p:spPr>
          <a:xfrm>
            <a:off x="520996" y="233917"/>
            <a:ext cx="2866490" cy="461665"/>
          </a:xfrm>
          <a:prstGeom prst="rect">
            <a:avLst/>
          </a:prstGeom>
          <a:noFill/>
        </p:spPr>
        <p:txBody>
          <a:bodyPr wrap="none" rtlCol="0">
            <a:spAutoFit/>
          </a:bodyPr>
          <a:lstStyle/>
          <a:p>
            <a:r>
              <a:rPr lang="en-AU" sz="2400">
                <a:latin typeface="Georgia" panose="02040502050405020303" pitchFamily="18" charset="0"/>
              </a:rPr>
              <a:t>Confidence Interval</a:t>
            </a:r>
            <a:endParaRPr lang="en-AU" sz="2400" dirty="0">
              <a:latin typeface="Georgia" panose="02040502050405020303" pitchFamily="18" charset="0"/>
            </a:endParaRPr>
          </a:p>
        </p:txBody>
      </p:sp>
      <p:pic>
        <p:nvPicPr>
          <p:cNvPr id="5" name="Picture 4">
            <a:extLst>
              <a:ext uri="{FF2B5EF4-FFF2-40B4-BE49-F238E27FC236}">
                <a16:creationId xmlns:a16="http://schemas.microsoft.com/office/drawing/2014/main" id="{ECFD7628-3BB5-455A-7E54-9EA58925E657}"/>
              </a:ext>
            </a:extLst>
          </p:cNvPr>
          <p:cNvPicPr>
            <a:picLocks noChangeAspect="1"/>
          </p:cNvPicPr>
          <p:nvPr/>
        </p:nvPicPr>
        <p:blipFill>
          <a:blip r:embed="rId2"/>
          <a:stretch>
            <a:fillRect/>
          </a:stretch>
        </p:blipFill>
        <p:spPr>
          <a:xfrm>
            <a:off x="7809271" y="1133229"/>
            <a:ext cx="3444938" cy="1389913"/>
          </a:xfrm>
          <a:prstGeom prst="rect">
            <a:avLst/>
          </a:prstGeom>
        </p:spPr>
      </p:pic>
      <p:pic>
        <p:nvPicPr>
          <p:cNvPr id="7" name="Picture 6">
            <a:extLst>
              <a:ext uri="{FF2B5EF4-FFF2-40B4-BE49-F238E27FC236}">
                <a16:creationId xmlns:a16="http://schemas.microsoft.com/office/drawing/2014/main" id="{46D75C05-AAC9-A9E3-CB57-B28AEC65F2B3}"/>
              </a:ext>
            </a:extLst>
          </p:cNvPr>
          <p:cNvPicPr>
            <a:picLocks noChangeAspect="1"/>
          </p:cNvPicPr>
          <p:nvPr/>
        </p:nvPicPr>
        <p:blipFill>
          <a:blip r:embed="rId3"/>
          <a:stretch>
            <a:fillRect/>
          </a:stretch>
        </p:blipFill>
        <p:spPr>
          <a:xfrm>
            <a:off x="7875637" y="2659536"/>
            <a:ext cx="3220643" cy="769464"/>
          </a:xfrm>
          <a:prstGeom prst="rect">
            <a:avLst/>
          </a:prstGeom>
        </p:spPr>
      </p:pic>
      <p:sp>
        <p:nvSpPr>
          <p:cNvPr id="10" name="TextBox 9">
            <a:extLst>
              <a:ext uri="{FF2B5EF4-FFF2-40B4-BE49-F238E27FC236}">
                <a16:creationId xmlns:a16="http://schemas.microsoft.com/office/drawing/2014/main" id="{BB5E5B73-B53C-0DC8-E523-E08CE3613B3F}"/>
              </a:ext>
            </a:extLst>
          </p:cNvPr>
          <p:cNvSpPr txBox="1"/>
          <p:nvPr/>
        </p:nvSpPr>
        <p:spPr>
          <a:xfrm>
            <a:off x="1" y="1099969"/>
            <a:ext cx="7064476" cy="1169551"/>
          </a:xfrm>
          <a:prstGeom prst="rect">
            <a:avLst/>
          </a:prstGeom>
          <a:noFill/>
        </p:spPr>
        <p:txBody>
          <a:bodyPr wrap="square">
            <a:spAutoFit/>
          </a:bodyPr>
          <a:lstStyle/>
          <a:p>
            <a:pPr lvl="1" algn="l"/>
            <a:r>
              <a:rPr lang="en-US" sz="1000" b="0" i="0" dirty="0">
                <a:solidFill>
                  <a:srgbClr val="020817"/>
                </a:solidFill>
                <a:effectLst/>
                <a:latin typeface="Georgia" panose="02040502050405020303" pitchFamily="18" charset="0"/>
              </a:rPr>
              <a:t>Confidence intervals for the regression coefficients provide a range of values within which the true coefficient is likely to fall, indicating the reliability of the estimates.</a:t>
            </a:r>
          </a:p>
          <a:p>
            <a:pPr lvl="1" algn="l"/>
            <a:endParaRPr lang="en-US" sz="1000" dirty="0">
              <a:solidFill>
                <a:srgbClr val="020817"/>
              </a:solidFill>
              <a:latin typeface="Georgia" panose="02040502050405020303" pitchFamily="18" charset="0"/>
            </a:endParaRPr>
          </a:p>
          <a:p>
            <a:pPr lvl="1" algn="l"/>
            <a:r>
              <a:rPr lang="en-US" sz="1000" dirty="0"/>
              <a:t>The intervals tell us how much each factor affects reading scores with 95% confidence. If the interval is far from zero, like for </a:t>
            </a:r>
            <a:r>
              <a:rPr lang="en-US" sz="1000" b="1" dirty="0"/>
              <a:t>Male</a:t>
            </a:r>
            <a:r>
              <a:rPr lang="en-US" sz="1000" dirty="0"/>
              <a:t>, </a:t>
            </a:r>
            <a:r>
              <a:rPr lang="en-US" sz="1000" b="1" dirty="0"/>
              <a:t>Father’s Education</a:t>
            </a:r>
            <a:r>
              <a:rPr lang="en-US" sz="1000" dirty="0"/>
              <a:t>, </a:t>
            </a:r>
            <a:r>
              <a:rPr lang="en-US" sz="1000" b="1" dirty="0"/>
              <a:t>Computer Use</a:t>
            </a:r>
            <a:r>
              <a:rPr lang="en-US" sz="1000" dirty="0"/>
              <a:t>, and </a:t>
            </a:r>
            <a:r>
              <a:rPr lang="en-US" sz="1000" b="1" dirty="0"/>
              <a:t>Daily Reading</a:t>
            </a:r>
            <a:r>
              <a:rPr lang="en-US" sz="1000" dirty="0"/>
              <a:t>, we can be fairly confident these factors have a significant effect on reading scores. For </a:t>
            </a:r>
            <a:r>
              <a:rPr lang="en-US" sz="1000" b="1" dirty="0"/>
              <a:t>Preschool</a:t>
            </a:r>
            <a:r>
              <a:rPr lang="en-US" sz="1000" dirty="0"/>
              <a:t>, the confidence interval includes both negative and positive values, meaning the effect is uncertain.</a:t>
            </a:r>
            <a:endParaRPr lang="en-US" sz="1000" b="0" i="0" dirty="0">
              <a:solidFill>
                <a:srgbClr val="020817"/>
              </a:solidFill>
              <a:effectLst/>
              <a:latin typeface="Georgia" panose="02040502050405020303" pitchFamily="18" charset="0"/>
            </a:endParaRPr>
          </a:p>
        </p:txBody>
      </p:sp>
      <p:pic>
        <p:nvPicPr>
          <p:cNvPr id="11" name="Picture 10">
            <a:extLst>
              <a:ext uri="{FF2B5EF4-FFF2-40B4-BE49-F238E27FC236}">
                <a16:creationId xmlns:a16="http://schemas.microsoft.com/office/drawing/2014/main" id="{447C370D-3E8C-6813-97CB-B2FCE1679EA8}"/>
              </a:ext>
            </a:extLst>
          </p:cNvPr>
          <p:cNvPicPr>
            <a:picLocks noChangeAspect="1"/>
          </p:cNvPicPr>
          <p:nvPr/>
        </p:nvPicPr>
        <p:blipFill>
          <a:blip r:embed="rId4"/>
          <a:stretch>
            <a:fillRect/>
          </a:stretch>
        </p:blipFill>
        <p:spPr>
          <a:xfrm>
            <a:off x="11363225" y="96439"/>
            <a:ext cx="615558" cy="599143"/>
          </a:xfrm>
          <a:prstGeom prst="rect">
            <a:avLst/>
          </a:prstGeom>
        </p:spPr>
      </p:pic>
      <p:pic>
        <p:nvPicPr>
          <p:cNvPr id="12" name="Picture 11">
            <a:extLst>
              <a:ext uri="{FF2B5EF4-FFF2-40B4-BE49-F238E27FC236}">
                <a16:creationId xmlns:a16="http://schemas.microsoft.com/office/drawing/2014/main" id="{BF72FF0F-E652-92F8-C865-4B9A9402FA4C}"/>
              </a:ext>
            </a:extLst>
          </p:cNvPr>
          <p:cNvPicPr>
            <a:picLocks noChangeAspect="1"/>
          </p:cNvPicPr>
          <p:nvPr/>
        </p:nvPicPr>
        <p:blipFill>
          <a:blip r:embed="rId5"/>
          <a:stretch>
            <a:fillRect/>
          </a:stretch>
        </p:blipFill>
        <p:spPr>
          <a:xfrm>
            <a:off x="0" y="5178978"/>
            <a:ext cx="2788240" cy="1679022"/>
          </a:xfrm>
          <a:prstGeom prst="rect">
            <a:avLst/>
          </a:prstGeom>
        </p:spPr>
      </p:pic>
    </p:spTree>
    <p:extLst>
      <p:ext uri="{BB962C8B-B14F-4D97-AF65-F5344CB8AC3E}">
        <p14:creationId xmlns:p14="http://schemas.microsoft.com/office/powerpoint/2010/main" val="3837957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F28EB0-FB26-506B-C1C7-8459A85A1700}"/>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7891482-C38A-4F0C-8183-0121632F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6D936A8-A7A6-8011-0C2B-5DC9385B505F}"/>
              </a:ext>
            </a:extLst>
          </p:cNvPr>
          <p:cNvSpPr txBox="1"/>
          <p:nvPr/>
        </p:nvSpPr>
        <p:spPr>
          <a:xfrm>
            <a:off x="5430129" y="486184"/>
            <a:ext cx="6118403" cy="13255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a:latin typeface="+mj-lt"/>
                <a:ea typeface="+mj-ea"/>
                <a:cs typeface="+mj-cs"/>
              </a:rPr>
              <a:t>Conclusion</a:t>
            </a:r>
          </a:p>
        </p:txBody>
      </p:sp>
      <p:pic>
        <p:nvPicPr>
          <p:cNvPr id="8" name="Picture 7" descr="A blue and white circle&#10;&#10;Description automatically generated">
            <a:extLst>
              <a:ext uri="{FF2B5EF4-FFF2-40B4-BE49-F238E27FC236}">
                <a16:creationId xmlns:a16="http://schemas.microsoft.com/office/drawing/2014/main" id="{B3EC8E93-5435-BF97-AE3D-732E539E859B}"/>
              </a:ext>
            </a:extLst>
          </p:cNvPr>
          <p:cNvPicPr>
            <a:picLocks noChangeAspect="1"/>
          </p:cNvPicPr>
          <p:nvPr/>
        </p:nvPicPr>
        <p:blipFill>
          <a:blip r:embed="rId2"/>
          <a:stretch>
            <a:fillRect/>
          </a:stretch>
        </p:blipFill>
        <p:spPr>
          <a:xfrm>
            <a:off x="643466" y="618957"/>
            <a:ext cx="4100921" cy="2469492"/>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pic>
        <p:nvPicPr>
          <p:cNvPr id="6" name="Picture 5" descr="A logo of a person with a graduation cap&#10;&#10;Description automatically generated">
            <a:extLst>
              <a:ext uri="{FF2B5EF4-FFF2-40B4-BE49-F238E27FC236}">
                <a16:creationId xmlns:a16="http://schemas.microsoft.com/office/drawing/2014/main" id="{195E3A80-7B99-D998-FDBB-0B0B6846A5D9}"/>
              </a:ext>
            </a:extLst>
          </p:cNvPr>
          <p:cNvPicPr>
            <a:picLocks noChangeAspect="1"/>
          </p:cNvPicPr>
          <p:nvPr/>
        </p:nvPicPr>
        <p:blipFill>
          <a:blip r:embed="rId3"/>
          <a:stretch>
            <a:fillRect/>
          </a:stretch>
        </p:blipFill>
        <p:spPr>
          <a:xfrm>
            <a:off x="1854268" y="3543300"/>
            <a:ext cx="2890119" cy="2813049"/>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 name="TextBox 2">
            <a:extLst>
              <a:ext uri="{FF2B5EF4-FFF2-40B4-BE49-F238E27FC236}">
                <a16:creationId xmlns:a16="http://schemas.microsoft.com/office/drawing/2014/main" id="{EEFA0C79-989A-6904-5259-8D671D157994}"/>
              </a:ext>
            </a:extLst>
          </p:cNvPr>
          <p:cNvSpPr txBox="1"/>
          <p:nvPr/>
        </p:nvSpPr>
        <p:spPr>
          <a:xfrm>
            <a:off x="5430129" y="1946684"/>
            <a:ext cx="6118403" cy="4351338"/>
          </a:xfrm>
          <a:prstGeom prst="rect">
            <a:avLst/>
          </a:prstGeom>
        </p:spPr>
        <p:txBody>
          <a:bodyPr vert="horz" lIns="91440" tIns="45720" rIns="91440" bIns="45720" rtlCol="0">
            <a:normAutofit/>
          </a:bodyPr>
          <a:lstStyle/>
          <a:p>
            <a:pPr defTabSz="914400">
              <a:lnSpc>
                <a:spcPct val="90000"/>
              </a:lnSpc>
              <a:spcAft>
                <a:spcPts val="600"/>
              </a:spcAft>
            </a:pPr>
            <a:r>
              <a:rPr lang="en-US" sz="1400" b="1" i="0" dirty="0">
                <a:effectLst/>
              </a:rPr>
              <a:t>Implications for Educational Practices and Policies</a:t>
            </a:r>
          </a:p>
          <a:p>
            <a:pPr indent="-228600" defTabSz="914400">
              <a:lnSpc>
                <a:spcPct val="90000"/>
              </a:lnSpc>
              <a:spcAft>
                <a:spcPts val="600"/>
              </a:spcAft>
              <a:buFont typeface="Arial" panose="020B0604020202020204" pitchFamily="34" charset="0"/>
              <a:buChar char="•"/>
            </a:pPr>
            <a:endParaRPr lang="en-US" sz="1400" b="1" i="0" dirty="0">
              <a:effectLst/>
            </a:endParaRPr>
          </a:p>
          <a:p>
            <a:pPr indent="-228600" defTabSz="914400">
              <a:lnSpc>
                <a:spcPct val="90000"/>
              </a:lnSpc>
              <a:spcAft>
                <a:spcPts val="600"/>
              </a:spcAft>
              <a:buFont typeface="Arial" panose="020B0604020202020204" pitchFamily="34" charset="0"/>
              <a:buChar char="•"/>
            </a:pPr>
            <a:r>
              <a:rPr lang="en-US" sz="1400" b="1" i="0" dirty="0">
                <a:effectLst/>
              </a:rPr>
              <a:t>   Gender Differences:</a:t>
            </a:r>
            <a:r>
              <a:rPr lang="en-US" sz="1400" b="0" i="0" dirty="0">
                <a:effectLst/>
              </a:rPr>
              <a:t> The significant impact of gender on reading scores suggests the need for targeted interventions to support male students in improving their reading skills.</a:t>
            </a:r>
          </a:p>
          <a:p>
            <a:pPr indent="-228600" defTabSz="914400">
              <a:lnSpc>
                <a:spcPct val="90000"/>
              </a:lnSpc>
              <a:spcAft>
                <a:spcPts val="600"/>
              </a:spcAft>
              <a:buFont typeface="Arial" panose="020B0604020202020204" pitchFamily="34" charset="0"/>
              <a:buChar char="•"/>
            </a:pPr>
            <a:endParaRPr lang="en-US" sz="1400" b="0" i="0" dirty="0">
              <a:effectLst/>
            </a:endParaRPr>
          </a:p>
          <a:p>
            <a:pPr indent="-228600" defTabSz="914400">
              <a:lnSpc>
                <a:spcPct val="90000"/>
              </a:lnSpc>
              <a:spcAft>
                <a:spcPts val="600"/>
              </a:spcAft>
              <a:buFont typeface="Arial" panose="020B0604020202020204" pitchFamily="34" charset="0"/>
              <a:buChar char="•"/>
            </a:pPr>
            <a:r>
              <a:rPr lang="en-US" sz="1400" b="1" i="0" dirty="0">
                <a:effectLst/>
              </a:rPr>
              <a:t>   Parental Education:</a:t>
            </a:r>
            <a:r>
              <a:rPr lang="en-US" sz="1400" b="0" i="0" dirty="0">
                <a:effectLst/>
              </a:rPr>
              <a:t> The influence of parental education highlights the importance of parental involvement and support in a child's education. Programs that engage parents and provide resources for educational support could be beneficial.</a:t>
            </a:r>
          </a:p>
          <a:p>
            <a:pPr indent="-228600" defTabSz="914400">
              <a:lnSpc>
                <a:spcPct val="90000"/>
              </a:lnSpc>
              <a:spcAft>
                <a:spcPts val="600"/>
              </a:spcAft>
              <a:buFont typeface="Arial" panose="020B0604020202020204" pitchFamily="34" charset="0"/>
              <a:buChar char="•"/>
            </a:pPr>
            <a:endParaRPr lang="en-US" sz="1400" b="0" i="0" dirty="0">
              <a:effectLst/>
            </a:endParaRPr>
          </a:p>
          <a:p>
            <a:pPr indent="-228600" defTabSz="914400">
              <a:lnSpc>
                <a:spcPct val="90000"/>
              </a:lnSpc>
              <a:spcAft>
                <a:spcPts val="600"/>
              </a:spcAft>
              <a:buFont typeface="Arial" panose="020B0604020202020204" pitchFamily="34" charset="0"/>
              <a:buChar char="•"/>
            </a:pPr>
            <a:r>
              <a:rPr lang="en-US" sz="1400" b="1" i="0" dirty="0">
                <a:effectLst/>
              </a:rPr>
              <a:t>   Predictors of Success:</a:t>
            </a:r>
            <a:r>
              <a:rPr lang="en-US" sz="1400" b="0" i="0" dirty="0">
                <a:effectLst/>
              </a:rPr>
              <a:t> Factors such as English spoken at home, computer use for schoolwork, and regular reading habits are significant predictors of reading success. Educational policies should encourage these practices to enhance student performance.</a:t>
            </a:r>
          </a:p>
          <a:p>
            <a:pPr indent="-228600" defTabSz="914400">
              <a:lnSpc>
                <a:spcPct val="90000"/>
              </a:lnSpc>
              <a:spcAft>
                <a:spcPts val="600"/>
              </a:spcAft>
              <a:buFont typeface="Arial" panose="020B0604020202020204" pitchFamily="34" charset="0"/>
              <a:buChar char="•"/>
            </a:pPr>
            <a:endParaRPr lang="en-US" sz="1400" b="0" i="0" dirty="0">
              <a:effectLst/>
            </a:endParaRPr>
          </a:p>
          <a:p>
            <a:pPr indent="-228600" defTabSz="914400">
              <a:lnSpc>
                <a:spcPct val="90000"/>
              </a:lnSpc>
              <a:spcAft>
                <a:spcPts val="600"/>
              </a:spcAft>
              <a:buFont typeface="Arial" panose="020B0604020202020204" pitchFamily="34" charset="0"/>
              <a:buChar char="•"/>
            </a:pPr>
            <a:r>
              <a:rPr lang="en-US" sz="1400" b="0" i="0" dirty="0">
                <a:effectLst/>
              </a:rPr>
              <a:t>These findings can guide educators and policymakers in developing strategies to improve reading outcomes for students.</a:t>
            </a:r>
          </a:p>
        </p:txBody>
      </p:sp>
      <p:sp>
        <p:nvSpPr>
          <p:cNvPr id="15" name="Arc 14">
            <a:extLst>
              <a:ext uri="{FF2B5EF4-FFF2-40B4-BE49-F238E27FC236}">
                <a16:creationId xmlns:a16="http://schemas.microsoft.com/office/drawing/2014/main" id="{DA4B6E73-2318-4814-8EB1-306D53723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64111">
            <a:off x="-991925" y="5644752"/>
            <a:ext cx="2987899" cy="2987899"/>
          </a:xfrm>
          <a:prstGeom prst="arc">
            <a:avLst>
              <a:gd name="adj1" fmla="val 16200000"/>
              <a:gd name="adj2" fmla="val 2158147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0232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98D7AC-EC15-75C9-8EF2-D20471F57E85}"/>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985D7ABB-5E9B-1970-04E5-664004C973C1}"/>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kern="1200">
                <a:solidFill>
                  <a:schemeClr val="tx1"/>
                </a:solidFill>
                <a:latin typeface="+mj-lt"/>
                <a:ea typeface="+mj-ea"/>
                <a:cs typeface="+mj-cs"/>
              </a:rPr>
              <a:t>Problem Statement</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id="{D0898F63-5482-36B6-0563-92A947CBFB7C}"/>
              </a:ext>
            </a:extLst>
          </p:cNvPr>
          <p:cNvSpPr txBox="1"/>
          <p:nvPr/>
        </p:nvSpPr>
        <p:spPr>
          <a:xfrm>
            <a:off x="838200" y="1825625"/>
            <a:ext cx="10515600" cy="4351338"/>
          </a:xfrm>
          <a:prstGeom prst="rect">
            <a:avLst/>
          </a:prstGeom>
        </p:spPr>
        <p:txBody>
          <a:bodyPr vert="horz" lIns="91440" tIns="45720" rIns="91440" bIns="45720" rtlCol="0">
            <a:normAutofit/>
          </a:bodyPr>
          <a:lstStyle/>
          <a:p>
            <a:pPr defTabSz="914400">
              <a:lnSpc>
                <a:spcPct val="90000"/>
              </a:lnSpc>
              <a:spcAft>
                <a:spcPts val="600"/>
              </a:spcAft>
            </a:pPr>
            <a:r>
              <a:rPr lang="en-US" dirty="0"/>
              <a:t>The PISA (Program for International Student Assessment) dataset provides insight into the educational performance of 15-year-olds worldwide. This project aims to analyze various factors influencing students' reading scores. We will identify significant predictors of reading performance by evaluating demographics, parental education, school characteristics, and student behavior. The findings can help educators and policymakers understand how to improve student outcomes.</a:t>
            </a:r>
            <a:endParaRPr lang="en-US" b="0" i="0" dirty="0">
              <a:effectLst/>
            </a:endParaRP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r>
              <a:rPr lang="en-US" dirty="0"/>
              <a:t>Dataset: </a:t>
            </a:r>
            <a:r>
              <a:rPr lang="en-US" dirty="0">
                <a:hlinkClick r:id="rId2"/>
              </a:rPr>
              <a:t>PISA</a:t>
            </a:r>
            <a:endParaRPr lang="en-US" dirty="0"/>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73B97B3A-2AA1-4140-D4D1-7015E1BFDF0A}"/>
              </a:ext>
            </a:extLst>
          </p:cNvPr>
          <p:cNvPicPr>
            <a:picLocks noChangeAspect="1"/>
          </p:cNvPicPr>
          <p:nvPr/>
        </p:nvPicPr>
        <p:blipFill>
          <a:blip r:embed="rId3"/>
          <a:stretch>
            <a:fillRect/>
          </a:stretch>
        </p:blipFill>
        <p:spPr>
          <a:xfrm>
            <a:off x="11363225" y="96439"/>
            <a:ext cx="615558" cy="599143"/>
          </a:xfrm>
          <a:prstGeom prst="rect">
            <a:avLst/>
          </a:prstGeom>
        </p:spPr>
      </p:pic>
    </p:spTree>
    <p:extLst>
      <p:ext uri="{BB962C8B-B14F-4D97-AF65-F5344CB8AC3E}">
        <p14:creationId xmlns:p14="http://schemas.microsoft.com/office/powerpoint/2010/main" val="664110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3FC29A1-6B54-E16E-A1BF-B125CE1A7326}"/>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0FE9D54-73D5-CD5E-62F2-9FB8DDB07C41}"/>
              </a:ext>
            </a:extLst>
          </p:cNvPr>
          <p:cNvSpPr txBox="1"/>
          <p:nvPr/>
        </p:nvSpPr>
        <p:spPr>
          <a:xfrm>
            <a:off x="6151294" y="486184"/>
            <a:ext cx="5397237" cy="13255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a:latin typeface="+mj-lt"/>
                <a:ea typeface="+mj-ea"/>
                <a:cs typeface="+mj-cs"/>
              </a:rPr>
              <a:t>Dataset overview </a:t>
            </a:r>
          </a:p>
        </p:txBody>
      </p:sp>
      <p:pic>
        <p:nvPicPr>
          <p:cNvPr id="3" name="Picture 2">
            <a:extLst>
              <a:ext uri="{FF2B5EF4-FFF2-40B4-BE49-F238E27FC236}">
                <a16:creationId xmlns:a16="http://schemas.microsoft.com/office/drawing/2014/main" id="{D77B6EFC-D3E2-A3F8-4198-E111CAB1A5B5}"/>
              </a:ext>
            </a:extLst>
          </p:cNvPr>
          <p:cNvPicPr>
            <a:picLocks noChangeAspect="1"/>
          </p:cNvPicPr>
          <p:nvPr/>
        </p:nvPicPr>
        <p:blipFill>
          <a:blip r:embed="rId2"/>
          <a:stretch>
            <a:fillRect/>
          </a:stretch>
        </p:blipFill>
        <p:spPr>
          <a:xfrm>
            <a:off x="6094476" y="3710298"/>
            <a:ext cx="3645310" cy="2961815"/>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15" name="Freeform: Shape 14">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1CB21AA9-B21E-F0BC-ABC4-50C801A468F2}"/>
              </a:ext>
            </a:extLst>
          </p:cNvPr>
          <p:cNvPicPr>
            <a:picLocks noChangeAspect="1"/>
          </p:cNvPicPr>
          <p:nvPr/>
        </p:nvPicPr>
        <p:blipFill>
          <a:blip r:embed="rId3"/>
          <a:stretch>
            <a:fillRect/>
          </a:stretch>
        </p:blipFill>
        <p:spPr>
          <a:xfrm>
            <a:off x="468931" y="396010"/>
            <a:ext cx="4559303" cy="5902012"/>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5" name="TextBox 4">
            <a:extLst>
              <a:ext uri="{FF2B5EF4-FFF2-40B4-BE49-F238E27FC236}">
                <a16:creationId xmlns:a16="http://schemas.microsoft.com/office/drawing/2014/main" id="{05F8D8B1-D862-80BF-C0C9-7A2ADC66BB5E}"/>
              </a:ext>
            </a:extLst>
          </p:cNvPr>
          <p:cNvSpPr txBox="1"/>
          <p:nvPr/>
        </p:nvSpPr>
        <p:spPr>
          <a:xfrm>
            <a:off x="6151294" y="1946684"/>
            <a:ext cx="5397237" cy="4351338"/>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a:t>The dataset includes multiple features related to students' backgrounds and their performance in reading assessments. Below are the key variables in the dataset: </a:t>
            </a:r>
          </a:p>
          <a:p>
            <a:pPr indent="-228600" defTabSz="914400">
              <a:lnSpc>
                <a:spcPct val="90000"/>
              </a:lnSpc>
              <a:spcAft>
                <a:spcPts val="600"/>
              </a:spcAft>
              <a:buFont typeface="Arial" panose="020B0604020202020204" pitchFamily="34" charset="0"/>
              <a:buChar char="•"/>
            </a:pPr>
            <a:endParaRPr lang="en-US"/>
          </a:p>
          <a:p>
            <a:pPr indent="-228600" defTabSz="914400">
              <a:lnSpc>
                <a:spcPct val="90000"/>
              </a:lnSpc>
              <a:spcAft>
                <a:spcPts val="600"/>
              </a:spcAft>
              <a:buFont typeface="Arial" panose="020B0604020202020204" pitchFamily="34" charset="0"/>
              <a:buChar char="•"/>
            </a:pPr>
            <a:endParaRPr lang="en-US"/>
          </a:p>
        </p:txBody>
      </p:sp>
      <p:sp>
        <p:nvSpPr>
          <p:cNvPr id="17" name="Arc 16">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8" name="Picture 7">
            <a:extLst>
              <a:ext uri="{FF2B5EF4-FFF2-40B4-BE49-F238E27FC236}">
                <a16:creationId xmlns:a16="http://schemas.microsoft.com/office/drawing/2014/main" id="{7ECF911F-94DE-7B17-D7AE-27BE2FC45328}"/>
              </a:ext>
            </a:extLst>
          </p:cNvPr>
          <p:cNvPicPr>
            <a:picLocks noChangeAspect="1"/>
          </p:cNvPicPr>
          <p:nvPr/>
        </p:nvPicPr>
        <p:blipFill>
          <a:blip r:embed="rId4"/>
          <a:stretch>
            <a:fillRect/>
          </a:stretch>
        </p:blipFill>
        <p:spPr>
          <a:xfrm>
            <a:off x="11363225" y="96439"/>
            <a:ext cx="615558" cy="599143"/>
          </a:xfrm>
          <a:prstGeom prst="rect">
            <a:avLst/>
          </a:prstGeom>
        </p:spPr>
      </p:pic>
    </p:spTree>
    <p:extLst>
      <p:ext uri="{BB962C8B-B14F-4D97-AF65-F5344CB8AC3E}">
        <p14:creationId xmlns:p14="http://schemas.microsoft.com/office/powerpoint/2010/main" val="2045887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9131675-47EA-8EAA-156D-F6C24F1C7634}"/>
              </a:ext>
            </a:extLst>
          </p:cNvPr>
          <p:cNvSpPr txBox="1"/>
          <p:nvPr/>
        </p:nvSpPr>
        <p:spPr>
          <a:xfrm>
            <a:off x="6151294" y="486184"/>
            <a:ext cx="5397237" cy="13255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a:latin typeface="+mj-lt"/>
                <a:ea typeface="+mj-ea"/>
                <a:cs typeface="+mj-cs"/>
              </a:rPr>
              <a:t>Data inspection</a:t>
            </a:r>
          </a:p>
        </p:txBody>
      </p:sp>
      <p:pic>
        <p:nvPicPr>
          <p:cNvPr id="13" name="Picture 12">
            <a:extLst>
              <a:ext uri="{FF2B5EF4-FFF2-40B4-BE49-F238E27FC236}">
                <a16:creationId xmlns:a16="http://schemas.microsoft.com/office/drawing/2014/main" id="{3DE0C8D5-107A-7F1C-B41B-1573528ADA21}"/>
              </a:ext>
            </a:extLst>
          </p:cNvPr>
          <p:cNvPicPr>
            <a:picLocks noChangeAspect="1"/>
          </p:cNvPicPr>
          <p:nvPr/>
        </p:nvPicPr>
        <p:blipFill>
          <a:blip r:embed="rId2"/>
          <a:stretch>
            <a:fillRect/>
          </a:stretch>
        </p:blipFill>
        <p:spPr>
          <a:xfrm>
            <a:off x="880481" y="598677"/>
            <a:ext cx="3780089" cy="1989665"/>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22" name="Freeform: Shape 21">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5780385F-80A0-E107-1FD9-ED2CCEF0A2DF}"/>
              </a:ext>
            </a:extLst>
          </p:cNvPr>
          <p:cNvPicPr>
            <a:picLocks noChangeAspect="1"/>
          </p:cNvPicPr>
          <p:nvPr/>
        </p:nvPicPr>
        <p:blipFill>
          <a:blip r:embed="rId3"/>
          <a:stretch>
            <a:fillRect/>
          </a:stretch>
        </p:blipFill>
        <p:spPr>
          <a:xfrm>
            <a:off x="843378" y="2653749"/>
            <a:ext cx="2738021" cy="3614550"/>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5" name="TextBox 4">
            <a:extLst>
              <a:ext uri="{FF2B5EF4-FFF2-40B4-BE49-F238E27FC236}">
                <a16:creationId xmlns:a16="http://schemas.microsoft.com/office/drawing/2014/main" id="{8AEC1057-47E1-F93F-64CF-ED56AAA8FE4E}"/>
              </a:ext>
            </a:extLst>
          </p:cNvPr>
          <p:cNvSpPr txBox="1"/>
          <p:nvPr/>
        </p:nvSpPr>
        <p:spPr>
          <a:xfrm>
            <a:off x="6151294" y="1946684"/>
            <a:ext cx="5397237" cy="4351338"/>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dirty="0"/>
              <a:t>Data types of the columns and the missing values were checked using the pandas python libraries. B</a:t>
            </a:r>
            <a:r>
              <a:rPr lang="en-US" b="0" i="0" dirty="0">
                <a:effectLst/>
              </a:rPr>
              <a:t>elow are the observations:</a:t>
            </a:r>
          </a:p>
          <a:p>
            <a:pPr indent="-228600" defTabSz="914400">
              <a:lnSpc>
                <a:spcPct val="90000"/>
              </a:lnSpc>
              <a:spcAft>
                <a:spcPts val="600"/>
              </a:spcAft>
              <a:buFont typeface="Arial" panose="020B0604020202020204" pitchFamily="34" charset="0"/>
              <a:buChar char="•"/>
            </a:pPr>
            <a:r>
              <a:rPr lang="en-US" b="0" i="0" dirty="0">
                <a:effectLst/>
              </a:rPr>
              <a:t> </a:t>
            </a:r>
          </a:p>
          <a:p>
            <a:pPr marL="171450" indent="-228600" defTabSz="914400">
              <a:lnSpc>
                <a:spcPct val="90000"/>
              </a:lnSpc>
              <a:spcAft>
                <a:spcPts val="600"/>
              </a:spcAft>
              <a:buFont typeface="Arial" panose="020B0604020202020204" pitchFamily="34" charset="0"/>
              <a:buChar char="•"/>
            </a:pPr>
            <a:r>
              <a:rPr lang="en-US" b="0" i="0" dirty="0">
                <a:effectLst/>
              </a:rPr>
              <a:t>The dataset contains 3663 entries and 24 columns. </a:t>
            </a:r>
          </a:p>
          <a:p>
            <a:pPr marL="171450" indent="-228600" defTabSz="914400">
              <a:lnSpc>
                <a:spcPct val="90000"/>
              </a:lnSpc>
              <a:spcAft>
                <a:spcPts val="600"/>
              </a:spcAft>
              <a:buFont typeface="Arial" panose="020B0604020202020204" pitchFamily="34" charset="0"/>
              <a:buChar char="•"/>
            </a:pPr>
            <a:r>
              <a:rPr lang="en-US" b="0" i="0" dirty="0">
                <a:effectLst/>
              </a:rPr>
              <a:t>Most columns are of type float64, with 'grade' and 'male' being int64, and '</a:t>
            </a:r>
            <a:r>
              <a:rPr lang="en-US" b="0" i="0" dirty="0" err="1">
                <a:effectLst/>
              </a:rPr>
              <a:t>raceeth</a:t>
            </a:r>
            <a:r>
              <a:rPr lang="en-US" b="0" i="0" dirty="0">
                <a:effectLst/>
              </a:rPr>
              <a:t>' being object (likely categorical).</a:t>
            </a:r>
          </a:p>
          <a:p>
            <a:pPr marL="171450" indent="-228600" defTabSz="914400">
              <a:lnSpc>
                <a:spcPct val="90000"/>
              </a:lnSpc>
              <a:spcAft>
                <a:spcPts val="600"/>
              </a:spcAft>
              <a:buFont typeface="Arial" panose="020B0604020202020204" pitchFamily="34" charset="0"/>
              <a:buChar char="•"/>
            </a:pPr>
            <a:r>
              <a:rPr lang="en-US" b="0" i="0" dirty="0">
                <a:effectLst/>
              </a:rPr>
              <a:t>There are missing values in several columns, with '</a:t>
            </a:r>
            <a:r>
              <a:rPr lang="en-US" b="0" i="0" dirty="0" err="1">
                <a:effectLst/>
              </a:rPr>
              <a:t>fatherBachelors</a:t>
            </a:r>
            <a:r>
              <a:rPr lang="en-US" b="0" i="0" dirty="0">
                <a:effectLst/>
              </a:rPr>
              <a:t>' having the most (569 missing values).</a:t>
            </a:r>
          </a:p>
          <a:p>
            <a:pPr indent="-228600" defTabSz="914400">
              <a:lnSpc>
                <a:spcPct val="90000"/>
              </a:lnSpc>
              <a:spcAft>
                <a:spcPts val="600"/>
              </a:spcAft>
              <a:buFont typeface="Arial" panose="020B0604020202020204" pitchFamily="34" charset="0"/>
              <a:buChar char="•"/>
            </a:pPr>
            <a:endParaRPr lang="en-US" dirty="0"/>
          </a:p>
        </p:txBody>
      </p:sp>
      <p:sp>
        <p:nvSpPr>
          <p:cNvPr id="24" name="Arc 23">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9123E022-ED24-71BB-745B-D0CF71DC7E95}"/>
              </a:ext>
            </a:extLst>
          </p:cNvPr>
          <p:cNvPicPr>
            <a:picLocks noChangeAspect="1"/>
          </p:cNvPicPr>
          <p:nvPr/>
        </p:nvPicPr>
        <p:blipFill>
          <a:blip r:embed="rId4"/>
          <a:stretch>
            <a:fillRect/>
          </a:stretch>
        </p:blipFill>
        <p:spPr>
          <a:xfrm>
            <a:off x="11363225" y="96439"/>
            <a:ext cx="615558" cy="599143"/>
          </a:xfrm>
          <a:prstGeom prst="rect">
            <a:avLst/>
          </a:prstGeom>
        </p:spPr>
      </p:pic>
    </p:spTree>
    <p:extLst>
      <p:ext uri="{BB962C8B-B14F-4D97-AF65-F5344CB8AC3E}">
        <p14:creationId xmlns:p14="http://schemas.microsoft.com/office/powerpoint/2010/main" val="285828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E831CC-8E42-EB44-5BDC-FB9DA617D067}"/>
            </a:ext>
          </a:extLst>
        </p:cNvPr>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225E74B-0ECF-1A30-5D88-B5410D8F6C73}"/>
              </a:ext>
            </a:extLst>
          </p:cNvPr>
          <p:cNvSpPr txBox="1"/>
          <p:nvPr/>
        </p:nvSpPr>
        <p:spPr>
          <a:xfrm>
            <a:off x="6151294" y="486184"/>
            <a:ext cx="5397237" cy="13255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dirty="0">
                <a:latin typeface="+mj-lt"/>
                <a:ea typeface="+mj-ea"/>
                <a:cs typeface="+mj-cs"/>
              </a:rPr>
              <a:t>Handling Missing Values</a:t>
            </a:r>
          </a:p>
        </p:txBody>
      </p:sp>
      <p:pic>
        <p:nvPicPr>
          <p:cNvPr id="20" name="Picture 19">
            <a:extLst>
              <a:ext uri="{FF2B5EF4-FFF2-40B4-BE49-F238E27FC236}">
                <a16:creationId xmlns:a16="http://schemas.microsoft.com/office/drawing/2014/main" id="{ED8A3D38-8883-E0A8-8288-374483F85EF4}"/>
              </a:ext>
            </a:extLst>
          </p:cNvPr>
          <p:cNvPicPr>
            <a:picLocks noChangeAspect="1"/>
          </p:cNvPicPr>
          <p:nvPr/>
        </p:nvPicPr>
        <p:blipFill>
          <a:blip r:embed="rId2"/>
          <a:stretch>
            <a:fillRect/>
          </a:stretch>
        </p:blipFill>
        <p:spPr>
          <a:xfrm>
            <a:off x="250723" y="1460090"/>
            <a:ext cx="5003330" cy="1123377"/>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29" name="Freeform: Shape 28">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TextBox 20">
            <a:extLst>
              <a:ext uri="{FF2B5EF4-FFF2-40B4-BE49-F238E27FC236}">
                <a16:creationId xmlns:a16="http://schemas.microsoft.com/office/drawing/2014/main" id="{CFD13219-52E0-BD43-7957-07828F603BCF}"/>
              </a:ext>
            </a:extLst>
          </p:cNvPr>
          <p:cNvSpPr txBox="1"/>
          <p:nvPr/>
        </p:nvSpPr>
        <p:spPr>
          <a:xfrm>
            <a:off x="6151294" y="1946684"/>
            <a:ext cx="5397237" cy="4351338"/>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dirty="0"/>
              <a:t>The following steps were followed</a:t>
            </a:r>
          </a:p>
          <a:p>
            <a:pPr indent="-228600" defTabSz="914400">
              <a:lnSpc>
                <a:spcPct val="90000"/>
              </a:lnSpc>
              <a:spcAft>
                <a:spcPts val="600"/>
              </a:spcAft>
              <a:buFont typeface="Arial" panose="020B0604020202020204" pitchFamily="34" charset="0"/>
              <a:buChar char="•"/>
            </a:pPr>
            <a:endParaRPr lang="en-US" b="0" i="0" dirty="0">
              <a:effectLst/>
            </a:endParaRPr>
          </a:p>
          <a:p>
            <a:pPr marL="228600" indent="-228600" defTabSz="914400">
              <a:lnSpc>
                <a:spcPct val="90000"/>
              </a:lnSpc>
              <a:spcAft>
                <a:spcPts val="600"/>
              </a:spcAft>
              <a:buFont typeface="Arial" panose="020B0604020202020204" pitchFamily="34" charset="0"/>
              <a:buChar char="•"/>
            </a:pPr>
            <a:r>
              <a:rPr lang="en-US" b="0" i="0" dirty="0">
                <a:effectLst/>
              </a:rPr>
              <a:t>Fill up the missing values in the '</a:t>
            </a:r>
            <a:r>
              <a:rPr lang="en-US" b="0" i="0" dirty="0" err="1">
                <a:effectLst/>
              </a:rPr>
              <a:t>raceeth</a:t>
            </a:r>
            <a:r>
              <a:rPr lang="en-US" b="0" i="0" dirty="0">
                <a:effectLst/>
              </a:rPr>
              <a:t>' column with 'Unknown’</a:t>
            </a:r>
          </a:p>
          <a:p>
            <a:pPr marL="228600" indent="-228600" defTabSz="914400">
              <a:lnSpc>
                <a:spcPct val="90000"/>
              </a:lnSpc>
              <a:spcAft>
                <a:spcPts val="600"/>
              </a:spcAft>
              <a:buFont typeface="Arial" panose="020B0604020202020204" pitchFamily="34" charset="0"/>
              <a:buChar char="•"/>
            </a:pPr>
            <a:endParaRPr lang="en-US" b="0" i="0" dirty="0">
              <a:effectLst/>
            </a:endParaRPr>
          </a:p>
          <a:p>
            <a:pPr marL="228600" indent="-228600" defTabSz="914400">
              <a:lnSpc>
                <a:spcPct val="90000"/>
              </a:lnSpc>
              <a:spcAft>
                <a:spcPts val="600"/>
              </a:spcAft>
              <a:buFont typeface="Arial" panose="020B0604020202020204" pitchFamily="34" charset="0"/>
              <a:buChar char="•"/>
            </a:pPr>
            <a:r>
              <a:rPr lang="en-US" b="0" i="0" dirty="0">
                <a:effectLst/>
              </a:rPr>
              <a:t>In numeric columns with their mean</a:t>
            </a:r>
          </a:p>
          <a:p>
            <a:pPr marL="228600" indent="-228600" defTabSz="914400">
              <a:lnSpc>
                <a:spcPct val="90000"/>
              </a:lnSpc>
              <a:spcAft>
                <a:spcPts val="600"/>
              </a:spcAft>
              <a:buFont typeface="Arial" panose="020B0604020202020204" pitchFamily="34" charset="0"/>
              <a:buChar char="•"/>
            </a:pPr>
            <a:endParaRPr lang="en-US" b="0" i="0" dirty="0">
              <a:effectLst/>
            </a:endParaRPr>
          </a:p>
          <a:p>
            <a:pPr marL="228600" indent="-228600" defTabSz="914400">
              <a:lnSpc>
                <a:spcPct val="90000"/>
              </a:lnSpc>
              <a:spcAft>
                <a:spcPts val="600"/>
              </a:spcAft>
              <a:buFont typeface="Arial" panose="020B0604020202020204" pitchFamily="34" charset="0"/>
              <a:buChar char="•"/>
            </a:pPr>
            <a:r>
              <a:rPr lang="en-US" b="0" i="0" dirty="0">
                <a:effectLst/>
              </a:rPr>
              <a:t>Convert specified columns to categorical data types</a:t>
            </a:r>
          </a:p>
          <a:p>
            <a:pPr marL="228600" indent="-228600" defTabSz="914400">
              <a:lnSpc>
                <a:spcPct val="90000"/>
              </a:lnSpc>
              <a:spcAft>
                <a:spcPts val="600"/>
              </a:spcAft>
              <a:buFont typeface="Arial" panose="020B0604020202020204" pitchFamily="34" charset="0"/>
              <a:buChar char="•"/>
            </a:pPr>
            <a:endParaRPr lang="en-US" b="0" i="0" dirty="0">
              <a:effectLst/>
            </a:endParaRPr>
          </a:p>
          <a:p>
            <a:pPr marL="228600" indent="-228600" defTabSz="914400">
              <a:lnSpc>
                <a:spcPct val="90000"/>
              </a:lnSpc>
              <a:spcAft>
                <a:spcPts val="600"/>
              </a:spcAft>
              <a:buFont typeface="Arial" panose="020B0604020202020204" pitchFamily="34" charset="0"/>
              <a:buChar char="•"/>
            </a:pPr>
            <a:r>
              <a:rPr lang="en-US" b="0" i="0" dirty="0">
                <a:effectLst/>
              </a:rPr>
              <a:t>Verify the changes by printing missing values, data types, and summary statistics.</a:t>
            </a:r>
          </a:p>
        </p:txBody>
      </p:sp>
      <p:sp>
        <p:nvSpPr>
          <p:cNvPr id="31" name="Arc 30">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2B4F9988-E5D4-5FAD-19E6-56F5CD234317}"/>
              </a:ext>
            </a:extLst>
          </p:cNvPr>
          <p:cNvPicPr>
            <a:picLocks noChangeAspect="1"/>
          </p:cNvPicPr>
          <p:nvPr/>
        </p:nvPicPr>
        <p:blipFill>
          <a:blip r:embed="rId3"/>
          <a:stretch>
            <a:fillRect/>
          </a:stretch>
        </p:blipFill>
        <p:spPr>
          <a:xfrm>
            <a:off x="11363225" y="96439"/>
            <a:ext cx="615558" cy="599143"/>
          </a:xfrm>
          <a:prstGeom prst="rect">
            <a:avLst/>
          </a:prstGeom>
        </p:spPr>
      </p:pic>
      <p:grpSp>
        <p:nvGrpSpPr>
          <p:cNvPr id="18" name="Group 17">
            <a:extLst>
              <a:ext uri="{FF2B5EF4-FFF2-40B4-BE49-F238E27FC236}">
                <a16:creationId xmlns:a16="http://schemas.microsoft.com/office/drawing/2014/main" id="{318B331F-7C4B-EA8F-5C5A-6E9944A1CAA9}"/>
              </a:ext>
            </a:extLst>
          </p:cNvPr>
          <p:cNvGrpSpPr/>
          <p:nvPr/>
        </p:nvGrpSpPr>
        <p:grpSpPr>
          <a:xfrm>
            <a:off x="376084" y="3222523"/>
            <a:ext cx="4877972" cy="2799374"/>
            <a:chOff x="3498532" y="2196584"/>
            <a:chExt cx="8350398" cy="3994665"/>
          </a:xfrm>
        </p:grpSpPr>
        <p:pic>
          <p:nvPicPr>
            <p:cNvPr id="15" name="Picture 14">
              <a:extLst>
                <a:ext uri="{FF2B5EF4-FFF2-40B4-BE49-F238E27FC236}">
                  <a16:creationId xmlns:a16="http://schemas.microsoft.com/office/drawing/2014/main" id="{FA6BEF29-5999-91B0-D329-CE6341B620B8}"/>
                </a:ext>
              </a:extLst>
            </p:cNvPr>
            <p:cNvPicPr>
              <a:picLocks noChangeAspect="1"/>
            </p:cNvPicPr>
            <p:nvPr/>
          </p:nvPicPr>
          <p:blipFill>
            <a:blip r:embed="rId4"/>
            <a:stretch>
              <a:fillRect/>
            </a:stretch>
          </p:blipFill>
          <p:spPr>
            <a:xfrm>
              <a:off x="5468558" y="2609850"/>
              <a:ext cx="2341727" cy="3581399"/>
            </a:xfrm>
            <a:prstGeom prst="rect">
              <a:avLst/>
            </a:prstGeom>
          </p:spPr>
        </p:pic>
        <p:pic>
          <p:nvPicPr>
            <p:cNvPr id="3" name="Picture 2">
              <a:extLst>
                <a:ext uri="{FF2B5EF4-FFF2-40B4-BE49-F238E27FC236}">
                  <a16:creationId xmlns:a16="http://schemas.microsoft.com/office/drawing/2014/main" id="{C2631447-1506-9F59-E640-3142E5CC442C}"/>
                </a:ext>
              </a:extLst>
            </p:cNvPr>
            <p:cNvPicPr>
              <a:picLocks noChangeAspect="1"/>
            </p:cNvPicPr>
            <p:nvPr/>
          </p:nvPicPr>
          <p:blipFill>
            <a:blip r:embed="rId5"/>
            <a:stretch>
              <a:fillRect/>
            </a:stretch>
          </p:blipFill>
          <p:spPr>
            <a:xfrm>
              <a:off x="3498532" y="2609850"/>
              <a:ext cx="2222164" cy="3472536"/>
            </a:xfrm>
            <a:prstGeom prst="rect">
              <a:avLst/>
            </a:prstGeom>
          </p:spPr>
        </p:pic>
        <p:pic>
          <p:nvPicPr>
            <p:cNvPr id="8" name="Picture 7">
              <a:extLst>
                <a:ext uri="{FF2B5EF4-FFF2-40B4-BE49-F238E27FC236}">
                  <a16:creationId xmlns:a16="http://schemas.microsoft.com/office/drawing/2014/main" id="{BB0DA5E7-3FFC-957F-CD25-ABF88C09739E}"/>
                </a:ext>
              </a:extLst>
            </p:cNvPr>
            <p:cNvPicPr>
              <a:picLocks noChangeAspect="1"/>
            </p:cNvPicPr>
            <p:nvPr/>
          </p:nvPicPr>
          <p:blipFill>
            <a:blip r:embed="rId6"/>
            <a:stretch>
              <a:fillRect/>
            </a:stretch>
          </p:blipFill>
          <p:spPr>
            <a:xfrm>
              <a:off x="7929849" y="2628900"/>
              <a:ext cx="1850462" cy="3457930"/>
            </a:xfrm>
            <a:prstGeom prst="rect">
              <a:avLst/>
            </a:prstGeom>
          </p:spPr>
        </p:pic>
        <p:sp>
          <p:nvSpPr>
            <p:cNvPr id="9" name="Isosceles Triangle 8">
              <a:extLst>
                <a:ext uri="{FF2B5EF4-FFF2-40B4-BE49-F238E27FC236}">
                  <a16:creationId xmlns:a16="http://schemas.microsoft.com/office/drawing/2014/main" id="{8FF9B22F-3FBF-7D36-7156-FA224D79E5D6}"/>
                </a:ext>
              </a:extLst>
            </p:cNvPr>
            <p:cNvSpPr/>
            <p:nvPr/>
          </p:nvSpPr>
          <p:spPr>
            <a:xfrm rot="5400000">
              <a:off x="7569691" y="4104953"/>
              <a:ext cx="481189" cy="239126"/>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0DFC4CC7-7FF4-EBB9-118A-D9E8E6E719C2}"/>
                </a:ext>
              </a:extLst>
            </p:cNvPr>
            <p:cNvSpPr txBox="1"/>
            <p:nvPr/>
          </p:nvSpPr>
          <p:spPr>
            <a:xfrm>
              <a:off x="4724604" y="2196584"/>
              <a:ext cx="1487908" cy="307777"/>
            </a:xfrm>
            <a:prstGeom prst="rect">
              <a:avLst/>
            </a:prstGeom>
            <a:noFill/>
          </p:spPr>
          <p:txBody>
            <a:bodyPr wrap="none" rtlCol="0">
              <a:spAutoFit/>
            </a:bodyPr>
            <a:lstStyle/>
            <a:p>
              <a:pPr defTabSz="256032">
                <a:spcAft>
                  <a:spcPts val="600"/>
                </a:spcAft>
              </a:pPr>
              <a:r>
                <a:rPr lang="en-AU" sz="784" kern="1200">
                  <a:solidFill>
                    <a:schemeClr val="tx1"/>
                  </a:solidFill>
                  <a:latin typeface="Georgia" panose="02040502050405020303" pitchFamily="18" charset="0"/>
                  <a:ea typeface="+mn-ea"/>
                  <a:cs typeface="+mn-cs"/>
                </a:rPr>
                <a:t>Before Cleaning </a:t>
              </a:r>
              <a:endParaRPr lang="en-AU" sz="1400">
                <a:latin typeface="Georgia" panose="02040502050405020303" pitchFamily="18" charset="0"/>
              </a:endParaRPr>
            </a:p>
          </p:txBody>
        </p:sp>
        <p:sp>
          <p:nvSpPr>
            <p:cNvPr id="11" name="TextBox 10">
              <a:extLst>
                <a:ext uri="{FF2B5EF4-FFF2-40B4-BE49-F238E27FC236}">
                  <a16:creationId xmlns:a16="http://schemas.microsoft.com/office/drawing/2014/main" id="{FFD0051E-1BFB-4974-4076-C5BF5B699EC8}"/>
                </a:ext>
              </a:extLst>
            </p:cNvPr>
            <p:cNvSpPr txBox="1"/>
            <p:nvPr/>
          </p:nvSpPr>
          <p:spPr>
            <a:xfrm>
              <a:off x="9094867" y="2196584"/>
              <a:ext cx="1370888" cy="307777"/>
            </a:xfrm>
            <a:prstGeom prst="rect">
              <a:avLst/>
            </a:prstGeom>
            <a:noFill/>
          </p:spPr>
          <p:txBody>
            <a:bodyPr wrap="none" rtlCol="0">
              <a:spAutoFit/>
            </a:bodyPr>
            <a:lstStyle/>
            <a:p>
              <a:pPr defTabSz="256032">
                <a:spcAft>
                  <a:spcPts val="600"/>
                </a:spcAft>
              </a:pPr>
              <a:r>
                <a:rPr lang="en-AU" sz="784" kern="1200">
                  <a:solidFill>
                    <a:schemeClr val="tx1"/>
                  </a:solidFill>
                  <a:latin typeface="Georgia" panose="02040502050405020303" pitchFamily="18" charset="0"/>
                  <a:ea typeface="+mn-ea"/>
                  <a:cs typeface="+mn-cs"/>
                </a:rPr>
                <a:t>After Cleaning </a:t>
              </a:r>
              <a:endParaRPr lang="en-AU" sz="1400">
                <a:latin typeface="Georgia" panose="02040502050405020303" pitchFamily="18" charset="0"/>
              </a:endParaRPr>
            </a:p>
          </p:txBody>
        </p:sp>
        <p:pic>
          <p:nvPicPr>
            <p:cNvPr id="17" name="Picture 16">
              <a:extLst>
                <a:ext uri="{FF2B5EF4-FFF2-40B4-BE49-F238E27FC236}">
                  <a16:creationId xmlns:a16="http://schemas.microsoft.com/office/drawing/2014/main" id="{DDEA8AC1-4B82-805A-0F01-9AAE0FD2209E}"/>
                </a:ext>
              </a:extLst>
            </p:cNvPr>
            <p:cNvPicPr>
              <a:picLocks noChangeAspect="1"/>
            </p:cNvPicPr>
            <p:nvPr/>
          </p:nvPicPr>
          <p:blipFill>
            <a:blip r:embed="rId7"/>
            <a:stretch>
              <a:fillRect/>
            </a:stretch>
          </p:blipFill>
          <p:spPr>
            <a:xfrm>
              <a:off x="9780311" y="2628900"/>
              <a:ext cx="2068619" cy="3457930"/>
            </a:xfrm>
            <a:prstGeom prst="rect">
              <a:avLst/>
            </a:prstGeom>
          </p:spPr>
        </p:pic>
      </p:grpSp>
    </p:spTree>
    <p:extLst>
      <p:ext uri="{BB962C8B-B14F-4D97-AF65-F5344CB8AC3E}">
        <p14:creationId xmlns:p14="http://schemas.microsoft.com/office/powerpoint/2010/main" val="178039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ED085F-3230-1920-B356-41622C7E5FA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849D954-9627-9CD1-35F6-6FB28F536F48}"/>
              </a:ext>
            </a:extLst>
          </p:cNvPr>
          <p:cNvSpPr txBox="1"/>
          <p:nvPr/>
        </p:nvSpPr>
        <p:spPr>
          <a:xfrm>
            <a:off x="520996" y="233917"/>
            <a:ext cx="4271362" cy="769441"/>
          </a:xfrm>
          <a:prstGeom prst="rect">
            <a:avLst/>
          </a:prstGeom>
          <a:noFill/>
        </p:spPr>
        <p:txBody>
          <a:bodyPr wrap="none" rtlCol="0">
            <a:spAutoFit/>
          </a:bodyPr>
          <a:lstStyle/>
          <a:p>
            <a:r>
              <a:rPr lang="en-AU" sz="4400" dirty="0">
                <a:latin typeface="+mj-lt"/>
                <a:ea typeface="+mj-ea"/>
                <a:cs typeface="+mj-cs"/>
              </a:rPr>
              <a:t>Data Visualization</a:t>
            </a:r>
          </a:p>
        </p:txBody>
      </p:sp>
      <p:sp>
        <p:nvSpPr>
          <p:cNvPr id="5" name="TextBox 4">
            <a:extLst>
              <a:ext uri="{FF2B5EF4-FFF2-40B4-BE49-F238E27FC236}">
                <a16:creationId xmlns:a16="http://schemas.microsoft.com/office/drawing/2014/main" id="{A4A937DF-BBBA-5AD6-622D-70955CDABAB9}"/>
              </a:ext>
            </a:extLst>
          </p:cNvPr>
          <p:cNvSpPr txBox="1"/>
          <p:nvPr/>
        </p:nvSpPr>
        <p:spPr>
          <a:xfrm>
            <a:off x="520996" y="1170861"/>
            <a:ext cx="5467816" cy="2185214"/>
          </a:xfrm>
          <a:prstGeom prst="rect">
            <a:avLst/>
          </a:prstGeom>
          <a:noFill/>
        </p:spPr>
        <p:txBody>
          <a:bodyPr wrap="square">
            <a:spAutoFit/>
          </a:bodyPr>
          <a:lstStyle/>
          <a:p>
            <a:pPr algn="l"/>
            <a:r>
              <a:rPr lang="en-US" sz="1000" b="0" i="0" dirty="0">
                <a:solidFill>
                  <a:srgbClr val="212121"/>
                </a:solidFill>
                <a:effectLst/>
                <a:latin typeface="Georgia" panose="02040502050405020303" pitchFamily="18" charset="0"/>
              </a:rPr>
              <a:t>The following three data visualizations were used to analyze the data </a:t>
            </a:r>
          </a:p>
          <a:p>
            <a:pPr algn="l"/>
            <a:endParaRPr lang="en-US" sz="1000" b="0" i="0" dirty="0">
              <a:solidFill>
                <a:srgbClr val="212121"/>
              </a:solidFill>
              <a:effectLst/>
              <a:latin typeface="Georgia" panose="02040502050405020303" pitchFamily="18" charset="0"/>
            </a:endParaRPr>
          </a:p>
          <a:p>
            <a:pPr algn="l">
              <a:buFont typeface="+mj-lt"/>
              <a:buAutoNum type="arabicPeriod"/>
            </a:pPr>
            <a:r>
              <a:rPr lang="en-US" sz="1000" b="1" i="0" dirty="0">
                <a:solidFill>
                  <a:srgbClr val="212121"/>
                </a:solidFill>
                <a:effectLst/>
                <a:latin typeface="Georgia" panose="02040502050405020303" pitchFamily="18" charset="0"/>
              </a:rPr>
              <a:t>Box Plot of Reading Scores by Race/Ethnicity</a:t>
            </a:r>
            <a:r>
              <a:rPr lang="en-US" sz="1000" b="0" i="0" dirty="0">
                <a:solidFill>
                  <a:srgbClr val="212121"/>
                </a:solidFill>
                <a:effectLst/>
                <a:latin typeface="Georgia" panose="02040502050405020303" pitchFamily="18" charset="0"/>
              </a:rPr>
              <a:t>: </a:t>
            </a:r>
          </a:p>
          <a:p>
            <a:pPr algn="l"/>
            <a:r>
              <a:rPr lang="en-US" sz="1000" b="0" i="0" dirty="0">
                <a:solidFill>
                  <a:srgbClr val="212121"/>
                </a:solidFill>
                <a:effectLst/>
                <a:latin typeface="Georgia" panose="02040502050405020303" pitchFamily="18" charset="0"/>
              </a:rPr>
              <a:t>This plot shows the distribution of reading scores across different racial/ethnic groups.</a:t>
            </a:r>
          </a:p>
          <a:p>
            <a:pPr algn="l">
              <a:buFont typeface="+mj-lt"/>
              <a:buAutoNum type="arabicPeriod"/>
            </a:pPr>
            <a:endParaRPr lang="en-US" sz="1000" b="0" i="0" dirty="0">
              <a:solidFill>
                <a:srgbClr val="212121"/>
              </a:solidFill>
              <a:effectLst/>
              <a:latin typeface="Georgia" panose="02040502050405020303" pitchFamily="18" charset="0"/>
            </a:endParaRPr>
          </a:p>
          <a:p>
            <a:pPr algn="l"/>
            <a:r>
              <a:rPr lang="en-US" sz="1000" b="1" i="0" dirty="0">
                <a:solidFill>
                  <a:srgbClr val="212121"/>
                </a:solidFill>
                <a:effectLst/>
                <a:latin typeface="Georgia" panose="02040502050405020303" pitchFamily="18" charset="0"/>
              </a:rPr>
              <a:t>2. Scatter Plot of Reading Scores vs. Minutes per Week Spent on English</a:t>
            </a:r>
            <a:r>
              <a:rPr lang="en-US" sz="1000" b="0" i="0" dirty="0">
                <a:solidFill>
                  <a:srgbClr val="212121"/>
                </a:solidFill>
                <a:effectLst/>
                <a:latin typeface="Georgia" panose="02040502050405020303" pitchFamily="18" charset="0"/>
              </a:rPr>
              <a:t>: </a:t>
            </a:r>
          </a:p>
          <a:p>
            <a:pPr algn="l"/>
            <a:r>
              <a:rPr lang="en-US" sz="1000" b="0" i="0" dirty="0">
                <a:solidFill>
                  <a:srgbClr val="212121"/>
                </a:solidFill>
                <a:effectLst/>
                <a:latin typeface="Georgia" panose="02040502050405020303" pitchFamily="18" charset="0"/>
              </a:rPr>
              <a:t>This plot illustrates the relationship between time spent on English and reading scores.</a:t>
            </a:r>
          </a:p>
          <a:p>
            <a:pPr algn="l"/>
            <a:endParaRPr lang="en-US" sz="1000" dirty="0">
              <a:solidFill>
                <a:srgbClr val="212121"/>
              </a:solidFill>
              <a:latin typeface="Georgia" panose="02040502050405020303" pitchFamily="18" charset="0"/>
            </a:endParaRPr>
          </a:p>
          <a:p>
            <a:pPr algn="l"/>
            <a:r>
              <a:rPr lang="en-US" sz="1000" b="1" i="0" dirty="0">
                <a:solidFill>
                  <a:srgbClr val="212121"/>
                </a:solidFill>
                <a:effectLst/>
                <a:latin typeface="Georgia" panose="02040502050405020303" pitchFamily="18" charset="0"/>
              </a:rPr>
              <a:t>3. Box Plot of Reading Scores by Gender</a:t>
            </a:r>
            <a:r>
              <a:rPr lang="en-US" sz="1000" b="0" i="0" dirty="0">
                <a:solidFill>
                  <a:srgbClr val="212121"/>
                </a:solidFill>
                <a:effectLst/>
                <a:latin typeface="Georgia" panose="02040502050405020303" pitchFamily="18" charset="0"/>
              </a:rPr>
              <a:t>: </a:t>
            </a:r>
          </a:p>
          <a:p>
            <a:pPr algn="l"/>
            <a:r>
              <a:rPr lang="en-US" sz="1000" b="0" i="0" dirty="0">
                <a:solidFill>
                  <a:srgbClr val="212121"/>
                </a:solidFill>
                <a:effectLst/>
                <a:latin typeface="Georgia" panose="02040502050405020303" pitchFamily="18" charset="0"/>
              </a:rPr>
              <a:t>This plot compares reading scores between genders.</a:t>
            </a:r>
          </a:p>
          <a:p>
            <a:pPr algn="l"/>
            <a:endParaRPr lang="en-US" sz="1200" b="0" i="0" dirty="0">
              <a:solidFill>
                <a:srgbClr val="212121"/>
              </a:solidFill>
              <a:effectLst/>
              <a:latin typeface="Georgia" panose="02040502050405020303" pitchFamily="18" charset="0"/>
            </a:endParaRPr>
          </a:p>
          <a:p>
            <a:pPr algn="l"/>
            <a:endParaRPr lang="en-US" sz="1200" dirty="0">
              <a:solidFill>
                <a:srgbClr val="212121"/>
              </a:solidFill>
              <a:latin typeface="Georgia" panose="02040502050405020303" pitchFamily="18" charset="0"/>
            </a:endParaRPr>
          </a:p>
          <a:p>
            <a:pPr algn="l"/>
            <a:endParaRPr lang="en-US" sz="1200" b="0" i="0" dirty="0">
              <a:solidFill>
                <a:srgbClr val="212121"/>
              </a:solidFill>
              <a:effectLst/>
              <a:latin typeface="Georgia" panose="02040502050405020303" pitchFamily="18" charset="0"/>
            </a:endParaRPr>
          </a:p>
        </p:txBody>
      </p:sp>
      <p:sp>
        <p:nvSpPr>
          <p:cNvPr id="6" name="TextBox 5">
            <a:extLst>
              <a:ext uri="{FF2B5EF4-FFF2-40B4-BE49-F238E27FC236}">
                <a16:creationId xmlns:a16="http://schemas.microsoft.com/office/drawing/2014/main" id="{AAD91729-2D57-3429-B46E-335D32C755DC}"/>
              </a:ext>
            </a:extLst>
          </p:cNvPr>
          <p:cNvSpPr txBox="1"/>
          <p:nvPr/>
        </p:nvSpPr>
        <p:spPr>
          <a:xfrm>
            <a:off x="6590834" y="1170861"/>
            <a:ext cx="5363041" cy="1757084"/>
          </a:xfrm>
          <a:prstGeom prst="rect">
            <a:avLst/>
          </a:prstGeom>
          <a:noFill/>
        </p:spPr>
        <p:txBody>
          <a:bodyPr wrap="square">
            <a:spAutoFit/>
          </a:bodyPr>
          <a:lstStyle/>
          <a:p>
            <a:pPr algn="l"/>
            <a:r>
              <a:rPr lang="en-US" sz="1000" b="1" i="0">
                <a:solidFill>
                  <a:srgbClr val="212121"/>
                </a:solidFill>
                <a:effectLst/>
                <a:latin typeface="Georgia" panose="02040502050405020303" pitchFamily="18" charset="0"/>
              </a:rPr>
              <a:t>Key insights include:</a:t>
            </a:r>
          </a:p>
          <a:p>
            <a:pPr marL="228600" indent="-228600" algn="l">
              <a:buFont typeface="+mj-lt"/>
              <a:buAutoNum type="arabicPeriod"/>
            </a:pPr>
            <a:endParaRPr lang="en-US" sz="1000" b="1" i="0">
              <a:solidFill>
                <a:srgbClr val="212121"/>
              </a:solidFill>
              <a:effectLst/>
              <a:latin typeface="Georgia" panose="02040502050405020303" pitchFamily="18" charset="0"/>
            </a:endParaRPr>
          </a:p>
          <a:p>
            <a:pPr marL="228600" indent="-228600" algn="l">
              <a:lnSpc>
                <a:spcPct val="150000"/>
              </a:lnSpc>
              <a:buFont typeface="+mj-lt"/>
              <a:buAutoNum type="arabicPeriod"/>
            </a:pPr>
            <a:r>
              <a:rPr lang="en-US" sz="1000" b="0" i="0">
                <a:solidFill>
                  <a:srgbClr val="212121"/>
                </a:solidFill>
                <a:effectLst/>
                <a:latin typeface="Georgia" panose="02040502050405020303" pitchFamily="18" charset="0"/>
              </a:rPr>
              <a:t>The mean reading score is approximately 498.</a:t>
            </a:r>
          </a:p>
          <a:p>
            <a:pPr marL="228600" indent="-228600" algn="l">
              <a:lnSpc>
                <a:spcPct val="150000"/>
              </a:lnSpc>
              <a:buFont typeface="+mj-lt"/>
              <a:buAutoNum type="arabicPeriod"/>
            </a:pPr>
            <a:r>
              <a:rPr lang="en-US" sz="1000" b="0" i="0">
                <a:solidFill>
                  <a:srgbClr val="212121"/>
                </a:solidFill>
                <a:effectLst/>
                <a:latin typeface="Georgia" panose="02040502050405020303" pitchFamily="18" charset="0"/>
              </a:rPr>
              <a:t>Asian students have the highest mean reading score, while American Indian/Alaska Native students have the lowest.</a:t>
            </a:r>
          </a:p>
          <a:p>
            <a:pPr marL="228600" indent="-228600" algn="l">
              <a:lnSpc>
                <a:spcPct val="150000"/>
              </a:lnSpc>
              <a:buFont typeface="+mj-lt"/>
              <a:buAutoNum type="arabicPeriod"/>
            </a:pPr>
            <a:r>
              <a:rPr lang="en-US" sz="1000" b="0" i="0">
                <a:solidFill>
                  <a:srgbClr val="212121"/>
                </a:solidFill>
                <a:effectLst/>
                <a:latin typeface="Georgia" panose="02040502050405020303" pitchFamily="18" charset="0"/>
              </a:rPr>
              <a:t>There is a weak positive correlation (0.064) between minutes spent on English and reading scores.</a:t>
            </a:r>
          </a:p>
          <a:p>
            <a:pPr marL="228600" indent="-228600" algn="l">
              <a:lnSpc>
                <a:spcPct val="150000"/>
              </a:lnSpc>
              <a:buFont typeface="+mj-lt"/>
              <a:buAutoNum type="arabicPeriod"/>
            </a:pPr>
            <a:r>
              <a:rPr lang="en-US" sz="1000" b="0" i="0">
                <a:solidFill>
                  <a:srgbClr val="212121"/>
                </a:solidFill>
                <a:effectLst/>
                <a:latin typeface="Georgia" panose="02040502050405020303" pitchFamily="18" charset="0"/>
              </a:rPr>
              <a:t>Female students have a higher mean reading score compared to male students.</a:t>
            </a:r>
            <a:endParaRPr lang="en-US" sz="1000" b="0" i="0" dirty="0">
              <a:solidFill>
                <a:srgbClr val="212121"/>
              </a:solidFill>
              <a:effectLst/>
              <a:latin typeface="Georgia" panose="02040502050405020303" pitchFamily="18" charset="0"/>
            </a:endParaRPr>
          </a:p>
        </p:txBody>
      </p:sp>
      <p:pic>
        <p:nvPicPr>
          <p:cNvPr id="24" name="Picture 23">
            <a:extLst>
              <a:ext uri="{FF2B5EF4-FFF2-40B4-BE49-F238E27FC236}">
                <a16:creationId xmlns:a16="http://schemas.microsoft.com/office/drawing/2014/main" id="{6A562D3C-2A33-6846-CED0-694C01EF3A19}"/>
              </a:ext>
            </a:extLst>
          </p:cNvPr>
          <p:cNvPicPr>
            <a:picLocks noChangeAspect="1"/>
          </p:cNvPicPr>
          <p:nvPr/>
        </p:nvPicPr>
        <p:blipFill>
          <a:blip r:embed="rId2"/>
          <a:stretch>
            <a:fillRect/>
          </a:stretch>
        </p:blipFill>
        <p:spPr>
          <a:xfrm>
            <a:off x="11363225" y="96439"/>
            <a:ext cx="615558" cy="599143"/>
          </a:xfrm>
          <a:prstGeom prst="rect">
            <a:avLst/>
          </a:prstGeom>
        </p:spPr>
      </p:pic>
      <p:pic>
        <p:nvPicPr>
          <p:cNvPr id="26" name="Picture 25">
            <a:extLst>
              <a:ext uri="{FF2B5EF4-FFF2-40B4-BE49-F238E27FC236}">
                <a16:creationId xmlns:a16="http://schemas.microsoft.com/office/drawing/2014/main" id="{51F5B13E-E3E8-AF33-F36F-FE0BAB4D9CA2}"/>
              </a:ext>
            </a:extLst>
          </p:cNvPr>
          <p:cNvPicPr>
            <a:picLocks noChangeAspect="1"/>
          </p:cNvPicPr>
          <p:nvPr/>
        </p:nvPicPr>
        <p:blipFill>
          <a:blip r:embed="rId3"/>
          <a:stretch>
            <a:fillRect/>
          </a:stretch>
        </p:blipFill>
        <p:spPr>
          <a:xfrm>
            <a:off x="0" y="5178978"/>
            <a:ext cx="2788240" cy="1679022"/>
          </a:xfrm>
          <a:prstGeom prst="rect">
            <a:avLst/>
          </a:prstGeom>
        </p:spPr>
      </p:pic>
    </p:spTree>
    <p:extLst>
      <p:ext uri="{BB962C8B-B14F-4D97-AF65-F5344CB8AC3E}">
        <p14:creationId xmlns:p14="http://schemas.microsoft.com/office/powerpoint/2010/main" val="1769895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0BFDC1-AA65-563B-2CF2-57B1F8338F5E}"/>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2963DEC6-97EF-5E71-1058-991D25ACD32B}"/>
              </a:ext>
            </a:extLst>
          </p:cNvPr>
          <p:cNvPicPr>
            <a:picLocks noChangeAspect="1"/>
          </p:cNvPicPr>
          <p:nvPr/>
        </p:nvPicPr>
        <p:blipFill>
          <a:blip r:embed="rId2"/>
          <a:stretch>
            <a:fillRect/>
          </a:stretch>
        </p:blipFill>
        <p:spPr>
          <a:xfrm>
            <a:off x="0" y="5178978"/>
            <a:ext cx="2788240" cy="1679022"/>
          </a:xfrm>
          <a:prstGeom prst="rect">
            <a:avLst/>
          </a:prstGeom>
        </p:spPr>
      </p:pic>
      <p:sp>
        <p:nvSpPr>
          <p:cNvPr id="4" name="TextBox 3">
            <a:extLst>
              <a:ext uri="{FF2B5EF4-FFF2-40B4-BE49-F238E27FC236}">
                <a16:creationId xmlns:a16="http://schemas.microsoft.com/office/drawing/2014/main" id="{E1D7F0F2-EE91-D564-96FD-5CB128FFD6B4}"/>
              </a:ext>
            </a:extLst>
          </p:cNvPr>
          <p:cNvSpPr txBox="1"/>
          <p:nvPr/>
        </p:nvSpPr>
        <p:spPr>
          <a:xfrm>
            <a:off x="520996" y="233917"/>
            <a:ext cx="9090950" cy="461665"/>
          </a:xfrm>
          <a:prstGeom prst="rect">
            <a:avLst/>
          </a:prstGeom>
          <a:noFill/>
        </p:spPr>
        <p:txBody>
          <a:bodyPr wrap="none" rtlCol="0">
            <a:spAutoFit/>
          </a:bodyPr>
          <a:lstStyle/>
          <a:p>
            <a:r>
              <a:rPr lang="en-AU" sz="2400" dirty="0">
                <a:latin typeface="Georgia" panose="02040502050405020303" pitchFamily="18" charset="0"/>
              </a:rPr>
              <a:t>Data Visualization: </a:t>
            </a:r>
            <a:r>
              <a:rPr lang="en-US" sz="2400" dirty="0">
                <a:latin typeface="Georgia" panose="02040502050405020303" pitchFamily="18" charset="0"/>
              </a:rPr>
              <a:t>Box Plot of Reading Scores by Race/Ethnicity</a:t>
            </a:r>
            <a:endParaRPr lang="en-AU" sz="2400" dirty="0">
              <a:latin typeface="Georgia" panose="02040502050405020303" pitchFamily="18" charset="0"/>
            </a:endParaRPr>
          </a:p>
        </p:txBody>
      </p:sp>
      <p:sp>
        <p:nvSpPr>
          <p:cNvPr id="5" name="TextBox 4">
            <a:extLst>
              <a:ext uri="{FF2B5EF4-FFF2-40B4-BE49-F238E27FC236}">
                <a16:creationId xmlns:a16="http://schemas.microsoft.com/office/drawing/2014/main" id="{4CC50066-02A2-BBC4-05DD-19800CEF1B18}"/>
              </a:ext>
            </a:extLst>
          </p:cNvPr>
          <p:cNvSpPr txBox="1"/>
          <p:nvPr/>
        </p:nvSpPr>
        <p:spPr>
          <a:xfrm>
            <a:off x="275797" y="734814"/>
            <a:ext cx="4143803" cy="6093976"/>
          </a:xfrm>
          <a:prstGeom prst="rect">
            <a:avLst/>
          </a:prstGeom>
          <a:noFill/>
        </p:spPr>
        <p:txBody>
          <a:bodyPr wrap="square">
            <a:spAutoFit/>
          </a:bodyPr>
          <a:lstStyle/>
          <a:p>
            <a:pPr algn="l">
              <a:buFont typeface="+mj-lt"/>
              <a:buAutoNum type="arabicPeriod"/>
            </a:pPr>
            <a:r>
              <a:rPr lang="en-US" sz="1000" b="0" i="0" dirty="0">
                <a:solidFill>
                  <a:srgbClr val="020817"/>
                </a:solidFill>
                <a:effectLst/>
                <a:latin typeface="Georgia" panose="02040502050405020303" pitchFamily="18" charset="0"/>
              </a:rPr>
              <a:t>Distribution of Scores:</a:t>
            </a:r>
          </a:p>
          <a:p>
            <a:pPr marL="742950" lvl="1" indent="-285750" algn="l">
              <a:buFont typeface="+mj-lt"/>
              <a:buAutoNum type="arabicPeriod"/>
            </a:pPr>
            <a:r>
              <a:rPr lang="en-US" sz="1000" b="0" i="0" dirty="0">
                <a:solidFill>
                  <a:srgbClr val="020817"/>
                </a:solidFill>
                <a:effectLst/>
                <a:latin typeface="Georgia" panose="02040502050405020303" pitchFamily="18" charset="0"/>
              </a:rPr>
              <a:t>The box plot shows the distribution of reading scores for different racial/ethnic groups.</a:t>
            </a:r>
          </a:p>
          <a:p>
            <a:pPr marL="742950" lvl="1" indent="-285750" algn="l">
              <a:buFont typeface="+mj-lt"/>
              <a:buAutoNum type="arabicPeriod"/>
            </a:pPr>
            <a:r>
              <a:rPr lang="en-US" sz="1000" b="0" i="0" dirty="0">
                <a:solidFill>
                  <a:srgbClr val="020817"/>
                </a:solidFill>
                <a:effectLst/>
                <a:latin typeface="Georgia" panose="02040502050405020303" pitchFamily="18" charset="0"/>
              </a:rPr>
              <a:t>Each box represents the interquartile range (IQR) for that group, with the median shown as a line within the box.</a:t>
            </a:r>
          </a:p>
          <a:p>
            <a:pPr algn="l">
              <a:buFont typeface="+mj-lt"/>
              <a:buAutoNum type="arabicPeriod"/>
            </a:pPr>
            <a:r>
              <a:rPr lang="en-US" sz="1000" b="0" i="0" dirty="0">
                <a:solidFill>
                  <a:srgbClr val="020817"/>
                </a:solidFill>
                <a:effectLst/>
                <a:latin typeface="Georgia" panose="02040502050405020303" pitchFamily="18" charset="0"/>
              </a:rPr>
              <a:t>Median Scores:</a:t>
            </a:r>
          </a:p>
          <a:p>
            <a:pPr marL="742950" lvl="1" indent="-285750" algn="l">
              <a:buFont typeface="+mj-lt"/>
              <a:buAutoNum type="arabicPeriod"/>
            </a:pPr>
            <a:r>
              <a:rPr lang="en-US" sz="1000" b="0" i="0" dirty="0">
                <a:solidFill>
                  <a:srgbClr val="020817"/>
                </a:solidFill>
                <a:effectLst/>
                <a:latin typeface="Georgia" panose="02040502050405020303" pitchFamily="18" charset="0"/>
              </a:rPr>
              <a:t>Asian students appear to have the highest median reading score, followed by White students.</a:t>
            </a:r>
          </a:p>
          <a:p>
            <a:pPr marL="742950" lvl="1" indent="-285750" algn="l">
              <a:buFont typeface="+mj-lt"/>
              <a:buAutoNum type="arabicPeriod"/>
            </a:pPr>
            <a:r>
              <a:rPr lang="en-US" sz="1000" b="0" i="0" dirty="0">
                <a:solidFill>
                  <a:srgbClr val="020817"/>
                </a:solidFill>
                <a:effectLst/>
                <a:latin typeface="Georgia" panose="02040502050405020303" pitchFamily="18" charset="0"/>
              </a:rPr>
              <a:t>Hispanic and Black students have lower median scores compared to Asian and White students.</a:t>
            </a:r>
          </a:p>
          <a:p>
            <a:pPr algn="l">
              <a:buFont typeface="+mj-lt"/>
              <a:buAutoNum type="arabicPeriod"/>
            </a:pPr>
            <a:r>
              <a:rPr lang="en-US" sz="1000" b="0" i="0" dirty="0">
                <a:solidFill>
                  <a:srgbClr val="020817"/>
                </a:solidFill>
                <a:effectLst/>
                <a:latin typeface="Georgia" panose="02040502050405020303" pitchFamily="18" charset="0"/>
              </a:rPr>
              <a:t>Score Ranges:</a:t>
            </a:r>
          </a:p>
          <a:p>
            <a:pPr marL="742950" lvl="1" indent="-285750" algn="l">
              <a:buFont typeface="+mj-lt"/>
              <a:buAutoNum type="arabicPeriod"/>
            </a:pPr>
            <a:r>
              <a:rPr lang="en-US" sz="1000" b="0" i="0" dirty="0">
                <a:solidFill>
                  <a:srgbClr val="020817"/>
                </a:solidFill>
                <a:effectLst/>
                <a:latin typeface="Georgia" panose="02040502050405020303" pitchFamily="18" charset="0"/>
              </a:rPr>
              <a:t>There is considerable overlap in the score ranges across all groups, indicating that while there are differences in average performance, there is also significant variation within each group.</a:t>
            </a:r>
          </a:p>
          <a:p>
            <a:pPr marL="742950" lvl="1" indent="-285750" algn="l">
              <a:buFont typeface="+mj-lt"/>
              <a:buAutoNum type="arabicPeriod"/>
            </a:pPr>
            <a:r>
              <a:rPr lang="en-US" sz="1000" b="0" i="0" dirty="0">
                <a:solidFill>
                  <a:srgbClr val="020817"/>
                </a:solidFill>
                <a:effectLst/>
                <a:latin typeface="Georgia" panose="02040502050405020303" pitchFamily="18" charset="0"/>
              </a:rPr>
              <a:t>Asian students show the largest range of scores, suggesting high variability in performance within this group.</a:t>
            </a:r>
          </a:p>
          <a:p>
            <a:pPr algn="l">
              <a:buFont typeface="+mj-lt"/>
              <a:buAutoNum type="arabicPeriod"/>
            </a:pPr>
            <a:r>
              <a:rPr lang="en-US" sz="1000" b="0" i="0" dirty="0">
                <a:solidFill>
                  <a:srgbClr val="020817"/>
                </a:solidFill>
                <a:effectLst/>
                <a:latin typeface="Georgia" panose="02040502050405020303" pitchFamily="18" charset="0"/>
              </a:rPr>
              <a:t>Outliers:</a:t>
            </a:r>
          </a:p>
          <a:p>
            <a:pPr marL="742950" lvl="1" indent="-285750" algn="l">
              <a:buFont typeface="+mj-lt"/>
              <a:buAutoNum type="arabicPeriod"/>
            </a:pPr>
            <a:r>
              <a:rPr lang="en-US" sz="1000" b="0" i="0" dirty="0">
                <a:solidFill>
                  <a:srgbClr val="020817"/>
                </a:solidFill>
                <a:effectLst/>
                <a:latin typeface="Georgia" panose="02040502050405020303" pitchFamily="18" charset="0"/>
              </a:rPr>
              <a:t>All groups have outliers, represented by individual points beyond the whiskers.</a:t>
            </a:r>
          </a:p>
          <a:p>
            <a:pPr marL="742950" lvl="1" indent="-285750" algn="l">
              <a:buFont typeface="+mj-lt"/>
              <a:buAutoNum type="arabicPeriod"/>
            </a:pPr>
            <a:r>
              <a:rPr lang="en-US" sz="1000" b="0" i="0" dirty="0">
                <a:solidFill>
                  <a:srgbClr val="020817"/>
                </a:solidFill>
                <a:effectLst/>
                <a:latin typeface="Georgia" panose="02040502050405020303" pitchFamily="18" charset="0"/>
              </a:rPr>
              <a:t>There are more low outliers than high outliers across all groups, indicating some students in each category who significantly underperform compared to their peers.</a:t>
            </a:r>
          </a:p>
          <a:p>
            <a:pPr algn="l">
              <a:buFont typeface="+mj-lt"/>
              <a:buAutoNum type="arabicPeriod"/>
            </a:pPr>
            <a:r>
              <a:rPr lang="en-US" sz="1000" b="0" i="0" dirty="0">
                <a:solidFill>
                  <a:srgbClr val="020817"/>
                </a:solidFill>
                <a:effectLst/>
                <a:latin typeface="Georgia" panose="02040502050405020303" pitchFamily="18" charset="0"/>
              </a:rPr>
              <a:t>Performance Gaps:</a:t>
            </a:r>
          </a:p>
          <a:p>
            <a:pPr marL="742950" lvl="1" indent="-285750" algn="l">
              <a:buFont typeface="+mj-lt"/>
              <a:buAutoNum type="arabicPeriod"/>
            </a:pPr>
            <a:r>
              <a:rPr lang="en-US" sz="1000" b="0" i="0" dirty="0">
                <a:solidFill>
                  <a:srgbClr val="020817"/>
                </a:solidFill>
                <a:effectLst/>
                <a:latin typeface="Georgia" panose="02040502050405020303" pitchFamily="18" charset="0"/>
              </a:rPr>
              <a:t>There appears to be a noticeable gap in performance between Asian/White students and Hispanic/Black students.</a:t>
            </a:r>
          </a:p>
          <a:p>
            <a:pPr marL="742950" lvl="1" indent="-285750" algn="l">
              <a:buFont typeface="+mj-lt"/>
              <a:buAutoNum type="arabicPeriod"/>
            </a:pPr>
            <a:r>
              <a:rPr lang="en-US" sz="1000" b="0" i="0" dirty="0">
                <a:solidFill>
                  <a:srgbClr val="020817"/>
                </a:solidFill>
                <a:effectLst/>
                <a:latin typeface="Georgia" panose="02040502050405020303" pitchFamily="18" charset="0"/>
              </a:rPr>
              <a:t>This gap suggests potential disparities in educational outcomes that may need to be addressed.</a:t>
            </a:r>
          </a:p>
          <a:p>
            <a:pPr algn="l">
              <a:buFont typeface="+mj-lt"/>
              <a:buAutoNum type="arabicPeriod"/>
            </a:pPr>
            <a:r>
              <a:rPr lang="en-US" sz="1000" b="0" i="0" dirty="0">
                <a:solidFill>
                  <a:srgbClr val="020817"/>
                </a:solidFill>
                <a:effectLst/>
                <a:latin typeface="Georgia" panose="02040502050405020303" pitchFamily="18" charset="0"/>
              </a:rPr>
              <a:t>Variability:</a:t>
            </a:r>
          </a:p>
          <a:p>
            <a:pPr marL="742950" lvl="1" indent="-285750" algn="l">
              <a:buFont typeface="+mj-lt"/>
              <a:buAutoNum type="arabicPeriod"/>
            </a:pPr>
            <a:r>
              <a:rPr lang="en-US" sz="1000" b="0" i="0" dirty="0">
                <a:solidFill>
                  <a:srgbClr val="020817"/>
                </a:solidFill>
                <a:effectLst/>
                <a:latin typeface="Georgia" panose="02040502050405020303" pitchFamily="18" charset="0"/>
              </a:rPr>
              <a:t>The size of the boxes (IQR) varies between groups, with some showing more consistency in scores (smaller boxes) and others showing more variability (larger boxes).</a:t>
            </a:r>
          </a:p>
          <a:p>
            <a:pPr algn="l">
              <a:buFont typeface="+mj-lt"/>
              <a:buAutoNum type="arabicPeriod"/>
            </a:pPr>
            <a:r>
              <a:rPr lang="en-US" sz="1000" b="0" i="0" dirty="0">
                <a:solidFill>
                  <a:srgbClr val="020817"/>
                </a:solidFill>
                <a:effectLst/>
                <a:latin typeface="Georgia" panose="02040502050405020303" pitchFamily="18" charset="0"/>
              </a:rPr>
              <a:t>Skewness:</a:t>
            </a:r>
          </a:p>
          <a:p>
            <a:pPr marL="742950" lvl="1" indent="-285750" algn="l">
              <a:buFont typeface="+mj-lt"/>
              <a:buAutoNum type="arabicPeriod"/>
            </a:pPr>
            <a:r>
              <a:rPr lang="en-US" sz="1000" b="0" i="0" dirty="0">
                <a:solidFill>
                  <a:srgbClr val="020817"/>
                </a:solidFill>
                <a:effectLst/>
                <a:latin typeface="Georgia" panose="02040502050405020303" pitchFamily="18" charset="0"/>
              </a:rPr>
              <a:t>Some distributions appear slightly skewed, as indicated by the position of the median line within the box.</a:t>
            </a:r>
          </a:p>
          <a:p>
            <a:pPr marL="742950" lvl="1" indent="-285750" algn="l">
              <a:buFont typeface="+mj-lt"/>
              <a:buAutoNum type="arabicPeriod"/>
            </a:pPr>
            <a:endParaRPr lang="en-US" sz="1000" b="0" i="0" dirty="0">
              <a:solidFill>
                <a:srgbClr val="020817"/>
              </a:solidFill>
              <a:effectLst/>
              <a:latin typeface="Georgia" panose="02040502050405020303" pitchFamily="18" charset="0"/>
            </a:endParaRPr>
          </a:p>
        </p:txBody>
      </p:sp>
      <p:sp>
        <p:nvSpPr>
          <p:cNvPr id="6" name="TextBox 5">
            <a:extLst>
              <a:ext uri="{FF2B5EF4-FFF2-40B4-BE49-F238E27FC236}">
                <a16:creationId xmlns:a16="http://schemas.microsoft.com/office/drawing/2014/main" id="{03E6F307-987A-D9D1-BD88-9A6A825A04B3}"/>
              </a:ext>
            </a:extLst>
          </p:cNvPr>
          <p:cNvSpPr txBox="1"/>
          <p:nvPr/>
        </p:nvSpPr>
        <p:spPr>
          <a:xfrm>
            <a:off x="4695826" y="769623"/>
            <a:ext cx="7220377" cy="861774"/>
          </a:xfrm>
          <a:prstGeom prst="rect">
            <a:avLst/>
          </a:prstGeom>
          <a:noFill/>
        </p:spPr>
        <p:txBody>
          <a:bodyPr wrap="square" rtlCol="0">
            <a:spAutoFit/>
          </a:bodyPr>
          <a:lstStyle/>
          <a:p>
            <a:pPr algn="just"/>
            <a:r>
              <a:rPr lang="en-US" sz="1000" b="1" dirty="0">
                <a:solidFill>
                  <a:srgbClr val="020817"/>
                </a:solidFill>
                <a:latin typeface="Georgia" panose="02040502050405020303" pitchFamily="18" charset="0"/>
              </a:rPr>
              <a:t>Insights</a:t>
            </a:r>
            <a:r>
              <a:rPr lang="en-US" sz="1000" dirty="0">
                <a:solidFill>
                  <a:srgbClr val="020817"/>
                </a:solidFill>
                <a:latin typeface="Georgia" panose="02040502050405020303" pitchFamily="18" charset="0"/>
              </a:rPr>
              <a:t>: </a:t>
            </a:r>
            <a:r>
              <a:rPr lang="en-US" sz="1000" b="0" i="0" dirty="0">
                <a:solidFill>
                  <a:srgbClr val="020817"/>
                </a:solidFill>
                <a:effectLst/>
                <a:latin typeface="Georgia" panose="02040502050405020303" pitchFamily="18" charset="0"/>
              </a:rPr>
              <a:t>These insights highlight performance differences among racial/ethnic groups in reading scores. While these differences exist, many factors beyond race/ethnicity can influence academic performance, such as socioeconomic status, school quality, and individual circumstances. This data could be used to inform targeted interventions and support programs to help close achievement gaps and ensure equitable educational outcomes for all students.</a:t>
            </a:r>
          </a:p>
          <a:p>
            <a:endParaRPr lang="en-AU" sz="1000" dirty="0"/>
          </a:p>
        </p:txBody>
      </p:sp>
      <p:pic>
        <p:nvPicPr>
          <p:cNvPr id="1026" name="Picture 2">
            <a:extLst>
              <a:ext uri="{FF2B5EF4-FFF2-40B4-BE49-F238E27FC236}">
                <a16:creationId xmlns:a16="http://schemas.microsoft.com/office/drawing/2014/main" id="{ED52BF5F-DE30-3E49-D56F-3AFD5DFE2C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9743" y="1552575"/>
            <a:ext cx="7470807" cy="39624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95A22A1-707F-A9CD-4938-1863D47C2593}"/>
              </a:ext>
            </a:extLst>
          </p:cNvPr>
          <p:cNvPicPr>
            <a:picLocks noChangeAspect="1"/>
          </p:cNvPicPr>
          <p:nvPr/>
        </p:nvPicPr>
        <p:blipFill>
          <a:blip r:embed="rId4"/>
          <a:stretch>
            <a:fillRect/>
          </a:stretch>
        </p:blipFill>
        <p:spPr>
          <a:xfrm>
            <a:off x="4549743" y="5098864"/>
            <a:ext cx="3538236" cy="1454335"/>
          </a:xfrm>
          <a:prstGeom prst="rect">
            <a:avLst/>
          </a:prstGeom>
        </p:spPr>
      </p:pic>
      <p:pic>
        <p:nvPicPr>
          <p:cNvPr id="7" name="Picture 6">
            <a:extLst>
              <a:ext uri="{FF2B5EF4-FFF2-40B4-BE49-F238E27FC236}">
                <a16:creationId xmlns:a16="http://schemas.microsoft.com/office/drawing/2014/main" id="{A183C0DD-AFF6-C78E-6BC6-86E1C0419546}"/>
              </a:ext>
            </a:extLst>
          </p:cNvPr>
          <p:cNvPicPr>
            <a:picLocks noChangeAspect="1"/>
          </p:cNvPicPr>
          <p:nvPr/>
        </p:nvPicPr>
        <p:blipFill>
          <a:blip r:embed="rId5"/>
          <a:stretch>
            <a:fillRect/>
          </a:stretch>
        </p:blipFill>
        <p:spPr>
          <a:xfrm>
            <a:off x="11363225" y="96439"/>
            <a:ext cx="615558" cy="599143"/>
          </a:xfrm>
          <a:prstGeom prst="rect">
            <a:avLst/>
          </a:prstGeom>
        </p:spPr>
      </p:pic>
    </p:spTree>
    <p:extLst>
      <p:ext uri="{BB962C8B-B14F-4D97-AF65-F5344CB8AC3E}">
        <p14:creationId xmlns:p14="http://schemas.microsoft.com/office/powerpoint/2010/main" val="1246824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2A09D-2BE3-6796-B09B-4B4A7542D5CC}"/>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C9C81D51-4FDD-C9FF-05F0-11FDAB7BA763}"/>
              </a:ext>
            </a:extLst>
          </p:cNvPr>
          <p:cNvPicPr>
            <a:picLocks noChangeAspect="1"/>
          </p:cNvPicPr>
          <p:nvPr/>
        </p:nvPicPr>
        <p:blipFill>
          <a:blip r:embed="rId2"/>
          <a:stretch>
            <a:fillRect/>
          </a:stretch>
        </p:blipFill>
        <p:spPr>
          <a:xfrm>
            <a:off x="11544013" y="6209910"/>
            <a:ext cx="615558" cy="599143"/>
          </a:xfrm>
          <a:prstGeom prst="rect">
            <a:avLst/>
          </a:prstGeom>
        </p:spPr>
      </p:pic>
      <p:pic>
        <p:nvPicPr>
          <p:cNvPr id="14" name="Picture 13">
            <a:extLst>
              <a:ext uri="{FF2B5EF4-FFF2-40B4-BE49-F238E27FC236}">
                <a16:creationId xmlns:a16="http://schemas.microsoft.com/office/drawing/2014/main" id="{B0EC8314-9AEB-FF2B-5CE3-8BEE057084CB}"/>
              </a:ext>
            </a:extLst>
          </p:cNvPr>
          <p:cNvPicPr>
            <a:picLocks noChangeAspect="1"/>
          </p:cNvPicPr>
          <p:nvPr/>
        </p:nvPicPr>
        <p:blipFill>
          <a:blip r:embed="rId3"/>
          <a:stretch>
            <a:fillRect/>
          </a:stretch>
        </p:blipFill>
        <p:spPr>
          <a:xfrm>
            <a:off x="0" y="5178978"/>
            <a:ext cx="2788240" cy="1679022"/>
          </a:xfrm>
          <a:prstGeom prst="rect">
            <a:avLst/>
          </a:prstGeom>
        </p:spPr>
      </p:pic>
      <p:sp>
        <p:nvSpPr>
          <p:cNvPr id="4" name="TextBox 3">
            <a:extLst>
              <a:ext uri="{FF2B5EF4-FFF2-40B4-BE49-F238E27FC236}">
                <a16:creationId xmlns:a16="http://schemas.microsoft.com/office/drawing/2014/main" id="{67BA8256-9377-E005-1776-95A8487F5CA1}"/>
              </a:ext>
            </a:extLst>
          </p:cNvPr>
          <p:cNvSpPr txBox="1"/>
          <p:nvPr/>
        </p:nvSpPr>
        <p:spPr>
          <a:xfrm>
            <a:off x="520996" y="233917"/>
            <a:ext cx="11497058" cy="461665"/>
          </a:xfrm>
          <a:prstGeom prst="rect">
            <a:avLst/>
          </a:prstGeom>
          <a:noFill/>
        </p:spPr>
        <p:txBody>
          <a:bodyPr wrap="none" rtlCol="0">
            <a:spAutoFit/>
          </a:bodyPr>
          <a:lstStyle/>
          <a:p>
            <a:r>
              <a:rPr lang="en-AU" sz="2400" dirty="0">
                <a:latin typeface="Georgia" panose="02040502050405020303" pitchFamily="18" charset="0"/>
              </a:rPr>
              <a:t>Data Visualization: </a:t>
            </a:r>
            <a:r>
              <a:rPr lang="en-US" sz="2400" dirty="0">
                <a:latin typeface="Georgia" panose="02040502050405020303" pitchFamily="18" charset="0"/>
              </a:rPr>
              <a:t>Scatter Plot of Reading Scores vs. Mins/ Week Spent on English</a:t>
            </a:r>
            <a:endParaRPr lang="en-AU" sz="2400" dirty="0">
              <a:latin typeface="Georgia" panose="02040502050405020303" pitchFamily="18" charset="0"/>
            </a:endParaRPr>
          </a:p>
        </p:txBody>
      </p:sp>
      <p:pic>
        <p:nvPicPr>
          <p:cNvPr id="1028" name="Picture 4">
            <a:extLst>
              <a:ext uri="{FF2B5EF4-FFF2-40B4-BE49-F238E27FC236}">
                <a16:creationId xmlns:a16="http://schemas.microsoft.com/office/drawing/2014/main" id="{2F611C0D-DACF-D512-DED7-272D66785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2759" y="1818217"/>
            <a:ext cx="6486812" cy="322156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199CD01-3E69-C5AF-A773-0B288B7E0F3A}"/>
              </a:ext>
            </a:extLst>
          </p:cNvPr>
          <p:cNvPicPr>
            <a:picLocks noChangeAspect="1"/>
          </p:cNvPicPr>
          <p:nvPr/>
        </p:nvPicPr>
        <p:blipFill>
          <a:blip r:embed="rId5"/>
          <a:stretch>
            <a:fillRect/>
          </a:stretch>
        </p:blipFill>
        <p:spPr>
          <a:xfrm>
            <a:off x="7130846" y="5062706"/>
            <a:ext cx="4227870" cy="1397099"/>
          </a:xfrm>
          <a:prstGeom prst="rect">
            <a:avLst/>
          </a:prstGeom>
        </p:spPr>
      </p:pic>
      <p:sp>
        <p:nvSpPr>
          <p:cNvPr id="10" name="TextBox 9">
            <a:extLst>
              <a:ext uri="{FF2B5EF4-FFF2-40B4-BE49-F238E27FC236}">
                <a16:creationId xmlns:a16="http://schemas.microsoft.com/office/drawing/2014/main" id="{ED71AF2F-46ED-F8BC-4654-D024C5A6B29E}"/>
              </a:ext>
            </a:extLst>
          </p:cNvPr>
          <p:cNvSpPr txBox="1"/>
          <p:nvPr/>
        </p:nvSpPr>
        <p:spPr>
          <a:xfrm>
            <a:off x="277147" y="915181"/>
            <a:ext cx="5305118" cy="5632311"/>
          </a:xfrm>
          <a:prstGeom prst="rect">
            <a:avLst/>
          </a:prstGeom>
          <a:noFill/>
        </p:spPr>
        <p:txBody>
          <a:bodyPr wrap="square">
            <a:spAutoFit/>
          </a:bodyPr>
          <a:lstStyle/>
          <a:p>
            <a:pPr algn="just">
              <a:buFont typeface="+mj-lt"/>
              <a:buAutoNum type="arabicPeriod"/>
            </a:pPr>
            <a:r>
              <a:rPr lang="en-US" sz="1000" b="1" i="0" dirty="0">
                <a:solidFill>
                  <a:srgbClr val="020817"/>
                </a:solidFill>
                <a:effectLst/>
                <a:latin typeface="Georgia" panose="02040502050405020303" pitchFamily="18" charset="0"/>
              </a:rPr>
              <a:t>Overall Relationship</a:t>
            </a:r>
            <a:r>
              <a:rPr lang="en-US" sz="1000" b="0" i="0" dirty="0">
                <a:solidFill>
                  <a:srgbClr val="020817"/>
                </a:solidFill>
                <a:effectLst/>
                <a:latin typeface="Georgia" panose="02040502050405020303" pitchFamily="18" charset="0"/>
              </a:rPr>
              <a:t>: The scatter plot shows how reading scores relate to the time students spend on English each week. The correlation coefficient is about 0.0678, which means there's a very weak positive relationship between these two factors. In simple terms, spending more time on English doesn't necessarily lead to much higher reading scores.</a:t>
            </a:r>
          </a:p>
          <a:p>
            <a:pPr algn="just">
              <a:buFont typeface="+mj-lt"/>
              <a:buAutoNum type="arabicPeriod"/>
            </a:pPr>
            <a:endParaRPr lang="en-US" sz="1000" b="0" i="0" dirty="0">
              <a:solidFill>
                <a:srgbClr val="020817"/>
              </a:solidFill>
              <a:effectLst/>
              <a:latin typeface="Georgia" panose="02040502050405020303" pitchFamily="18" charset="0"/>
            </a:endParaRPr>
          </a:p>
          <a:p>
            <a:pPr algn="just">
              <a:buFont typeface="+mj-lt"/>
              <a:buAutoNum type="arabicPeriod"/>
            </a:pPr>
            <a:r>
              <a:rPr lang="en-US" sz="1000" b="1" i="0" dirty="0">
                <a:solidFill>
                  <a:srgbClr val="020817"/>
                </a:solidFill>
                <a:effectLst/>
                <a:latin typeface="Georgia" panose="02040502050405020303" pitchFamily="18" charset="0"/>
              </a:rPr>
              <a:t>Spread of Data</a:t>
            </a:r>
            <a:r>
              <a:rPr lang="en-US" sz="1000" b="0" i="0" dirty="0">
                <a:solidFill>
                  <a:srgbClr val="020817"/>
                </a:solidFill>
                <a:effectLst/>
                <a:latin typeface="Georgia" panose="02040502050405020303" pitchFamily="18" charset="0"/>
              </a:rPr>
              <a:t>: The dots on the graph are quite spread out, forming a cloud-like shape. This scatter suggests that while some students who spend more time on English do have higher scores, many others don't. It's not a clear-cut "more time = better scores" situation.</a:t>
            </a:r>
          </a:p>
          <a:p>
            <a:pPr algn="just">
              <a:buFont typeface="+mj-lt"/>
              <a:buAutoNum type="arabicPeriod"/>
            </a:pPr>
            <a:endParaRPr lang="en-US" sz="1000" b="0" i="0" dirty="0">
              <a:solidFill>
                <a:srgbClr val="020817"/>
              </a:solidFill>
              <a:effectLst/>
              <a:latin typeface="Georgia" panose="02040502050405020303" pitchFamily="18" charset="0"/>
            </a:endParaRPr>
          </a:p>
          <a:p>
            <a:pPr algn="just">
              <a:buFont typeface="+mj-lt"/>
              <a:buAutoNum type="arabicPeriod"/>
            </a:pPr>
            <a:r>
              <a:rPr lang="en-US" sz="1000" b="1" i="0" dirty="0">
                <a:solidFill>
                  <a:srgbClr val="020817"/>
                </a:solidFill>
                <a:effectLst/>
                <a:latin typeface="Georgia" panose="02040502050405020303" pitchFamily="18" charset="0"/>
              </a:rPr>
              <a:t>Time Spent on English:</a:t>
            </a:r>
          </a:p>
          <a:p>
            <a:pPr marL="742950" lvl="1" indent="-285750" algn="just">
              <a:buFont typeface="+mj-lt"/>
              <a:buAutoNum type="arabicPeriod"/>
            </a:pPr>
            <a:r>
              <a:rPr lang="en-US" sz="1000" b="0" i="0" dirty="0">
                <a:solidFill>
                  <a:srgbClr val="020817"/>
                </a:solidFill>
                <a:effectLst/>
                <a:latin typeface="Georgia" panose="02040502050405020303" pitchFamily="18" charset="0"/>
              </a:rPr>
              <a:t>On average, students spend about 266 minutes (roughly 4.5 hours) per week on English.</a:t>
            </a:r>
          </a:p>
          <a:p>
            <a:pPr marL="742950" lvl="1" indent="-285750" algn="just">
              <a:buFont typeface="+mj-lt"/>
              <a:buAutoNum type="arabicPeriod"/>
            </a:pPr>
            <a:r>
              <a:rPr lang="en-US" sz="1000" b="0" i="0" dirty="0">
                <a:solidFill>
                  <a:srgbClr val="020817"/>
                </a:solidFill>
                <a:effectLst/>
                <a:latin typeface="Georgia" panose="02040502050405020303" pitchFamily="18" charset="0"/>
              </a:rPr>
              <a:t>The least amount of time spent is 0 minutes, while the most is 2400 minutes (40 hours) per week.</a:t>
            </a:r>
          </a:p>
          <a:p>
            <a:pPr marL="742950" lvl="1" indent="-285750" algn="just">
              <a:buFont typeface="+mj-lt"/>
              <a:buAutoNum type="arabicPeriod"/>
            </a:pPr>
            <a:r>
              <a:rPr lang="en-US" sz="1000" b="0" i="0" dirty="0">
                <a:solidFill>
                  <a:srgbClr val="020817"/>
                </a:solidFill>
                <a:effectLst/>
                <a:latin typeface="Georgia" panose="02040502050405020303" pitchFamily="18" charset="0"/>
              </a:rPr>
              <a:t>Half of the students spend between 225 and 300 minutes (3.75 to 5 hours) per week on English.</a:t>
            </a:r>
          </a:p>
          <a:p>
            <a:pPr marL="742950" lvl="1" indent="-285750" algn="just">
              <a:buFont typeface="+mj-lt"/>
              <a:buAutoNum type="arabicPeriod"/>
            </a:pPr>
            <a:endParaRPr lang="en-US" sz="1000" b="0" i="0" dirty="0">
              <a:solidFill>
                <a:srgbClr val="020817"/>
              </a:solidFill>
              <a:effectLst/>
              <a:latin typeface="Georgia" panose="02040502050405020303" pitchFamily="18" charset="0"/>
            </a:endParaRPr>
          </a:p>
          <a:p>
            <a:pPr algn="just">
              <a:buFont typeface="+mj-lt"/>
              <a:buAutoNum type="arabicPeriod"/>
            </a:pPr>
            <a:r>
              <a:rPr lang="en-US" sz="1000" b="1" i="0" dirty="0">
                <a:solidFill>
                  <a:srgbClr val="020817"/>
                </a:solidFill>
                <a:effectLst/>
                <a:latin typeface="Georgia" panose="02040502050405020303" pitchFamily="18" charset="0"/>
              </a:rPr>
              <a:t>Reading Scores:</a:t>
            </a:r>
          </a:p>
          <a:p>
            <a:pPr marL="742950" lvl="1" indent="-285750" algn="just">
              <a:buFont typeface="+mj-lt"/>
              <a:buAutoNum type="arabicPeriod"/>
            </a:pPr>
            <a:r>
              <a:rPr lang="en-US" sz="1000" b="0" i="0" dirty="0">
                <a:solidFill>
                  <a:srgbClr val="020817"/>
                </a:solidFill>
                <a:effectLst/>
                <a:latin typeface="Georgia" panose="02040502050405020303" pitchFamily="18" charset="0"/>
              </a:rPr>
              <a:t>The average reading score is about 498 out of 746.</a:t>
            </a:r>
          </a:p>
          <a:p>
            <a:pPr marL="742950" lvl="1" indent="-285750" algn="just">
              <a:buFont typeface="+mj-lt"/>
              <a:buAutoNum type="arabicPeriod"/>
            </a:pPr>
            <a:r>
              <a:rPr lang="en-US" sz="1000" b="0" i="0" dirty="0">
                <a:solidFill>
                  <a:srgbClr val="020817"/>
                </a:solidFill>
                <a:effectLst/>
                <a:latin typeface="Georgia" panose="02040502050405020303" pitchFamily="18" charset="0"/>
              </a:rPr>
              <a:t>Scores range from as low as 169 to as high as 746.</a:t>
            </a:r>
          </a:p>
          <a:p>
            <a:pPr marL="742950" lvl="1" indent="-285750" algn="just">
              <a:buFont typeface="+mj-lt"/>
              <a:buAutoNum type="arabicPeriod"/>
            </a:pPr>
            <a:r>
              <a:rPr lang="en-US" sz="1000" b="0" i="0" dirty="0">
                <a:solidFill>
                  <a:srgbClr val="020817"/>
                </a:solidFill>
                <a:effectLst/>
                <a:latin typeface="Georgia" panose="02040502050405020303" pitchFamily="18" charset="0"/>
              </a:rPr>
              <a:t>Half of the students score between 432 and 566.</a:t>
            </a:r>
          </a:p>
          <a:p>
            <a:pPr marL="742950" lvl="1" indent="-285750" algn="just">
              <a:buFont typeface="+mj-lt"/>
              <a:buAutoNum type="arabicPeriod"/>
            </a:pPr>
            <a:endParaRPr lang="en-US" sz="1000" b="0" i="0" dirty="0">
              <a:solidFill>
                <a:srgbClr val="020817"/>
              </a:solidFill>
              <a:effectLst/>
              <a:latin typeface="Georgia" panose="02040502050405020303" pitchFamily="18" charset="0"/>
            </a:endParaRPr>
          </a:p>
          <a:p>
            <a:pPr algn="just">
              <a:buFont typeface="+mj-lt"/>
              <a:buAutoNum type="arabicPeriod"/>
            </a:pPr>
            <a:r>
              <a:rPr lang="en-US" sz="1000" b="1" i="0" dirty="0">
                <a:solidFill>
                  <a:srgbClr val="020817"/>
                </a:solidFill>
                <a:effectLst/>
                <a:latin typeface="Georgia" panose="02040502050405020303" pitchFamily="18" charset="0"/>
              </a:rPr>
              <a:t>Interesting Points:</a:t>
            </a:r>
          </a:p>
          <a:p>
            <a:pPr marL="742950" lvl="1" indent="-285750" algn="just">
              <a:buFont typeface="+mj-lt"/>
              <a:buAutoNum type="arabicPeriod"/>
            </a:pPr>
            <a:r>
              <a:rPr lang="en-US" sz="1000" b="0" i="0" dirty="0">
                <a:solidFill>
                  <a:srgbClr val="020817"/>
                </a:solidFill>
                <a:effectLst/>
                <a:latin typeface="Georgia" panose="02040502050405020303" pitchFamily="18" charset="0"/>
              </a:rPr>
              <a:t>There are some students who spend very little time on English but still achieve high scores.</a:t>
            </a:r>
          </a:p>
          <a:p>
            <a:pPr marL="742950" lvl="1" indent="-285750" algn="just">
              <a:buFont typeface="+mj-lt"/>
              <a:buAutoNum type="arabicPeriod"/>
            </a:pPr>
            <a:r>
              <a:rPr lang="en-US" sz="1000" b="0" i="0" dirty="0">
                <a:solidFill>
                  <a:srgbClr val="020817"/>
                </a:solidFill>
                <a:effectLst/>
                <a:latin typeface="Georgia" panose="02040502050405020303" pitchFamily="18" charset="0"/>
              </a:rPr>
              <a:t>Conversely, some students spend a lot of time but don't necessarily score higher.</a:t>
            </a:r>
          </a:p>
          <a:p>
            <a:pPr marL="742950" lvl="1" indent="-285750" algn="just">
              <a:buFont typeface="+mj-lt"/>
              <a:buAutoNum type="arabicPeriod"/>
            </a:pPr>
            <a:r>
              <a:rPr lang="en-US" sz="1000" b="0" i="0" dirty="0">
                <a:solidFill>
                  <a:srgbClr val="020817"/>
                </a:solidFill>
                <a:effectLst/>
                <a:latin typeface="Georgia" panose="02040502050405020303" pitchFamily="18" charset="0"/>
              </a:rPr>
              <a:t>Most students cluster around the middle range for both time spent and scores achieved.</a:t>
            </a:r>
          </a:p>
          <a:p>
            <a:pPr marL="742950" lvl="1" indent="-285750" algn="just">
              <a:buFont typeface="+mj-lt"/>
              <a:buAutoNum type="arabicPeriod"/>
            </a:pPr>
            <a:endParaRPr lang="en-US" sz="1000" b="0" i="0" dirty="0">
              <a:solidFill>
                <a:srgbClr val="020817"/>
              </a:solidFill>
              <a:effectLst/>
              <a:latin typeface="Georgia" panose="02040502050405020303" pitchFamily="18" charset="0"/>
            </a:endParaRPr>
          </a:p>
          <a:p>
            <a:pPr algn="just">
              <a:buFont typeface="+mj-lt"/>
              <a:buAutoNum type="arabicPeriod"/>
            </a:pPr>
            <a:r>
              <a:rPr lang="en-US" sz="1000" b="1" i="0" dirty="0">
                <a:solidFill>
                  <a:srgbClr val="020817"/>
                </a:solidFill>
                <a:effectLst/>
                <a:latin typeface="Georgia" panose="02040502050405020303" pitchFamily="18" charset="0"/>
              </a:rPr>
              <a:t>Considerations:</a:t>
            </a:r>
          </a:p>
          <a:p>
            <a:pPr marL="742950" lvl="1" indent="-285750" algn="just">
              <a:buFont typeface="+mj-lt"/>
              <a:buAutoNum type="arabicPeriod"/>
            </a:pPr>
            <a:r>
              <a:rPr lang="en-US" sz="1000" b="0" i="0" dirty="0">
                <a:solidFill>
                  <a:srgbClr val="020817"/>
                </a:solidFill>
                <a:effectLst/>
                <a:latin typeface="Georgia" panose="02040502050405020303" pitchFamily="18" charset="0"/>
              </a:rPr>
              <a:t>The data doesn't tell us about the quality of the time spent or the specific activities done during English study.</a:t>
            </a:r>
          </a:p>
          <a:p>
            <a:pPr marL="742950" lvl="1" indent="-285750" algn="just">
              <a:buFont typeface="+mj-lt"/>
              <a:buAutoNum type="arabicPeriod"/>
            </a:pPr>
            <a:r>
              <a:rPr lang="en-US" sz="1000" b="0" i="0" dirty="0">
                <a:solidFill>
                  <a:srgbClr val="020817"/>
                </a:solidFill>
                <a:effectLst/>
                <a:latin typeface="Georgia" panose="02040502050405020303" pitchFamily="18" charset="0"/>
              </a:rPr>
              <a:t>Individual differences, like learning speed or prior knowledge, aren't captured in this simple relationship.</a:t>
            </a:r>
          </a:p>
        </p:txBody>
      </p:sp>
      <p:sp>
        <p:nvSpPr>
          <p:cNvPr id="12" name="TextBox 11">
            <a:extLst>
              <a:ext uri="{FF2B5EF4-FFF2-40B4-BE49-F238E27FC236}">
                <a16:creationId xmlns:a16="http://schemas.microsoft.com/office/drawing/2014/main" id="{25FE4900-CB7F-FC5A-DE0C-0E3F7A03C961}"/>
              </a:ext>
            </a:extLst>
          </p:cNvPr>
          <p:cNvSpPr txBox="1"/>
          <p:nvPr/>
        </p:nvSpPr>
        <p:spPr>
          <a:xfrm>
            <a:off x="5814278" y="915181"/>
            <a:ext cx="6203775" cy="707886"/>
          </a:xfrm>
          <a:prstGeom prst="rect">
            <a:avLst/>
          </a:prstGeom>
          <a:noFill/>
        </p:spPr>
        <p:txBody>
          <a:bodyPr wrap="square">
            <a:spAutoFit/>
          </a:bodyPr>
          <a:lstStyle/>
          <a:p>
            <a:pPr algn="l"/>
            <a:r>
              <a:rPr lang="en-US" sz="1000" b="1" i="1" dirty="0">
                <a:solidFill>
                  <a:srgbClr val="020817"/>
                </a:solidFill>
                <a:effectLst/>
                <a:latin typeface="Georgia" panose="02040502050405020303" pitchFamily="18" charset="0"/>
              </a:rPr>
              <a:t>Insights</a:t>
            </a:r>
            <a:r>
              <a:rPr lang="en-US" sz="1000" b="0" i="0" dirty="0">
                <a:solidFill>
                  <a:srgbClr val="020817"/>
                </a:solidFill>
                <a:effectLst/>
                <a:latin typeface="Georgia" panose="02040502050405020303" pitchFamily="18" charset="0"/>
              </a:rPr>
              <a:t>: In conclusion, while there's a slight tendency for more time spent on English to relate to higher reading scores, it's a very weak connection. This suggests that other factors beyond just time spent are important in determining reading performance. For students and educators, this means focusing on effective study strategies might be more beneficial than simply increasing study time.</a:t>
            </a:r>
          </a:p>
        </p:txBody>
      </p:sp>
    </p:spTree>
    <p:extLst>
      <p:ext uri="{BB962C8B-B14F-4D97-AF65-F5344CB8AC3E}">
        <p14:creationId xmlns:p14="http://schemas.microsoft.com/office/powerpoint/2010/main" val="3862504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D0425-263A-64A6-6054-53C1E34200C1}"/>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8C82A486-C945-D75E-5195-A51F74C09650}"/>
              </a:ext>
            </a:extLst>
          </p:cNvPr>
          <p:cNvPicPr>
            <a:picLocks noChangeAspect="1"/>
          </p:cNvPicPr>
          <p:nvPr/>
        </p:nvPicPr>
        <p:blipFill>
          <a:blip r:embed="rId2"/>
          <a:stretch>
            <a:fillRect/>
          </a:stretch>
        </p:blipFill>
        <p:spPr>
          <a:xfrm>
            <a:off x="0" y="5178978"/>
            <a:ext cx="2788240" cy="1679022"/>
          </a:xfrm>
          <a:prstGeom prst="rect">
            <a:avLst/>
          </a:prstGeom>
        </p:spPr>
      </p:pic>
      <p:sp>
        <p:nvSpPr>
          <p:cNvPr id="4" name="TextBox 3">
            <a:extLst>
              <a:ext uri="{FF2B5EF4-FFF2-40B4-BE49-F238E27FC236}">
                <a16:creationId xmlns:a16="http://schemas.microsoft.com/office/drawing/2014/main" id="{F4896D1A-8AAA-D649-5704-CA12F722AB4A}"/>
              </a:ext>
            </a:extLst>
          </p:cNvPr>
          <p:cNvSpPr txBox="1"/>
          <p:nvPr/>
        </p:nvSpPr>
        <p:spPr>
          <a:xfrm>
            <a:off x="520996" y="233917"/>
            <a:ext cx="7973658" cy="461665"/>
          </a:xfrm>
          <a:prstGeom prst="rect">
            <a:avLst/>
          </a:prstGeom>
          <a:noFill/>
        </p:spPr>
        <p:txBody>
          <a:bodyPr wrap="none" rtlCol="0">
            <a:spAutoFit/>
          </a:bodyPr>
          <a:lstStyle/>
          <a:p>
            <a:r>
              <a:rPr lang="en-AU" sz="2400" dirty="0">
                <a:latin typeface="Georgia" panose="02040502050405020303" pitchFamily="18" charset="0"/>
              </a:rPr>
              <a:t>Data Visualization: </a:t>
            </a:r>
            <a:r>
              <a:rPr lang="en-US" sz="2400" dirty="0">
                <a:latin typeface="Georgia" panose="02040502050405020303" pitchFamily="18" charset="0"/>
              </a:rPr>
              <a:t>Box Plot of Reading Scores by Gender</a:t>
            </a:r>
            <a:endParaRPr lang="en-AU" sz="2400" dirty="0">
              <a:latin typeface="Georgia" panose="02040502050405020303" pitchFamily="18" charset="0"/>
            </a:endParaRPr>
          </a:p>
        </p:txBody>
      </p:sp>
      <p:pic>
        <p:nvPicPr>
          <p:cNvPr id="3074" name="Picture 2">
            <a:extLst>
              <a:ext uri="{FF2B5EF4-FFF2-40B4-BE49-F238E27FC236}">
                <a16:creationId xmlns:a16="http://schemas.microsoft.com/office/drawing/2014/main" id="{7E10AAEC-7DD5-640F-1BC2-2878BA6E01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2240" y="933450"/>
            <a:ext cx="6027323" cy="29908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8E6655A-45E7-A2FB-F578-40C92492179A}"/>
              </a:ext>
            </a:extLst>
          </p:cNvPr>
          <p:cNvPicPr>
            <a:picLocks noChangeAspect="1"/>
          </p:cNvPicPr>
          <p:nvPr/>
        </p:nvPicPr>
        <p:blipFill>
          <a:blip r:embed="rId4"/>
          <a:stretch>
            <a:fillRect/>
          </a:stretch>
        </p:blipFill>
        <p:spPr>
          <a:xfrm>
            <a:off x="6371867" y="4190743"/>
            <a:ext cx="5125165" cy="2019582"/>
          </a:xfrm>
          <a:prstGeom prst="rect">
            <a:avLst/>
          </a:prstGeom>
        </p:spPr>
      </p:pic>
      <p:sp>
        <p:nvSpPr>
          <p:cNvPr id="7" name="TextBox 6">
            <a:extLst>
              <a:ext uri="{FF2B5EF4-FFF2-40B4-BE49-F238E27FC236}">
                <a16:creationId xmlns:a16="http://schemas.microsoft.com/office/drawing/2014/main" id="{ABD3EBC3-2979-E2DC-FF3C-A7C6D4B85940}"/>
              </a:ext>
            </a:extLst>
          </p:cNvPr>
          <p:cNvSpPr txBox="1"/>
          <p:nvPr/>
        </p:nvSpPr>
        <p:spPr>
          <a:xfrm>
            <a:off x="694968" y="1039679"/>
            <a:ext cx="4886325" cy="5170646"/>
          </a:xfrm>
          <a:prstGeom prst="rect">
            <a:avLst/>
          </a:prstGeom>
          <a:noFill/>
        </p:spPr>
        <p:txBody>
          <a:bodyPr wrap="square">
            <a:spAutoFit/>
          </a:bodyPr>
          <a:lstStyle/>
          <a:p>
            <a:pPr algn="l"/>
            <a:r>
              <a:rPr lang="en-US" sz="1000" b="0" i="0" dirty="0">
                <a:solidFill>
                  <a:srgbClr val="020817"/>
                </a:solidFill>
                <a:effectLst/>
                <a:latin typeface="Georgia" panose="02040502050405020303" pitchFamily="18" charset="0"/>
              </a:rPr>
              <a:t>The box plot shows the distribution of reading scores for male and female students. Let's break down the insights:</a:t>
            </a:r>
          </a:p>
          <a:p>
            <a:pPr algn="l"/>
            <a:endParaRPr lang="en-US" sz="1000" b="0" i="0" dirty="0">
              <a:solidFill>
                <a:srgbClr val="020817"/>
              </a:solidFill>
              <a:effectLst/>
              <a:latin typeface="Georgia" panose="02040502050405020303" pitchFamily="18" charset="0"/>
            </a:endParaRPr>
          </a:p>
          <a:p>
            <a:pPr algn="l">
              <a:buFont typeface="+mj-lt"/>
              <a:buAutoNum type="arabicPeriod"/>
            </a:pPr>
            <a:r>
              <a:rPr lang="en-US" sz="1000" b="1" i="0" dirty="0">
                <a:solidFill>
                  <a:srgbClr val="020817"/>
                </a:solidFill>
                <a:effectLst/>
                <a:latin typeface="Georgia" panose="02040502050405020303" pitchFamily="18" charset="0"/>
              </a:rPr>
              <a:t> Median Scores</a:t>
            </a:r>
            <a:r>
              <a:rPr lang="en-US" sz="1000" b="0" i="0" dirty="0">
                <a:solidFill>
                  <a:srgbClr val="020817"/>
                </a:solidFill>
                <a:effectLst/>
                <a:latin typeface="Georgia" panose="02040502050405020303" pitchFamily="18" charset="0"/>
              </a:rPr>
              <a:t>:</a:t>
            </a:r>
          </a:p>
          <a:p>
            <a:pPr marL="742950" lvl="1" indent="-285750" algn="l">
              <a:buFont typeface="+mj-lt"/>
              <a:buAutoNum type="arabicPeriod"/>
            </a:pPr>
            <a:r>
              <a:rPr lang="en-US" sz="1000" b="0" i="0" dirty="0">
                <a:solidFill>
                  <a:srgbClr val="020817"/>
                </a:solidFill>
                <a:effectLst/>
                <a:latin typeface="Georgia" panose="02040502050405020303" pitchFamily="18" charset="0"/>
              </a:rPr>
              <a:t>Female students generally have a higher median reading score compared to male students. The median is the middle value, so this suggests that, on average, females tend to score higher in reading.</a:t>
            </a:r>
          </a:p>
          <a:p>
            <a:pPr marL="742950" lvl="1" indent="-285750" algn="l">
              <a:buFont typeface="+mj-lt"/>
              <a:buAutoNum type="arabicPeriod"/>
            </a:pPr>
            <a:endParaRPr lang="en-US" sz="1000" b="0" i="0" dirty="0">
              <a:solidFill>
                <a:srgbClr val="020817"/>
              </a:solidFill>
              <a:effectLst/>
              <a:latin typeface="Georgia" panose="02040502050405020303" pitchFamily="18" charset="0"/>
            </a:endParaRPr>
          </a:p>
          <a:p>
            <a:pPr algn="l">
              <a:buFont typeface="+mj-lt"/>
              <a:buAutoNum type="arabicPeriod"/>
            </a:pPr>
            <a:r>
              <a:rPr lang="en-US" sz="1000" b="1" i="0" dirty="0">
                <a:solidFill>
                  <a:srgbClr val="020817"/>
                </a:solidFill>
                <a:effectLst/>
                <a:latin typeface="Georgia" panose="02040502050405020303" pitchFamily="18" charset="0"/>
              </a:rPr>
              <a:t> Score Range</a:t>
            </a:r>
            <a:r>
              <a:rPr lang="en-US" sz="1000" b="0" i="0" dirty="0">
                <a:solidFill>
                  <a:srgbClr val="020817"/>
                </a:solidFill>
                <a:effectLst/>
                <a:latin typeface="Georgia" panose="02040502050405020303" pitchFamily="18" charset="0"/>
              </a:rPr>
              <a:t>:</a:t>
            </a:r>
          </a:p>
          <a:p>
            <a:pPr marL="742950" lvl="1" indent="-285750" algn="l">
              <a:buFont typeface="+mj-lt"/>
              <a:buAutoNum type="arabicPeriod"/>
            </a:pPr>
            <a:r>
              <a:rPr lang="en-US" sz="1000" b="0" i="0" dirty="0">
                <a:solidFill>
                  <a:srgbClr val="020817"/>
                </a:solidFill>
                <a:effectLst/>
                <a:latin typeface="Georgia" panose="02040502050405020303" pitchFamily="18" charset="0"/>
              </a:rPr>
              <a:t>Both genders have a similar range of scores, but the spread (or variability) of scores is slightly wider for males. This means that while some male students score very high, others score quite low, leading to more variability.</a:t>
            </a:r>
          </a:p>
          <a:p>
            <a:pPr marL="742950" lvl="1" indent="-285750" algn="l">
              <a:buFont typeface="+mj-lt"/>
              <a:buAutoNum type="arabicPeriod"/>
            </a:pPr>
            <a:endParaRPr lang="en-US" sz="1000" b="0" i="0" dirty="0">
              <a:solidFill>
                <a:srgbClr val="020817"/>
              </a:solidFill>
              <a:effectLst/>
              <a:latin typeface="Georgia" panose="02040502050405020303" pitchFamily="18" charset="0"/>
            </a:endParaRPr>
          </a:p>
          <a:p>
            <a:pPr algn="l">
              <a:buFont typeface="+mj-lt"/>
              <a:buAutoNum type="arabicPeriod"/>
            </a:pPr>
            <a:r>
              <a:rPr lang="en-US" sz="1000" b="1" i="0" dirty="0">
                <a:solidFill>
                  <a:srgbClr val="020817"/>
                </a:solidFill>
                <a:effectLst/>
                <a:latin typeface="Georgia" panose="02040502050405020303" pitchFamily="18" charset="0"/>
              </a:rPr>
              <a:t> Interquartile Range (IQR)</a:t>
            </a:r>
            <a:r>
              <a:rPr lang="en-US" sz="1000" b="0" i="0" dirty="0">
                <a:solidFill>
                  <a:srgbClr val="020817"/>
                </a:solidFill>
                <a:effectLst/>
                <a:latin typeface="Georgia" panose="02040502050405020303" pitchFamily="18" charset="0"/>
              </a:rPr>
              <a:t>:</a:t>
            </a:r>
          </a:p>
          <a:p>
            <a:pPr marL="742950" lvl="1" indent="-285750" algn="l">
              <a:buFont typeface="+mj-lt"/>
              <a:buAutoNum type="arabicPeriod"/>
            </a:pPr>
            <a:r>
              <a:rPr lang="en-US" sz="1000" b="0" i="0" dirty="0">
                <a:solidFill>
                  <a:srgbClr val="020817"/>
                </a:solidFill>
                <a:effectLst/>
                <a:latin typeface="Georgia" panose="02040502050405020303" pitchFamily="18" charset="0"/>
              </a:rPr>
              <a:t>The IQR, which is the range between the 25th and 75th percentiles, is slightly larger for males. This indicates more variation in the middle 50% of male scores compared to females.</a:t>
            </a:r>
          </a:p>
          <a:p>
            <a:pPr marL="742950" lvl="1" indent="-285750" algn="l">
              <a:buFont typeface="+mj-lt"/>
              <a:buAutoNum type="arabicPeriod"/>
            </a:pPr>
            <a:endParaRPr lang="en-US" sz="1000" b="0" i="0" dirty="0">
              <a:solidFill>
                <a:srgbClr val="020817"/>
              </a:solidFill>
              <a:effectLst/>
              <a:latin typeface="Georgia" panose="02040502050405020303" pitchFamily="18" charset="0"/>
            </a:endParaRPr>
          </a:p>
          <a:p>
            <a:pPr algn="l">
              <a:buFont typeface="+mj-lt"/>
              <a:buAutoNum type="arabicPeriod"/>
            </a:pPr>
            <a:r>
              <a:rPr lang="en-US" sz="1000" b="1" i="0" dirty="0">
                <a:solidFill>
                  <a:srgbClr val="020817"/>
                </a:solidFill>
                <a:effectLst/>
                <a:latin typeface="Georgia" panose="02040502050405020303" pitchFamily="18" charset="0"/>
              </a:rPr>
              <a:t> Outliers</a:t>
            </a:r>
            <a:r>
              <a:rPr lang="en-US" sz="1000" b="0" i="0" dirty="0">
                <a:solidFill>
                  <a:srgbClr val="020817"/>
                </a:solidFill>
                <a:effectLst/>
                <a:latin typeface="Georgia" panose="02040502050405020303" pitchFamily="18" charset="0"/>
              </a:rPr>
              <a:t>:</a:t>
            </a:r>
          </a:p>
          <a:p>
            <a:pPr marL="742950" lvl="1" indent="-285750" algn="l">
              <a:buFont typeface="+mj-lt"/>
              <a:buAutoNum type="arabicPeriod"/>
            </a:pPr>
            <a:r>
              <a:rPr lang="en-US" sz="1000" b="0" i="0" dirty="0">
                <a:solidFill>
                  <a:srgbClr val="020817"/>
                </a:solidFill>
                <a:effectLst/>
                <a:latin typeface="Georgia" panose="02040502050405020303" pitchFamily="18" charset="0"/>
              </a:rPr>
              <a:t>Both genders have outliers, which are scores that are significantly higher or lower than the rest. These are represented by individual points outside the whiskers of the box plot.</a:t>
            </a:r>
          </a:p>
          <a:p>
            <a:pPr marL="742950" lvl="1" indent="-285750" algn="l">
              <a:buFont typeface="+mj-lt"/>
              <a:buAutoNum type="arabicPeriod"/>
            </a:pPr>
            <a:endParaRPr lang="en-US" sz="1000" b="0" i="0" dirty="0">
              <a:solidFill>
                <a:srgbClr val="020817"/>
              </a:solidFill>
              <a:effectLst/>
              <a:latin typeface="Georgia" panose="02040502050405020303" pitchFamily="18" charset="0"/>
            </a:endParaRPr>
          </a:p>
          <a:p>
            <a:pPr algn="l">
              <a:buFont typeface="+mj-lt"/>
              <a:buAutoNum type="arabicPeriod"/>
            </a:pPr>
            <a:r>
              <a:rPr lang="en-US" sz="1000" b="1" i="0" dirty="0">
                <a:solidFill>
                  <a:srgbClr val="020817"/>
                </a:solidFill>
                <a:effectLst/>
                <a:latin typeface="Georgia" panose="02040502050405020303" pitchFamily="18" charset="0"/>
              </a:rPr>
              <a:t> Overall Performance</a:t>
            </a:r>
            <a:r>
              <a:rPr lang="en-US" sz="1000" b="0" i="0" dirty="0">
                <a:solidFill>
                  <a:srgbClr val="020817"/>
                </a:solidFill>
                <a:effectLst/>
                <a:latin typeface="Georgia" panose="02040502050405020303" pitchFamily="18" charset="0"/>
              </a:rPr>
              <a:t>:</a:t>
            </a:r>
          </a:p>
          <a:p>
            <a:pPr marL="742950" lvl="1" indent="-285750" algn="l">
              <a:buFont typeface="+mj-lt"/>
              <a:buAutoNum type="arabicPeriod"/>
            </a:pPr>
            <a:r>
              <a:rPr lang="en-US" sz="1000" b="0" i="0" dirty="0">
                <a:solidFill>
                  <a:srgbClr val="020817"/>
                </a:solidFill>
                <a:effectLst/>
                <a:latin typeface="Georgia" panose="02040502050405020303" pitchFamily="18" charset="0"/>
              </a:rPr>
              <a:t>The plot suggests that female students generally perform better in reading than male students, as indicated by the higher median and slightly more compact score distribution.</a:t>
            </a:r>
          </a:p>
          <a:p>
            <a:pPr marL="742950" lvl="1" indent="-285750" algn="l">
              <a:buFont typeface="+mj-lt"/>
              <a:buAutoNum type="arabicPeriod"/>
            </a:pPr>
            <a:endParaRPr lang="en-US" sz="1000" b="0" i="0" dirty="0">
              <a:solidFill>
                <a:srgbClr val="020817"/>
              </a:solidFill>
              <a:effectLst/>
              <a:latin typeface="Georgia" panose="02040502050405020303" pitchFamily="18" charset="0"/>
            </a:endParaRPr>
          </a:p>
          <a:p>
            <a:pPr algn="l"/>
            <a:r>
              <a:rPr lang="en-US" sz="1000" b="0" i="0" dirty="0">
                <a:solidFill>
                  <a:srgbClr val="020817"/>
                </a:solidFill>
                <a:effectLst/>
                <a:latin typeface="Georgia" panose="02040502050405020303" pitchFamily="18" charset="0"/>
              </a:rPr>
              <a:t>In summary, the box plot indicates that female students tend to have higher reading scores on average, with less variability compared to male students. This suggests that gender may play a role in reading performance, with females generally outperforming males in this dataset.</a:t>
            </a:r>
          </a:p>
        </p:txBody>
      </p:sp>
      <p:pic>
        <p:nvPicPr>
          <p:cNvPr id="8" name="Picture 7">
            <a:extLst>
              <a:ext uri="{FF2B5EF4-FFF2-40B4-BE49-F238E27FC236}">
                <a16:creationId xmlns:a16="http://schemas.microsoft.com/office/drawing/2014/main" id="{8BEF3A87-5994-AADB-5BC5-68BA4AF08D42}"/>
              </a:ext>
            </a:extLst>
          </p:cNvPr>
          <p:cNvPicPr>
            <a:picLocks noChangeAspect="1"/>
          </p:cNvPicPr>
          <p:nvPr/>
        </p:nvPicPr>
        <p:blipFill>
          <a:blip r:embed="rId5"/>
          <a:stretch>
            <a:fillRect/>
          </a:stretch>
        </p:blipFill>
        <p:spPr>
          <a:xfrm>
            <a:off x="11363225" y="96439"/>
            <a:ext cx="615558" cy="599143"/>
          </a:xfrm>
          <a:prstGeom prst="rect">
            <a:avLst/>
          </a:prstGeom>
        </p:spPr>
      </p:pic>
    </p:spTree>
    <p:extLst>
      <p:ext uri="{BB962C8B-B14F-4D97-AF65-F5344CB8AC3E}">
        <p14:creationId xmlns:p14="http://schemas.microsoft.com/office/powerpoint/2010/main" val="11439494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1011</TotalTime>
  <Words>2314</Words>
  <Application>Microsoft Office PowerPoint</Application>
  <PresentationFormat>Widescreen</PresentationFormat>
  <Paragraphs>166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Aptos Display</vt:lpstr>
      <vt:lpstr>Arial</vt:lpstr>
      <vt:lpstr>Calibri</vt:lpstr>
      <vt:lpstr>Georgia</vt:lpstr>
      <vt:lpstr>Wingdings</vt:lpstr>
      <vt:lpstr>Office Theme</vt:lpstr>
      <vt:lpstr>Evaluating Factors Influencing PISA Test Reading Scores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Hriddhi Doley</dc:creator>
  <cp:lastModifiedBy>Hriddhi Doley</cp:lastModifiedBy>
  <cp:revision>13</cp:revision>
  <dcterms:created xsi:type="dcterms:W3CDTF">2024-10-09T12:30:40Z</dcterms:created>
  <dcterms:modified xsi:type="dcterms:W3CDTF">2024-10-10T05:22:20Z</dcterms:modified>
</cp:coreProperties>
</file>