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6" r:id="rId5"/>
    <p:sldId id="263" r:id="rId6"/>
    <p:sldId id="262" r:id="rId7"/>
    <p:sldId id="257" r:id="rId8"/>
    <p:sldId id="258" r:id="rId9"/>
    <p:sldId id="269" r:id="rId10"/>
    <p:sldId id="271" r:id="rId11"/>
    <p:sldId id="27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2A328A-EE76-401F-9864-386117043345}">
          <p14:sldIdLst>
            <p14:sldId id="256"/>
            <p14:sldId id="265"/>
            <p14:sldId id="264"/>
          </p14:sldIdLst>
        </p14:section>
        <p14:section name="Untitled Section" id="{103A159B-A396-4EE5-AA6E-EAF7B7599FC1}">
          <p14:sldIdLst>
            <p14:sldId id="266"/>
            <p14:sldId id="263"/>
            <p14:sldId id="262"/>
            <p14:sldId id="257"/>
            <p14:sldId id="258"/>
            <p14:sldId id="269"/>
            <p14:sldId id="271"/>
            <p14:sldId id="272"/>
            <p14:sldId id="267"/>
          </p14:sldIdLst>
        </p14:section>
        <p14:section name="Untitled Section" id="{BF086684-4197-4CEB-871D-181ACC70A89A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70% Increase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612128646962607"/>
          <c:y val="4.3881904830192463E-2"/>
          <c:w val="0.56078692609076031"/>
          <c:h val="0.7104538879765258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4.4000000000000004</c:v>
                </c:pt>
                <c:pt idx="1">
                  <c:v>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8D-4546-913D-48D99E46FB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2026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C28D-4546-913D-48D99E46FB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80825264"/>
        <c:axId val="980825744"/>
      </c:barChart>
      <c:catAx>
        <c:axId val="98082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0825744"/>
        <c:crosses val="autoZero"/>
        <c:auto val="1"/>
        <c:lblAlgn val="ctr"/>
        <c:lblOffset val="100"/>
        <c:noMultiLvlLbl val="0"/>
      </c:catAx>
      <c:valAx>
        <c:axId val="980825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0825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2030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86</c:v>
                </c:pt>
                <c:pt idx="1">
                  <c:v>144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6C-416A-8B06-868D2206AC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2030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056C-416A-8B06-868D2206ACA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2030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6C-416A-8B06-868D2206AC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80828144"/>
        <c:axId val="980828624"/>
      </c:barChart>
      <c:catAx>
        <c:axId val="98082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0828624"/>
        <c:crosses val="autoZero"/>
        <c:auto val="1"/>
        <c:lblAlgn val="ctr"/>
        <c:lblOffset val="100"/>
        <c:noMultiLvlLbl val="0"/>
      </c:catAx>
      <c:valAx>
        <c:axId val="98082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082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AA506B-3DA7-4692-97F6-F8E8DAEDCEC6}" type="doc">
      <dgm:prSet loTypeId="urn:microsoft.com/office/officeart/2005/8/layout/radial6" loCatId="relationship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426CD3-0A30-4158-9FBE-D932F0708159}">
      <dgm:prSet phldrT="[Text]"/>
      <dgm:spPr/>
      <dgm:t>
        <a:bodyPr/>
        <a:lstStyle/>
        <a:p>
          <a:r>
            <a:rPr lang="en-US" dirty="0"/>
            <a:t>4Rs</a:t>
          </a:r>
        </a:p>
      </dgm:t>
    </dgm:pt>
    <dgm:pt modelId="{462810D7-3ED1-4346-86AE-0B5A6F6A31CD}" type="parTrans" cxnId="{BF7D5F93-E1E5-4993-AF92-87D637922F17}">
      <dgm:prSet/>
      <dgm:spPr/>
      <dgm:t>
        <a:bodyPr/>
        <a:lstStyle/>
        <a:p>
          <a:endParaRPr lang="en-US"/>
        </a:p>
      </dgm:t>
    </dgm:pt>
    <dgm:pt modelId="{47ECD53B-FC0E-4F9A-A3A2-61397A73737D}" type="sibTrans" cxnId="{BF7D5F93-E1E5-4993-AF92-87D637922F17}">
      <dgm:prSet/>
      <dgm:spPr/>
      <dgm:t>
        <a:bodyPr/>
        <a:lstStyle/>
        <a:p>
          <a:endParaRPr lang="en-US"/>
        </a:p>
      </dgm:t>
    </dgm:pt>
    <dgm:pt modelId="{52C60689-73ED-4073-AD55-4EF018154722}">
      <dgm:prSet phldrT="[Text]"/>
      <dgm:spPr/>
      <dgm:t>
        <a:bodyPr/>
        <a:lstStyle/>
        <a:p>
          <a:r>
            <a:rPr lang="en-US" dirty="0"/>
            <a:t>Refuse</a:t>
          </a:r>
        </a:p>
      </dgm:t>
    </dgm:pt>
    <dgm:pt modelId="{1136B321-6AF2-40A0-8D54-870DDA98FB21}" type="parTrans" cxnId="{8D085BDD-7C9C-4941-81FD-243E06DC442B}">
      <dgm:prSet/>
      <dgm:spPr/>
      <dgm:t>
        <a:bodyPr/>
        <a:lstStyle/>
        <a:p>
          <a:endParaRPr lang="en-US"/>
        </a:p>
      </dgm:t>
    </dgm:pt>
    <dgm:pt modelId="{9A12DD47-67C4-4454-A8FF-02A32F8C972A}" type="sibTrans" cxnId="{8D085BDD-7C9C-4941-81FD-243E06DC442B}">
      <dgm:prSet/>
      <dgm:spPr/>
      <dgm:t>
        <a:bodyPr/>
        <a:lstStyle/>
        <a:p>
          <a:endParaRPr lang="en-US"/>
        </a:p>
      </dgm:t>
    </dgm:pt>
    <dgm:pt modelId="{D9E59DF1-CBAA-433B-9D34-C9E894756C3D}">
      <dgm:prSet phldrT="[Text]"/>
      <dgm:spPr/>
      <dgm:t>
        <a:bodyPr/>
        <a:lstStyle/>
        <a:p>
          <a:r>
            <a:rPr lang="en-US" dirty="0"/>
            <a:t>Renew</a:t>
          </a:r>
        </a:p>
      </dgm:t>
    </dgm:pt>
    <dgm:pt modelId="{204BB049-B896-439F-9F9F-BA40E993CAC9}" type="parTrans" cxnId="{16553E26-8D78-4FFD-BDDC-98801D0CA385}">
      <dgm:prSet/>
      <dgm:spPr/>
      <dgm:t>
        <a:bodyPr/>
        <a:lstStyle/>
        <a:p>
          <a:endParaRPr lang="en-US"/>
        </a:p>
      </dgm:t>
    </dgm:pt>
    <dgm:pt modelId="{2525888F-4EBD-43A6-A153-B32DE2B7F7BB}" type="sibTrans" cxnId="{16553E26-8D78-4FFD-BDDC-98801D0CA385}">
      <dgm:prSet/>
      <dgm:spPr/>
      <dgm:t>
        <a:bodyPr/>
        <a:lstStyle/>
        <a:p>
          <a:endParaRPr lang="en-US"/>
        </a:p>
      </dgm:t>
    </dgm:pt>
    <dgm:pt modelId="{B3F63F4B-C5E3-434B-9BED-CA6A3A43E9FE}">
      <dgm:prSet phldrT="[Text]"/>
      <dgm:spPr/>
      <dgm:t>
        <a:bodyPr/>
        <a:lstStyle/>
        <a:p>
          <a:r>
            <a:rPr lang="en-US" dirty="0"/>
            <a:t>Reduce</a:t>
          </a:r>
        </a:p>
      </dgm:t>
    </dgm:pt>
    <dgm:pt modelId="{3A6367D0-C6A8-4433-B416-B69E353B7FB9}" type="parTrans" cxnId="{D5A3B027-C410-44AB-BDC1-C7591BEDBD55}">
      <dgm:prSet/>
      <dgm:spPr/>
      <dgm:t>
        <a:bodyPr/>
        <a:lstStyle/>
        <a:p>
          <a:endParaRPr lang="en-US"/>
        </a:p>
      </dgm:t>
    </dgm:pt>
    <dgm:pt modelId="{0AA88B72-4E42-468F-ABB3-7C7514BCCBD3}" type="sibTrans" cxnId="{D5A3B027-C410-44AB-BDC1-C7591BEDBD55}">
      <dgm:prSet/>
      <dgm:spPr/>
      <dgm:t>
        <a:bodyPr/>
        <a:lstStyle/>
        <a:p>
          <a:endParaRPr lang="en-US"/>
        </a:p>
      </dgm:t>
    </dgm:pt>
    <dgm:pt modelId="{AC12068D-9FA7-47F0-BC2B-143F38D5FDC0}">
      <dgm:prSet phldrT="[Text]"/>
      <dgm:spPr/>
      <dgm:t>
        <a:bodyPr/>
        <a:lstStyle/>
        <a:p>
          <a:r>
            <a:rPr lang="en-US" dirty="0"/>
            <a:t>Recycle</a:t>
          </a:r>
        </a:p>
      </dgm:t>
    </dgm:pt>
    <dgm:pt modelId="{FCE6D4E7-BA75-4CD6-B428-995E5B7EF5DB}" type="parTrans" cxnId="{F40DB3A4-EBD8-4530-9E0D-59D64E0BCC7B}">
      <dgm:prSet/>
      <dgm:spPr/>
      <dgm:t>
        <a:bodyPr/>
        <a:lstStyle/>
        <a:p>
          <a:endParaRPr lang="en-US"/>
        </a:p>
      </dgm:t>
    </dgm:pt>
    <dgm:pt modelId="{A8F08D00-74CC-4A66-9884-2067648EA28E}" type="sibTrans" cxnId="{F40DB3A4-EBD8-4530-9E0D-59D64E0BCC7B}">
      <dgm:prSet/>
      <dgm:spPr/>
      <dgm:t>
        <a:bodyPr/>
        <a:lstStyle/>
        <a:p>
          <a:endParaRPr lang="en-US"/>
        </a:p>
      </dgm:t>
    </dgm:pt>
    <dgm:pt modelId="{3B746AB4-1A8C-433D-8916-3AA4AA03E1A2}" type="pres">
      <dgm:prSet presAssocID="{A9AA506B-3DA7-4692-97F6-F8E8DAEDCEC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3A64B31-EAB0-4269-BAD8-074C445DCD73}" type="pres">
      <dgm:prSet presAssocID="{B7426CD3-0A30-4158-9FBE-D932F0708159}" presName="centerShape" presStyleLbl="node0" presStyleIdx="0" presStyleCnt="1"/>
      <dgm:spPr/>
    </dgm:pt>
    <dgm:pt modelId="{7508A92B-5CD0-42CD-B3C8-CBBEF37AF02A}" type="pres">
      <dgm:prSet presAssocID="{52C60689-73ED-4073-AD55-4EF018154722}" presName="node" presStyleLbl="node1" presStyleIdx="0" presStyleCnt="4">
        <dgm:presLayoutVars>
          <dgm:bulletEnabled val="1"/>
        </dgm:presLayoutVars>
      </dgm:prSet>
      <dgm:spPr/>
    </dgm:pt>
    <dgm:pt modelId="{2552F170-E253-429D-896B-93F539C22744}" type="pres">
      <dgm:prSet presAssocID="{52C60689-73ED-4073-AD55-4EF018154722}" presName="dummy" presStyleCnt="0"/>
      <dgm:spPr/>
    </dgm:pt>
    <dgm:pt modelId="{41808261-03C0-470F-9BF2-37643F1CD5F2}" type="pres">
      <dgm:prSet presAssocID="{9A12DD47-67C4-4454-A8FF-02A32F8C972A}" presName="sibTrans" presStyleLbl="sibTrans2D1" presStyleIdx="0" presStyleCnt="4"/>
      <dgm:spPr/>
    </dgm:pt>
    <dgm:pt modelId="{EFDB89E2-A7AA-44A4-B19A-6E85C389897D}" type="pres">
      <dgm:prSet presAssocID="{D9E59DF1-CBAA-433B-9D34-C9E894756C3D}" presName="node" presStyleLbl="node1" presStyleIdx="1" presStyleCnt="4">
        <dgm:presLayoutVars>
          <dgm:bulletEnabled val="1"/>
        </dgm:presLayoutVars>
      </dgm:prSet>
      <dgm:spPr/>
    </dgm:pt>
    <dgm:pt modelId="{703C4702-57AB-4C8B-A5E4-30B0928DCF4A}" type="pres">
      <dgm:prSet presAssocID="{D9E59DF1-CBAA-433B-9D34-C9E894756C3D}" presName="dummy" presStyleCnt="0"/>
      <dgm:spPr/>
    </dgm:pt>
    <dgm:pt modelId="{5BC87392-3B62-4A48-ABA9-70D2E83E74CC}" type="pres">
      <dgm:prSet presAssocID="{2525888F-4EBD-43A6-A153-B32DE2B7F7BB}" presName="sibTrans" presStyleLbl="sibTrans2D1" presStyleIdx="1" presStyleCnt="4"/>
      <dgm:spPr/>
    </dgm:pt>
    <dgm:pt modelId="{69E1C36A-3A54-49E1-8FE2-0E2DEB3AC896}" type="pres">
      <dgm:prSet presAssocID="{B3F63F4B-C5E3-434B-9BED-CA6A3A43E9FE}" presName="node" presStyleLbl="node1" presStyleIdx="2" presStyleCnt="4">
        <dgm:presLayoutVars>
          <dgm:bulletEnabled val="1"/>
        </dgm:presLayoutVars>
      </dgm:prSet>
      <dgm:spPr/>
    </dgm:pt>
    <dgm:pt modelId="{9E23F0E9-E58F-4215-AB48-07F60AB49DE6}" type="pres">
      <dgm:prSet presAssocID="{B3F63F4B-C5E3-434B-9BED-CA6A3A43E9FE}" presName="dummy" presStyleCnt="0"/>
      <dgm:spPr/>
    </dgm:pt>
    <dgm:pt modelId="{D8D2FE44-BBC3-40B5-9992-6E28A91393D3}" type="pres">
      <dgm:prSet presAssocID="{0AA88B72-4E42-468F-ABB3-7C7514BCCBD3}" presName="sibTrans" presStyleLbl="sibTrans2D1" presStyleIdx="2" presStyleCnt="4"/>
      <dgm:spPr/>
    </dgm:pt>
    <dgm:pt modelId="{43411B2F-92E4-4A54-B7CC-3345D51D72BF}" type="pres">
      <dgm:prSet presAssocID="{AC12068D-9FA7-47F0-BC2B-143F38D5FDC0}" presName="node" presStyleLbl="node1" presStyleIdx="3" presStyleCnt="4">
        <dgm:presLayoutVars>
          <dgm:bulletEnabled val="1"/>
        </dgm:presLayoutVars>
      </dgm:prSet>
      <dgm:spPr/>
    </dgm:pt>
    <dgm:pt modelId="{D3967CDC-24E6-4ABA-B453-1F5FCC397123}" type="pres">
      <dgm:prSet presAssocID="{AC12068D-9FA7-47F0-BC2B-143F38D5FDC0}" presName="dummy" presStyleCnt="0"/>
      <dgm:spPr/>
    </dgm:pt>
    <dgm:pt modelId="{3DADB703-2846-48E1-B4C0-4419B2B9A779}" type="pres">
      <dgm:prSet presAssocID="{A8F08D00-74CC-4A66-9884-2067648EA28E}" presName="sibTrans" presStyleLbl="sibTrans2D1" presStyleIdx="3" presStyleCnt="4"/>
      <dgm:spPr/>
    </dgm:pt>
  </dgm:ptLst>
  <dgm:cxnLst>
    <dgm:cxn modelId="{AB1BE11A-4D48-49DA-8804-33835E9B74EC}" type="presOf" srcId="{A8F08D00-74CC-4A66-9884-2067648EA28E}" destId="{3DADB703-2846-48E1-B4C0-4419B2B9A779}" srcOrd="0" destOrd="0" presId="urn:microsoft.com/office/officeart/2005/8/layout/radial6"/>
    <dgm:cxn modelId="{16553E26-8D78-4FFD-BDDC-98801D0CA385}" srcId="{B7426CD3-0A30-4158-9FBE-D932F0708159}" destId="{D9E59DF1-CBAA-433B-9D34-C9E894756C3D}" srcOrd="1" destOrd="0" parTransId="{204BB049-B896-439F-9F9F-BA40E993CAC9}" sibTransId="{2525888F-4EBD-43A6-A153-B32DE2B7F7BB}"/>
    <dgm:cxn modelId="{D5A3B027-C410-44AB-BDC1-C7591BEDBD55}" srcId="{B7426CD3-0A30-4158-9FBE-D932F0708159}" destId="{B3F63F4B-C5E3-434B-9BED-CA6A3A43E9FE}" srcOrd="2" destOrd="0" parTransId="{3A6367D0-C6A8-4433-B416-B69E353B7FB9}" sibTransId="{0AA88B72-4E42-468F-ABB3-7C7514BCCBD3}"/>
    <dgm:cxn modelId="{AA98D731-F3D6-4FCE-9E6E-EA7CCAF348BC}" type="presOf" srcId="{B7426CD3-0A30-4158-9FBE-D932F0708159}" destId="{63A64B31-EAB0-4269-BAD8-074C445DCD73}" srcOrd="0" destOrd="0" presId="urn:microsoft.com/office/officeart/2005/8/layout/radial6"/>
    <dgm:cxn modelId="{812B8549-7B60-47A1-AAB6-9D0ED5C22508}" type="presOf" srcId="{AC12068D-9FA7-47F0-BC2B-143F38D5FDC0}" destId="{43411B2F-92E4-4A54-B7CC-3345D51D72BF}" srcOrd="0" destOrd="0" presId="urn:microsoft.com/office/officeart/2005/8/layout/radial6"/>
    <dgm:cxn modelId="{88D4E36B-6523-4224-998C-5CA8241E8A77}" type="presOf" srcId="{0AA88B72-4E42-468F-ABB3-7C7514BCCBD3}" destId="{D8D2FE44-BBC3-40B5-9992-6E28A91393D3}" srcOrd="0" destOrd="0" presId="urn:microsoft.com/office/officeart/2005/8/layout/radial6"/>
    <dgm:cxn modelId="{73D1725A-67B6-4222-A85F-209835DBD99A}" type="presOf" srcId="{2525888F-4EBD-43A6-A153-B32DE2B7F7BB}" destId="{5BC87392-3B62-4A48-ABA9-70D2E83E74CC}" srcOrd="0" destOrd="0" presId="urn:microsoft.com/office/officeart/2005/8/layout/radial6"/>
    <dgm:cxn modelId="{11C7F892-D0D0-4228-A2FC-0A633E5A763B}" type="presOf" srcId="{52C60689-73ED-4073-AD55-4EF018154722}" destId="{7508A92B-5CD0-42CD-B3C8-CBBEF37AF02A}" srcOrd="0" destOrd="0" presId="urn:microsoft.com/office/officeart/2005/8/layout/radial6"/>
    <dgm:cxn modelId="{BF7D5F93-E1E5-4993-AF92-87D637922F17}" srcId="{A9AA506B-3DA7-4692-97F6-F8E8DAEDCEC6}" destId="{B7426CD3-0A30-4158-9FBE-D932F0708159}" srcOrd="0" destOrd="0" parTransId="{462810D7-3ED1-4346-86AE-0B5A6F6A31CD}" sibTransId="{47ECD53B-FC0E-4F9A-A3A2-61397A73737D}"/>
    <dgm:cxn modelId="{F40DB3A4-EBD8-4530-9E0D-59D64E0BCC7B}" srcId="{B7426CD3-0A30-4158-9FBE-D932F0708159}" destId="{AC12068D-9FA7-47F0-BC2B-143F38D5FDC0}" srcOrd="3" destOrd="0" parTransId="{FCE6D4E7-BA75-4CD6-B428-995E5B7EF5DB}" sibTransId="{A8F08D00-74CC-4A66-9884-2067648EA28E}"/>
    <dgm:cxn modelId="{FB2FC6BA-EC6E-46AC-9628-C44A4F54B000}" type="presOf" srcId="{B3F63F4B-C5E3-434B-9BED-CA6A3A43E9FE}" destId="{69E1C36A-3A54-49E1-8FE2-0E2DEB3AC896}" srcOrd="0" destOrd="0" presId="urn:microsoft.com/office/officeart/2005/8/layout/radial6"/>
    <dgm:cxn modelId="{F4889EBC-3321-4F30-BD74-D85A355AFE37}" type="presOf" srcId="{A9AA506B-3DA7-4692-97F6-F8E8DAEDCEC6}" destId="{3B746AB4-1A8C-433D-8916-3AA4AA03E1A2}" srcOrd="0" destOrd="0" presId="urn:microsoft.com/office/officeart/2005/8/layout/radial6"/>
    <dgm:cxn modelId="{D48BD8CD-4503-4CD6-AD6E-0D7873AEB2D4}" type="presOf" srcId="{D9E59DF1-CBAA-433B-9D34-C9E894756C3D}" destId="{EFDB89E2-A7AA-44A4-B19A-6E85C389897D}" srcOrd="0" destOrd="0" presId="urn:microsoft.com/office/officeart/2005/8/layout/radial6"/>
    <dgm:cxn modelId="{A4DEF2DB-6D92-4383-82F8-90FA76568779}" type="presOf" srcId="{9A12DD47-67C4-4454-A8FF-02A32F8C972A}" destId="{41808261-03C0-470F-9BF2-37643F1CD5F2}" srcOrd="0" destOrd="0" presId="urn:microsoft.com/office/officeart/2005/8/layout/radial6"/>
    <dgm:cxn modelId="{8D085BDD-7C9C-4941-81FD-243E06DC442B}" srcId="{B7426CD3-0A30-4158-9FBE-D932F0708159}" destId="{52C60689-73ED-4073-AD55-4EF018154722}" srcOrd="0" destOrd="0" parTransId="{1136B321-6AF2-40A0-8D54-870DDA98FB21}" sibTransId="{9A12DD47-67C4-4454-A8FF-02A32F8C972A}"/>
    <dgm:cxn modelId="{E5753813-8C77-4308-B682-0BE80826D3DA}" type="presParOf" srcId="{3B746AB4-1A8C-433D-8916-3AA4AA03E1A2}" destId="{63A64B31-EAB0-4269-BAD8-074C445DCD73}" srcOrd="0" destOrd="0" presId="urn:microsoft.com/office/officeart/2005/8/layout/radial6"/>
    <dgm:cxn modelId="{AB0020FE-F660-4B4E-B9E3-E3F7AE7E59AE}" type="presParOf" srcId="{3B746AB4-1A8C-433D-8916-3AA4AA03E1A2}" destId="{7508A92B-5CD0-42CD-B3C8-CBBEF37AF02A}" srcOrd="1" destOrd="0" presId="urn:microsoft.com/office/officeart/2005/8/layout/radial6"/>
    <dgm:cxn modelId="{8B376A27-0D8A-408D-B7F2-4F7006C1F020}" type="presParOf" srcId="{3B746AB4-1A8C-433D-8916-3AA4AA03E1A2}" destId="{2552F170-E253-429D-896B-93F539C22744}" srcOrd="2" destOrd="0" presId="urn:microsoft.com/office/officeart/2005/8/layout/radial6"/>
    <dgm:cxn modelId="{084D10C5-32CE-45BA-8EE5-20C750CB6A70}" type="presParOf" srcId="{3B746AB4-1A8C-433D-8916-3AA4AA03E1A2}" destId="{41808261-03C0-470F-9BF2-37643F1CD5F2}" srcOrd="3" destOrd="0" presId="urn:microsoft.com/office/officeart/2005/8/layout/radial6"/>
    <dgm:cxn modelId="{9A973118-FEBC-41E3-9BB5-1D2620D5D200}" type="presParOf" srcId="{3B746AB4-1A8C-433D-8916-3AA4AA03E1A2}" destId="{EFDB89E2-A7AA-44A4-B19A-6E85C389897D}" srcOrd="4" destOrd="0" presId="urn:microsoft.com/office/officeart/2005/8/layout/radial6"/>
    <dgm:cxn modelId="{94630E37-02CD-4FD1-8058-91D0EA5B8FC2}" type="presParOf" srcId="{3B746AB4-1A8C-433D-8916-3AA4AA03E1A2}" destId="{703C4702-57AB-4C8B-A5E4-30B0928DCF4A}" srcOrd="5" destOrd="0" presId="urn:microsoft.com/office/officeart/2005/8/layout/radial6"/>
    <dgm:cxn modelId="{787B64FE-B6FA-4DC2-B033-F5E48D6DEC27}" type="presParOf" srcId="{3B746AB4-1A8C-433D-8916-3AA4AA03E1A2}" destId="{5BC87392-3B62-4A48-ABA9-70D2E83E74CC}" srcOrd="6" destOrd="0" presId="urn:microsoft.com/office/officeart/2005/8/layout/radial6"/>
    <dgm:cxn modelId="{0401C931-93C4-4835-996E-283B29D9C922}" type="presParOf" srcId="{3B746AB4-1A8C-433D-8916-3AA4AA03E1A2}" destId="{69E1C36A-3A54-49E1-8FE2-0E2DEB3AC896}" srcOrd="7" destOrd="0" presId="urn:microsoft.com/office/officeart/2005/8/layout/radial6"/>
    <dgm:cxn modelId="{85570BCC-595A-4048-A0E7-255895A3D38B}" type="presParOf" srcId="{3B746AB4-1A8C-433D-8916-3AA4AA03E1A2}" destId="{9E23F0E9-E58F-4215-AB48-07F60AB49DE6}" srcOrd="8" destOrd="0" presId="urn:microsoft.com/office/officeart/2005/8/layout/radial6"/>
    <dgm:cxn modelId="{D063C6C6-C126-47EB-8AFF-8B54224C732A}" type="presParOf" srcId="{3B746AB4-1A8C-433D-8916-3AA4AA03E1A2}" destId="{D8D2FE44-BBC3-40B5-9992-6E28A91393D3}" srcOrd="9" destOrd="0" presId="urn:microsoft.com/office/officeart/2005/8/layout/radial6"/>
    <dgm:cxn modelId="{F1D83E6B-CFF1-46F7-A958-F7B3296E0DE7}" type="presParOf" srcId="{3B746AB4-1A8C-433D-8916-3AA4AA03E1A2}" destId="{43411B2F-92E4-4A54-B7CC-3345D51D72BF}" srcOrd="10" destOrd="0" presId="urn:microsoft.com/office/officeart/2005/8/layout/radial6"/>
    <dgm:cxn modelId="{009F221C-7253-4B49-A34D-E1F245B0FF8C}" type="presParOf" srcId="{3B746AB4-1A8C-433D-8916-3AA4AA03E1A2}" destId="{D3967CDC-24E6-4ABA-B453-1F5FCC397123}" srcOrd="11" destOrd="0" presId="urn:microsoft.com/office/officeart/2005/8/layout/radial6"/>
    <dgm:cxn modelId="{301CCC67-1B2F-4CF1-A532-ED7856A23DE5}" type="presParOf" srcId="{3B746AB4-1A8C-433D-8916-3AA4AA03E1A2}" destId="{3DADB703-2846-48E1-B4C0-4419B2B9A779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DB703-2846-48E1-B4C0-4419B2B9A779}">
      <dsp:nvSpPr>
        <dsp:cNvPr id="0" name=""/>
        <dsp:cNvSpPr/>
      </dsp:nvSpPr>
      <dsp:spPr>
        <a:xfrm>
          <a:off x="1666033" y="598566"/>
          <a:ext cx="3992277" cy="3992277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2FE44-BBC3-40B5-9992-6E28A91393D3}">
      <dsp:nvSpPr>
        <dsp:cNvPr id="0" name=""/>
        <dsp:cNvSpPr/>
      </dsp:nvSpPr>
      <dsp:spPr>
        <a:xfrm>
          <a:off x="1666033" y="598566"/>
          <a:ext cx="3992277" cy="3992277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87392-3B62-4A48-ABA9-70D2E83E74CC}">
      <dsp:nvSpPr>
        <dsp:cNvPr id="0" name=""/>
        <dsp:cNvSpPr/>
      </dsp:nvSpPr>
      <dsp:spPr>
        <a:xfrm>
          <a:off x="1666033" y="598566"/>
          <a:ext cx="3992277" cy="3992277"/>
        </a:xfrm>
        <a:prstGeom prst="blockArc">
          <a:avLst>
            <a:gd name="adj1" fmla="val 0"/>
            <a:gd name="adj2" fmla="val 54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08261-03C0-470F-9BF2-37643F1CD5F2}">
      <dsp:nvSpPr>
        <dsp:cNvPr id="0" name=""/>
        <dsp:cNvSpPr/>
      </dsp:nvSpPr>
      <dsp:spPr>
        <a:xfrm>
          <a:off x="1666033" y="598566"/>
          <a:ext cx="3992277" cy="3992277"/>
        </a:xfrm>
        <a:prstGeom prst="blockArc">
          <a:avLst>
            <a:gd name="adj1" fmla="val 16200000"/>
            <a:gd name="adj2" fmla="val 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64B31-EAB0-4269-BAD8-074C445DCD73}">
      <dsp:nvSpPr>
        <dsp:cNvPr id="0" name=""/>
        <dsp:cNvSpPr/>
      </dsp:nvSpPr>
      <dsp:spPr>
        <a:xfrm>
          <a:off x="2743052" y="1675586"/>
          <a:ext cx="1838238" cy="18382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4Rs</a:t>
          </a:r>
        </a:p>
      </dsp:txBody>
      <dsp:txXfrm>
        <a:off x="3012256" y="1944790"/>
        <a:ext cx="1299830" cy="1299830"/>
      </dsp:txXfrm>
    </dsp:sp>
    <dsp:sp modelId="{7508A92B-5CD0-42CD-B3C8-CBBEF37AF02A}">
      <dsp:nvSpPr>
        <dsp:cNvPr id="0" name=""/>
        <dsp:cNvSpPr/>
      </dsp:nvSpPr>
      <dsp:spPr>
        <a:xfrm>
          <a:off x="3018788" y="1506"/>
          <a:ext cx="1286767" cy="12867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Refuse</a:t>
          </a:r>
        </a:p>
      </dsp:txBody>
      <dsp:txXfrm>
        <a:off x="3207231" y="189949"/>
        <a:ext cx="909881" cy="909881"/>
      </dsp:txXfrm>
    </dsp:sp>
    <dsp:sp modelId="{EFDB89E2-A7AA-44A4-B19A-6E85C389897D}">
      <dsp:nvSpPr>
        <dsp:cNvPr id="0" name=""/>
        <dsp:cNvSpPr/>
      </dsp:nvSpPr>
      <dsp:spPr>
        <a:xfrm>
          <a:off x="4968603" y="1951321"/>
          <a:ext cx="1286767" cy="12867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Renew</a:t>
          </a:r>
        </a:p>
      </dsp:txBody>
      <dsp:txXfrm>
        <a:off x="5157046" y="2139764"/>
        <a:ext cx="909881" cy="909881"/>
      </dsp:txXfrm>
    </dsp:sp>
    <dsp:sp modelId="{69E1C36A-3A54-49E1-8FE2-0E2DEB3AC896}">
      <dsp:nvSpPr>
        <dsp:cNvPr id="0" name=""/>
        <dsp:cNvSpPr/>
      </dsp:nvSpPr>
      <dsp:spPr>
        <a:xfrm>
          <a:off x="3018788" y="3901137"/>
          <a:ext cx="1286767" cy="12867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Reduce</a:t>
          </a:r>
        </a:p>
      </dsp:txBody>
      <dsp:txXfrm>
        <a:off x="3207231" y="4089580"/>
        <a:ext cx="909881" cy="909881"/>
      </dsp:txXfrm>
    </dsp:sp>
    <dsp:sp modelId="{43411B2F-92E4-4A54-B7CC-3345D51D72BF}">
      <dsp:nvSpPr>
        <dsp:cNvPr id="0" name=""/>
        <dsp:cNvSpPr/>
      </dsp:nvSpPr>
      <dsp:spPr>
        <a:xfrm>
          <a:off x="1068973" y="1951321"/>
          <a:ext cx="1286767" cy="12867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Recycle</a:t>
          </a:r>
        </a:p>
      </dsp:txBody>
      <dsp:txXfrm>
        <a:off x="1257416" y="2139764"/>
        <a:ext cx="909881" cy="909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8877-5EC9-1F46-8DE1-801B6720B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7B810-F7FD-D132-D80A-09B03D7E2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4E8AD-1FF7-378B-2FE9-D69895CF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0254-5034-4124-8D54-A034D143682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58416-D73C-5A90-0EE0-8ABDF8A8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5ABBE-8BF3-01BC-7817-CA0E3ACB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4C7-57EF-49C5-B8CA-64F259AB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2289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C09D-9AB1-A483-F752-BD6BF0270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4A25-471B-F69B-456E-6FAD802BA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80F88-D8C7-E6EE-9A0B-70DDBDD50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0254-5034-4124-8D54-A034D143682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E5FFB-B7C0-5985-A01D-B9B8C6E5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CE3DE-DDF2-6380-68C6-41B30D54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4C7-57EF-49C5-B8CA-64F259AB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31690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FA95B3-419A-9B27-51F3-19A372D0F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EE56A-CD77-08E8-9C56-CF4193B2C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12B79-01C3-98F9-D4B0-83FE3A025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0254-5034-4124-8D54-A034D143682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90F87-9766-A0BB-BA03-C5B8DDDE6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68CA7-76F3-76CA-A0E4-12D9D606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4C7-57EF-49C5-B8CA-64F259AB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3515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22C01-B6FD-592C-AEF6-12BA1B52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B542D-4F75-CC4B-9FEB-1C5F6871A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3C1A9-9F30-8B15-95B8-B8040B60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0254-5034-4124-8D54-A034D143682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B9BDD-5F8A-EFCA-60FE-B8B02E16D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6520E-3F4A-10E7-355C-50093D86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4C7-57EF-49C5-B8CA-64F259AB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3895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2C25-F8F8-ED17-08CA-C62BC1EE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8899B-6301-FFB0-B8F9-BA5491371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6CF3-3E86-4E52-1892-B5AF78DE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0254-5034-4124-8D54-A034D143682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754D3-3ACC-0850-CEAA-868DBCA7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916A-5463-29D9-B0B9-14B5EDAD1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4C7-57EF-49C5-B8CA-64F259AB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141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2A8A-D16B-D12D-61CD-8866DD75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199ED-7309-C2F1-B816-A9136B151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0D7DA-DFC3-D0B7-3DE9-ABB6D599E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05DC-A9D6-62CF-2D33-382BB62A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0254-5034-4124-8D54-A034D143682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A73CF-15D6-D642-F392-2B3173B5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488DB-C56F-B009-BBE0-7F76DA1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4C7-57EF-49C5-B8CA-64F259AB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0649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399E-5780-2F3B-9EC9-52A854F03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0957D-3FA0-EB36-87EC-C13F40EC5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45142-51CC-4CA9-4BDC-441298E71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C9BA4-C8A3-5EAE-D4C8-2E336752F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7AAD8-B468-104E-E9F6-EF0AB91EB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6840E-387B-AFC1-96EB-9BBB5DC3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0254-5034-4124-8D54-A034D143682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5F629-5980-AA09-611D-29359987F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86AF4-59C5-4DEF-351C-66445DB7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4C7-57EF-49C5-B8CA-64F259AB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6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AB04-736F-3A98-CE28-58B4CDFAA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6C3064-BE3F-9341-AF68-F62514CFF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0254-5034-4124-8D54-A034D143682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01D8E-8FDF-55DF-D739-CA03C8BF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6EBDA-931F-36ED-8535-D345D536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4C7-57EF-49C5-B8CA-64F259AB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1661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BAC991-E006-08D0-2629-B919DA77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0254-5034-4124-8D54-A034D143682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A08E8-7731-FFD6-A0DB-27EF1106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A0BA3-D9A5-5AB2-5742-39580661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4C7-57EF-49C5-B8CA-64F259AB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9649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51DE8-2F4E-BD88-FE43-7FA56993A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EC6AF-229F-448F-850C-51589C36F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54632-ECD2-3540-0E1F-5F38751A7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71E09-17BD-CF38-E0A3-17A8B4083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0254-5034-4124-8D54-A034D143682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BAF25-0906-0626-8B92-83905C5F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1C6F1-3928-C4BA-DAA5-204874C2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4C7-57EF-49C5-B8CA-64F259AB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1959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C177-B3C0-0370-913E-625ED07A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A0A7F-0653-9C6C-1E6A-C38DA59FD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296CC-1A4D-E5AF-6BE8-A03365788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BDA76-2582-27A7-4332-49B52F49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0254-5034-4124-8D54-A034D143682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24E23-B842-3CD5-23F4-61CDDC74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F4C0A-60CA-97D8-5D75-4FB7BF38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4C7-57EF-49C5-B8CA-64F259AB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5873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3182D-A46A-D529-5626-F36EBC51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A36BC-9523-9586-0347-F919AB3AC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6B6F8-E5D9-6A5C-D5FC-A3561870C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0254-5034-4124-8D54-A034D143682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DE592-89E6-75F1-52C7-AC22409B0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E9374-A0C7-8A3D-A5BC-B3EE47DC6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B74C7-57EF-49C5-B8CA-64F259AB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7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688E-D8F5-E215-4FBF-BE282F077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550221"/>
          </a:xfrm>
        </p:spPr>
        <p:txBody>
          <a:bodyPr>
            <a:normAutofit/>
          </a:bodyPr>
          <a:lstStyle/>
          <a:p>
            <a:r>
              <a:rPr lang="en-US" dirty="0"/>
              <a:t>Green Packaging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93307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590E-BE8E-C787-DDE6-D93C1CEE5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2"/>
                </a:solidFill>
              </a:rPr>
              <a:t>Sustainable plastic packaging market demand </a:t>
            </a:r>
            <a:br>
              <a:rPr lang="en-US" sz="4400" dirty="0"/>
            </a:b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MILLION METRIC TONS (GLOBAL)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B5B162B-7BB2-467D-339B-F911A3DE7C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421366"/>
              </p:ext>
            </p:extLst>
          </p:nvPr>
        </p:nvGraphicFramePr>
        <p:xfrm>
          <a:off x="838200" y="2068945"/>
          <a:ext cx="7714673" cy="4108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321954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F474-C209-2BF9-32FA-460D3BF1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2"/>
                </a:solidFill>
              </a:rPr>
              <a:t>Sustainable plastic packaging market demand</a:t>
            </a:r>
            <a:br>
              <a:rPr lang="en-US" sz="44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BILLION DOLLARS(GLOBAL)</a:t>
            </a:r>
            <a:endParaRPr lang="en-US" sz="2800" dirty="0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0B64F7BF-2C59-94FA-01F0-763A26C36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8567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035608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95344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2382-ABB8-9727-0A53-2C2BA3B5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is green packaging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690E3-D11A-9349-F1CF-A4369BCC1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670"/>
            <a:ext cx="5230368" cy="2262410"/>
          </a:xfrm>
        </p:spPr>
        <p:txBody>
          <a:bodyPr>
            <a:normAutofit/>
          </a:bodyPr>
          <a:lstStyle/>
          <a:p>
            <a:r>
              <a:rPr lang="en-US" sz="2400" dirty="0"/>
              <a:t>Green packaging is packaging that has a minimal impact on the earth. It is also </a:t>
            </a:r>
            <a:r>
              <a:rPr lang="en-US" sz="2400" dirty="0" err="1"/>
              <a:t>kmown</a:t>
            </a:r>
            <a:r>
              <a:rPr lang="en-US" sz="2400" dirty="0"/>
              <a:t> as the sustainable or eco friendly packaging</a:t>
            </a:r>
            <a:r>
              <a:rPr lang="en-US" sz="18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E8720-09FC-9EA8-17C1-8885FAA04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384" y="706596"/>
            <a:ext cx="4197096" cy="32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0804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1098-8B1A-DDF4-E147-CEA7F1ED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do green packaging be made?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0533E-B886-83EA-E50F-1BB073F09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1798193"/>
            <a:ext cx="10914888" cy="4351338"/>
          </a:xfrm>
        </p:spPr>
        <p:txBody>
          <a:bodyPr>
            <a:normAutofit/>
          </a:bodyPr>
          <a:lstStyle/>
          <a:p>
            <a:pPr algn="l" fontAlgn="ctr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01D35"/>
                </a:solidFill>
                <a:effectLst/>
                <a:latin typeface="Google Sans"/>
              </a:rPr>
              <a:t>Use sustainable materials</a:t>
            </a:r>
            <a:r>
              <a:rPr lang="en-US" sz="1200" b="0" i="0" dirty="0">
                <a:solidFill>
                  <a:srgbClr val="001D35"/>
                </a:solidFill>
                <a:effectLst/>
                <a:latin typeface="Google Sans"/>
              </a:rPr>
              <a:t>: Choose materials that are recyclable, biodegradable, or made from renewable resources. Some examples include recycled paper, cardboard, glass, and certain plastics like PET or HDPE. </a:t>
            </a:r>
          </a:p>
          <a:p>
            <a:pPr algn="l" fontAlgn="ctr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01D35"/>
                </a:solidFill>
                <a:effectLst/>
                <a:latin typeface="Google Sans"/>
              </a:rPr>
              <a:t>Use biodegradable alternatives</a:t>
            </a:r>
            <a:r>
              <a:rPr lang="en-US" sz="1200" b="0" i="0" dirty="0">
                <a:solidFill>
                  <a:srgbClr val="001D35"/>
                </a:solidFill>
                <a:effectLst/>
                <a:latin typeface="Google Sans"/>
              </a:rPr>
              <a:t>: Consider plant-based plastics, compostable materials, and biofilms as alternatives to traditional plastics. </a:t>
            </a:r>
          </a:p>
          <a:p>
            <a:pPr algn="l" fontAlgn="ctr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01D35"/>
                </a:solidFill>
                <a:effectLst/>
                <a:latin typeface="Google Sans"/>
              </a:rPr>
              <a:t>Use recycled materials</a:t>
            </a:r>
            <a:r>
              <a:rPr lang="en-US" sz="1200" b="0" i="0" dirty="0">
                <a:solidFill>
                  <a:srgbClr val="001D35"/>
                </a:solidFill>
                <a:effectLst/>
                <a:latin typeface="Google Sans"/>
              </a:rPr>
              <a:t>: Use recycled packaging materials to extend the lifespan of previously used items. </a:t>
            </a:r>
          </a:p>
          <a:p>
            <a:pPr algn="l" fontAlgn="ctr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01D35"/>
                </a:solidFill>
                <a:effectLst/>
                <a:latin typeface="Google Sans"/>
              </a:rPr>
              <a:t>Encourage reuse and recycling</a:t>
            </a:r>
            <a:r>
              <a:rPr lang="en-US" sz="1200" b="0" i="0" dirty="0">
                <a:solidFill>
                  <a:srgbClr val="001D35"/>
                </a:solidFill>
                <a:effectLst/>
                <a:latin typeface="Google Sans"/>
              </a:rPr>
              <a:t>: Make packaging more durable or attractive so customers can reuse it in new ways. </a:t>
            </a:r>
          </a:p>
          <a:p>
            <a:pPr algn="l" fontAlgn="ctr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01D35"/>
                </a:solidFill>
                <a:effectLst/>
                <a:latin typeface="Google Sans"/>
              </a:rPr>
              <a:t>Reduce packaging size</a:t>
            </a:r>
            <a:r>
              <a:rPr lang="en-US" sz="1200" b="0" i="0" dirty="0">
                <a:solidFill>
                  <a:srgbClr val="001D35"/>
                </a:solidFill>
                <a:effectLst/>
                <a:latin typeface="Google Sans"/>
              </a:rPr>
              <a:t>: Reduce the amount of packaging used. </a:t>
            </a:r>
          </a:p>
          <a:p>
            <a:pPr algn="l" fontAlgn="ctr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01D35"/>
                </a:solidFill>
                <a:effectLst/>
                <a:latin typeface="Google Sans"/>
              </a:rPr>
              <a:t>Use eco-friendly void fillers and inserts</a:t>
            </a:r>
            <a:r>
              <a:rPr lang="en-US" sz="1200" b="0" i="0" dirty="0">
                <a:solidFill>
                  <a:srgbClr val="001D35"/>
                </a:solidFill>
                <a:effectLst/>
                <a:latin typeface="Google Sans"/>
              </a:rPr>
              <a:t>: Use eco-friendly options for filling and inserting space in packaging. </a:t>
            </a:r>
          </a:p>
          <a:p>
            <a:pPr algn="l" fontAlgn="ctr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01D35"/>
                </a:solidFill>
                <a:effectLst/>
                <a:latin typeface="Google Sans"/>
              </a:rPr>
              <a:t>Use sustainable adhesives</a:t>
            </a:r>
            <a:r>
              <a:rPr lang="en-US" sz="1200" b="0" i="0" dirty="0">
                <a:solidFill>
                  <a:srgbClr val="001D35"/>
                </a:solidFill>
                <a:effectLst/>
                <a:latin typeface="Google Sans"/>
              </a:rPr>
              <a:t>: Choose adhesives that are sustainable and can be easily separated. </a:t>
            </a:r>
          </a:p>
          <a:p>
            <a:pPr algn="l" fontAlgn="ctr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01D35"/>
                </a:solidFill>
                <a:effectLst/>
                <a:latin typeface="Google Sans"/>
              </a:rPr>
              <a:t>Create designs that last</a:t>
            </a:r>
            <a:r>
              <a:rPr lang="en-US" sz="1200" b="0" i="0" dirty="0">
                <a:solidFill>
                  <a:srgbClr val="001D35"/>
                </a:solidFill>
                <a:effectLst/>
                <a:latin typeface="Google Sans"/>
              </a:rPr>
              <a:t>: Avoid seasonal designs that require products to be recalled or thrown away. </a:t>
            </a:r>
          </a:p>
          <a:p>
            <a:pPr algn="l">
              <a:spcBef>
                <a:spcPts val="75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01D35"/>
                </a:solidFill>
                <a:effectLst/>
                <a:latin typeface="Google Sans"/>
              </a:rPr>
              <a:t>Maintain a sustainable supply chain</a:t>
            </a:r>
            <a:r>
              <a:rPr lang="en-US" sz="1200" b="0" i="0" dirty="0">
                <a:solidFill>
                  <a:srgbClr val="001D35"/>
                </a:solidFill>
                <a:effectLst/>
                <a:latin typeface="Google Sans"/>
              </a:rPr>
              <a:t>: Source materials from sustainable and ethical suppliers, reduce inventory and waste, and meet environmental regulations</a:t>
            </a:r>
          </a:p>
          <a:p>
            <a:pPr marL="0" indent="0">
              <a:buNone/>
            </a:pPr>
            <a:r>
              <a:rPr lang="en-US" sz="1800" dirty="0"/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295141047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6D28-38F8-71CE-CC86-3709C0BB3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73685"/>
            <a:ext cx="10622280" cy="1325563"/>
          </a:xfrm>
        </p:spPr>
        <p:txBody>
          <a:bodyPr>
            <a:normAutofit/>
          </a:bodyPr>
          <a:lstStyle/>
          <a:p>
            <a:br>
              <a:rPr lang="en-US" sz="2800" dirty="0"/>
            </a:br>
            <a:r>
              <a:rPr lang="en-US" sz="2800" dirty="0">
                <a:solidFill>
                  <a:schemeClr val="accent1"/>
                </a:solidFill>
              </a:rPr>
              <a:t>GREEN PACKAGING</a:t>
            </a:r>
            <a:br>
              <a:rPr lang="en-US" sz="2800" dirty="0"/>
            </a:br>
            <a:r>
              <a:rPr lang="en-US" sz="2800" dirty="0"/>
              <a:t>FRATURES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58BE4A-E450-2A8C-EAF2-B70745810A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028588"/>
              </p:ext>
            </p:extLst>
          </p:nvPr>
        </p:nvGraphicFramePr>
        <p:xfrm>
          <a:off x="2167128" y="1261872"/>
          <a:ext cx="7324344" cy="518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3A8646-2335-2717-9B60-C1E8E47B5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952896"/>
              </p:ext>
            </p:extLst>
          </p:nvPr>
        </p:nvGraphicFramePr>
        <p:xfrm>
          <a:off x="5989320" y="719666"/>
          <a:ext cx="41706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0680">
                  <a:extLst>
                    <a:ext uri="{9D8B030D-6E8A-4147-A177-3AD203B41FA5}">
                      <a16:colId xmlns:a16="http://schemas.microsoft.com/office/drawing/2014/main" val="2147345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GBRYTGH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13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94458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4A2C-9CD0-FACA-2EAC-568C966E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What makes a package eco-friendly?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D760A-833B-9BB2-F962-274B89B0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ts val="1800"/>
              </a:lnSpc>
              <a:spcAft>
                <a:spcPts val="750"/>
              </a:spcAft>
            </a:pPr>
            <a:r>
              <a:rPr lang="en-US" sz="1600" b="0" i="0" dirty="0">
                <a:solidFill>
                  <a:srgbClr val="1F1F1F"/>
                </a:solidFill>
                <a:effectLst/>
                <a:latin typeface="Google Sans"/>
              </a:rPr>
              <a:t>Eco-friendly packaging includes </a:t>
            </a:r>
            <a:r>
              <a:rPr lang="en-US" sz="1600" b="0" i="0" dirty="0">
                <a:solidFill>
                  <a:srgbClr val="040C28"/>
                </a:solidFill>
                <a:effectLst/>
                <a:latin typeface="Google Sans"/>
              </a:rPr>
              <a:t>packaging that is easy to recycle and made from materials manufactured using minimal impact on energy consumption or natural resources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Google Sans"/>
              </a:rPr>
              <a:t>. More often than not, eco-friendly packaging is made from recycled materials. It's commonly referred to as sustainable or green packaging too.</a:t>
            </a:r>
            <a:endParaRPr lang="en-US" sz="1600" b="0" i="0" dirty="0">
              <a:solidFill>
                <a:srgbClr val="1F1F1F"/>
              </a:solidFill>
              <a:effectLst/>
              <a:latin typeface="Arial" panose="020B0604020202020204" pitchFamily="34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074442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1641-5D96-CBC4-DC8B-E9090369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53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Who is the leader in sustainable packaging?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5921A-E605-A338-940E-F0479D3DD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28760" cy="4351338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40C28"/>
                </a:solidFill>
                <a:effectLst/>
                <a:latin typeface="Google Sans"/>
              </a:rPr>
              <a:t>Smurfit Westrock</a:t>
            </a:r>
            <a:r>
              <a:rPr lang="en-US" sz="1800" b="0" i="0" dirty="0">
                <a:solidFill>
                  <a:srgbClr val="474747"/>
                </a:solidFill>
                <a:effectLst/>
                <a:latin typeface="Google Sans"/>
              </a:rPr>
              <a:t>, a global leader in sustainable paper and packaging, operates in 40 countries with over 500 packaging converting operations and 62 paper mills.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4734698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3E1D2-4F60-9FFE-6EB1-C937ACDE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737"/>
            <a:ext cx="10515600" cy="1216151"/>
          </a:xfrm>
        </p:spPr>
        <p:txBody>
          <a:bodyPr>
            <a:normAutofit/>
          </a:bodyPr>
          <a:lstStyle/>
          <a:p>
            <a:r>
              <a:rPr lang="en-US" sz="2800" dirty="0"/>
              <a:t>Advantages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879A77-118D-3D6A-2AB5-26E0F0DC4D93}"/>
              </a:ext>
            </a:extLst>
          </p:cNvPr>
          <p:cNvSpPr/>
          <p:nvPr/>
        </p:nvSpPr>
        <p:spPr>
          <a:xfrm>
            <a:off x="4901184" y="1074420"/>
            <a:ext cx="1847088" cy="1042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Cost Saving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88A3F4-D054-5229-0069-5C4A56303CA7}"/>
              </a:ext>
            </a:extLst>
          </p:cNvPr>
          <p:cNvSpPr/>
          <p:nvPr/>
        </p:nvSpPr>
        <p:spPr>
          <a:xfrm>
            <a:off x="7411972" y="2825497"/>
            <a:ext cx="1786892" cy="112013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Attract Customer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16FA32-8BE6-E71E-3779-F5320377C32E}"/>
              </a:ext>
            </a:extLst>
          </p:cNvPr>
          <p:cNvSpPr/>
          <p:nvPr/>
        </p:nvSpPr>
        <p:spPr>
          <a:xfrm>
            <a:off x="2404872" y="2912364"/>
            <a:ext cx="1914907" cy="11018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Maintain business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5552A8-477E-1F63-1BE7-C90B4C70CE32}"/>
              </a:ext>
            </a:extLst>
          </p:cNvPr>
          <p:cNvSpPr/>
          <p:nvPr/>
        </p:nvSpPr>
        <p:spPr>
          <a:xfrm>
            <a:off x="5042916" y="2912364"/>
            <a:ext cx="1645920" cy="10332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 Green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BCF8B7-CACC-0964-4BFB-68016E141B45}"/>
              </a:ext>
            </a:extLst>
          </p:cNvPr>
          <p:cNvSpPr/>
          <p:nvPr/>
        </p:nvSpPr>
        <p:spPr>
          <a:xfrm>
            <a:off x="5042916" y="4828032"/>
            <a:ext cx="1764792" cy="10424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Increased space</a:t>
            </a:r>
          </a:p>
        </p:txBody>
      </p:sp>
    </p:spTree>
    <p:extLst>
      <p:ext uri="{BB962C8B-B14F-4D97-AF65-F5344CB8AC3E}">
        <p14:creationId xmlns:p14="http://schemas.microsoft.com/office/powerpoint/2010/main" val="21754319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DA36-919F-D317-462E-5E895911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3 C’S- innovation in packaging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53AB6-EA89-0836-EFC2-C57CAF513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1C206F3-A8FF-37D0-E0F3-AD35CF24D064}"/>
              </a:ext>
            </a:extLst>
          </p:cNvPr>
          <p:cNvSpPr/>
          <p:nvPr/>
        </p:nvSpPr>
        <p:spPr>
          <a:xfrm>
            <a:off x="4652772" y="2161762"/>
            <a:ext cx="1770888" cy="758952"/>
          </a:xfrm>
          <a:prstGeom prst="homePlat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CUBE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8188312E-D6AE-196F-87AB-EC35D676B319}"/>
              </a:ext>
            </a:extLst>
          </p:cNvPr>
          <p:cNvSpPr/>
          <p:nvPr/>
        </p:nvSpPr>
        <p:spPr>
          <a:xfrm>
            <a:off x="4652772" y="3429000"/>
            <a:ext cx="1770888" cy="758952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5BFD15E0-7045-5975-D223-870EB66F1D07}"/>
              </a:ext>
            </a:extLst>
          </p:cNvPr>
          <p:cNvSpPr/>
          <p:nvPr/>
        </p:nvSpPr>
        <p:spPr>
          <a:xfrm>
            <a:off x="4652772" y="4534027"/>
            <a:ext cx="1770888" cy="758952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CURB</a:t>
            </a:r>
          </a:p>
        </p:txBody>
      </p:sp>
    </p:spTree>
    <p:extLst>
      <p:ext uri="{BB962C8B-B14F-4D97-AF65-F5344CB8AC3E}">
        <p14:creationId xmlns:p14="http://schemas.microsoft.com/office/powerpoint/2010/main" val="383754659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1654-947F-EAA4-A8FA-D5E97AD1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Green Packaging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6CBBF-E319-918A-35F7-706077DC3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COST: Green packaging is more expensive than traditional packaging options.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4BCA7F-AC53-250C-3D92-3849E57E8ECF}"/>
              </a:ext>
            </a:extLst>
          </p:cNvPr>
          <p:cNvSpPr/>
          <p:nvPr/>
        </p:nvSpPr>
        <p:spPr>
          <a:xfrm>
            <a:off x="815340" y="1825625"/>
            <a:ext cx="10329672" cy="64008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18F3FD-D7AD-8BAA-3149-B1EDC52EC25A}"/>
              </a:ext>
            </a:extLst>
          </p:cNvPr>
          <p:cNvSpPr/>
          <p:nvPr/>
        </p:nvSpPr>
        <p:spPr>
          <a:xfrm>
            <a:off x="815340" y="2679192"/>
            <a:ext cx="10354056" cy="7498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COMPATIBILITY: Green packaging may not be suitable for certain products that require special protection</a:t>
            </a:r>
            <a:r>
              <a:rPr lang="en-US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070C20-6989-2077-8981-A498AF15F865}"/>
              </a:ext>
            </a:extLst>
          </p:cNvPr>
          <p:cNvSpPr/>
          <p:nvPr/>
        </p:nvSpPr>
        <p:spPr>
          <a:xfrm>
            <a:off x="790956" y="3678269"/>
            <a:ext cx="10354056" cy="7498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LOGISTIC: Implementing green packaging requires changes to logistics &amp; supply chain which can be challenging. </a:t>
            </a:r>
          </a:p>
        </p:txBody>
      </p:sp>
    </p:spTree>
    <p:extLst>
      <p:ext uri="{BB962C8B-B14F-4D97-AF65-F5344CB8AC3E}">
        <p14:creationId xmlns:p14="http://schemas.microsoft.com/office/powerpoint/2010/main" val="4338036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422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Google Sans</vt:lpstr>
      <vt:lpstr>Office Theme</vt:lpstr>
      <vt:lpstr>Green Packaging  </vt:lpstr>
      <vt:lpstr>What is green packaging?</vt:lpstr>
      <vt:lpstr>How do green packaging be made?</vt:lpstr>
      <vt:lpstr> GREEN PACKAGING FRATURES</vt:lpstr>
      <vt:lpstr>What makes a package eco-friendly?</vt:lpstr>
      <vt:lpstr>Who is the leader in sustainable packaging?</vt:lpstr>
      <vt:lpstr>Advantages</vt:lpstr>
      <vt:lpstr>The 3 C’S- innovation in packaging design</vt:lpstr>
      <vt:lpstr>Green Packaging Challenges</vt:lpstr>
      <vt:lpstr>Sustainable plastic packaging market demand  MILLION METRIC TONS (GLOBAL)</vt:lpstr>
      <vt:lpstr>Sustainable plastic packaging market demand BILLION DOLLARS(GLOBAL)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SDT</dc:creator>
  <cp:lastModifiedBy>SDT</cp:lastModifiedBy>
  <cp:revision>2</cp:revision>
  <dcterms:created xsi:type="dcterms:W3CDTF">2025-01-12T10:54:14Z</dcterms:created>
  <dcterms:modified xsi:type="dcterms:W3CDTF">2025-01-12T12:22:50Z</dcterms:modified>
</cp:coreProperties>
</file>