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B3DB-841A-FA5C-1C7D-223A1AD884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D70C53E-021F-A1C7-2FF9-740834427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380588C-C83E-962A-CAF7-CAF21DDC185E}"/>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5" name="Footer Placeholder 4">
            <a:extLst>
              <a:ext uri="{FF2B5EF4-FFF2-40B4-BE49-F238E27FC236}">
                <a16:creationId xmlns:a16="http://schemas.microsoft.com/office/drawing/2014/main" id="{A58C2181-1002-1D2B-4634-31C67DEEF8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EF2CFB-14BE-3F6A-0DDB-9BB72DEBAEBA}"/>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386239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ACA8-A278-3B00-1813-42488E451C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EB2617-39CF-3F9E-6061-B0A298440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8AED0E-6839-A208-DC62-DBE98A2539B6}"/>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5" name="Footer Placeholder 4">
            <a:extLst>
              <a:ext uri="{FF2B5EF4-FFF2-40B4-BE49-F238E27FC236}">
                <a16:creationId xmlns:a16="http://schemas.microsoft.com/office/drawing/2014/main" id="{11FB2C3E-9D70-6F2B-87A9-27A2B70A51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58FB8F-6346-40DE-8203-E1317856530A}"/>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403412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EEDC66-D982-3A3D-B263-C1BD31CE62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234A10-6457-3C9B-3C00-85F166FEF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FE04E6-7174-BA3B-AAB1-29E793EC397F}"/>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5" name="Footer Placeholder 4">
            <a:extLst>
              <a:ext uri="{FF2B5EF4-FFF2-40B4-BE49-F238E27FC236}">
                <a16:creationId xmlns:a16="http://schemas.microsoft.com/office/drawing/2014/main" id="{124894DE-6C34-6471-3695-A5CD317187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8CE322-544F-74C1-77C1-C2646FAF475E}"/>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40401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1A74-CC5D-A9A4-8238-9F27D934809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938AAE-AEBA-60F1-BA2C-1F350FAD1E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44F6F9-D57C-EC52-F3C5-DC285FEB54D1}"/>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5" name="Footer Placeholder 4">
            <a:extLst>
              <a:ext uri="{FF2B5EF4-FFF2-40B4-BE49-F238E27FC236}">
                <a16:creationId xmlns:a16="http://schemas.microsoft.com/office/drawing/2014/main" id="{244CF86F-10C8-A868-B0FD-F59B013C72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76F26C-1712-2A61-50F9-557E955E5B4D}"/>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8957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C043-0B14-3E08-C410-07FEFCED2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524008E-F183-0EA0-200C-4EBF1E33F9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FF8396-4356-CFE4-2F25-6E19321ED4E8}"/>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5" name="Footer Placeholder 4">
            <a:extLst>
              <a:ext uri="{FF2B5EF4-FFF2-40B4-BE49-F238E27FC236}">
                <a16:creationId xmlns:a16="http://schemas.microsoft.com/office/drawing/2014/main" id="{1000878A-60EB-896A-7C37-94A3DFB19B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1D77C0-1D39-9ADA-4E33-A27159C51468}"/>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306601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6182-419C-B8EA-F05C-30FF4B0A5A2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25B97E-F0FF-CE1F-EA97-2766AC3904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E13E97-1A49-9F28-E015-56E9943CE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EA78E3-AA7B-5A88-7901-8152BA7D25B9}"/>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6" name="Footer Placeholder 5">
            <a:extLst>
              <a:ext uri="{FF2B5EF4-FFF2-40B4-BE49-F238E27FC236}">
                <a16:creationId xmlns:a16="http://schemas.microsoft.com/office/drawing/2014/main" id="{23E5DFD5-A0B4-9AB8-4BC2-E8690048B6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70CAB4-344E-ABA1-5B63-9E13AA25F311}"/>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101333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2CCA-B1C9-93D3-462B-7F2FD9866A0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94736C3-EAEC-BE9C-BD14-8E0A986BF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51FED-3CBA-155E-15F1-2B13998DD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E05774B-CCB5-0EAB-A4A5-2773B7C47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462895-62DC-1E5D-11FD-02FD37E206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42E08CC-47DF-2B4B-9E28-E55DA7DB1280}"/>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8" name="Footer Placeholder 7">
            <a:extLst>
              <a:ext uri="{FF2B5EF4-FFF2-40B4-BE49-F238E27FC236}">
                <a16:creationId xmlns:a16="http://schemas.microsoft.com/office/drawing/2014/main" id="{09C003CD-6426-2129-865C-7020D91C17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B27D82-F5AB-B7B5-7BF6-B7A4BBBCEA47}"/>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208376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03AF-BDF8-7BA5-A3BD-F80FA3840D6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754836E-AB7B-3987-C1A6-9614B635110D}"/>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4" name="Footer Placeholder 3">
            <a:extLst>
              <a:ext uri="{FF2B5EF4-FFF2-40B4-BE49-F238E27FC236}">
                <a16:creationId xmlns:a16="http://schemas.microsoft.com/office/drawing/2014/main" id="{61ABD627-6549-847B-C74D-20376D11CCA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DA240D-7806-9F8E-C253-E654E377C800}"/>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331508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FEC79-5DDE-3862-C6DB-B06960103B20}"/>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3" name="Footer Placeholder 2">
            <a:extLst>
              <a:ext uri="{FF2B5EF4-FFF2-40B4-BE49-F238E27FC236}">
                <a16:creationId xmlns:a16="http://schemas.microsoft.com/office/drawing/2014/main" id="{759BABEF-8F88-3467-D601-C99C0AD2B1D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3C5892B-9FB8-B83B-21E9-E6578C63FB34}"/>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121402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C1CE-44C5-3426-1DAE-A9B6E4E59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B4B12C5-1801-C966-EC21-A02F0DB01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AF0B54-F1C9-2665-B783-7A902077B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C9F28-FEB8-485F-5229-B713DDBD51DC}"/>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6" name="Footer Placeholder 5">
            <a:extLst>
              <a:ext uri="{FF2B5EF4-FFF2-40B4-BE49-F238E27FC236}">
                <a16:creationId xmlns:a16="http://schemas.microsoft.com/office/drawing/2014/main" id="{87E231D6-6F47-B4B3-35DC-791EA0ACE98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6C2590-365A-216C-1875-9770907AC8AD}"/>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30282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808B0-3BAA-5647-EB7C-18FCF1DCA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ABBD997-031A-5302-7FEC-88955BE054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17E1ABC-D599-FBF4-3B19-6973B977A4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086367-BAC3-7DA6-DA14-18696937F816}"/>
              </a:ext>
            </a:extLst>
          </p:cNvPr>
          <p:cNvSpPr>
            <a:spLocks noGrp="1"/>
          </p:cNvSpPr>
          <p:nvPr>
            <p:ph type="dt" sz="half" idx="10"/>
          </p:nvPr>
        </p:nvSpPr>
        <p:spPr/>
        <p:txBody>
          <a:bodyPr/>
          <a:lstStyle/>
          <a:p>
            <a:fld id="{4F30897B-EF52-4AEB-B0DB-5AF92760F877}" type="datetimeFigureOut">
              <a:rPr lang="en-GB" smtClean="0"/>
              <a:t>08/12/2024</a:t>
            </a:fld>
            <a:endParaRPr lang="en-GB"/>
          </a:p>
        </p:txBody>
      </p:sp>
      <p:sp>
        <p:nvSpPr>
          <p:cNvPr id="6" name="Footer Placeholder 5">
            <a:extLst>
              <a:ext uri="{FF2B5EF4-FFF2-40B4-BE49-F238E27FC236}">
                <a16:creationId xmlns:a16="http://schemas.microsoft.com/office/drawing/2014/main" id="{D457DE93-12CD-D2CC-E41B-8DE046C664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F633AC-0831-AAF1-723D-87C5417ACA53}"/>
              </a:ext>
            </a:extLst>
          </p:cNvPr>
          <p:cNvSpPr>
            <a:spLocks noGrp="1"/>
          </p:cNvSpPr>
          <p:nvPr>
            <p:ph type="sldNum" sz="quarter" idx="12"/>
          </p:nvPr>
        </p:nvSpPr>
        <p:spPr/>
        <p:txBody>
          <a:bodyPr/>
          <a:lstStyle/>
          <a:p>
            <a:fld id="{F960485E-E7F1-457B-9745-406650CE5458}" type="slidenum">
              <a:rPr lang="en-GB" smtClean="0"/>
              <a:t>‹#›</a:t>
            </a:fld>
            <a:endParaRPr lang="en-GB"/>
          </a:p>
        </p:txBody>
      </p:sp>
    </p:spTree>
    <p:extLst>
      <p:ext uri="{BB962C8B-B14F-4D97-AF65-F5344CB8AC3E}">
        <p14:creationId xmlns:p14="http://schemas.microsoft.com/office/powerpoint/2010/main" val="326138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30A0"/>
            </a:gs>
            <a:gs pos="66000">
              <a:schemeClr val="accent2">
                <a:lumMod val="60000"/>
                <a:lumOff val="40000"/>
              </a:schemeClr>
            </a:gs>
            <a:gs pos="33000">
              <a:srgbClr val="FFC000">
                <a:alpha val="30000"/>
              </a:srgb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14FA8-2E00-886D-D5DC-C92584DC4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0BC98F-5F2B-354F-788B-3234FC485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CD46B5-FD45-D274-C108-E1CB6B384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0897B-EF52-4AEB-B0DB-5AF92760F877}" type="datetimeFigureOut">
              <a:rPr lang="en-GB" smtClean="0"/>
              <a:t>08/12/2024</a:t>
            </a:fld>
            <a:endParaRPr lang="en-GB"/>
          </a:p>
        </p:txBody>
      </p:sp>
      <p:sp>
        <p:nvSpPr>
          <p:cNvPr id="5" name="Footer Placeholder 4">
            <a:extLst>
              <a:ext uri="{FF2B5EF4-FFF2-40B4-BE49-F238E27FC236}">
                <a16:creationId xmlns:a16="http://schemas.microsoft.com/office/drawing/2014/main" id="{4A72B6C3-63A1-E571-3C8B-6B350D42A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0FE8C92-2ED2-58A0-90B8-1AF36F3C30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0485E-E7F1-457B-9745-406650CE5458}" type="slidenum">
              <a:rPr lang="en-GB" smtClean="0"/>
              <a:t>‹#›</a:t>
            </a:fld>
            <a:endParaRPr lang="en-GB"/>
          </a:p>
        </p:txBody>
      </p:sp>
    </p:spTree>
    <p:extLst>
      <p:ext uri="{BB962C8B-B14F-4D97-AF65-F5344CB8AC3E}">
        <p14:creationId xmlns:p14="http://schemas.microsoft.com/office/powerpoint/2010/main" val="240475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4BB4-5E73-4AFF-E742-86E352271E4E}"/>
              </a:ext>
            </a:extLst>
          </p:cNvPr>
          <p:cNvSpPr>
            <a:spLocks noGrp="1"/>
          </p:cNvSpPr>
          <p:nvPr>
            <p:ph type="ctrTitle"/>
          </p:nvPr>
        </p:nvSpPr>
        <p:spPr/>
        <p:txBody>
          <a:bodyPr/>
          <a:lstStyle/>
          <a:p>
            <a:r>
              <a:rPr lang="en-GB" dirty="0">
                <a:latin typeface="Eras Bold ITC" panose="020B0907030504020204" pitchFamily="34" charset="0"/>
              </a:rPr>
              <a:t>Unveiling Automobile Sales Trends</a:t>
            </a:r>
          </a:p>
        </p:txBody>
      </p:sp>
      <p:sp>
        <p:nvSpPr>
          <p:cNvPr id="3" name="Subtitle 2">
            <a:extLst>
              <a:ext uri="{FF2B5EF4-FFF2-40B4-BE49-F238E27FC236}">
                <a16:creationId xmlns:a16="http://schemas.microsoft.com/office/drawing/2014/main" id="{6E7D55A5-38C0-1D38-CCBC-0D5D83ADCF60}"/>
              </a:ext>
            </a:extLst>
          </p:cNvPr>
          <p:cNvSpPr>
            <a:spLocks noGrp="1"/>
          </p:cNvSpPr>
          <p:nvPr>
            <p:ph type="subTitle" idx="1"/>
          </p:nvPr>
        </p:nvSpPr>
        <p:spPr>
          <a:xfrm>
            <a:off x="1524000" y="3857677"/>
            <a:ext cx="9144000" cy="1655762"/>
          </a:xfrm>
        </p:spPr>
        <p:txBody>
          <a:bodyPr/>
          <a:lstStyle/>
          <a:p>
            <a:r>
              <a:rPr lang="en-GB" b="1" dirty="0"/>
              <a:t>Name: Hridhthik TP</a:t>
            </a:r>
          </a:p>
          <a:p>
            <a:r>
              <a:rPr lang="en-GB" b="1" dirty="0"/>
              <a:t>Mentor: Jaya Pandey</a:t>
            </a:r>
          </a:p>
        </p:txBody>
      </p:sp>
    </p:spTree>
    <p:extLst>
      <p:ext uri="{BB962C8B-B14F-4D97-AF65-F5344CB8AC3E}">
        <p14:creationId xmlns:p14="http://schemas.microsoft.com/office/powerpoint/2010/main" val="1580634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8019-94CB-74DA-783C-C045EEAD28F1}"/>
              </a:ext>
            </a:extLst>
          </p:cNvPr>
          <p:cNvSpPr>
            <a:spLocks noGrp="1"/>
          </p:cNvSpPr>
          <p:nvPr>
            <p:ph type="title"/>
          </p:nvPr>
        </p:nvSpPr>
        <p:spPr>
          <a:xfrm>
            <a:off x="1022555" y="98323"/>
            <a:ext cx="10515600" cy="1325563"/>
          </a:xfrm>
        </p:spPr>
        <p:txBody>
          <a:bodyPr/>
          <a:lstStyle/>
          <a:p>
            <a:r>
              <a:rPr lang="en-GB" b="1" i="1" dirty="0">
                <a:latin typeface="Times New Roman" panose="02020603050405020304" pitchFamily="18" charset="0"/>
                <a:cs typeface="Times New Roman" panose="02020603050405020304" pitchFamily="18" charset="0"/>
              </a:rPr>
              <a:t>Sales And Customer Segmentation Analysis</a:t>
            </a:r>
            <a:endParaRPr lang="en-GB" dirty="0"/>
          </a:p>
        </p:txBody>
      </p:sp>
      <p:pic>
        <p:nvPicPr>
          <p:cNvPr id="6" name="Picture 5">
            <a:extLst>
              <a:ext uri="{FF2B5EF4-FFF2-40B4-BE49-F238E27FC236}">
                <a16:creationId xmlns:a16="http://schemas.microsoft.com/office/drawing/2014/main" id="{EEB8FBEE-CC4C-E4DA-CA6D-43EC37A1061E}"/>
              </a:ext>
            </a:extLst>
          </p:cNvPr>
          <p:cNvPicPr>
            <a:picLocks noChangeAspect="1"/>
          </p:cNvPicPr>
          <p:nvPr/>
        </p:nvPicPr>
        <p:blipFill>
          <a:blip r:embed="rId2"/>
          <a:stretch>
            <a:fillRect/>
          </a:stretch>
        </p:blipFill>
        <p:spPr>
          <a:xfrm>
            <a:off x="1022555" y="1581202"/>
            <a:ext cx="10515600" cy="4857603"/>
          </a:xfrm>
          <a:prstGeom prst="rect">
            <a:avLst/>
          </a:prstGeom>
        </p:spPr>
      </p:pic>
    </p:spTree>
    <p:extLst>
      <p:ext uri="{BB962C8B-B14F-4D97-AF65-F5344CB8AC3E}">
        <p14:creationId xmlns:p14="http://schemas.microsoft.com/office/powerpoint/2010/main" val="627224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139F4-6549-BE89-EB39-A9DD8B02B035}"/>
              </a:ext>
            </a:extLst>
          </p:cNvPr>
          <p:cNvSpPr>
            <a:spLocks noGrp="1"/>
          </p:cNvSpPr>
          <p:nvPr>
            <p:ph type="title"/>
          </p:nvPr>
        </p:nvSpPr>
        <p:spPr>
          <a:xfrm>
            <a:off x="838200" y="167310"/>
            <a:ext cx="10515600" cy="1325563"/>
          </a:xfrm>
        </p:spPr>
        <p:txBody>
          <a:bodyPr/>
          <a:lstStyle/>
          <a:p>
            <a:r>
              <a:rPr lang="en-GB" b="1" i="1" dirty="0">
                <a:latin typeface="Times New Roman" panose="02020603050405020304" pitchFamily="18" charset="0"/>
                <a:cs typeface="Times New Roman" panose="02020603050405020304" pitchFamily="18" charset="0"/>
              </a:rPr>
              <a:t>Sales Forecasting Analysis</a:t>
            </a:r>
            <a:endParaRPr lang="en-GB" dirty="0"/>
          </a:p>
        </p:txBody>
      </p:sp>
      <p:pic>
        <p:nvPicPr>
          <p:cNvPr id="4" name="Picture 3">
            <a:extLst>
              <a:ext uri="{FF2B5EF4-FFF2-40B4-BE49-F238E27FC236}">
                <a16:creationId xmlns:a16="http://schemas.microsoft.com/office/drawing/2014/main" id="{3D513FE9-2AB5-6F3A-AE11-7D02670ECFB7}"/>
              </a:ext>
            </a:extLst>
          </p:cNvPr>
          <p:cNvPicPr>
            <a:picLocks noChangeAspect="1"/>
          </p:cNvPicPr>
          <p:nvPr/>
        </p:nvPicPr>
        <p:blipFill>
          <a:blip r:embed="rId2"/>
          <a:stretch>
            <a:fillRect/>
          </a:stretch>
        </p:blipFill>
        <p:spPr>
          <a:xfrm>
            <a:off x="838200" y="1573321"/>
            <a:ext cx="10606549" cy="4871562"/>
          </a:xfrm>
          <a:prstGeom prst="rect">
            <a:avLst/>
          </a:prstGeom>
        </p:spPr>
      </p:pic>
    </p:spTree>
    <p:extLst>
      <p:ext uri="{BB962C8B-B14F-4D97-AF65-F5344CB8AC3E}">
        <p14:creationId xmlns:p14="http://schemas.microsoft.com/office/powerpoint/2010/main" val="69125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29F5-2184-E3A1-9085-928E4A06069E}"/>
              </a:ext>
            </a:extLst>
          </p:cNvPr>
          <p:cNvSpPr>
            <a:spLocks noGrp="1"/>
          </p:cNvSpPr>
          <p:nvPr>
            <p:ph type="title"/>
          </p:nvPr>
        </p:nvSpPr>
        <p:spPr>
          <a:xfrm>
            <a:off x="838200" y="88305"/>
            <a:ext cx="10515600" cy="1325563"/>
          </a:xfrm>
        </p:spPr>
        <p:txBody>
          <a:bodyPr/>
          <a:lstStyle/>
          <a:p>
            <a:r>
              <a:rPr lang="en-GB" b="1" i="1" dirty="0">
                <a:latin typeface="Times New Roman" panose="02020603050405020304" pitchFamily="18" charset="0"/>
                <a:cs typeface="Times New Roman" panose="02020603050405020304" pitchFamily="18" charset="0"/>
              </a:rPr>
              <a:t>Product Analysis</a:t>
            </a:r>
            <a:endParaRPr lang="en-GB"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D5F43F-4394-129E-2363-0C34E8C94244}"/>
              </a:ext>
            </a:extLst>
          </p:cNvPr>
          <p:cNvPicPr>
            <a:picLocks noChangeAspect="1"/>
          </p:cNvPicPr>
          <p:nvPr/>
        </p:nvPicPr>
        <p:blipFill>
          <a:blip r:embed="rId2"/>
          <a:stretch>
            <a:fillRect/>
          </a:stretch>
        </p:blipFill>
        <p:spPr>
          <a:xfrm>
            <a:off x="838200" y="1419061"/>
            <a:ext cx="10515600" cy="5109835"/>
          </a:xfrm>
          <a:prstGeom prst="rect">
            <a:avLst/>
          </a:prstGeom>
        </p:spPr>
      </p:pic>
    </p:spTree>
    <p:extLst>
      <p:ext uri="{BB962C8B-B14F-4D97-AF65-F5344CB8AC3E}">
        <p14:creationId xmlns:p14="http://schemas.microsoft.com/office/powerpoint/2010/main" val="488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FF89-1130-8C70-4418-C92EC002F769}"/>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D07B82CB-355C-57E2-51AC-2B23B7CD9C24}"/>
              </a:ext>
            </a:extLst>
          </p:cNvPr>
          <p:cNvPicPr>
            <a:picLocks noGrp="1" noChangeAspect="1"/>
          </p:cNvPicPr>
          <p:nvPr>
            <p:ph sz="half" idx="1"/>
          </p:nvPr>
        </p:nvPicPr>
        <p:blipFill>
          <a:blip r:embed="rId2"/>
          <a:stretch>
            <a:fillRect/>
          </a:stretch>
        </p:blipFill>
        <p:spPr>
          <a:xfrm>
            <a:off x="838200" y="1825625"/>
            <a:ext cx="5181600" cy="3063588"/>
          </a:xfrm>
        </p:spPr>
      </p:pic>
      <p:pic>
        <p:nvPicPr>
          <p:cNvPr id="8" name="Content Placeholder 7">
            <a:extLst>
              <a:ext uri="{FF2B5EF4-FFF2-40B4-BE49-F238E27FC236}">
                <a16:creationId xmlns:a16="http://schemas.microsoft.com/office/drawing/2014/main" id="{5E0F1493-F2CB-160D-53BF-5BC3A197A2AB}"/>
              </a:ext>
            </a:extLst>
          </p:cNvPr>
          <p:cNvPicPr>
            <a:picLocks noGrp="1" noChangeAspect="1"/>
          </p:cNvPicPr>
          <p:nvPr>
            <p:ph sz="half" idx="2"/>
          </p:nvPr>
        </p:nvPicPr>
        <p:blipFill>
          <a:blip r:embed="rId3"/>
          <a:stretch>
            <a:fillRect/>
          </a:stretch>
        </p:blipFill>
        <p:spPr>
          <a:xfrm>
            <a:off x="6172200" y="1825626"/>
            <a:ext cx="5181600" cy="3063587"/>
          </a:xfrm>
        </p:spPr>
      </p:pic>
      <p:sp>
        <p:nvSpPr>
          <p:cNvPr id="9" name="TextBox 8">
            <a:extLst>
              <a:ext uri="{FF2B5EF4-FFF2-40B4-BE49-F238E27FC236}">
                <a16:creationId xmlns:a16="http://schemas.microsoft.com/office/drawing/2014/main" id="{74A41E16-B9CF-C36A-C798-C15A53D62944}"/>
              </a:ext>
            </a:extLst>
          </p:cNvPr>
          <p:cNvSpPr txBox="1"/>
          <p:nvPr/>
        </p:nvSpPr>
        <p:spPr>
          <a:xfrm>
            <a:off x="737419" y="5220929"/>
            <a:ext cx="5181600" cy="923330"/>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From this graph we can determine the classic cars have highest quantities orders and Trains have lowest quantities orders.</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B195243-EFFF-6AE6-7C64-B78B633DCB97}"/>
              </a:ext>
            </a:extLst>
          </p:cNvPr>
          <p:cNvSpPr txBox="1"/>
          <p:nvPr/>
        </p:nvSpPr>
        <p:spPr>
          <a:xfrm>
            <a:off x="6172200" y="5220929"/>
            <a:ext cx="5282381" cy="923330"/>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In this graph we can able to determine in the Q4 has highest quantity ordered which helps in optimizing inventory levels.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88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A20D-5CA4-730A-0855-B83B15873FF0}"/>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BB99C861-62DA-C77E-19E4-6EAD2E5AAA1F}"/>
              </a:ext>
            </a:extLst>
          </p:cNvPr>
          <p:cNvPicPr>
            <a:picLocks noGrp="1" noChangeAspect="1"/>
          </p:cNvPicPr>
          <p:nvPr>
            <p:ph sz="half" idx="1"/>
          </p:nvPr>
        </p:nvPicPr>
        <p:blipFill>
          <a:blip r:embed="rId2"/>
          <a:stretch>
            <a:fillRect/>
          </a:stretch>
        </p:blipFill>
        <p:spPr>
          <a:xfrm>
            <a:off x="838200" y="1825625"/>
            <a:ext cx="5181600" cy="3221079"/>
          </a:xfrm>
        </p:spPr>
      </p:pic>
      <p:pic>
        <p:nvPicPr>
          <p:cNvPr id="8" name="Content Placeholder 7">
            <a:extLst>
              <a:ext uri="{FF2B5EF4-FFF2-40B4-BE49-F238E27FC236}">
                <a16:creationId xmlns:a16="http://schemas.microsoft.com/office/drawing/2014/main" id="{15F69C0E-5D87-DF0D-2FFA-178CD52A2150}"/>
              </a:ext>
            </a:extLst>
          </p:cNvPr>
          <p:cNvPicPr>
            <a:picLocks noGrp="1" noChangeAspect="1"/>
          </p:cNvPicPr>
          <p:nvPr>
            <p:ph sz="half" idx="2"/>
          </p:nvPr>
        </p:nvPicPr>
        <p:blipFill>
          <a:blip r:embed="rId3"/>
          <a:stretch>
            <a:fillRect/>
          </a:stretch>
        </p:blipFill>
        <p:spPr>
          <a:xfrm>
            <a:off x="6172200" y="1825625"/>
            <a:ext cx="5181600" cy="3240501"/>
          </a:xfrm>
        </p:spPr>
      </p:pic>
      <p:sp>
        <p:nvSpPr>
          <p:cNvPr id="9" name="TextBox 8">
            <a:extLst>
              <a:ext uri="{FF2B5EF4-FFF2-40B4-BE49-F238E27FC236}">
                <a16:creationId xmlns:a16="http://schemas.microsoft.com/office/drawing/2014/main" id="{0F116B65-9C79-F9E3-817C-834D0BA8B1A2}"/>
              </a:ext>
            </a:extLst>
          </p:cNvPr>
          <p:cNvSpPr txBox="1"/>
          <p:nvPr/>
        </p:nvSpPr>
        <p:spPr>
          <a:xfrm>
            <a:off x="838200" y="5289755"/>
            <a:ext cx="5181600" cy="2308324"/>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This graph shows the relationship between Sales and QuantityOrdered,in which we can determine the sales and Quantity Ordered for particular product line.</a:t>
            </a:r>
            <a:endParaRPr lang="en-US" dirty="0">
              <a:effectLst/>
              <a:latin typeface="Times New Roman" panose="02020603050405020304" pitchFamily="18" charset="0"/>
              <a:cs typeface="Times New Roman" panose="02020603050405020304" pitchFamily="18" charset="0"/>
            </a:endParaRPr>
          </a:p>
          <a:p>
            <a:br>
              <a:rPr lang="en-US" sz="1800" dirty="0">
                <a:solidFill>
                  <a:srgbClr val="666666"/>
                </a:solidFill>
                <a:effectLst/>
                <a:latin typeface="Times New Roman" panose="02020603050405020304" pitchFamily="18" charset="0"/>
                <a:cs typeface="Times New Roman" panose="02020603050405020304" pitchFamily="18" charset="0"/>
              </a:rPr>
            </a:br>
            <a:endParaRPr lang="en-US" sz="1800" dirty="0">
              <a:solidFill>
                <a:srgbClr val="666666"/>
              </a:solidFill>
              <a:effectLst/>
              <a:latin typeface="Times New Roman" panose="02020603050405020304" pitchFamily="18" charset="0"/>
              <a:cs typeface="Times New Roman" panose="02020603050405020304" pitchFamily="18" charset="0"/>
            </a:endParaRPr>
          </a:p>
          <a:p>
            <a:br>
              <a:rPr lang="en-US" sz="1800" dirty="0">
                <a:solidFill>
                  <a:srgbClr val="666666"/>
                </a:solidFill>
                <a:effectLst/>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A8DD9E-2451-8664-963D-E85284660031}"/>
              </a:ext>
            </a:extLst>
          </p:cNvPr>
          <p:cNvSpPr txBox="1"/>
          <p:nvPr/>
        </p:nvSpPr>
        <p:spPr>
          <a:xfrm>
            <a:off x="6172200" y="5289755"/>
            <a:ext cx="5282381" cy="923330"/>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In this graph we can determine the order status of different Quarters, in which shipped status has highest counts.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773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FE1-C4F7-0C71-DD52-D4BC57137B70}"/>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C18A57C0-981C-1357-04C3-968AE8F10A89}"/>
              </a:ext>
            </a:extLst>
          </p:cNvPr>
          <p:cNvPicPr>
            <a:picLocks noGrp="1" noChangeAspect="1"/>
          </p:cNvPicPr>
          <p:nvPr>
            <p:ph sz="half" idx="1"/>
          </p:nvPr>
        </p:nvPicPr>
        <p:blipFill>
          <a:blip r:embed="rId2"/>
          <a:stretch>
            <a:fillRect/>
          </a:stretch>
        </p:blipFill>
        <p:spPr>
          <a:xfrm>
            <a:off x="838200" y="1825625"/>
            <a:ext cx="5181600" cy="3109346"/>
          </a:xfrm>
        </p:spPr>
      </p:pic>
      <p:pic>
        <p:nvPicPr>
          <p:cNvPr id="12" name="Content Placeholder 11">
            <a:extLst>
              <a:ext uri="{FF2B5EF4-FFF2-40B4-BE49-F238E27FC236}">
                <a16:creationId xmlns:a16="http://schemas.microsoft.com/office/drawing/2014/main" id="{CF152DEC-1DD1-B030-415B-457356581765}"/>
              </a:ext>
            </a:extLst>
          </p:cNvPr>
          <p:cNvPicPr>
            <a:picLocks noGrp="1" noChangeAspect="1"/>
          </p:cNvPicPr>
          <p:nvPr>
            <p:ph sz="half" idx="2"/>
          </p:nvPr>
        </p:nvPicPr>
        <p:blipFill>
          <a:blip r:embed="rId3"/>
          <a:stretch>
            <a:fillRect/>
          </a:stretch>
        </p:blipFill>
        <p:spPr>
          <a:xfrm>
            <a:off x="6172200" y="1825626"/>
            <a:ext cx="5181600" cy="3109346"/>
          </a:xfrm>
        </p:spPr>
      </p:pic>
      <p:sp>
        <p:nvSpPr>
          <p:cNvPr id="13" name="TextBox 12">
            <a:extLst>
              <a:ext uri="{FF2B5EF4-FFF2-40B4-BE49-F238E27FC236}">
                <a16:creationId xmlns:a16="http://schemas.microsoft.com/office/drawing/2014/main" id="{61759F6C-F2DE-2066-641D-AB38A45D22A0}"/>
              </a:ext>
            </a:extLst>
          </p:cNvPr>
          <p:cNvSpPr txBox="1"/>
          <p:nvPr/>
        </p:nvSpPr>
        <p:spPr>
          <a:xfrm>
            <a:off x="838200" y="5260258"/>
            <a:ext cx="5181600" cy="1200329"/>
          </a:xfrm>
          <a:prstGeom prst="rect">
            <a:avLst/>
          </a:prstGeom>
          <a:noFill/>
        </p:spPr>
        <p:txBody>
          <a:bodyPr wrap="square" rtlCol="0">
            <a:spAutoFit/>
          </a:bodyPr>
          <a:lstStyle/>
          <a:p>
            <a:r>
              <a:rPr lang="en-US" sz="1800" b="1" dirty="0">
                <a:solidFill>
                  <a:schemeClr val="tx2"/>
                </a:solidFill>
                <a:effectLst/>
                <a:latin typeface="Times New Roman" panose="02020603050405020304" pitchFamily="18" charset="0"/>
                <a:cs typeface="Times New Roman" panose="02020603050405020304" pitchFamily="18" charset="0"/>
              </a:rPr>
              <a:t>In this graph we have compared the actual price and MSRP price, in which we determine the vintage cars has highest price and Trains have lowest price.</a:t>
            </a:r>
            <a:endParaRPr lang="en-GB" dirty="0">
              <a:solidFill>
                <a:schemeClr val="tx2"/>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26174C7-EAE8-C9F0-9DF6-420384EB5155}"/>
              </a:ext>
            </a:extLst>
          </p:cNvPr>
          <p:cNvSpPr txBox="1"/>
          <p:nvPr/>
        </p:nvSpPr>
        <p:spPr>
          <a:xfrm>
            <a:off x="6172200" y="5260258"/>
            <a:ext cx="5181600" cy="1754326"/>
          </a:xfrm>
          <a:prstGeom prst="rect">
            <a:avLst/>
          </a:prstGeom>
          <a:noFill/>
        </p:spPr>
        <p:txBody>
          <a:bodyPr wrap="square" rtlCol="0">
            <a:spAutoFit/>
          </a:bodyPr>
          <a:lstStyle/>
          <a:p>
            <a:r>
              <a:rPr lang="en-US" sz="1800" b="1" dirty="0">
                <a:solidFill>
                  <a:schemeClr val="tx2"/>
                </a:solidFill>
                <a:effectLst/>
                <a:latin typeface="Times New Roman" panose="02020603050405020304" pitchFamily="18" charset="0"/>
                <a:cs typeface="Times New Roman" panose="02020603050405020304" pitchFamily="18" charset="0"/>
              </a:rPr>
              <a:t>We can able to identify the patterns for product line over months ,in which classic cars have highest price in November month and Tains have lowest price in April.</a:t>
            </a:r>
            <a:endParaRPr lang="en-US" dirty="0">
              <a:solidFill>
                <a:schemeClr val="tx2"/>
              </a:solidFill>
              <a:effectLst/>
              <a:latin typeface="Times New Roman" panose="02020603050405020304" pitchFamily="18" charset="0"/>
              <a:cs typeface="Times New Roman" panose="02020603050405020304" pitchFamily="18" charset="0"/>
            </a:endParaRPr>
          </a:p>
          <a:p>
            <a:br>
              <a:rPr lang="en-US" sz="1800" b="1" dirty="0">
                <a:solidFill>
                  <a:schemeClr val="tx2"/>
                </a:solidFill>
                <a:effectLst/>
                <a:latin typeface="Times New Roman" panose="02020603050405020304" pitchFamily="18" charset="0"/>
                <a:cs typeface="Times New Roman" panose="02020603050405020304" pitchFamily="18" charset="0"/>
              </a:rPr>
            </a:br>
            <a:endParaRPr lang="en-GB"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1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4198E-0532-E481-5139-65B980512CED}"/>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03B39B72-3C52-314A-F2C3-6C3518A327F7}"/>
              </a:ext>
            </a:extLst>
          </p:cNvPr>
          <p:cNvPicPr>
            <a:picLocks noGrp="1" noChangeAspect="1"/>
          </p:cNvPicPr>
          <p:nvPr>
            <p:ph sz="half" idx="1"/>
          </p:nvPr>
        </p:nvPicPr>
        <p:blipFill>
          <a:blip r:embed="rId2"/>
          <a:stretch>
            <a:fillRect/>
          </a:stretch>
        </p:blipFill>
        <p:spPr>
          <a:xfrm>
            <a:off x="838200" y="1825625"/>
            <a:ext cx="5181600" cy="3232419"/>
          </a:xfrm>
        </p:spPr>
      </p:pic>
      <p:pic>
        <p:nvPicPr>
          <p:cNvPr id="8" name="Content Placeholder 7">
            <a:extLst>
              <a:ext uri="{FF2B5EF4-FFF2-40B4-BE49-F238E27FC236}">
                <a16:creationId xmlns:a16="http://schemas.microsoft.com/office/drawing/2014/main" id="{04E9C1E0-840F-819F-D1AF-B933DFC21705}"/>
              </a:ext>
            </a:extLst>
          </p:cNvPr>
          <p:cNvPicPr>
            <a:picLocks noGrp="1" noChangeAspect="1"/>
          </p:cNvPicPr>
          <p:nvPr>
            <p:ph sz="half" idx="2"/>
          </p:nvPr>
        </p:nvPicPr>
        <p:blipFill>
          <a:blip r:embed="rId3"/>
          <a:stretch>
            <a:fillRect/>
          </a:stretch>
        </p:blipFill>
        <p:spPr>
          <a:xfrm>
            <a:off x="6172200" y="1825625"/>
            <a:ext cx="5181600" cy="3232419"/>
          </a:xfrm>
        </p:spPr>
      </p:pic>
      <p:sp>
        <p:nvSpPr>
          <p:cNvPr id="9" name="TextBox 8">
            <a:extLst>
              <a:ext uri="{FF2B5EF4-FFF2-40B4-BE49-F238E27FC236}">
                <a16:creationId xmlns:a16="http://schemas.microsoft.com/office/drawing/2014/main" id="{C9DE6766-C858-9EAC-0E7B-6938521BA790}"/>
              </a:ext>
            </a:extLst>
          </p:cNvPr>
          <p:cNvSpPr txBox="1"/>
          <p:nvPr/>
        </p:nvSpPr>
        <p:spPr>
          <a:xfrm>
            <a:off x="838200" y="5397910"/>
            <a:ext cx="5110316" cy="1200329"/>
          </a:xfrm>
          <a:prstGeom prst="rect">
            <a:avLst/>
          </a:prstGeom>
          <a:noFill/>
        </p:spPr>
        <p:txBody>
          <a:bodyPr wrap="square" rtlCol="0">
            <a:spAutoFit/>
          </a:bodyPr>
          <a:lstStyle/>
          <a:p>
            <a:r>
              <a:rPr lang="en-US" sz="1800" b="1" dirty="0">
                <a:solidFill>
                  <a:schemeClr val="tx2"/>
                </a:solidFill>
                <a:effectLst/>
                <a:latin typeface="Times New Roman" panose="02020603050405020304" pitchFamily="18" charset="0"/>
                <a:cs typeface="Times New Roman" panose="02020603050405020304" pitchFamily="18" charset="0"/>
              </a:rPr>
              <a:t>in this graph we can able to determine the relation between sales and price each for all products.</a:t>
            </a:r>
            <a:endParaRPr lang="en-US" dirty="0">
              <a:solidFill>
                <a:schemeClr val="tx2"/>
              </a:solidFill>
              <a:effectLst/>
              <a:latin typeface="Times New Roman" panose="02020603050405020304" pitchFamily="18" charset="0"/>
              <a:cs typeface="Times New Roman" panose="02020603050405020304" pitchFamily="18" charset="0"/>
            </a:endParaRPr>
          </a:p>
          <a:p>
            <a:r>
              <a:rPr lang="en-US" sz="1800" b="1" dirty="0">
                <a:solidFill>
                  <a:schemeClr val="tx2"/>
                </a:solidFill>
                <a:effectLst/>
                <a:latin typeface="Times New Roman" panose="02020603050405020304" pitchFamily="18" charset="0"/>
                <a:cs typeface="Times New Roman" panose="02020603050405020304" pitchFamily="18" charset="0"/>
              </a:rPr>
              <a:t>classic cars strong relation because of sales and price each.</a:t>
            </a:r>
            <a:endParaRPr lang="en-GB" dirty="0">
              <a:solidFill>
                <a:schemeClr val="tx2"/>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2C748BC-5013-4657-1B6B-09432A20CC36}"/>
              </a:ext>
            </a:extLst>
          </p:cNvPr>
          <p:cNvSpPr txBox="1"/>
          <p:nvPr/>
        </p:nvSpPr>
        <p:spPr>
          <a:xfrm>
            <a:off x="6172200" y="5397910"/>
            <a:ext cx="5181600" cy="646331"/>
          </a:xfrm>
          <a:prstGeom prst="rect">
            <a:avLst/>
          </a:prstGeom>
          <a:noFill/>
        </p:spPr>
        <p:txBody>
          <a:bodyPr wrap="square" rtlCol="0">
            <a:spAutoFit/>
          </a:bodyPr>
          <a:lstStyle/>
          <a:p>
            <a:r>
              <a:rPr lang="en-US" sz="1800" b="1" dirty="0">
                <a:solidFill>
                  <a:schemeClr val="tx2"/>
                </a:solidFill>
                <a:effectLst/>
                <a:latin typeface="Times New Roman" panose="02020603050405020304" pitchFamily="18" charset="0"/>
                <a:cs typeface="Times New Roman" panose="02020603050405020304" pitchFamily="18" charset="0"/>
              </a:rPr>
              <a:t>In this graph we can determine, Medium size have highest price </a:t>
            </a:r>
            <a:endParaRPr lang="en-GB"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692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7E48-D651-442B-EEEF-75E4069F10D8}"/>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Stock and Order Analysis</a:t>
            </a:r>
          </a:p>
        </p:txBody>
      </p:sp>
      <p:pic>
        <p:nvPicPr>
          <p:cNvPr id="5" name="Content Placeholder 4">
            <a:extLst>
              <a:ext uri="{FF2B5EF4-FFF2-40B4-BE49-F238E27FC236}">
                <a16:creationId xmlns:a16="http://schemas.microsoft.com/office/drawing/2014/main" id="{A508EE9D-3BDF-3D05-462B-2557C3DF54CB}"/>
              </a:ext>
            </a:extLst>
          </p:cNvPr>
          <p:cNvPicPr>
            <a:picLocks noGrp="1" noChangeAspect="1"/>
          </p:cNvPicPr>
          <p:nvPr>
            <p:ph idx="1"/>
          </p:nvPr>
        </p:nvPicPr>
        <p:blipFill>
          <a:blip r:embed="rId2"/>
          <a:stretch>
            <a:fillRect/>
          </a:stretch>
        </p:blipFill>
        <p:spPr>
          <a:xfrm>
            <a:off x="895485" y="1825625"/>
            <a:ext cx="10401030" cy="4351338"/>
          </a:xfrm>
        </p:spPr>
      </p:pic>
    </p:spTree>
    <p:extLst>
      <p:ext uri="{BB962C8B-B14F-4D97-AF65-F5344CB8AC3E}">
        <p14:creationId xmlns:p14="http://schemas.microsoft.com/office/powerpoint/2010/main" val="350207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336E-DA60-21EA-EF98-8C23954253E3}"/>
              </a:ext>
            </a:extLst>
          </p:cNvPr>
          <p:cNvSpPr>
            <a:spLocks noGrp="1"/>
          </p:cNvSpPr>
          <p:nvPr>
            <p:ph type="title"/>
          </p:nvPr>
        </p:nvSpPr>
        <p:spPr>
          <a:xfrm>
            <a:off x="838199" y="227473"/>
            <a:ext cx="10515600" cy="1325563"/>
          </a:xfrm>
        </p:spPr>
        <p:txBody>
          <a:bodyPr/>
          <a:lstStyle/>
          <a:p>
            <a:r>
              <a:rPr lang="en-GB" b="1" dirty="0">
                <a:latin typeface="Times New Roman" panose="02020603050405020304" pitchFamily="18" charset="0"/>
                <a:cs typeface="Times New Roman" panose="02020603050405020304" pitchFamily="18" charset="0"/>
              </a:rPr>
              <a:t>Pricing Strategy Analysis</a:t>
            </a:r>
          </a:p>
        </p:txBody>
      </p:sp>
      <p:pic>
        <p:nvPicPr>
          <p:cNvPr id="5" name="Content Placeholder 4">
            <a:extLst>
              <a:ext uri="{FF2B5EF4-FFF2-40B4-BE49-F238E27FC236}">
                <a16:creationId xmlns:a16="http://schemas.microsoft.com/office/drawing/2014/main" id="{D3DA02DA-5461-1B68-606C-E154E8C640E3}"/>
              </a:ext>
            </a:extLst>
          </p:cNvPr>
          <p:cNvPicPr>
            <a:picLocks noGrp="1" noChangeAspect="1"/>
          </p:cNvPicPr>
          <p:nvPr>
            <p:ph idx="1"/>
          </p:nvPr>
        </p:nvPicPr>
        <p:blipFill>
          <a:blip r:embed="rId2"/>
          <a:stretch>
            <a:fillRect/>
          </a:stretch>
        </p:blipFill>
        <p:spPr>
          <a:xfrm>
            <a:off x="1023938" y="1553036"/>
            <a:ext cx="10144123" cy="4623927"/>
          </a:xfrm>
        </p:spPr>
      </p:pic>
    </p:spTree>
    <p:extLst>
      <p:ext uri="{BB962C8B-B14F-4D97-AF65-F5344CB8AC3E}">
        <p14:creationId xmlns:p14="http://schemas.microsoft.com/office/powerpoint/2010/main" val="277221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4A18-EB66-80AD-C0B9-9E27FE531DB5}"/>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5437AD1C-378A-7D99-AC77-F8F1FD7F3534}"/>
              </a:ext>
            </a:extLst>
          </p:cNvPr>
          <p:cNvSpPr>
            <a:spLocks noGrp="1"/>
          </p:cNvSpPr>
          <p:nvPr>
            <p:ph idx="1"/>
          </p:nvPr>
        </p:nvSpPr>
        <p:spPr>
          <a:xfrm>
            <a:off x="838200" y="1690688"/>
            <a:ext cx="10515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Sales Performance: The company experienced significant growth in 2003-2004, particularly driven by "Classic Cars" and "Vintage Cars." However, a downturn occurred in late 2004 and into 2005.</a:t>
            </a:r>
          </a:p>
          <a:p>
            <a:r>
              <a:rPr lang="en-US" dirty="0">
                <a:latin typeface="Times New Roman" panose="02020603050405020304" pitchFamily="18" charset="0"/>
                <a:cs typeface="Times New Roman" panose="02020603050405020304" pitchFamily="18" charset="0"/>
              </a:rPr>
              <a:t>Product Popularity: "Vintage Cars" and "Classic Cars" are the top-selling product lines, while "Trains" and "Ships" have the lowest demand.</a:t>
            </a:r>
          </a:p>
          <a:p>
            <a:r>
              <a:rPr lang="en-US" dirty="0">
                <a:latin typeface="Times New Roman" panose="02020603050405020304" pitchFamily="18" charset="0"/>
                <a:cs typeface="Times New Roman" panose="02020603050405020304" pitchFamily="18" charset="0"/>
              </a:rPr>
              <a:t>Regional Performance: The USA and Spain are the largest markets, while EMEA has a higher concentration of medium-sized deals compared to APAC and Japan.</a:t>
            </a:r>
          </a:p>
          <a:p>
            <a:r>
              <a:rPr lang="en-US" dirty="0">
                <a:latin typeface="Times New Roman" panose="02020603050405020304" pitchFamily="18" charset="0"/>
                <a:cs typeface="Times New Roman" panose="02020603050405020304" pitchFamily="18" charset="0"/>
              </a:rPr>
              <a:t>Seasonal Trends: Sales exhibit a strong seasonal pattern, peaking in November and December, and declining during summer months.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29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EB04-E060-8296-4851-9E532FE031BE}"/>
              </a:ext>
            </a:extLst>
          </p:cNvPr>
          <p:cNvSpPr>
            <a:spLocks noGrp="1"/>
          </p:cNvSpPr>
          <p:nvPr>
            <p:ph type="title"/>
          </p:nvPr>
        </p:nvSpPr>
        <p:spPr>
          <a:xfrm>
            <a:off x="838200" y="551938"/>
            <a:ext cx="10515600" cy="1325563"/>
          </a:xfrm>
        </p:spPr>
        <p:txBody>
          <a:bodyPr/>
          <a:lstStyle/>
          <a:p>
            <a:r>
              <a:rPr lang="en-GB" b="1" dirty="0">
                <a:latin typeface="Arial Black" panose="020B0A04020102020204" pitchFamily="34" charset="0"/>
              </a:rPr>
              <a:t>Introduction</a:t>
            </a:r>
            <a:br>
              <a:rPr lang="en-GB" b="1" dirty="0"/>
            </a:br>
            <a:endParaRPr lang="en-GB" dirty="0"/>
          </a:p>
        </p:txBody>
      </p:sp>
      <p:sp>
        <p:nvSpPr>
          <p:cNvPr id="3" name="Content Placeholder 2">
            <a:extLst>
              <a:ext uri="{FF2B5EF4-FFF2-40B4-BE49-F238E27FC236}">
                <a16:creationId xmlns:a16="http://schemas.microsoft.com/office/drawing/2014/main" id="{4414ED8E-60FD-A2DD-F4D4-A936034E46F1}"/>
              </a:ext>
            </a:extLst>
          </p:cNvPr>
          <p:cNvSpPr>
            <a:spLocks noGrp="1"/>
          </p:cNvSpPr>
          <p:nvPr>
            <p:ph idx="1"/>
          </p:nvPr>
        </p:nvSpPr>
        <p:spPr>
          <a:xfrm>
            <a:off x="838200" y="1632857"/>
            <a:ext cx="10515600" cy="5225143"/>
          </a:xfrm>
        </p:spPr>
        <p:txBody>
          <a:bodyPr>
            <a:normAutofit fontScale="92500"/>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This project involves analyzing sales data of miniature automobiles, a popular niche among hobbyists and collectors worldwide.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Tableau’s visualization tools and dashboards are used to explore the data effectively.</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focus is on identifying trends and patterns through exploratory data analysis.</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analysis emphasizes key areas such as sales performance, customer segmentation, and product performance.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goal is to deliver insights that drive strategic business decisions and improve outcomes.</a:t>
            </a:r>
          </a:p>
          <a:p>
            <a:pPr marL="457200" indent="-457200">
              <a:lnSpc>
                <a:spcPct val="150000"/>
              </a:lnSpc>
              <a:buFont typeface="+mj-lt"/>
              <a:buAutoNum type="arabicPeriod"/>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512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F797-B93B-E38F-40FE-8AA18D5F1F24}"/>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Summary Continues:</a:t>
            </a:r>
          </a:p>
        </p:txBody>
      </p:sp>
      <p:sp>
        <p:nvSpPr>
          <p:cNvPr id="3" name="Content Placeholder 2">
            <a:extLst>
              <a:ext uri="{FF2B5EF4-FFF2-40B4-BE49-F238E27FC236}">
                <a16:creationId xmlns:a16="http://schemas.microsoft.com/office/drawing/2014/main" id="{094A68EA-AE9C-21AE-69FB-54AAE9EC76FA}"/>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Product Demand: Classic Cars are the most popular product, while Trains are the least popular. There's a seasonal demand pattern, with peak demand in October.</a:t>
            </a:r>
          </a:p>
          <a:p>
            <a:r>
              <a:rPr lang="en-US" dirty="0">
                <a:latin typeface="Times New Roman" panose="02020603050405020304" pitchFamily="18" charset="0"/>
                <a:cs typeface="Times New Roman" panose="02020603050405020304" pitchFamily="18" charset="0"/>
              </a:rPr>
              <a:t>Order Fulfillment: The order fulfillment process is efficient, with most orders shipped on time. However, there was a noticeable increase in order cancellations in Q4.</a:t>
            </a:r>
          </a:p>
          <a:p>
            <a:r>
              <a:rPr lang="en-US" dirty="0">
                <a:latin typeface="Times New Roman" panose="02020603050405020304" pitchFamily="18" charset="0"/>
                <a:cs typeface="Times New Roman" panose="02020603050405020304" pitchFamily="18" charset="0"/>
              </a:rPr>
              <a:t>Pricing Strategy: The company generally sells products below MSRP, with Classic Cars and Trucks/Buses being closer to MSRP. There's a positive correlation between price and quantity ordered for some products, particularly Classic Cars and Vintage Cars.</a:t>
            </a:r>
          </a:p>
          <a:p>
            <a:r>
              <a:rPr lang="en-US" dirty="0">
                <a:latin typeface="Times New Roman" panose="02020603050405020304" pitchFamily="18" charset="0"/>
                <a:cs typeface="Times New Roman" panose="02020603050405020304" pitchFamily="18" charset="0"/>
              </a:rPr>
              <a:t>Deal Size Pricing: The company employs a tiered pricing strategy, with higher prices for larger deals.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917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E54C1-6F7F-40BB-35F2-F670D045B818}"/>
              </a:ext>
            </a:extLst>
          </p:cNvPr>
          <p:cNvSpPr txBox="1"/>
          <p:nvPr/>
        </p:nvSpPr>
        <p:spPr>
          <a:xfrm>
            <a:off x="2423652" y="2674374"/>
            <a:ext cx="7344696" cy="1323439"/>
          </a:xfrm>
          <a:prstGeom prst="rect">
            <a:avLst/>
          </a:prstGeom>
          <a:noFill/>
        </p:spPr>
        <p:txBody>
          <a:bodyPr wrap="square" rtlCol="0">
            <a:spAutoFit/>
          </a:bodyPr>
          <a:lstStyle/>
          <a:p>
            <a:pPr algn="ctr"/>
            <a:r>
              <a:rPr lang="en-GB"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2947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B3BA-CA67-5A30-AF65-2A1E17BCE2DA}"/>
              </a:ext>
            </a:extLst>
          </p:cNvPr>
          <p:cNvSpPr>
            <a:spLocks noGrp="1"/>
          </p:cNvSpPr>
          <p:nvPr>
            <p:ph type="title"/>
          </p:nvPr>
        </p:nvSpPr>
        <p:spPr>
          <a:xfrm>
            <a:off x="838200" y="502776"/>
            <a:ext cx="10515600" cy="1325563"/>
          </a:xfrm>
        </p:spPr>
        <p:txBody>
          <a:bodyPr/>
          <a:lstStyle/>
          <a:p>
            <a:r>
              <a:rPr lang="en-GB" b="1" dirty="0">
                <a:latin typeface="Arial Black" panose="020B0A04020102020204" pitchFamily="34" charset="0"/>
              </a:rPr>
              <a:t>Objective</a:t>
            </a:r>
            <a:br>
              <a:rPr lang="en-GB" b="1" dirty="0">
                <a:latin typeface="Arial Black" panose="020B0A04020102020204" pitchFamily="34" charset="0"/>
              </a:rPr>
            </a:br>
            <a:endParaRPr lang="en-GB" b="1" dirty="0">
              <a:latin typeface="Arial Black" panose="020B0A04020102020204" pitchFamily="34" charset="0"/>
            </a:endParaRPr>
          </a:p>
        </p:txBody>
      </p:sp>
      <p:sp>
        <p:nvSpPr>
          <p:cNvPr id="4" name="Rectangle 1">
            <a:extLst>
              <a:ext uri="{FF2B5EF4-FFF2-40B4-BE49-F238E27FC236}">
                <a16:creationId xmlns:a16="http://schemas.microsoft.com/office/drawing/2014/main" id="{1992B762-3016-5DF6-0286-038E7139DF08}"/>
              </a:ext>
            </a:extLst>
          </p:cNvPr>
          <p:cNvSpPr>
            <a:spLocks noGrp="1" noChangeArrowheads="1"/>
          </p:cNvSpPr>
          <p:nvPr>
            <p:ph idx="1"/>
          </p:nvPr>
        </p:nvSpPr>
        <p:spPr bwMode="auto">
          <a:xfrm>
            <a:off x="838200" y="725953"/>
            <a:ext cx="10515600" cy="540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and preprocess the dataset to ensure accuracy and consistency for analysis.</a:t>
            </a:r>
          </a:p>
          <a:p>
            <a:pPr marL="0" marR="0" lvl="0" indent="0" algn="l" defTabSz="914400" rtl="0" eaLnBrk="0" fontAlgn="base" latinLnBrk="0" hangingPunct="0">
              <a:lnSpc>
                <a:spcPct val="200000"/>
              </a:lnSpc>
              <a:spcBef>
                <a:spcPct val="0"/>
              </a:spcBef>
              <a:spcAft>
                <a:spcPct val="0"/>
              </a:spcAft>
              <a:buClrTx/>
              <a:buSzTx/>
              <a:buFontTx/>
              <a:buAutoNum type="arabicPeriod" startAt="2"/>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sales performance over a specified period to identify trends and opportunities.</a:t>
            </a:r>
          </a:p>
          <a:p>
            <a:pPr marL="0" marR="0" lvl="0" indent="0" algn="l" defTabSz="914400" rtl="0" eaLnBrk="0" fontAlgn="base" latinLnBrk="0" hangingPunct="0">
              <a:lnSpc>
                <a:spcPct val="200000"/>
              </a:lnSpc>
              <a:spcBef>
                <a:spcPct val="0"/>
              </a:spcBef>
              <a:spcAft>
                <a:spcPct val="0"/>
              </a:spcAft>
              <a:buClrTx/>
              <a:buSzTx/>
              <a:buFontTx/>
              <a:buAutoNum type="arabicPeriod" startAt="3"/>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 customers based on behaviors, preferences, and purchasing patterns.</a:t>
            </a:r>
          </a:p>
          <a:p>
            <a:pPr marL="0" marR="0" lvl="0" indent="0" algn="l" defTabSz="914400" rtl="0" eaLnBrk="0" fontAlgn="base" latinLnBrk="0" hangingPunct="0">
              <a:lnSpc>
                <a:spcPct val="200000"/>
              </a:lnSpc>
              <a:spcBef>
                <a:spcPct val="0"/>
              </a:spcBef>
              <a:spcAft>
                <a:spcPct val="0"/>
              </a:spcAft>
              <a:buClrTx/>
              <a:buSzTx/>
              <a:buFontTx/>
              <a:buAutoNum type="arabicPeriod" startAt="4"/>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product performance to highlight high-performing and underperforming items.</a:t>
            </a:r>
          </a:p>
          <a:p>
            <a:pPr marL="0" marR="0" lvl="0" indent="0" algn="l" defTabSz="914400" rtl="0" eaLnBrk="0" fontAlgn="base" latinLnBrk="0" hangingPunct="0">
              <a:lnSpc>
                <a:spcPct val="200000"/>
              </a:lnSpc>
              <a:spcBef>
                <a:spcPct val="0"/>
              </a:spcBef>
              <a:spcAft>
                <a:spcPct val="0"/>
              </a:spcAft>
              <a:buClrTx/>
              <a:buSzTx/>
              <a:buFontTx/>
              <a:buAutoNum type="arabicPeriod" startAt="5"/>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Tableau dashboards to present insights and inform strategies for sales forecasting and business growth.</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46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EF11-7091-F031-4425-0A58C026DE69}"/>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4FB4AEAD-A3A1-6E61-4B73-028FA1CEF91C}"/>
              </a:ext>
            </a:extLst>
          </p:cNvPr>
          <p:cNvPicPr>
            <a:picLocks noGrp="1" noChangeAspect="1"/>
          </p:cNvPicPr>
          <p:nvPr>
            <p:ph sz="half" idx="1"/>
          </p:nvPr>
        </p:nvPicPr>
        <p:blipFill>
          <a:blip r:embed="rId2"/>
          <a:stretch>
            <a:fillRect/>
          </a:stretch>
        </p:blipFill>
        <p:spPr>
          <a:xfrm>
            <a:off x="373626" y="1855953"/>
            <a:ext cx="5722374" cy="2922522"/>
          </a:xfrm>
        </p:spPr>
      </p:pic>
      <p:pic>
        <p:nvPicPr>
          <p:cNvPr id="8" name="Content Placeholder 7">
            <a:extLst>
              <a:ext uri="{FF2B5EF4-FFF2-40B4-BE49-F238E27FC236}">
                <a16:creationId xmlns:a16="http://schemas.microsoft.com/office/drawing/2014/main" id="{DEFD1056-2E74-3454-476F-738D4A22F91B}"/>
              </a:ext>
            </a:extLst>
          </p:cNvPr>
          <p:cNvPicPr>
            <a:picLocks noGrp="1" noChangeAspect="1"/>
          </p:cNvPicPr>
          <p:nvPr>
            <p:ph sz="half" idx="2"/>
          </p:nvPr>
        </p:nvPicPr>
        <p:blipFill>
          <a:blip r:embed="rId3"/>
          <a:stretch>
            <a:fillRect/>
          </a:stretch>
        </p:blipFill>
        <p:spPr>
          <a:xfrm>
            <a:off x="6248400" y="1855952"/>
            <a:ext cx="5722374" cy="2922521"/>
          </a:xfrm>
        </p:spPr>
      </p:pic>
      <p:sp>
        <p:nvSpPr>
          <p:cNvPr id="9" name="TextBox 8">
            <a:extLst>
              <a:ext uri="{FF2B5EF4-FFF2-40B4-BE49-F238E27FC236}">
                <a16:creationId xmlns:a16="http://schemas.microsoft.com/office/drawing/2014/main" id="{C2AF9AA4-16B2-0CED-949E-99556C3BA3B5}"/>
              </a:ext>
            </a:extLst>
          </p:cNvPr>
          <p:cNvSpPr txBox="1"/>
          <p:nvPr/>
        </p:nvSpPr>
        <p:spPr>
          <a:xfrm>
            <a:off x="481781" y="4943740"/>
            <a:ext cx="5614219" cy="646331"/>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From this graph we can can able to determine 2004 Q4 has highest sales and 2003 Q1 has lowest sales.</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BF4BDBC-0FDE-D7B9-9624-682128FE512A}"/>
              </a:ext>
            </a:extLst>
          </p:cNvPr>
          <p:cNvSpPr txBox="1"/>
          <p:nvPr/>
        </p:nvSpPr>
        <p:spPr>
          <a:xfrm>
            <a:off x="6248400" y="4943740"/>
            <a:ext cx="5722374" cy="1477328"/>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From this graph we can see that classic cars contribute most sales than rest of the product line and we can see individual product line contribution.</a:t>
            </a:r>
            <a:endParaRPr lang="en-US" dirty="0">
              <a:effectLst/>
              <a:latin typeface="Times New Roman" panose="02020603050405020304" pitchFamily="18" charset="0"/>
              <a:cs typeface="Times New Roman" panose="02020603050405020304" pitchFamily="18" charset="0"/>
            </a:endParaRPr>
          </a:p>
          <a:p>
            <a:br>
              <a:rPr lang="en-US" sz="1800" dirty="0">
                <a:solidFill>
                  <a:srgbClr val="666666"/>
                </a:solidFill>
                <a:effectLst/>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80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AEB4-2DA1-7FF8-CB6C-62157D5184EF}"/>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9F2C059A-38F7-53B3-EDA7-3077E905B5D3}"/>
              </a:ext>
            </a:extLst>
          </p:cNvPr>
          <p:cNvPicPr>
            <a:picLocks noGrp="1" noChangeAspect="1"/>
          </p:cNvPicPr>
          <p:nvPr>
            <p:ph sz="half" idx="1"/>
          </p:nvPr>
        </p:nvPicPr>
        <p:blipFill>
          <a:blip r:embed="rId2"/>
          <a:stretch>
            <a:fillRect/>
          </a:stretch>
        </p:blipFill>
        <p:spPr>
          <a:xfrm>
            <a:off x="838200" y="1825625"/>
            <a:ext cx="5181600" cy="3441959"/>
          </a:xfrm>
        </p:spPr>
      </p:pic>
      <p:pic>
        <p:nvPicPr>
          <p:cNvPr id="8" name="Content Placeholder 7">
            <a:extLst>
              <a:ext uri="{FF2B5EF4-FFF2-40B4-BE49-F238E27FC236}">
                <a16:creationId xmlns:a16="http://schemas.microsoft.com/office/drawing/2014/main" id="{0ADBBB83-AA61-CA25-14C0-44766D279EA8}"/>
              </a:ext>
            </a:extLst>
          </p:cNvPr>
          <p:cNvPicPr>
            <a:picLocks noGrp="1" noChangeAspect="1"/>
          </p:cNvPicPr>
          <p:nvPr>
            <p:ph sz="half" idx="2"/>
          </p:nvPr>
        </p:nvPicPr>
        <p:blipFill>
          <a:blip r:embed="rId3"/>
          <a:stretch>
            <a:fillRect/>
          </a:stretch>
        </p:blipFill>
        <p:spPr>
          <a:xfrm>
            <a:off x="6172200" y="1825625"/>
            <a:ext cx="5181600" cy="3441959"/>
          </a:xfrm>
        </p:spPr>
      </p:pic>
      <p:sp>
        <p:nvSpPr>
          <p:cNvPr id="10" name="TextBox 9">
            <a:extLst>
              <a:ext uri="{FF2B5EF4-FFF2-40B4-BE49-F238E27FC236}">
                <a16:creationId xmlns:a16="http://schemas.microsoft.com/office/drawing/2014/main" id="{35784B8B-03F7-98D7-03B8-9D34FE64406C}"/>
              </a:ext>
            </a:extLst>
          </p:cNvPr>
          <p:cNvSpPr txBox="1"/>
          <p:nvPr/>
        </p:nvSpPr>
        <p:spPr>
          <a:xfrm>
            <a:off x="914400" y="5402521"/>
            <a:ext cx="5181600" cy="1754326"/>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Yes we can able to see the seasonal patterns in sales every year in November month sales was highest.</a:t>
            </a:r>
            <a:endParaRPr lang="en-US" dirty="0">
              <a:effectLst/>
              <a:latin typeface="Times New Roman" panose="02020603050405020304" pitchFamily="18" charset="0"/>
              <a:cs typeface="Times New Roman" panose="02020603050405020304" pitchFamily="18" charset="0"/>
            </a:endParaRPr>
          </a:p>
          <a:p>
            <a:r>
              <a:rPr lang="en-US" sz="1800" b="1" dirty="0">
                <a:solidFill>
                  <a:srgbClr val="666666"/>
                </a:solidFill>
                <a:effectLst/>
                <a:latin typeface="Times New Roman" panose="02020603050405020304" pitchFamily="18" charset="0"/>
                <a:cs typeface="Times New Roman" panose="02020603050405020304" pitchFamily="18" charset="0"/>
              </a:rPr>
              <a:t>we can also determine that 2004 has highest sales compared to other years.</a:t>
            </a:r>
            <a:endParaRPr lang="en-US" dirty="0">
              <a:effectLst/>
              <a:latin typeface="Times New Roman" panose="02020603050405020304" pitchFamily="18" charset="0"/>
              <a:cs typeface="Times New Roman" panose="02020603050405020304" pitchFamily="18" charset="0"/>
            </a:endParaRPr>
          </a:p>
          <a:p>
            <a:br>
              <a:rPr lang="en-US" sz="1800" dirty="0">
                <a:solidFill>
                  <a:srgbClr val="666666"/>
                </a:solidFill>
                <a:effectLst/>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25FC35C-AA8D-7FA7-FCC4-06C89D27CF2D}"/>
              </a:ext>
            </a:extLst>
          </p:cNvPr>
          <p:cNvSpPr txBox="1"/>
          <p:nvPr/>
        </p:nvSpPr>
        <p:spPr>
          <a:xfrm>
            <a:off x="6172200" y="5535561"/>
            <a:ext cx="5181600" cy="1200329"/>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In this graph we see impact on Medium deal size are having highest sales in every year.</a:t>
            </a:r>
            <a:endParaRPr lang="en-US" dirty="0">
              <a:effectLst/>
              <a:latin typeface="Times New Roman" panose="02020603050405020304" pitchFamily="18" charset="0"/>
              <a:cs typeface="Times New Roman" panose="02020603050405020304" pitchFamily="18" charset="0"/>
            </a:endParaRPr>
          </a:p>
          <a:p>
            <a:br>
              <a:rPr lang="en-US" sz="1800" dirty="0">
                <a:solidFill>
                  <a:srgbClr val="666666"/>
                </a:solidFill>
                <a:effectLst/>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38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AE4A-4E66-F51A-59FE-69BFDD1040A1}"/>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7" name="Content Placeholder 6">
            <a:extLst>
              <a:ext uri="{FF2B5EF4-FFF2-40B4-BE49-F238E27FC236}">
                <a16:creationId xmlns:a16="http://schemas.microsoft.com/office/drawing/2014/main" id="{135FC914-8A3A-CA78-85A7-DB9943B94871}"/>
              </a:ext>
            </a:extLst>
          </p:cNvPr>
          <p:cNvPicPr>
            <a:picLocks noGrp="1" noChangeAspect="1"/>
          </p:cNvPicPr>
          <p:nvPr>
            <p:ph sz="half" idx="1"/>
          </p:nvPr>
        </p:nvPicPr>
        <p:blipFill>
          <a:blip r:embed="rId2"/>
          <a:stretch>
            <a:fillRect/>
          </a:stretch>
        </p:blipFill>
        <p:spPr>
          <a:xfrm>
            <a:off x="838200" y="1825625"/>
            <a:ext cx="5181600" cy="3051175"/>
          </a:xfrm>
        </p:spPr>
      </p:pic>
      <p:pic>
        <p:nvPicPr>
          <p:cNvPr id="9" name="Content Placeholder 8">
            <a:extLst>
              <a:ext uri="{FF2B5EF4-FFF2-40B4-BE49-F238E27FC236}">
                <a16:creationId xmlns:a16="http://schemas.microsoft.com/office/drawing/2014/main" id="{F734B362-DA5C-053C-F2AB-A99797ACE421}"/>
              </a:ext>
            </a:extLst>
          </p:cNvPr>
          <p:cNvPicPr>
            <a:picLocks noGrp="1" noChangeAspect="1"/>
          </p:cNvPicPr>
          <p:nvPr>
            <p:ph sz="half" idx="2"/>
          </p:nvPr>
        </p:nvPicPr>
        <p:blipFill>
          <a:blip r:embed="rId3"/>
          <a:stretch>
            <a:fillRect/>
          </a:stretch>
        </p:blipFill>
        <p:spPr>
          <a:xfrm>
            <a:off x="6565490" y="1825625"/>
            <a:ext cx="5181600" cy="3051175"/>
          </a:xfrm>
        </p:spPr>
      </p:pic>
      <p:sp>
        <p:nvSpPr>
          <p:cNvPr id="10" name="TextBox 9">
            <a:extLst>
              <a:ext uri="{FF2B5EF4-FFF2-40B4-BE49-F238E27FC236}">
                <a16:creationId xmlns:a16="http://schemas.microsoft.com/office/drawing/2014/main" id="{AC022470-EE8B-2ABD-C43B-0F1C663B6EA8}"/>
              </a:ext>
            </a:extLst>
          </p:cNvPr>
          <p:cNvSpPr txBox="1"/>
          <p:nvPr/>
        </p:nvSpPr>
        <p:spPr>
          <a:xfrm>
            <a:off x="800100" y="5152103"/>
            <a:ext cx="5257800" cy="646331"/>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From this graph we can able to determine USA has highest sales in EMEA territory.</a:t>
            </a:r>
            <a:endParaRPr lang="en-GB"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8D8ED54-C9A2-479A-FCFD-46C25A87D8BF}"/>
              </a:ext>
            </a:extLst>
          </p:cNvPr>
          <p:cNvSpPr txBox="1"/>
          <p:nvPr/>
        </p:nvSpPr>
        <p:spPr>
          <a:xfrm>
            <a:off x="6565490" y="5080562"/>
            <a:ext cx="5257800" cy="1200329"/>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Yes we can identify the regional variations in sales based on city and state data.</a:t>
            </a:r>
            <a:endParaRPr lang="en-US" dirty="0">
              <a:effectLst/>
              <a:latin typeface="Times New Roman" panose="02020603050405020304" pitchFamily="18" charset="0"/>
              <a:cs typeface="Times New Roman" panose="02020603050405020304" pitchFamily="18" charset="0"/>
            </a:endParaRPr>
          </a:p>
          <a:p>
            <a:r>
              <a:rPr lang="en-US" sz="1800" b="1" dirty="0">
                <a:solidFill>
                  <a:srgbClr val="666666"/>
                </a:solidFill>
                <a:effectLst/>
                <a:latin typeface="Times New Roman" panose="02020603050405020304" pitchFamily="18" charset="0"/>
                <a:cs typeface="Times New Roman" panose="02020603050405020304" pitchFamily="18" charset="0"/>
              </a:rPr>
              <a:t>In USA, the state name is CA and city name is San-</a:t>
            </a:r>
            <a:r>
              <a:rPr lang="en-US" sz="1800" b="1" dirty="0" err="1">
                <a:solidFill>
                  <a:srgbClr val="666666"/>
                </a:solidFill>
                <a:effectLst/>
                <a:latin typeface="Times New Roman" panose="02020603050405020304" pitchFamily="18" charset="0"/>
                <a:cs typeface="Times New Roman" panose="02020603050405020304" pitchFamily="18" charset="0"/>
              </a:rPr>
              <a:t>rafel</a:t>
            </a:r>
            <a:r>
              <a:rPr lang="en-US" sz="1800" b="1" dirty="0">
                <a:solidFill>
                  <a:srgbClr val="666666"/>
                </a:solidFill>
                <a:effectLst/>
                <a:latin typeface="Times New Roman" panose="02020603050405020304" pitchFamily="18" charset="0"/>
                <a:cs typeface="Times New Roman" panose="02020603050405020304" pitchFamily="18" charset="0"/>
              </a:rPr>
              <a:t> has highest customer variation.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51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4C2C-35C6-628A-EA73-2B5133A5769D}"/>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B915E961-475E-AC1B-73D2-BE4AA223F69F}"/>
              </a:ext>
            </a:extLst>
          </p:cNvPr>
          <p:cNvPicPr>
            <a:picLocks noGrp="1" noChangeAspect="1"/>
          </p:cNvPicPr>
          <p:nvPr>
            <p:ph sz="half" idx="1"/>
          </p:nvPr>
        </p:nvPicPr>
        <p:blipFill>
          <a:blip r:embed="rId2"/>
          <a:stretch>
            <a:fillRect/>
          </a:stretch>
        </p:blipFill>
        <p:spPr>
          <a:xfrm>
            <a:off x="838200" y="1825625"/>
            <a:ext cx="5181600" cy="3646401"/>
          </a:xfrm>
        </p:spPr>
      </p:pic>
      <p:pic>
        <p:nvPicPr>
          <p:cNvPr id="8" name="Content Placeholder 7">
            <a:extLst>
              <a:ext uri="{FF2B5EF4-FFF2-40B4-BE49-F238E27FC236}">
                <a16:creationId xmlns:a16="http://schemas.microsoft.com/office/drawing/2014/main" id="{F3DDF801-106D-59F6-8C1D-62C9ACBD19B8}"/>
              </a:ext>
            </a:extLst>
          </p:cNvPr>
          <p:cNvPicPr>
            <a:picLocks noGrp="1" noChangeAspect="1"/>
          </p:cNvPicPr>
          <p:nvPr>
            <p:ph sz="half" idx="2"/>
          </p:nvPr>
        </p:nvPicPr>
        <p:blipFill>
          <a:blip r:embed="rId3"/>
          <a:stretch>
            <a:fillRect/>
          </a:stretch>
        </p:blipFill>
        <p:spPr>
          <a:xfrm>
            <a:off x="6172200" y="1825625"/>
            <a:ext cx="5181600" cy="3646401"/>
          </a:xfrm>
        </p:spPr>
      </p:pic>
      <p:sp>
        <p:nvSpPr>
          <p:cNvPr id="9" name="TextBox 8">
            <a:extLst>
              <a:ext uri="{FF2B5EF4-FFF2-40B4-BE49-F238E27FC236}">
                <a16:creationId xmlns:a16="http://schemas.microsoft.com/office/drawing/2014/main" id="{C5EFA693-F057-0E23-6D42-D30C1586EA70}"/>
              </a:ext>
            </a:extLst>
          </p:cNvPr>
          <p:cNvSpPr txBox="1"/>
          <p:nvPr/>
        </p:nvSpPr>
        <p:spPr>
          <a:xfrm>
            <a:off x="914400" y="5606963"/>
            <a:ext cx="5257800" cy="923330"/>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From this graph we can determine the customer distribution for each country and USA has highest distribution of 35.57%</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6905110-EB5B-2E92-D67F-5C418DD942E3}"/>
              </a:ext>
            </a:extLst>
          </p:cNvPr>
          <p:cNvSpPr txBox="1"/>
          <p:nvPr/>
        </p:nvSpPr>
        <p:spPr>
          <a:xfrm>
            <a:off x="6172200" y="5606963"/>
            <a:ext cx="5257800" cy="923330"/>
          </a:xfrm>
          <a:prstGeom prst="rect">
            <a:avLst/>
          </a:prstGeom>
          <a:noFill/>
        </p:spPr>
        <p:txBody>
          <a:bodyPr wrap="square" rtlCol="0">
            <a:spAutoFit/>
          </a:bodyPr>
          <a:lstStyle/>
          <a:p>
            <a:r>
              <a:rPr lang="en-US" sz="1800" b="1" dirty="0">
                <a:solidFill>
                  <a:srgbClr val="666666"/>
                </a:solidFill>
                <a:effectLst/>
                <a:latin typeface="Times New Roman" panose="02020603050405020304" pitchFamily="18" charset="0"/>
                <a:cs typeface="Times New Roman" panose="02020603050405020304" pitchFamily="18" charset="0"/>
              </a:rPr>
              <a:t>from this we can determine the size of the deal across different territories, hence The medium size owns the largest size in EMEA territory.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62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B82D-D395-B22D-4285-DA85D89F2CD6}"/>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3E1D5F07-89C6-33E2-6BFE-CBD18B11C48C}"/>
              </a:ext>
            </a:extLst>
          </p:cNvPr>
          <p:cNvPicPr>
            <a:picLocks noGrp="1" noChangeAspect="1"/>
          </p:cNvPicPr>
          <p:nvPr>
            <p:ph sz="half" idx="1"/>
          </p:nvPr>
        </p:nvPicPr>
        <p:blipFill>
          <a:blip r:embed="rId2"/>
          <a:stretch>
            <a:fillRect/>
          </a:stretch>
        </p:blipFill>
        <p:spPr>
          <a:xfrm>
            <a:off x="838200" y="1825625"/>
            <a:ext cx="5181600" cy="3458509"/>
          </a:xfrm>
        </p:spPr>
      </p:pic>
      <p:pic>
        <p:nvPicPr>
          <p:cNvPr id="8" name="Content Placeholder 7">
            <a:extLst>
              <a:ext uri="{FF2B5EF4-FFF2-40B4-BE49-F238E27FC236}">
                <a16:creationId xmlns:a16="http://schemas.microsoft.com/office/drawing/2014/main" id="{5198C691-7E6F-F8DD-DB79-06636CF8D171}"/>
              </a:ext>
            </a:extLst>
          </p:cNvPr>
          <p:cNvPicPr>
            <a:picLocks noGrp="1" noChangeAspect="1"/>
          </p:cNvPicPr>
          <p:nvPr>
            <p:ph sz="half" idx="2"/>
          </p:nvPr>
        </p:nvPicPr>
        <p:blipFill>
          <a:blip r:embed="rId3"/>
          <a:stretch>
            <a:fillRect/>
          </a:stretch>
        </p:blipFill>
        <p:spPr>
          <a:xfrm>
            <a:off x="6172200" y="1825625"/>
            <a:ext cx="5181600" cy="3458509"/>
          </a:xfrm>
        </p:spPr>
      </p:pic>
      <p:sp>
        <p:nvSpPr>
          <p:cNvPr id="9" name="TextBox 8">
            <a:extLst>
              <a:ext uri="{FF2B5EF4-FFF2-40B4-BE49-F238E27FC236}">
                <a16:creationId xmlns:a16="http://schemas.microsoft.com/office/drawing/2014/main" id="{579FDF26-F539-111D-E45C-EF1081E8C81F}"/>
              </a:ext>
            </a:extLst>
          </p:cNvPr>
          <p:cNvSpPr txBox="1"/>
          <p:nvPr/>
        </p:nvSpPr>
        <p:spPr>
          <a:xfrm>
            <a:off x="838200" y="5497729"/>
            <a:ext cx="5181600" cy="923330"/>
          </a:xfrm>
          <a:prstGeom prst="rect">
            <a:avLst/>
          </a:prstGeom>
          <a:noFill/>
        </p:spPr>
        <p:txBody>
          <a:bodyPr wrap="square" rtlCol="0">
            <a:spAutoFit/>
          </a:bodyPr>
          <a:lstStyle/>
          <a:p>
            <a:r>
              <a:rPr lang="en-US" sz="1800" b="1" dirty="0">
                <a:solidFill>
                  <a:srgbClr val="666666"/>
                </a:solidFill>
                <a:effectLst/>
                <a:latin typeface="Tableau Book"/>
              </a:rPr>
              <a:t>Yes we can identify the seasonality in sales data, at </a:t>
            </a:r>
            <a:r>
              <a:rPr lang="en-US" sz="1800" b="1" dirty="0">
                <a:solidFill>
                  <a:srgbClr val="666666"/>
                </a:solidFill>
                <a:effectLst/>
                <a:latin typeface="Times New Roman" panose="02020603050405020304" pitchFamily="18" charset="0"/>
                <a:cs typeface="Times New Roman" panose="02020603050405020304" pitchFamily="18" charset="0"/>
              </a:rPr>
              <a:t>November</a:t>
            </a:r>
            <a:r>
              <a:rPr lang="en-US" sz="1800" b="1" dirty="0">
                <a:solidFill>
                  <a:srgbClr val="666666"/>
                </a:solidFill>
                <a:effectLst/>
                <a:latin typeface="Tableau Book"/>
              </a:rPr>
              <a:t> month each year we can determine the highest sales. </a:t>
            </a:r>
            <a:endParaRPr lang="en-GB" dirty="0"/>
          </a:p>
        </p:txBody>
      </p:sp>
      <p:sp>
        <p:nvSpPr>
          <p:cNvPr id="10" name="TextBox 9">
            <a:extLst>
              <a:ext uri="{FF2B5EF4-FFF2-40B4-BE49-F238E27FC236}">
                <a16:creationId xmlns:a16="http://schemas.microsoft.com/office/drawing/2014/main" id="{9139A28D-B4DE-1A4F-94F9-4B4FFD1729BA}"/>
              </a:ext>
            </a:extLst>
          </p:cNvPr>
          <p:cNvSpPr txBox="1"/>
          <p:nvPr/>
        </p:nvSpPr>
        <p:spPr>
          <a:xfrm>
            <a:off x="6172200" y="5497729"/>
            <a:ext cx="5181600" cy="646331"/>
          </a:xfrm>
          <a:prstGeom prst="rect">
            <a:avLst/>
          </a:prstGeom>
          <a:noFill/>
        </p:spPr>
        <p:txBody>
          <a:bodyPr wrap="square" rtlCol="0">
            <a:spAutoFit/>
          </a:bodyPr>
          <a:lstStyle/>
          <a:p>
            <a:r>
              <a:rPr lang="en-US" sz="1800" b="1" dirty="0">
                <a:solidFill>
                  <a:srgbClr val="666666"/>
                </a:solidFill>
                <a:effectLst/>
                <a:latin typeface="Tableau Book"/>
              </a:rPr>
              <a:t>Classic Cars have highest quantities ordered.</a:t>
            </a:r>
            <a:endParaRPr lang="en-US" dirty="0">
              <a:effectLst/>
            </a:endParaRPr>
          </a:p>
          <a:p>
            <a:r>
              <a:rPr lang="en-US" sz="1800" b="1" dirty="0">
                <a:solidFill>
                  <a:srgbClr val="666666"/>
                </a:solidFill>
                <a:effectLst/>
                <a:latin typeface="Tableau Book"/>
              </a:rPr>
              <a:t>Trains have lowest quantities ordered.</a:t>
            </a:r>
            <a:endParaRPr lang="en-GB" dirty="0"/>
          </a:p>
        </p:txBody>
      </p:sp>
    </p:spTree>
    <p:extLst>
      <p:ext uri="{BB962C8B-B14F-4D97-AF65-F5344CB8AC3E}">
        <p14:creationId xmlns:p14="http://schemas.microsoft.com/office/powerpoint/2010/main" val="320576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2EF0-EDE0-6E99-00CB-699E84C02E7B}"/>
              </a:ext>
            </a:extLst>
          </p:cNvPr>
          <p:cNvSpPr>
            <a:spLocks noGrp="1"/>
          </p:cNvSpPr>
          <p:nvPr>
            <p:ph type="title"/>
          </p:nvPr>
        </p:nvSpPr>
        <p:spPr/>
        <p:txBody>
          <a:bodyPr/>
          <a:lstStyle/>
          <a:p>
            <a:r>
              <a:rPr lang="en-GB" b="1" i="1" dirty="0">
                <a:latin typeface="Times New Roman" panose="02020603050405020304" pitchFamily="18" charset="0"/>
                <a:cs typeface="Times New Roman" panose="02020603050405020304" pitchFamily="18" charset="0"/>
              </a:rPr>
              <a:t>Business related questions</a:t>
            </a:r>
            <a:endParaRPr lang="en-GB" dirty="0"/>
          </a:p>
        </p:txBody>
      </p:sp>
      <p:pic>
        <p:nvPicPr>
          <p:cNvPr id="6" name="Content Placeholder 5">
            <a:extLst>
              <a:ext uri="{FF2B5EF4-FFF2-40B4-BE49-F238E27FC236}">
                <a16:creationId xmlns:a16="http://schemas.microsoft.com/office/drawing/2014/main" id="{32144A80-35B3-484D-9D82-D324C6909938}"/>
              </a:ext>
            </a:extLst>
          </p:cNvPr>
          <p:cNvPicPr>
            <a:picLocks noGrp="1" noChangeAspect="1"/>
          </p:cNvPicPr>
          <p:nvPr>
            <p:ph sz="half" idx="1"/>
          </p:nvPr>
        </p:nvPicPr>
        <p:blipFill>
          <a:blip r:embed="rId2"/>
          <a:stretch>
            <a:fillRect/>
          </a:stretch>
        </p:blipFill>
        <p:spPr>
          <a:xfrm>
            <a:off x="838201" y="1825626"/>
            <a:ext cx="5181600" cy="3473961"/>
          </a:xfrm>
        </p:spPr>
      </p:pic>
      <p:pic>
        <p:nvPicPr>
          <p:cNvPr id="8" name="Content Placeholder 7">
            <a:extLst>
              <a:ext uri="{FF2B5EF4-FFF2-40B4-BE49-F238E27FC236}">
                <a16:creationId xmlns:a16="http://schemas.microsoft.com/office/drawing/2014/main" id="{A4CB91CD-6F80-A182-4F4D-25AD9E02AD73}"/>
              </a:ext>
            </a:extLst>
          </p:cNvPr>
          <p:cNvPicPr>
            <a:picLocks noGrp="1" noChangeAspect="1"/>
          </p:cNvPicPr>
          <p:nvPr>
            <p:ph sz="half" idx="2"/>
          </p:nvPr>
        </p:nvPicPr>
        <p:blipFill>
          <a:blip r:embed="rId3"/>
          <a:stretch>
            <a:fillRect/>
          </a:stretch>
        </p:blipFill>
        <p:spPr>
          <a:xfrm>
            <a:off x="6172200" y="1825625"/>
            <a:ext cx="5181600" cy="3473961"/>
          </a:xfrm>
        </p:spPr>
      </p:pic>
      <p:sp>
        <p:nvSpPr>
          <p:cNvPr id="9" name="TextBox 8">
            <a:extLst>
              <a:ext uri="{FF2B5EF4-FFF2-40B4-BE49-F238E27FC236}">
                <a16:creationId xmlns:a16="http://schemas.microsoft.com/office/drawing/2014/main" id="{CE2F885F-D1AE-C44C-1219-1BA9F37FAF30}"/>
              </a:ext>
            </a:extLst>
          </p:cNvPr>
          <p:cNvSpPr txBox="1"/>
          <p:nvPr/>
        </p:nvSpPr>
        <p:spPr>
          <a:xfrm>
            <a:off x="1288026" y="5712542"/>
            <a:ext cx="184731" cy="369332"/>
          </a:xfrm>
          <a:prstGeom prst="rect">
            <a:avLst/>
          </a:prstGeom>
          <a:noFill/>
        </p:spPr>
        <p:txBody>
          <a:bodyPr wrap="none" rtlCol="0">
            <a:spAutoFit/>
          </a:bodyPr>
          <a:lstStyle/>
          <a:p>
            <a:endParaRPr lang="en-GB" dirty="0"/>
          </a:p>
        </p:txBody>
      </p:sp>
      <p:sp>
        <p:nvSpPr>
          <p:cNvPr id="10" name="TextBox 9">
            <a:extLst>
              <a:ext uri="{FF2B5EF4-FFF2-40B4-BE49-F238E27FC236}">
                <a16:creationId xmlns:a16="http://schemas.microsoft.com/office/drawing/2014/main" id="{D0EBD808-C3E3-D78A-3444-F798C9BB80C4}"/>
              </a:ext>
            </a:extLst>
          </p:cNvPr>
          <p:cNvSpPr txBox="1"/>
          <p:nvPr/>
        </p:nvSpPr>
        <p:spPr>
          <a:xfrm>
            <a:off x="838200" y="5434525"/>
            <a:ext cx="5181600" cy="1384995"/>
          </a:xfrm>
          <a:prstGeom prst="rect">
            <a:avLst/>
          </a:prstGeom>
          <a:noFill/>
        </p:spPr>
        <p:txBody>
          <a:bodyPr wrap="square" rtlCol="0">
            <a:spAutoFit/>
          </a:bodyPr>
          <a:lstStyle/>
          <a:p>
            <a:r>
              <a:rPr lang="en-US" sz="1200" b="1" dirty="0">
                <a:solidFill>
                  <a:srgbClr val="666666"/>
                </a:solidFill>
                <a:effectLst/>
                <a:latin typeface="Times New Roman" panose="02020603050405020304" pitchFamily="18" charset="0"/>
                <a:cs typeface="Times New Roman" panose="02020603050405020304" pitchFamily="18" charset="0"/>
              </a:rPr>
              <a:t>The chart reveals significant variations in sales across different product codes. Some product codes, like S18_3232 and S10_2238, have significantly higher sales compared to others. Additionally, the chart shows that certain product codes belong to the same product line (e.g., Classic Cars), while others belong to different product lines (e.g., Motorcycles, Planes). This suggests that even within the same product line, individual products can have varying levels of sales performance.</a:t>
            </a:r>
            <a:endParaRPr lang="en-GB"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803C12F-0C0D-8334-5EF8-921D8460F385}"/>
              </a:ext>
            </a:extLst>
          </p:cNvPr>
          <p:cNvSpPr txBox="1"/>
          <p:nvPr/>
        </p:nvSpPr>
        <p:spPr>
          <a:xfrm>
            <a:off x="6172200" y="5503993"/>
            <a:ext cx="5262716" cy="1015663"/>
          </a:xfrm>
          <a:prstGeom prst="rect">
            <a:avLst/>
          </a:prstGeom>
          <a:noFill/>
        </p:spPr>
        <p:txBody>
          <a:bodyPr wrap="square" rtlCol="0">
            <a:spAutoFit/>
          </a:bodyPr>
          <a:lstStyle/>
          <a:p>
            <a:r>
              <a:rPr lang="en-US" sz="1200" b="1" dirty="0">
                <a:solidFill>
                  <a:srgbClr val="666666"/>
                </a:solidFill>
                <a:effectLst/>
                <a:latin typeface="Times New Roman" panose="02020603050405020304" pitchFamily="18" charset="0"/>
                <a:cs typeface="Times New Roman" panose="02020603050405020304" pitchFamily="18" charset="0"/>
              </a:rPr>
              <a:t>We can able to determine the underperforming and overperforming products through dot-strip map.</a:t>
            </a:r>
            <a:endParaRPr lang="en-US" sz="1200" dirty="0">
              <a:effectLst/>
              <a:latin typeface="Times New Roman" panose="02020603050405020304" pitchFamily="18" charset="0"/>
              <a:cs typeface="Times New Roman" panose="02020603050405020304" pitchFamily="18" charset="0"/>
            </a:endParaRPr>
          </a:p>
          <a:p>
            <a:r>
              <a:rPr lang="en-US" sz="1200" b="1" dirty="0">
                <a:solidFill>
                  <a:srgbClr val="666666"/>
                </a:solidFill>
                <a:effectLst/>
                <a:latin typeface="Times New Roman" panose="02020603050405020304" pitchFamily="18" charset="0"/>
                <a:cs typeface="Times New Roman" panose="02020603050405020304" pitchFamily="18" charset="0"/>
              </a:rPr>
              <a:t>We can set average line from this we can identify the performances for the produtline</a:t>
            </a:r>
            <a:r>
              <a:rPr lang="en-US" sz="1200" b="1" dirty="0">
                <a:solidFill>
                  <a:srgbClr val="666666"/>
                </a:solidFill>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cs typeface="Times New Roman" panose="02020603050405020304" pitchFamily="18" charset="0"/>
            </a:endParaRPr>
          </a:p>
          <a:p>
            <a:r>
              <a:rPr lang="en-US" sz="1200" b="1" dirty="0">
                <a:solidFill>
                  <a:srgbClr val="666666"/>
                </a:solidFill>
                <a:effectLst/>
                <a:latin typeface="Times New Roman" panose="02020603050405020304" pitchFamily="18" charset="0"/>
                <a:cs typeface="Times New Roman" panose="02020603050405020304" pitchFamily="18" charset="0"/>
              </a:rPr>
              <a:t>hence we determine that classicars are overperforming </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154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1000</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Calibri Light</vt:lpstr>
      <vt:lpstr>Eras Bold ITC</vt:lpstr>
      <vt:lpstr>Tableau Book</vt:lpstr>
      <vt:lpstr>Times New Roman</vt:lpstr>
      <vt:lpstr>Office Theme</vt:lpstr>
      <vt:lpstr>Unveiling Automobile Sales Trends</vt:lpstr>
      <vt:lpstr>Introduction </vt:lpstr>
      <vt:lpstr>Objective </vt:lpstr>
      <vt:lpstr>Business related questions</vt:lpstr>
      <vt:lpstr>Business related questions</vt:lpstr>
      <vt:lpstr>Business related questions</vt:lpstr>
      <vt:lpstr>Business related questions</vt:lpstr>
      <vt:lpstr>Business related questions</vt:lpstr>
      <vt:lpstr>Business related questions</vt:lpstr>
      <vt:lpstr>Sales And Customer Segmentation Analysis</vt:lpstr>
      <vt:lpstr>Sales Forecasting Analysis</vt:lpstr>
      <vt:lpstr>Product Analysis</vt:lpstr>
      <vt:lpstr>Business related questions</vt:lpstr>
      <vt:lpstr>Business related questions</vt:lpstr>
      <vt:lpstr>Business related questions</vt:lpstr>
      <vt:lpstr>Business related questions</vt:lpstr>
      <vt:lpstr>Stock and Order Analysis</vt:lpstr>
      <vt:lpstr>Pricing Strategy Analysis</vt:lpstr>
      <vt:lpstr>Summary:</vt:lpstr>
      <vt:lpstr>Summary Continues: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Hridhthik</dc:creator>
  <cp:lastModifiedBy>Hridhthik</cp:lastModifiedBy>
  <cp:revision>1</cp:revision>
  <dcterms:created xsi:type="dcterms:W3CDTF">2024-12-08T14:45:18Z</dcterms:created>
  <dcterms:modified xsi:type="dcterms:W3CDTF">2024-12-08T16:46:20Z</dcterms:modified>
</cp:coreProperties>
</file>