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hridhthik\outputs%20for%20project%201\task1.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hridhthik\outputs%20for%20project%201\task3.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hridhthik\outputs%20for%20project%201\task3.3.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hridhthik\outputs%20for%20project%201\task3.4.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hridhthik\outputs%20for%20project%201\task3.7.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hridhthik\outputs%20for%20project%201\task3.10.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hridhthik\outputs%20for%20project%202\task1.3.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E:\hridhthik\outputs%20for%20project%202\task1.6.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E:\hridhthik\outputs%20for%20project%202\task1.7c.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E:\hridhthik\outputs%20for%20project%202\task2.1.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E:\hridhthik\outputs%20for%20project%202\task2.2.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E:\hridhthik\outputs%20for%20project%201\task1.2.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E:\hridhthik\outputs%20for%20project%202\task2.9.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E:\hridhthik\outputs%20for%20project%202\task2.11.xlsx" TargetMode="External"/><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oleObject" Target="file:///E:\hridhthik\outputs%20for%20project%201\task1.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hridhthik\outputs%20for%20project%201\task1.5.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hridhthik\outputs%20for%20project%201\task2.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hridhthik\outputs%20for%20project%201\task2.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hridhthik\outputs%20for%20project%201\task2.5.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hridhthik\outputs%20for%20project%201\task2.8.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hridhthik\outputs%20for%20project%201\task3.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task1.1!$B$1</c:f>
              <c:strCache>
                <c:ptCount val="1"/>
                <c:pt idx="0">
                  <c:v>creditLimit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task1.1!$A$2:$A$11</c:f>
              <c:strCache>
                <c:ptCount val="10"/>
                <c:pt idx="0">
                  <c:v>Toms SpezialitÃ¤ten, Ltd</c:v>
                </c:pt>
                <c:pt idx="1">
                  <c:v>Heintze Collectables</c:v>
                </c:pt>
                <c:pt idx="2">
                  <c:v>L'ordine Souveniers</c:v>
                </c:pt>
                <c:pt idx="3">
                  <c:v>Marta's Replicas Co.</c:v>
                </c:pt>
                <c:pt idx="4">
                  <c:v>Saveley &amp; Henriot, Co.</c:v>
                </c:pt>
                <c:pt idx="5">
                  <c:v>AV Stores, Co.</c:v>
                </c:pt>
                <c:pt idx="6">
                  <c:v>Muscle Machine Inc</c:v>
                </c:pt>
                <c:pt idx="7">
                  <c:v>Vida Sport, Ltd</c:v>
                </c:pt>
                <c:pt idx="8">
                  <c:v>Mini Gifts Distributors Ltd.</c:v>
                </c:pt>
                <c:pt idx="9">
                  <c:v>Euro+ Shopping Channel</c:v>
                </c:pt>
              </c:strCache>
            </c:strRef>
          </c:cat>
          <c:val>
            <c:numRef>
              <c:f>task1.1!$B$2:$B$11</c:f>
              <c:numCache>
                <c:formatCode>General</c:formatCode>
                <c:ptCount val="10"/>
                <c:pt idx="0">
                  <c:v>120400</c:v>
                </c:pt>
                <c:pt idx="1">
                  <c:v>120800</c:v>
                </c:pt>
                <c:pt idx="2">
                  <c:v>121400</c:v>
                </c:pt>
                <c:pt idx="3">
                  <c:v>123700</c:v>
                </c:pt>
                <c:pt idx="4">
                  <c:v>123900</c:v>
                </c:pt>
                <c:pt idx="5">
                  <c:v>136800</c:v>
                </c:pt>
                <c:pt idx="6">
                  <c:v>138500</c:v>
                </c:pt>
                <c:pt idx="7">
                  <c:v>141300</c:v>
                </c:pt>
                <c:pt idx="8">
                  <c:v>210500</c:v>
                </c:pt>
                <c:pt idx="9">
                  <c:v>227600</c:v>
                </c:pt>
              </c:numCache>
            </c:numRef>
          </c:val>
          <c:extLst>
            <c:ext xmlns:c16="http://schemas.microsoft.com/office/drawing/2014/chart" uri="{C3380CC4-5D6E-409C-BE32-E72D297353CC}">
              <c16:uniqueId val="{00000000-DF66-41A5-BD4A-8C0BD7242C0A}"/>
            </c:ext>
          </c:extLst>
        </c:ser>
        <c:dLbls>
          <c:showLegendKey val="0"/>
          <c:showVal val="0"/>
          <c:showCatName val="0"/>
          <c:showSerName val="0"/>
          <c:showPercent val="0"/>
          <c:showBubbleSize val="0"/>
        </c:dLbls>
        <c:gapWidth val="115"/>
        <c:overlap val="-20"/>
        <c:axId val="177239311"/>
        <c:axId val="177246511"/>
      </c:barChart>
      <c:catAx>
        <c:axId val="17723931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7246511"/>
        <c:crosses val="autoZero"/>
        <c:auto val="1"/>
        <c:lblAlgn val="ctr"/>
        <c:lblOffset val="100"/>
        <c:noMultiLvlLbl val="0"/>
      </c:catAx>
      <c:valAx>
        <c:axId val="177246511"/>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723931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task3.2!$B$1</c:f>
              <c:strCache>
                <c:ptCount val="1"/>
                <c:pt idx="0">
                  <c:v>highest_avg_price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task3.2!$A$2:$A$8</c:f>
              <c:strCache>
                <c:ptCount val="7"/>
                <c:pt idx="0">
                  <c:v>Trains</c:v>
                </c:pt>
                <c:pt idx="1">
                  <c:v>Ships</c:v>
                </c:pt>
                <c:pt idx="2">
                  <c:v>Vintage Cars</c:v>
                </c:pt>
                <c:pt idx="3">
                  <c:v>Planes</c:v>
                </c:pt>
                <c:pt idx="4">
                  <c:v>Motorcycles</c:v>
                </c:pt>
                <c:pt idx="5">
                  <c:v>Trucks and Buses</c:v>
                </c:pt>
                <c:pt idx="6">
                  <c:v>Classic Cars</c:v>
                </c:pt>
              </c:strCache>
            </c:strRef>
          </c:cat>
          <c:val>
            <c:numRef>
              <c:f>task3.2!$B$2:$B$8</c:f>
              <c:numCache>
                <c:formatCode>General</c:formatCode>
                <c:ptCount val="7"/>
                <c:pt idx="0">
                  <c:v>67.140494000000004</c:v>
                </c:pt>
                <c:pt idx="1">
                  <c:v>77.752041000000006</c:v>
                </c:pt>
                <c:pt idx="2">
                  <c:v>78.495379</c:v>
                </c:pt>
                <c:pt idx="3">
                  <c:v>80.327202</c:v>
                </c:pt>
                <c:pt idx="4">
                  <c:v>87.322924999999998</c:v>
                </c:pt>
                <c:pt idx="5">
                  <c:v>92.709253000000004</c:v>
                </c:pt>
                <c:pt idx="6">
                  <c:v>108.004475</c:v>
                </c:pt>
              </c:numCache>
            </c:numRef>
          </c:val>
          <c:extLst>
            <c:ext xmlns:c16="http://schemas.microsoft.com/office/drawing/2014/chart" uri="{C3380CC4-5D6E-409C-BE32-E72D297353CC}">
              <c16:uniqueId val="{00000000-BB1C-4E39-B639-53C556B87C2C}"/>
            </c:ext>
          </c:extLst>
        </c:ser>
        <c:dLbls>
          <c:showLegendKey val="0"/>
          <c:showVal val="0"/>
          <c:showCatName val="0"/>
          <c:showSerName val="0"/>
          <c:showPercent val="0"/>
          <c:showBubbleSize val="0"/>
        </c:dLbls>
        <c:gapWidth val="115"/>
        <c:overlap val="-20"/>
        <c:axId val="1378279648"/>
        <c:axId val="1378278688"/>
      </c:barChart>
      <c:catAx>
        <c:axId val="137827964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8278688"/>
        <c:crosses val="autoZero"/>
        <c:auto val="1"/>
        <c:lblAlgn val="ctr"/>
        <c:lblOffset val="100"/>
        <c:noMultiLvlLbl val="0"/>
      </c:catAx>
      <c:valAx>
        <c:axId val="137827868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8279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'top 10'!$B$1</c:f>
              <c:strCache>
                <c:ptCount val="1"/>
                <c:pt idx="0">
                  <c:v>MSRP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10'!$A$2:$A$11</c:f>
              <c:strCache>
                <c:ptCount val="10"/>
                <c:pt idx="0">
                  <c:v>1969 Harley Davidson Ultimate Chopper</c:v>
                </c:pt>
                <c:pt idx="1">
                  <c:v>1917 Maxwell Touring Car</c:v>
                </c:pt>
                <c:pt idx="2">
                  <c:v>1932 Alfa Romeo 8C2300 Spider Sport</c:v>
                </c:pt>
                <c:pt idx="3">
                  <c:v>1949 Jaguar XK 120</c:v>
                </c:pt>
                <c:pt idx="4">
                  <c:v>1936 Chrysler Airflow</c:v>
                </c:pt>
                <c:pt idx="5">
                  <c:v>1980â€™s GM Manhattan Express</c:v>
                </c:pt>
                <c:pt idx="6">
                  <c:v>1997 BMW F650 ST</c:v>
                </c:pt>
                <c:pt idx="7">
                  <c:v>American Airlines: B767-300</c:v>
                </c:pt>
                <c:pt idx="8">
                  <c:v>America West Airlines B757-200</c:v>
                </c:pt>
                <c:pt idx="9">
                  <c:v>The Queen Mary</c:v>
                </c:pt>
              </c:strCache>
            </c:strRef>
          </c:cat>
          <c:val>
            <c:numRef>
              <c:f>'top 10'!$B$2:$B$11</c:f>
              <c:numCache>
                <c:formatCode>General</c:formatCode>
                <c:ptCount val="10"/>
                <c:pt idx="0">
                  <c:v>95.7</c:v>
                </c:pt>
                <c:pt idx="1">
                  <c:v>99.21</c:v>
                </c:pt>
                <c:pt idx="2">
                  <c:v>92.03</c:v>
                </c:pt>
                <c:pt idx="3">
                  <c:v>90.87</c:v>
                </c:pt>
                <c:pt idx="4">
                  <c:v>97.39</c:v>
                </c:pt>
                <c:pt idx="5">
                  <c:v>96.31</c:v>
                </c:pt>
                <c:pt idx="6">
                  <c:v>99.89</c:v>
                </c:pt>
                <c:pt idx="7">
                  <c:v>91.34</c:v>
                </c:pt>
                <c:pt idx="8">
                  <c:v>99.72</c:v>
                </c:pt>
                <c:pt idx="9">
                  <c:v>99.31</c:v>
                </c:pt>
              </c:numCache>
            </c:numRef>
          </c:val>
          <c:extLst>
            <c:ext xmlns:c16="http://schemas.microsoft.com/office/drawing/2014/chart" uri="{C3380CC4-5D6E-409C-BE32-E72D297353CC}">
              <c16:uniqueId val="{00000000-A443-4EF8-8191-841957B4827A}"/>
            </c:ext>
          </c:extLst>
        </c:ser>
        <c:dLbls>
          <c:dLblPos val="outEnd"/>
          <c:showLegendKey val="0"/>
          <c:showVal val="1"/>
          <c:showCatName val="0"/>
          <c:showSerName val="0"/>
          <c:showPercent val="0"/>
          <c:showBubbleSize val="0"/>
        </c:dLbls>
        <c:gapWidth val="100"/>
        <c:overlap val="-24"/>
        <c:axId val="966978352"/>
        <c:axId val="966979792"/>
      </c:barChart>
      <c:catAx>
        <c:axId val="9669783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6979792"/>
        <c:crosses val="autoZero"/>
        <c:auto val="1"/>
        <c:lblAlgn val="ctr"/>
        <c:lblOffset val="100"/>
        <c:noMultiLvlLbl val="0"/>
      </c:catAx>
      <c:valAx>
        <c:axId val="9669797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69783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task3.4!$B$1</c:f>
              <c:strCache>
                <c:ptCount val="1"/>
                <c:pt idx="0">
                  <c:v>total_sales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task3.4!$A$2:$A$8</c:f>
              <c:strCache>
                <c:ptCount val="7"/>
                <c:pt idx="0">
                  <c:v>Classic Cars</c:v>
                </c:pt>
                <c:pt idx="1">
                  <c:v>Vintage Cars</c:v>
                </c:pt>
                <c:pt idx="2">
                  <c:v>Motorcycles</c:v>
                </c:pt>
                <c:pt idx="3">
                  <c:v>Trucks and Buses</c:v>
                </c:pt>
                <c:pt idx="4">
                  <c:v>Planes</c:v>
                </c:pt>
                <c:pt idx="5">
                  <c:v>Ships</c:v>
                </c:pt>
                <c:pt idx="6">
                  <c:v>Trains</c:v>
                </c:pt>
              </c:strCache>
            </c:strRef>
          </c:cat>
          <c:val>
            <c:numRef>
              <c:f>task3.4!$B$2:$B$8</c:f>
              <c:numCache>
                <c:formatCode>General</c:formatCode>
                <c:ptCount val="7"/>
                <c:pt idx="0">
                  <c:v>3853922.49</c:v>
                </c:pt>
                <c:pt idx="1">
                  <c:v>1808469.63</c:v>
                </c:pt>
                <c:pt idx="2">
                  <c:v>1121426.1200000001</c:v>
                </c:pt>
                <c:pt idx="3">
                  <c:v>1024113.57</c:v>
                </c:pt>
                <c:pt idx="4">
                  <c:v>954637.54</c:v>
                </c:pt>
                <c:pt idx="5">
                  <c:v>663998.34</c:v>
                </c:pt>
                <c:pt idx="6">
                  <c:v>188532.92</c:v>
                </c:pt>
              </c:numCache>
            </c:numRef>
          </c:val>
          <c:extLst>
            <c:ext xmlns:c16="http://schemas.microsoft.com/office/drawing/2014/chart" uri="{C3380CC4-5D6E-409C-BE32-E72D297353CC}">
              <c16:uniqueId val="{00000000-F2FA-41BC-B87E-9D3BD8A06046}"/>
            </c:ext>
          </c:extLst>
        </c:ser>
        <c:dLbls>
          <c:showLegendKey val="0"/>
          <c:showVal val="0"/>
          <c:showCatName val="0"/>
          <c:showSerName val="0"/>
          <c:showPercent val="0"/>
          <c:showBubbleSize val="0"/>
        </c:dLbls>
        <c:gapWidth val="100"/>
        <c:overlap val="-24"/>
        <c:axId val="1323297695"/>
        <c:axId val="1794393711"/>
      </c:barChart>
      <c:catAx>
        <c:axId val="132329769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1794393711"/>
        <c:crosses val="autoZero"/>
        <c:auto val="1"/>
        <c:lblAlgn val="ctr"/>
        <c:lblOffset val="100"/>
        <c:noMultiLvlLbl val="0"/>
      </c:catAx>
      <c:valAx>
        <c:axId val="179439371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3297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total_sales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'top 10'!$A$2:$A$11</c:f>
              <c:strCache>
                <c:ptCount val="10"/>
                <c:pt idx="0">
                  <c:v>1992 Ferrari 360 Spider red</c:v>
                </c:pt>
                <c:pt idx="1">
                  <c:v>2001 Ferrari Enzo</c:v>
                </c:pt>
                <c:pt idx="2">
                  <c:v>1952 Alpine Renault 1300</c:v>
                </c:pt>
                <c:pt idx="3">
                  <c:v>2003 Harley-Davidson Eagle Drag Bike</c:v>
                </c:pt>
                <c:pt idx="4">
                  <c:v>1968 Ford Mustang</c:v>
                </c:pt>
                <c:pt idx="5">
                  <c:v>1969 Ford Falcon</c:v>
                </c:pt>
                <c:pt idx="6">
                  <c:v>1917 Grand Touring Sedan</c:v>
                </c:pt>
                <c:pt idx="7">
                  <c:v>1980s Black Hawk Helicopter</c:v>
                </c:pt>
                <c:pt idx="8">
                  <c:v>1998 Chrysler Plymouth Prowler</c:v>
                </c:pt>
                <c:pt idx="9">
                  <c:v>2002 Suzuki XREO</c:v>
                </c:pt>
              </c:strCache>
            </c:strRef>
          </c:cat>
          <c:val>
            <c:numRef>
              <c:f>'top 10'!$B$2:$B$11</c:f>
              <c:numCache>
                <c:formatCode>General</c:formatCode>
                <c:ptCount val="10"/>
                <c:pt idx="0">
                  <c:v>276839.98</c:v>
                </c:pt>
                <c:pt idx="1">
                  <c:v>190755.86</c:v>
                </c:pt>
                <c:pt idx="2">
                  <c:v>190017.96</c:v>
                </c:pt>
                <c:pt idx="3">
                  <c:v>170686</c:v>
                </c:pt>
                <c:pt idx="4">
                  <c:v>161531.48000000001</c:v>
                </c:pt>
                <c:pt idx="5">
                  <c:v>152543.01999999999</c:v>
                </c:pt>
                <c:pt idx="6">
                  <c:v>148695.6</c:v>
                </c:pt>
                <c:pt idx="7">
                  <c:v>144959.91</c:v>
                </c:pt>
                <c:pt idx="8">
                  <c:v>142530.63</c:v>
                </c:pt>
                <c:pt idx="9">
                  <c:v>135767.03</c:v>
                </c:pt>
              </c:numCache>
            </c:numRef>
          </c:val>
          <c:extLst>
            <c:ext xmlns:c16="http://schemas.microsoft.com/office/drawing/2014/chart" uri="{C3380CC4-5D6E-409C-BE32-E72D297353CC}">
              <c16:uniqueId val="{00000000-51C0-4C53-961B-395A848B411F}"/>
            </c:ext>
          </c:extLst>
        </c:ser>
        <c:dLbls>
          <c:showLegendKey val="0"/>
          <c:showVal val="0"/>
          <c:showCatName val="0"/>
          <c:showSerName val="0"/>
          <c:showPercent val="0"/>
          <c:showBubbleSize val="0"/>
        </c:dLbls>
        <c:gapWidth val="100"/>
        <c:overlap val="-24"/>
        <c:axId val="20252063"/>
        <c:axId val="20253023"/>
      </c:barChart>
      <c:catAx>
        <c:axId val="202520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253023"/>
        <c:crosses val="autoZero"/>
        <c:auto val="1"/>
        <c:lblAlgn val="ctr"/>
        <c:lblOffset val="100"/>
        <c:noMultiLvlLbl val="0"/>
      </c:catAx>
      <c:valAx>
        <c:axId val="202530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252063"/>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43088363954506"/>
          <c:y val="8.9199475065616804E-2"/>
          <c:w val="0.82165332458442697"/>
          <c:h val="0.40307633420822397"/>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10'!$A$2:$A$11</c:f>
              <c:strCache>
                <c:ptCount val="10"/>
                <c:pt idx="0">
                  <c:v>1992 Ferrari 360 Spider red</c:v>
                </c:pt>
                <c:pt idx="1">
                  <c:v>1996 Moto Guzzi 1100i</c:v>
                </c:pt>
                <c:pt idx="2">
                  <c:v>1936 Harley Davidson El Knucklehead</c:v>
                </c:pt>
                <c:pt idx="3">
                  <c:v>1938 Cadillac V-16 Presidential Limousine</c:v>
                </c:pt>
                <c:pt idx="4">
                  <c:v>1932 Model A Ford J-Coupe</c:v>
                </c:pt>
                <c:pt idx="5">
                  <c:v>1939 Chevrolet Deluxe Coupe</c:v>
                </c:pt>
                <c:pt idx="6">
                  <c:v>1937 Lincoln Berline</c:v>
                </c:pt>
                <c:pt idx="7">
                  <c:v>2003 Harley-Davidson Eagle Drag Bike</c:v>
                </c:pt>
                <c:pt idx="8">
                  <c:v>P-51-D Mustang</c:v>
                </c:pt>
                <c:pt idx="9">
                  <c:v>1997 BMW R 1100 S</c:v>
                </c:pt>
              </c:strCache>
            </c:strRef>
          </c:cat>
          <c:val>
            <c:numRef>
              <c:f>'top 10'!$B$2:$B$11</c:f>
              <c:numCache>
                <c:formatCode>General</c:formatCode>
                <c:ptCount val="10"/>
                <c:pt idx="0">
                  <c:v>53</c:v>
                </c:pt>
                <c:pt idx="1">
                  <c:v>28</c:v>
                </c:pt>
                <c:pt idx="2">
                  <c:v>28</c:v>
                </c:pt>
                <c:pt idx="3">
                  <c:v>28</c:v>
                </c:pt>
                <c:pt idx="4">
                  <c:v>28</c:v>
                </c:pt>
                <c:pt idx="5">
                  <c:v>28</c:v>
                </c:pt>
                <c:pt idx="6">
                  <c:v>28</c:v>
                </c:pt>
                <c:pt idx="7">
                  <c:v>28</c:v>
                </c:pt>
                <c:pt idx="8">
                  <c:v>28</c:v>
                </c:pt>
                <c:pt idx="9">
                  <c:v>28</c:v>
                </c:pt>
              </c:numCache>
            </c:numRef>
          </c:val>
          <c:extLst>
            <c:ext xmlns:c16="http://schemas.microsoft.com/office/drawing/2014/chart" uri="{C3380CC4-5D6E-409C-BE32-E72D297353CC}">
              <c16:uniqueId val="{00000000-D3B9-4E89-AE33-F9E3579796E5}"/>
            </c:ext>
          </c:extLst>
        </c:ser>
        <c:dLbls>
          <c:dLblPos val="outEnd"/>
          <c:showLegendKey val="0"/>
          <c:showVal val="1"/>
          <c:showCatName val="0"/>
          <c:showSerName val="0"/>
          <c:showPercent val="0"/>
          <c:showBubbleSize val="0"/>
        </c:dLbls>
        <c:gapWidth val="100"/>
        <c:overlap val="-24"/>
        <c:axId val="436510048"/>
        <c:axId val="436507648"/>
      </c:barChart>
      <c:catAx>
        <c:axId val="43651004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b="1"/>
                  <a:t>productName </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436507648"/>
        <c:crosses val="autoZero"/>
        <c:auto val="1"/>
        <c:lblAlgn val="ctr"/>
        <c:lblOffset val="100"/>
        <c:noMultiLvlLbl val="0"/>
      </c:catAx>
      <c:valAx>
        <c:axId val="4365076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a:t>order_by_cus </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4365100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number_of_employees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task1.3!$A$2:$A$8</c:f>
              <c:strCache>
                <c:ptCount val="7"/>
                <c:pt idx="0">
                  <c:v>Sales Rep</c:v>
                </c:pt>
                <c:pt idx="1">
                  <c:v>President</c:v>
                </c:pt>
                <c:pt idx="2">
                  <c:v>VP Sales</c:v>
                </c:pt>
                <c:pt idx="3">
                  <c:v>VP Marketing</c:v>
                </c:pt>
                <c:pt idx="4">
                  <c:v>Sales Manager (APAC)</c:v>
                </c:pt>
                <c:pt idx="5">
                  <c:v>Sale Manager (EMEA)</c:v>
                </c:pt>
                <c:pt idx="6">
                  <c:v>Sales Manager (NA)</c:v>
                </c:pt>
              </c:strCache>
            </c:strRef>
          </c:cat>
          <c:val>
            <c:numRef>
              <c:f>task1.3!$B$2:$B$8</c:f>
              <c:numCache>
                <c:formatCode>General</c:formatCode>
                <c:ptCount val="7"/>
                <c:pt idx="0">
                  <c:v>17</c:v>
                </c:pt>
                <c:pt idx="1">
                  <c:v>1</c:v>
                </c:pt>
                <c:pt idx="2">
                  <c:v>1</c:v>
                </c:pt>
                <c:pt idx="3">
                  <c:v>1</c:v>
                </c:pt>
                <c:pt idx="4">
                  <c:v>1</c:v>
                </c:pt>
                <c:pt idx="5">
                  <c:v>1</c:v>
                </c:pt>
                <c:pt idx="6">
                  <c:v>1</c:v>
                </c:pt>
              </c:numCache>
            </c:numRef>
          </c:val>
          <c:extLst>
            <c:ext xmlns:c16="http://schemas.microsoft.com/office/drawing/2014/chart" uri="{C3380CC4-5D6E-409C-BE32-E72D297353CC}">
              <c16:uniqueId val="{00000000-D41B-4902-A6E9-6E2707009D11}"/>
            </c:ext>
          </c:extLst>
        </c:ser>
        <c:dLbls>
          <c:showLegendKey val="0"/>
          <c:showVal val="0"/>
          <c:showCatName val="0"/>
          <c:showSerName val="0"/>
          <c:showPercent val="0"/>
          <c:showBubbleSize val="0"/>
        </c:dLbls>
        <c:gapWidth val="115"/>
        <c:overlap val="-20"/>
        <c:axId val="720034447"/>
        <c:axId val="720031087"/>
      </c:barChart>
      <c:catAx>
        <c:axId val="72003444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20031087"/>
        <c:crosses val="autoZero"/>
        <c:auto val="1"/>
        <c:lblAlgn val="ctr"/>
        <c:lblOffset val="100"/>
        <c:noMultiLvlLbl val="0"/>
      </c:catAx>
      <c:valAx>
        <c:axId val="72003108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2003444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totalSales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task1.6!$A$1</c:f>
              <c:strCache>
                <c:ptCount val="1"/>
                <c:pt idx="0">
                  <c:v>SalesRepEmployeeNumber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task1.6!$A$2:$A$16</c:f>
              <c:numCache>
                <c:formatCode>General</c:formatCode>
                <c:ptCount val="15"/>
                <c:pt idx="0">
                  <c:v>1370</c:v>
                </c:pt>
                <c:pt idx="1">
                  <c:v>1165</c:v>
                </c:pt>
                <c:pt idx="2">
                  <c:v>1401</c:v>
                </c:pt>
                <c:pt idx="3">
                  <c:v>1501</c:v>
                </c:pt>
                <c:pt idx="4">
                  <c:v>1504</c:v>
                </c:pt>
                <c:pt idx="5">
                  <c:v>1323</c:v>
                </c:pt>
                <c:pt idx="6">
                  <c:v>1612</c:v>
                </c:pt>
                <c:pt idx="7">
                  <c:v>1337</c:v>
                </c:pt>
                <c:pt idx="8">
                  <c:v>1611</c:v>
                </c:pt>
                <c:pt idx="9">
                  <c:v>1216</c:v>
                </c:pt>
                <c:pt idx="10">
                  <c:v>1286</c:v>
                </c:pt>
                <c:pt idx="11">
                  <c:v>1621</c:v>
                </c:pt>
                <c:pt idx="12">
                  <c:v>1702</c:v>
                </c:pt>
                <c:pt idx="13">
                  <c:v>1188</c:v>
                </c:pt>
                <c:pt idx="14">
                  <c:v>1166</c:v>
                </c:pt>
              </c:numCache>
            </c:numRef>
          </c:val>
          <c:extLst>
            <c:ext xmlns:c16="http://schemas.microsoft.com/office/drawing/2014/chart" uri="{C3380CC4-5D6E-409C-BE32-E72D297353CC}">
              <c16:uniqueId val="{00000000-0A31-47FC-A891-E6C4E09F57B2}"/>
            </c:ext>
          </c:extLst>
        </c:ser>
        <c:ser>
          <c:idx val="1"/>
          <c:order val="1"/>
          <c:tx>
            <c:strRef>
              <c:f>task1.6!$B$1</c:f>
              <c:strCache>
                <c:ptCount val="1"/>
                <c:pt idx="0">
                  <c:v>totalsales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task1.6!$B$2:$B$16</c:f>
              <c:numCache>
                <c:formatCode>General</c:formatCode>
                <c:ptCount val="15"/>
                <c:pt idx="0">
                  <c:v>1265407.81</c:v>
                </c:pt>
                <c:pt idx="1">
                  <c:v>1081530.54</c:v>
                </c:pt>
                <c:pt idx="2">
                  <c:v>868220.55</c:v>
                </c:pt>
                <c:pt idx="3">
                  <c:v>732096.79</c:v>
                </c:pt>
                <c:pt idx="4">
                  <c:v>704853.91</c:v>
                </c:pt>
                <c:pt idx="5">
                  <c:v>669377.05000000005</c:v>
                </c:pt>
                <c:pt idx="6">
                  <c:v>584593.76</c:v>
                </c:pt>
                <c:pt idx="7">
                  <c:v>569485.75</c:v>
                </c:pt>
                <c:pt idx="8">
                  <c:v>562582.59</c:v>
                </c:pt>
                <c:pt idx="9">
                  <c:v>505875.42</c:v>
                </c:pt>
                <c:pt idx="10">
                  <c:v>488212.67</c:v>
                </c:pt>
                <c:pt idx="11">
                  <c:v>457110.07</c:v>
                </c:pt>
                <c:pt idx="12">
                  <c:v>387477.47</c:v>
                </c:pt>
                <c:pt idx="13">
                  <c:v>386663.2</c:v>
                </c:pt>
                <c:pt idx="14">
                  <c:v>347533.03</c:v>
                </c:pt>
              </c:numCache>
            </c:numRef>
          </c:val>
          <c:extLst>
            <c:ext xmlns:c16="http://schemas.microsoft.com/office/drawing/2014/chart" uri="{C3380CC4-5D6E-409C-BE32-E72D297353CC}">
              <c16:uniqueId val="{00000001-0A31-47FC-A891-E6C4E09F57B2}"/>
            </c:ext>
          </c:extLst>
        </c:ser>
        <c:dLbls>
          <c:showLegendKey val="0"/>
          <c:showVal val="0"/>
          <c:showCatName val="0"/>
          <c:showSerName val="0"/>
          <c:showPercent val="0"/>
          <c:showBubbleSize val="0"/>
        </c:dLbls>
        <c:gapWidth val="100"/>
        <c:overlap val="-24"/>
        <c:axId val="1413149263"/>
        <c:axId val="1413150223"/>
      </c:barChart>
      <c:catAx>
        <c:axId val="14131492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3150223"/>
        <c:crosses val="autoZero"/>
        <c:auto val="1"/>
        <c:lblAlgn val="ctr"/>
        <c:lblOffset val="100"/>
        <c:noMultiLvlLbl val="0"/>
      </c:catAx>
      <c:valAx>
        <c:axId val="14131502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3149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task1.7c!$B$1</c:f>
              <c:strCache>
                <c:ptCount val="1"/>
                <c:pt idx="0">
                  <c:v>totalsales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task1.7c!$A$2:$A$16</c:f>
              <c:strCache>
                <c:ptCount val="15"/>
                <c:pt idx="0">
                  <c:v>Gerard Hernandez</c:v>
                </c:pt>
                <c:pt idx="1">
                  <c:v>Leslie Jennings</c:v>
                </c:pt>
                <c:pt idx="2">
                  <c:v>Pamela Castillo</c:v>
                </c:pt>
                <c:pt idx="3">
                  <c:v>Larry Bott</c:v>
                </c:pt>
                <c:pt idx="4">
                  <c:v>Barry Jones</c:v>
                </c:pt>
                <c:pt idx="5">
                  <c:v>George Vanauf</c:v>
                </c:pt>
                <c:pt idx="6">
                  <c:v>Peter Marsh</c:v>
                </c:pt>
                <c:pt idx="7">
                  <c:v>Loui Bondur</c:v>
                </c:pt>
                <c:pt idx="8">
                  <c:v>Andy Fixter</c:v>
                </c:pt>
                <c:pt idx="9">
                  <c:v>Steve Patterson</c:v>
                </c:pt>
                <c:pt idx="10">
                  <c:v>Foon Yue Tseng</c:v>
                </c:pt>
                <c:pt idx="11">
                  <c:v>Mami Nishi</c:v>
                </c:pt>
                <c:pt idx="12">
                  <c:v>Martin Gerard</c:v>
                </c:pt>
                <c:pt idx="13">
                  <c:v>Julie Firrelli</c:v>
                </c:pt>
                <c:pt idx="14">
                  <c:v>Leslie Thompson</c:v>
                </c:pt>
              </c:strCache>
            </c:strRef>
          </c:cat>
          <c:val>
            <c:numRef>
              <c:f>task1.7c!$B$2:$B$16</c:f>
              <c:numCache>
                <c:formatCode>General</c:formatCode>
                <c:ptCount val="15"/>
                <c:pt idx="0">
                  <c:v>1265407.81</c:v>
                </c:pt>
                <c:pt idx="1">
                  <c:v>1081530.54</c:v>
                </c:pt>
                <c:pt idx="2">
                  <c:v>868220.55</c:v>
                </c:pt>
                <c:pt idx="3">
                  <c:v>732096.79</c:v>
                </c:pt>
                <c:pt idx="4">
                  <c:v>704853.91</c:v>
                </c:pt>
                <c:pt idx="5">
                  <c:v>669377.05000000005</c:v>
                </c:pt>
                <c:pt idx="6">
                  <c:v>584593.76</c:v>
                </c:pt>
                <c:pt idx="7">
                  <c:v>569485.75</c:v>
                </c:pt>
                <c:pt idx="8">
                  <c:v>562582.59</c:v>
                </c:pt>
                <c:pt idx="9">
                  <c:v>505875.42</c:v>
                </c:pt>
                <c:pt idx="10">
                  <c:v>488212.67</c:v>
                </c:pt>
                <c:pt idx="11">
                  <c:v>457110.07</c:v>
                </c:pt>
                <c:pt idx="12">
                  <c:v>387477.47</c:v>
                </c:pt>
                <c:pt idx="13">
                  <c:v>386663.2</c:v>
                </c:pt>
                <c:pt idx="14">
                  <c:v>347533.03</c:v>
                </c:pt>
              </c:numCache>
            </c:numRef>
          </c:val>
          <c:extLst>
            <c:ext xmlns:c16="http://schemas.microsoft.com/office/drawing/2014/chart" uri="{C3380CC4-5D6E-409C-BE32-E72D297353CC}">
              <c16:uniqueId val="{00000000-675A-4B4A-82D2-4B759BA46B8C}"/>
            </c:ext>
          </c:extLst>
        </c:ser>
        <c:dLbls>
          <c:showLegendKey val="0"/>
          <c:showVal val="0"/>
          <c:showCatName val="0"/>
          <c:showSerName val="0"/>
          <c:showPercent val="0"/>
          <c:showBubbleSize val="0"/>
        </c:dLbls>
        <c:gapWidth val="100"/>
        <c:overlap val="-24"/>
        <c:axId val="2007176080"/>
        <c:axId val="2007182800"/>
      </c:barChart>
      <c:catAx>
        <c:axId val="20071760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07182800"/>
        <c:crosses val="autoZero"/>
        <c:auto val="1"/>
        <c:lblAlgn val="ctr"/>
        <c:lblOffset val="100"/>
        <c:noMultiLvlLbl val="0"/>
      </c:catAx>
      <c:valAx>
        <c:axId val="2007182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0717608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task2.1!$B$1</c:f>
              <c:strCache>
                <c:ptCount val="1"/>
                <c:pt idx="0">
                  <c:v>average_order_amount</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task2.1!$A$2:$A$11</c:f>
              <c:numCache>
                <c:formatCode>General</c:formatCode>
                <c:ptCount val="10"/>
                <c:pt idx="0">
                  <c:v>455</c:v>
                </c:pt>
                <c:pt idx="1">
                  <c:v>209</c:v>
                </c:pt>
                <c:pt idx="2">
                  <c:v>328</c:v>
                </c:pt>
                <c:pt idx="3">
                  <c:v>175</c:v>
                </c:pt>
                <c:pt idx="4">
                  <c:v>172</c:v>
                </c:pt>
                <c:pt idx="5">
                  <c:v>151</c:v>
                </c:pt>
                <c:pt idx="6">
                  <c:v>204</c:v>
                </c:pt>
                <c:pt idx="7">
                  <c:v>333</c:v>
                </c:pt>
                <c:pt idx="8">
                  <c:v>201</c:v>
                </c:pt>
                <c:pt idx="9">
                  <c:v>381</c:v>
                </c:pt>
              </c:numCache>
            </c:numRef>
          </c:xVal>
          <c:yVal>
            <c:numRef>
              <c:f>task2.1!$B$2:$B$11</c:f>
              <c:numCache>
                <c:formatCode>General</c:formatCode>
                <c:ptCount val="10"/>
                <c:pt idx="0">
                  <c:v>4139.920588</c:v>
                </c:pt>
                <c:pt idx="1">
                  <c:v>3992.595789</c:v>
                </c:pt>
                <c:pt idx="2">
                  <c:v>3895.55</c:v>
                </c:pt>
                <c:pt idx="3">
                  <c:v>3816.9852000000001</c:v>
                </c:pt>
                <c:pt idx="4">
                  <c:v>3763.1965220000002</c:v>
                </c:pt>
                <c:pt idx="5">
                  <c:v>3706.5406250000001</c:v>
                </c:pt>
                <c:pt idx="6">
                  <c:v>3705.1506669999999</c:v>
                </c:pt>
                <c:pt idx="7">
                  <c:v>3679.3440000000001</c:v>
                </c:pt>
                <c:pt idx="8">
                  <c:v>3676.2317240000002</c:v>
                </c:pt>
                <c:pt idx="9">
                  <c:v>3652.1475</c:v>
                </c:pt>
              </c:numCache>
            </c:numRef>
          </c:yVal>
          <c:smooth val="0"/>
          <c:extLst>
            <c:ext xmlns:c16="http://schemas.microsoft.com/office/drawing/2014/chart" uri="{C3380CC4-5D6E-409C-BE32-E72D297353CC}">
              <c16:uniqueId val="{00000000-574D-453E-80B7-F6ED3BE92144}"/>
            </c:ext>
          </c:extLst>
        </c:ser>
        <c:dLbls>
          <c:showLegendKey val="0"/>
          <c:showVal val="0"/>
          <c:showCatName val="0"/>
          <c:showSerName val="0"/>
          <c:showPercent val="0"/>
          <c:showBubbleSize val="0"/>
        </c:dLbls>
        <c:axId val="390505920"/>
        <c:axId val="390506880"/>
      </c:scatterChart>
      <c:valAx>
        <c:axId val="39050592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90506880"/>
        <c:crosses val="autoZero"/>
        <c:crossBetween val="midCat"/>
      </c:valAx>
      <c:valAx>
        <c:axId val="390506880"/>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9050592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task2.2!$C$1</c:f>
              <c:strCache>
                <c:ptCount val="1"/>
                <c:pt idx="0">
                  <c:v>number_of_orders_placed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task2.2!$B$2:$B$13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task2.2!$C$2:$C$13</c:f>
              <c:numCache>
                <c:formatCode>General</c:formatCode>
                <c:ptCount val="12"/>
                <c:pt idx="0">
                  <c:v>25</c:v>
                </c:pt>
                <c:pt idx="1">
                  <c:v>26</c:v>
                </c:pt>
                <c:pt idx="2">
                  <c:v>27</c:v>
                </c:pt>
                <c:pt idx="3">
                  <c:v>29</c:v>
                </c:pt>
                <c:pt idx="4">
                  <c:v>29</c:v>
                </c:pt>
                <c:pt idx="5">
                  <c:v>19</c:v>
                </c:pt>
                <c:pt idx="6">
                  <c:v>18</c:v>
                </c:pt>
                <c:pt idx="7">
                  <c:v>17</c:v>
                </c:pt>
                <c:pt idx="8">
                  <c:v>21</c:v>
                </c:pt>
                <c:pt idx="9">
                  <c:v>31</c:v>
                </c:pt>
                <c:pt idx="10">
                  <c:v>63</c:v>
                </c:pt>
                <c:pt idx="11">
                  <c:v>22</c:v>
                </c:pt>
              </c:numCache>
            </c:numRef>
          </c:val>
          <c:smooth val="0"/>
          <c:extLst>
            <c:ext xmlns:c16="http://schemas.microsoft.com/office/drawing/2014/chart" uri="{C3380CC4-5D6E-409C-BE32-E72D297353CC}">
              <c16:uniqueId val="{00000000-2ABC-4F65-83B5-42341EB6B5CD}"/>
            </c:ext>
          </c:extLst>
        </c:ser>
        <c:dLbls>
          <c:dLblPos val="ctr"/>
          <c:showLegendKey val="0"/>
          <c:showVal val="1"/>
          <c:showCatName val="0"/>
          <c:showSerName val="0"/>
          <c:showPercent val="0"/>
          <c:showBubbleSize val="0"/>
        </c:dLbls>
        <c:smooth val="0"/>
        <c:axId val="1439830576"/>
        <c:axId val="1439823856"/>
      </c:lineChart>
      <c:catAx>
        <c:axId val="143983057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39823856"/>
        <c:crosses val="autoZero"/>
        <c:auto val="1"/>
        <c:lblAlgn val="ctr"/>
        <c:lblOffset val="100"/>
        <c:noMultiLvlLbl val="0"/>
      </c:catAx>
      <c:valAx>
        <c:axId val="14398238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3983057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task1.2!$B$1</c:f>
              <c:strCache>
                <c:ptCount val="1"/>
                <c:pt idx="0">
                  <c:v>avg_credit_limit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task1.2!$A$2:$A$28</c:f>
              <c:strCache>
                <c:ptCount val="27"/>
                <c:pt idx="0">
                  <c:v>Denmark</c:v>
                </c:pt>
                <c:pt idx="1">
                  <c:v>Italy</c:v>
                </c:pt>
                <c:pt idx="2">
                  <c:v>Finland</c:v>
                </c:pt>
                <c:pt idx="3">
                  <c:v>Norway</c:v>
                </c:pt>
                <c:pt idx="4">
                  <c:v>New Zealand</c:v>
                </c:pt>
                <c:pt idx="5">
                  <c:v>UK</c:v>
                </c:pt>
                <c:pt idx="6">
                  <c:v>Japan</c:v>
                </c:pt>
                <c:pt idx="7">
                  <c:v>Australia</c:v>
                </c:pt>
                <c:pt idx="8">
                  <c:v>Sweden</c:v>
                </c:pt>
                <c:pt idx="9">
                  <c:v>France</c:v>
                </c:pt>
                <c:pt idx="10">
                  <c:v>Philippines</c:v>
                </c:pt>
                <c:pt idx="11">
                  <c:v>USA</c:v>
                </c:pt>
                <c:pt idx="12">
                  <c:v>Canada</c:v>
                </c:pt>
                <c:pt idx="13">
                  <c:v>Spain</c:v>
                </c:pt>
                <c:pt idx="14">
                  <c:v>Singapore</c:v>
                </c:pt>
                <c:pt idx="15">
                  <c:v>Hong Kong</c:v>
                </c:pt>
                <c:pt idx="16">
                  <c:v>Austria</c:v>
                </c:pt>
                <c:pt idx="17">
                  <c:v>Belgium</c:v>
                </c:pt>
                <c:pt idx="18">
                  <c:v>Switzerland</c:v>
                </c:pt>
                <c:pt idx="19">
                  <c:v>Ireland</c:v>
                </c:pt>
                <c:pt idx="20">
                  <c:v>Germany</c:v>
                </c:pt>
                <c:pt idx="21">
                  <c:v>Poland</c:v>
                </c:pt>
                <c:pt idx="22">
                  <c:v>Portugal</c:v>
                </c:pt>
                <c:pt idx="23">
                  <c:v>Netherlands</c:v>
                </c:pt>
                <c:pt idx="24">
                  <c:v>South Africa</c:v>
                </c:pt>
                <c:pt idx="25">
                  <c:v>Russia</c:v>
                </c:pt>
                <c:pt idx="26">
                  <c:v>Israel</c:v>
                </c:pt>
              </c:strCache>
            </c:strRef>
          </c:cat>
          <c:val>
            <c:numRef>
              <c:f>task1.2!$B$2:$B$28</c:f>
              <c:numCache>
                <c:formatCode>General</c:formatCode>
                <c:ptCount val="27"/>
                <c:pt idx="0">
                  <c:v>102100</c:v>
                </c:pt>
                <c:pt idx="1">
                  <c:v>97200</c:v>
                </c:pt>
                <c:pt idx="2">
                  <c:v>95266.666670000006</c:v>
                </c:pt>
                <c:pt idx="3">
                  <c:v>91200</c:v>
                </c:pt>
                <c:pt idx="4">
                  <c:v>90625</c:v>
                </c:pt>
                <c:pt idx="5">
                  <c:v>88740</c:v>
                </c:pt>
                <c:pt idx="6">
                  <c:v>87800</c:v>
                </c:pt>
                <c:pt idx="7">
                  <c:v>86060</c:v>
                </c:pt>
                <c:pt idx="8">
                  <c:v>84750</c:v>
                </c:pt>
                <c:pt idx="9">
                  <c:v>82845.454549999995</c:v>
                </c:pt>
                <c:pt idx="10">
                  <c:v>81500</c:v>
                </c:pt>
                <c:pt idx="11">
                  <c:v>78102.777780000004</c:v>
                </c:pt>
                <c:pt idx="12">
                  <c:v>76200</c:v>
                </c:pt>
                <c:pt idx="13">
                  <c:v>73971.428570000004</c:v>
                </c:pt>
                <c:pt idx="14">
                  <c:v>67233.333329999994</c:v>
                </c:pt>
                <c:pt idx="15">
                  <c:v>58600</c:v>
                </c:pt>
                <c:pt idx="16">
                  <c:v>58500</c:v>
                </c:pt>
                <c:pt idx="17">
                  <c:v>51700</c:v>
                </c:pt>
                <c:pt idx="18">
                  <c:v>47100</c:v>
                </c:pt>
                <c:pt idx="19">
                  <c:v>34700</c:v>
                </c:pt>
                <c:pt idx="20">
                  <c:v>19776.92308</c:v>
                </c:pt>
                <c:pt idx="21">
                  <c:v>0</c:v>
                </c:pt>
                <c:pt idx="22">
                  <c:v>0</c:v>
                </c:pt>
                <c:pt idx="23">
                  <c:v>0</c:v>
                </c:pt>
                <c:pt idx="24">
                  <c:v>0</c:v>
                </c:pt>
                <c:pt idx="25">
                  <c:v>0</c:v>
                </c:pt>
                <c:pt idx="26">
                  <c:v>0</c:v>
                </c:pt>
              </c:numCache>
            </c:numRef>
          </c:val>
          <c:extLst>
            <c:ext xmlns:c16="http://schemas.microsoft.com/office/drawing/2014/chart" uri="{C3380CC4-5D6E-409C-BE32-E72D297353CC}">
              <c16:uniqueId val="{00000000-8C3E-4565-BFE6-FC0033FAD42E}"/>
            </c:ext>
          </c:extLst>
        </c:ser>
        <c:dLbls>
          <c:showLegendKey val="0"/>
          <c:showVal val="0"/>
          <c:showCatName val="0"/>
          <c:showSerName val="0"/>
          <c:showPercent val="0"/>
          <c:showBubbleSize val="0"/>
        </c:dLbls>
        <c:gapWidth val="100"/>
        <c:overlap val="-24"/>
        <c:axId val="1312014991"/>
        <c:axId val="1312015951"/>
      </c:barChart>
      <c:catAx>
        <c:axId val="13120149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12015951"/>
        <c:crosses val="autoZero"/>
        <c:auto val="1"/>
        <c:lblAlgn val="ctr"/>
        <c:lblOffset val="100"/>
        <c:noMultiLvlLbl val="0"/>
      </c:catAx>
      <c:valAx>
        <c:axId val="131201595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1201499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task2.9!$B$1</c:f>
              <c:strCache>
                <c:ptCount val="1"/>
                <c:pt idx="0">
                  <c:v>frequent_order_products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task2.9!$A$2:$A$11</c:f>
              <c:strCache>
                <c:ptCount val="10"/>
                <c:pt idx="0">
                  <c:v>1992 Ferrari 360 Spider red</c:v>
                </c:pt>
                <c:pt idx="1">
                  <c:v>1969 Harley Davidson Ultimate Chopper</c:v>
                </c:pt>
                <c:pt idx="2">
                  <c:v>1952 Alpine Renault 1300</c:v>
                </c:pt>
                <c:pt idx="3">
                  <c:v>1996 Moto Guzzi 1100i</c:v>
                </c:pt>
                <c:pt idx="4">
                  <c:v>2003 Harley-Davidson Eagle Drag Bike</c:v>
                </c:pt>
                <c:pt idx="5">
                  <c:v>1972 Alfa Romeo GTA</c:v>
                </c:pt>
                <c:pt idx="6">
                  <c:v>1962 LanciaA Delta 16V</c:v>
                </c:pt>
                <c:pt idx="7">
                  <c:v>1958 Setra Bus</c:v>
                </c:pt>
                <c:pt idx="8">
                  <c:v>2002 Suzuki XREO</c:v>
                </c:pt>
                <c:pt idx="9">
                  <c:v>1957 Chevy Pickup</c:v>
                </c:pt>
              </c:strCache>
            </c:strRef>
          </c:cat>
          <c:val>
            <c:numRef>
              <c:f>task2.9!$B$2:$B$11</c:f>
              <c:numCache>
                <c:formatCode>General</c:formatCode>
                <c:ptCount val="10"/>
                <c:pt idx="0">
                  <c:v>53</c:v>
                </c:pt>
                <c:pt idx="1">
                  <c:v>28</c:v>
                </c:pt>
                <c:pt idx="2">
                  <c:v>28</c:v>
                </c:pt>
                <c:pt idx="3">
                  <c:v>28</c:v>
                </c:pt>
                <c:pt idx="4">
                  <c:v>28</c:v>
                </c:pt>
                <c:pt idx="5">
                  <c:v>28</c:v>
                </c:pt>
                <c:pt idx="6">
                  <c:v>28</c:v>
                </c:pt>
                <c:pt idx="7">
                  <c:v>28</c:v>
                </c:pt>
                <c:pt idx="8">
                  <c:v>28</c:v>
                </c:pt>
                <c:pt idx="9">
                  <c:v>28</c:v>
                </c:pt>
              </c:numCache>
            </c:numRef>
          </c:val>
          <c:extLst>
            <c:ext xmlns:c16="http://schemas.microsoft.com/office/drawing/2014/chart" uri="{C3380CC4-5D6E-409C-BE32-E72D297353CC}">
              <c16:uniqueId val="{00000000-F090-4C91-811D-BCF7C03C6914}"/>
            </c:ext>
          </c:extLst>
        </c:ser>
        <c:dLbls>
          <c:showLegendKey val="0"/>
          <c:showVal val="0"/>
          <c:showCatName val="0"/>
          <c:showSerName val="0"/>
          <c:showPercent val="0"/>
          <c:showBubbleSize val="0"/>
        </c:dLbls>
        <c:gapWidth val="100"/>
        <c:overlap val="-24"/>
        <c:axId val="1160364544"/>
        <c:axId val="1160365504"/>
      </c:barChart>
      <c:catAx>
        <c:axId val="11603645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0365504"/>
        <c:crosses val="autoZero"/>
        <c:auto val="1"/>
        <c:lblAlgn val="ctr"/>
        <c:lblOffset val="100"/>
        <c:noMultiLvlLbl val="0"/>
      </c:catAx>
      <c:valAx>
        <c:axId val="116036550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03645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task2.11!$B$1</c:f>
              <c:strCache>
                <c:ptCount val="1"/>
                <c:pt idx="0">
                  <c:v>total_revenue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0"/>
            <c:dispEq val="0"/>
          </c:trendline>
          <c:xVal>
            <c:numRef>
              <c:f>task2.11!$A$2:$A$11</c:f>
              <c:numCache>
                <c:formatCode>General</c:formatCode>
                <c:ptCount val="10"/>
                <c:pt idx="0">
                  <c:v>10165</c:v>
                </c:pt>
                <c:pt idx="1">
                  <c:v>10287</c:v>
                </c:pt>
                <c:pt idx="2">
                  <c:v>10310</c:v>
                </c:pt>
                <c:pt idx="3">
                  <c:v>10212</c:v>
                </c:pt>
                <c:pt idx="4">
                  <c:v>10207</c:v>
                </c:pt>
                <c:pt idx="5">
                  <c:v>10127</c:v>
                </c:pt>
                <c:pt idx="6">
                  <c:v>10204</c:v>
                </c:pt>
                <c:pt idx="7">
                  <c:v>10126</c:v>
                </c:pt>
                <c:pt idx="8">
                  <c:v>10222</c:v>
                </c:pt>
                <c:pt idx="9">
                  <c:v>10142</c:v>
                </c:pt>
              </c:numCache>
            </c:numRef>
          </c:xVal>
          <c:yVal>
            <c:numRef>
              <c:f>task2.11!$B$2:$B$11</c:f>
              <c:numCache>
                <c:formatCode>General</c:formatCode>
                <c:ptCount val="10"/>
                <c:pt idx="0">
                  <c:v>67392.850000000006</c:v>
                </c:pt>
                <c:pt idx="1">
                  <c:v>61402</c:v>
                </c:pt>
                <c:pt idx="2">
                  <c:v>61234.67</c:v>
                </c:pt>
                <c:pt idx="3">
                  <c:v>59830.55</c:v>
                </c:pt>
                <c:pt idx="4">
                  <c:v>59265.14</c:v>
                </c:pt>
                <c:pt idx="5">
                  <c:v>58841.35</c:v>
                </c:pt>
                <c:pt idx="6">
                  <c:v>58793.53</c:v>
                </c:pt>
                <c:pt idx="7">
                  <c:v>57131.92</c:v>
                </c:pt>
                <c:pt idx="8">
                  <c:v>56822.65</c:v>
                </c:pt>
                <c:pt idx="9">
                  <c:v>56052.56</c:v>
                </c:pt>
              </c:numCache>
            </c:numRef>
          </c:yVal>
          <c:smooth val="0"/>
          <c:extLst>
            <c:ext xmlns:c16="http://schemas.microsoft.com/office/drawing/2014/chart" uri="{C3380CC4-5D6E-409C-BE32-E72D297353CC}">
              <c16:uniqueId val="{00000001-3C19-4611-9D2E-CFB282C6FABD}"/>
            </c:ext>
          </c:extLst>
        </c:ser>
        <c:dLbls>
          <c:showLegendKey val="0"/>
          <c:showVal val="0"/>
          <c:showCatName val="0"/>
          <c:showSerName val="0"/>
          <c:showPercent val="0"/>
          <c:showBubbleSize val="0"/>
        </c:dLbls>
        <c:axId val="1787532639"/>
        <c:axId val="1787535039"/>
      </c:scatterChart>
      <c:valAx>
        <c:axId val="1787532639"/>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87535039"/>
        <c:crosses val="autoZero"/>
        <c:crossBetween val="midCat"/>
      </c:valAx>
      <c:valAx>
        <c:axId val="1787535039"/>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87532639"/>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task1.3!$B$1</c:f>
              <c:strCache>
                <c:ptCount val="1"/>
                <c:pt idx="0">
                  <c:v>no_of_customers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task1.3!$A$2:$A$20</c:f>
              <c:strCache>
                <c:ptCount val="19"/>
                <c:pt idx="0">
                  <c:v>NULL</c:v>
                </c:pt>
                <c:pt idx="1">
                  <c:v>NV</c:v>
                </c:pt>
                <c:pt idx="2">
                  <c:v>Victoria</c:v>
                </c:pt>
                <c:pt idx="3">
                  <c:v>CA</c:v>
                </c:pt>
                <c:pt idx="4">
                  <c:v>NY</c:v>
                </c:pt>
                <c:pt idx="5">
                  <c:v>PA</c:v>
                </c:pt>
                <c:pt idx="6">
                  <c:v>CT</c:v>
                </c:pt>
                <c:pt idx="7">
                  <c:v>MA</c:v>
                </c:pt>
                <c:pt idx="8">
                  <c:v>Osaka</c:v>
                </c:pt>
                <c:pt idx="9">
                  <c:v>BC</c:v>
                </c:pt>
                <c:pt idx="10">
                  <c:v>QuÃ©bec</c:v>
                </c:pt>
                <c:pt idx="11">
                  <c:v>Isle of Wight</c:v>
                </c:pt>
                <c:pt idx="12">
                  <c:v>NSW</c:v>
                </c:pt>
                <c:pt idx="13">
                  <c:v>NJ</c:v>
                </c:pt>
                <c:pt idx="14">
                  <c:v>Queensland</c:v>
                </c:pt>
                <c:pt idx="15">
                  <c:v>Co. Cork</c:v>
                </c:pt>
                <c:pt idx="16">
                  <c:v>Pretoria</c:v>
                </c:pt>
                <c:pt idx="17">
                  <c:v>NH</c:v>
                </c:pt>
                <c:pt idx="18">
                  <c:v>Tokyo</c:v>
                </c:pt>
              </c:strCache>
            </c:strRef>
          </c:cat>
          <c:val>
            <c:numRef>
              <c:f>task1.3!$B$2:$B$20</c:f>
              <c:numCache>
                <c:formatCode>General</c:formatCode>
                <c:ptCount val="19"/>
                <c:pt idx="0">
                  <c:v>73</c:v>
                </c:pt>
                <c:pt idx="1">
                  <c:v>1</c:v>
                </c:pt>
                <c:pt idx="2">
                  <c:v>2</c:v>
                </c:pt>
                <c:pt idx="3">
                  <c:v>11</c:v>
                </c:pt>
                <c:pt idx="4">
                  <c:v>6</c:v>
                </c:pt>
                <c:pt idx="5">
                  <c:v>3</c:v>
                </c:pt>
                <c:pt idx="6">
                  <c:v>4</c:v>
                </c:pt>
                <c:pt idx="7">
                  <c:v>9</c:v>
                </c:pt>
                <c:pt idx="8">
                  <c:v>1</c:v>
                </c:pt>
                <c:pt idx="9">
                  <c:v>2</c:v>
                </c:pt>
                <c:pt idx="10">
                  <c:v>1</c:v>
                </c:pt>
                <c:pt idx="11">
                  <c:v>1</c:v>
                </c:pt>
                <c:pt idx="12">
                  <c:v>2</c:v>
                </c:pt>
                <c:pt idx="13">
                  <c:v>1</c:v>
                </c:pt>
                <c:pt idx="14">
                  <c:v>1</c:v>
                </c:pt>
                <c:pt idx="15">
                  <c:v>1</c:v>
                </c:pt>
                <c:pt idx="16">
                  <c:v>1</c:v>
                </c:pt>
                <c:pt idx="17">
                  <c:v>1</c:v>
                </c:pt>
                <c:pt idx="18">
                  <c:v>1</c:v>
                </c:pt>
              </c:numCache>
            </c:numRef>
          </c:val>
          <c:extLst>
            <c:ext xmlns:c16="http://schemas.microsoft.com/office/drawing/2014/chart" uri="{C3380CC4-5D6E-409C-BE32-E72D297353CC}">
              <c16:uniqueId val="{00000000-1C19-4964-A52B-024D0E21ECD2}"/>
            </c:ext>
          </c:extLst>
        </c:ser>
        <c:dLbls>
          <c:dLblPos val="outEnd"/>
          <c:showLegendKey val="0"/>
          <c:showVal val="1"/>
          <c:showCatName val="0"/>
          <c:showSerName val="0"/>
          <c:showPercent val="0"/>
          <c:showBubbleSize val="0"/>
        </c:dLbls>
        <c:gapWidth val="100"/>
        <c:overlap val="-24"/>
        <c:axId val="1342464255"/>
        <c:axId val="1342465695"/>
      </c:barChart>
      <c:catAx>
        <c:axId val="13424642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42465695"/>
        <c:crosses val="autoZero"/>
        <c:auto val="1"/>
        <c:lblAlgn val="ctr"/>
        <c:lblOffset val="100"/>
        <c:noMultiLvlLbl val="0"/>
      </c:catAx>
      <c:valAx>
        <c:axId val="134246569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42464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task1.5!$B$1</c:f>
              <c:strCache>
                <c:ptCount val="1"/>
                <c:pt idx="0">
                  <c:v>totalSales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task1.5!$A$2:$A$99</c:f>
              <c:strCache>
                <c:ptCount val="10"/>
                <c:pt idx="0">
                  <c:v>Euro+ Shopping Channel</c:v>
                </c:pt>
                <c:pt idx="1">
                  <c:v>Mini Gifts Distributors Ltd.</c:v>
                </c:pt>
                <c:pt idx="2">
                  <c:v>Australian Collectors, Co.</c:v>
                </c:pt>
                <c:pt idx="3">
                  <c:v>Muscle Machine Inc</c:v>
                </c:pt>
                <c:pt idx="4">
                  <c:v>La Rochelle Gifts</c:v>
                </c:pt>
                <c:pt idx="5">
                  <c:v>Dragon Souveniers, Ltd.</c:v>
                </c:pt>
                <c:pt idx="6">
                  <c:v>Down Under Souveniers, Inc</c:v>
                </c:pt>
                <c:pt idx="7">
                  <c:v>Land of Toys Inc.</c:v>
                </c:pt>
                <c:pt idx="8">
                  <c:v>AV Stores, Co.</c:v>
                </c:pt>
                <c:pt idx="9">
                  <c:v>The Sharp Gifts Warehouse</c:v>
                </c:pt>
              </c:strCache>
            </c:strRef>
          </c:cat>
          <c:val>
            <c:numRef>
              <c:f>task1.5!$B$2:$B$99</c:f>
              <c:numCache>
                <c:formatCode>General</c:formatCode>
                <c:ptCount val="10"/>
                <c:pt idx="0">
                  <c:v>820689.54</c:v>
                </c:pt>
                <c:pt idx="1">
                  <c:v>591827.34</c:v>
                </c:pt>
                <c:pt idx="2">
                  <c:v>180585.07</c:v>
                </c:pt>
                <c:pt idx="3">
                  <c:v>177913.95</c:v>
                </c:pt>
                <c:pt idx="4">
                  <c:v>158573.12</c:v>
                </c:pt>
                <c:pt idx="5">
                  <c:v>156251.03</c:v>
                </c:pt>
                <c:pt idx="6">
                  <c:v>154622.07999999999</c:v>
                </c:pt>
                <c:pt idx="7">
                  <c:v>149085.15</c:v>
                </c:pt>
                <c:pt idx="8">
                  <c:v>148410.09</c:v>
                </c:pt>
                <c:pt idx="9">
                  <c:v>143536.26999999999</c:v>
                </c:pt>
              </c:numCache>
            </c:numRef>
          </c:val>
          <c:extLst>
            <c:ext xmlns:c16="http://schemas.microsoft.com/office/drawing/2014/chart" uri="{C3380CC4-5D6E-409C-BE32-E72D297353CC}">
              <c16:uniqueId val="{00000000-B65D-45D6-89C3-79FB78E31758}"/>
            </c:ext>
          </c:extLst>
        </c:ser>
        <c:dLbls>
          <c:showLegendKey val="0"/>
          <c:showVal val="0"/>
          <c:showCatName val="0"/>
          <c:showSerName val="0"/>
          <c:showPercent val="0"/>
          <c:showBubbleSize val="0"/>
        </c:dLbls>
        <c:gapWidth val="100"/>
        <c:overlap val="-24"/>
        <c:axId val="1160124608"/>
        <c:axId val="1160128928"/>
      </c:barChart>
      <c:catAx>
        <c:axId val="11601246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0128928"/>
        <c:crosses val="autoZero"/>
        <c:auto val="1"/>
        <c:lblAlgn val="ctr"/>
        <c:lblOffset val="100"/>
        <c:noMultiLvlLbl val="0"/>
      </c:catAx>
      <c:valAx>
        <c:axId val="11601289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0124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count of employees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task2.1!$A$2:$A$8</c:f>
              <c:numCache>
                <c:formatCode>General</c:formatCode>
                <c:ptCount val="7"/>
                <c:pt idx="0">
                  <c:v>1</c:v>
                </c:pt>
                <c:pt idx="1">
                  <c:v>2</c:v>
                </c:pt>
                <c:pt idx="2">
                  <c:v>3</c:v>
                </c:pt>
                <c:pt idx="3">
                  <c:v>4</c:v>
                </c:pt>
                <c:pt idx="4">
                  <c:v>5</c:v>
                </c:pt>
                <c:pt idx="5">
                  <c:v>6</c:v>
                </c:pt>
                <c:pt idx="6">
                  <c:v>7</c:v>
                </c:pt>
              </c:numCache>
            </c:numRef>
          </c:cat>
          <c:val>
            <c:numRef>
              <c:f>task2.1!$B$2:$B$8</c:f>
              <c:numCache>
                <c:formatCode>General</c:formatCode>
                <c:ptCount val="7"/>
                <c:pt idx="0">
                  <c:v>6</c:v>
                </c:pt>
                <c:pt idx="1">
                  <c:v>2</c:v>
                </c:pt>
                <c:pt idx="2">
                  <c:v>2</c:v>
                </c:pt>
                <c:pt idx="3">
                  <c:v>5</c:v>
                </c:pt>
                <c:pt idx="4">
                  <c:v>2</c:v>
                </c:pt>
                <c:pt idx="5">
                  <c:v>4</c:v>
                </c:pt>
                <c:pt idx="6">
                  <c:v>2</c:v>
                </c:pt>
              </c:numCache>
            </c:numRef>
          </c:val>
          <c:extLst>
            <c:ext xmlns:c16="http://schemas.microsoft.com/office/drawing/2014/chart" uri="{C3380CC4-5D6E-409C-BE32-E72D297353CC}">
              <c16:uniqueId val="{00000000-DC23-4838-8151-38AFBB3949AA}"/>
            </c:ext>
          </c:extLst>
        </c:ser>
        <c:dLbls>
          <c:showLegendKey val="0"/>
          <c:showVal val="0"/>
          <c:showCatName val="0"/>
          <c:showSerName val="0"/>
          <c:showPercent val="0"/>
          <c:showBubbleSize val="0"/>
        </c:dLbls>
        <c:gapWidth val="100"/>
        <c:overlap val="-24"/>
        <c:axId val="23984816"/>
        <c:axId val="23985296"/>
      </c:barChart>
      <c:catAx>
        <c:axId val="239848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a:t>no of employees </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3985296"/>
        <c:crosses val="autoZero"/>
        <c:auto val="1"/>
        <c:lblAlgn val="ctr"/>
        <c:lblOffset val="100"/>
        <c:noMultiLvlLbl val="0"/>
      </c:catAx>
      <c:valAx>
        <c:axId val="239852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a:t>office code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39848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task2.2!$B$1</c:f>
              <c:strCache>
                <c:ptCount val="1"/>
                <c:pt idx="0">
                  <c:v>no_of_employees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task2.2!$A$2:$A$6</c:f>
              <c:numCache>
                <c:formatCode>General</c:formatCode>
                <c:ptCount val="5"/>
                <c:pt idx="0">
                  <c:v>2</c:v>
                </c:pt>
                <c:pt idx="1">
                  <c:v>3</c:v>
                </c:pt>
                <c:pt idx="2">
                  <c:v>5</c:v>
                </c:pt>
                <c:pt idx="3">
                  <c:v>6</c:v>
                </c:pt>
                <c:pt idx="4">
                  <c:v>7</c:v>
                </c:pt>
              </c:numCache>
            </c:numRef>
          </c:cat>
          <c:val>
            <c:numRef>
              <c:f>task2.2!$B$2:$B$6</c:f>
              <c:numCache>
                <c:formatCode>General</c:formatCode>
                <c:ptCount val="5"/>
                <c:pt idx="0">
                  <c:v>2</c:v>
                </c:pt>
                <c:pt idx="1">
                  <c:v>2</c:v>
                </c:pt>
                <c:pt idx="2">
                  <c:v>2</c:v>
                </c:pt>
                <c:pt idx="3">
                  <c:v>4</c:v>
                </c:pt>
                <c:pt idx="4">
                  <c:v>2</c:v>
                </c:pt>
              </c:numCache>
            </c:numRef>
          </c:val>
          <c:extLst>
            <c:ext xmlns:c16="http://schemas.microsoft.com/office/drawing/2014/chart" uri="{C3380CC4-5D6E-409C-BE32-E72D297353CC}">
              <c16:uniqueId val="{00000000-7237-47DE-8B48-38128C1A33CF}"/>
            </c:ext>
          </c:extLst>
        </c:ser>
        <c:dLbls>
          <c:showLegendKey val="0"/>
          <c:showVal val="0"/>
          <c:showCatName val="0"/>
          <c:showSerName val="0"/>
          <c:showPercent val="0"/>
          <c:showBubbleSize val="0"/>
        </c:dLbls>
        <c:gapWidth val="100"/>
        <c:overlap val="-24"/>
        <c:axId val="1118081663"/>
        <c:axId val="1118082143"/>
      </c:barChart>
      <c:catAx>
        <c:axId val="11180816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8082143"/>
        <c:crosses val="autoZero"/>
        <c:auto val="1"/>
        <c:lblAlgn val="ctr"/>
        <c:lblOffset val="100"/>
        <c:noMultiLvlLbl val="0"/>
      </c:catAx>
      <c:valAx>
        <c:axId val="111808214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8081663"/>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task2.5!$B$1</c:f>
              <c:strCache>
                <c:ptCount val="1"/>
                <c:pt idx="0">
                  <c:v>total_sales</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task2.5!$A$2:$A$8</c:f>
              <c:numCache>
                <c:formatCode>General</c:formatCode>
                <c:ptCount val="7"/>
                <c:pt idx="0">
                  <c:v>4</c:v>
                </c:pt>
                <c:pt idx="1">
                  <c:v>7</c:v>
                </c:pt>
                <c:pt idx="2">
                  <c:v>1</c:v>
                </c:pt>
                <c:pt idx="3">
                  <c:v>3</c:v>
                </c:pt>
                <c:pt idx="4">
                  <c:v>6</c:v>
                </c:pt>
                <c:pt idx="5">
                  <c:v>2</c:v>
                </c:pt>
                <c:pt idx="6">
                  <c:v>5</c:v>
                </c:pt>
              </c:numCache>
            </c:numRef>
          </c:xVal>
          <c:yVal>
            <c:numRef>
              <c:f>task2.5!$B$2:$B$8</c:f>
              <c:numCache>
                <c:formatCode>General</c:formatCode>
                <c:ptCount val="7"/>
                <c:pt idx="0">
                  <c:v>3094671.58</c:v>
                </c:pt>
                <c:pt idx="1">
                  <c:v>1436950.7</c:v>
                </c:pt>
                <c:pt idx="2">
                  <c:v>1429063.57</c:v>
                </c:pt>
                <c:pt idx="3">
                  <c:v>1157589.72</c:v>
                </c:pt>
                <c:pt idx="4">
                  <c:v>1147176.3500000001</c:v>
                </c:pt>
                <c:pt idx="5">
                  <c:v>892538.62</c:v>
                </c:pt>
                <c:pt idx="6">
                  <c:v>457110.07</c:v>
                </c:pt>
              </c:numCache>
            </c:numRef>
          </c:yVal>
          <c:smooth val="0"/>
          <c:extLst>
            <c:ext xmlns:c16="http://schemas.microsoft.com/office/drawing/2014/chart" uri="{C3380CC4-5D6E-409C-BE32-E72D297353CC}">
              <c16:uniqueId val="{00000000-F842-424C-8C08-43AEFA3C511A}"/>
            </c:ext>
          </c:extLst>
        </c:ser>
        <c:dLbls>
          <c:dLblPos val="t"/>
          <c:showLegendKey val="0"/>
          <c:showVal val="1"/>
          <c:showCatName val="0"/>
          <c:showSerName val="0"/>
          <c:showPercent val="0"/>
          <c:showBubbleSize val="0"/>
        </c:dLbls>
        <c:axId val="812379839"/>
        <c:axId val="813191247"/>
      </c:scatterChart>
      <c:valAx>
        <c:axId val="812379839"/>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crossAx val="813191247"/>
        <c:crosses val="autoZero"/>
        <c:crossBetween val="midCat"/>
      </c:valAx>
      <c:valAx>
        <c:axId val="813191247"/>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crossAx val="812379839"/>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b="1"/>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task2.8!$B$1</c:f>
              <c:strCache>
                <c:ptCount val="1"/>
                <c:pt idx="0">
                  <c:v>no_of_office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task2.8!$A$2:$A$6</c:f>
              <c:strCache>
                <c:ptCount val="5"/>
                <c:pt idx="0">
                  <c:v>USA</c:v>
                </c:pt>
                <c:pt idx="1">
                  <c:v>France</c:v>
                </c:pt>
                <c:pt idx="2">
                  <c:v>Japan</c:v>
                </c:pt>
                <c:pt idx="3">
                  <c:v>Australia</c:v>
                </c:pt>
                <c:pt idx="4">
                  <c:v>UK</c:v>
                </c:pt>
              </c:strCache>
            </c:strRef>
          </c:cat>
          <c:val>
            <c:numRef>
              <c:f>task2.8!$B$2:$B$6</c:f>
              <c:numCache>
                <c:formatCode>General</c:formatCode>
                <c:ptCount val="5"/>
                <c:pt idx="0">
                  <c:v>3</c:v>
                </c:pt>
                <c:pt idx="1">
                  <c:v>1</c:v>
                </c:pt>
                <c:pt idx="2">
                  <c:v>1</c:v>
                </c:pt>
                <c:pt idx="3">
                  <c:v>1</c:v>
                </c:pt>
                <c:pt idx="4">
                  <c:v>1</c:v>
                </c:pt>
              </c:numCache>
            </c:numRef>
          </c:val>
          <c:extLst>
            <c:ext xmlns:c16="http://schemas.microsoft.com/office/drawing/2014/chart" uri="{C3380CC4-5D6E-409C-BE32-E72D297353CC}">
              <c16:uniqueId val="{00000000-6167-4162-BFD9-F816543F906E}"/>
            </c:ext>
          </c:extLst>
        </c:ser>
        <c:dLbls>
          <c:dLblPos val="outEnd"/>
          <c:showLegendKey val="0"/>
          <c:showVal val="1"/>
          <c:showCatName val="0"/>
          <c:showSerName val="0"/>
          <c:showPercent val="0"/>
          <c:showBubbleSize val="0"/>
        </c:dLbls>
        <c:gapWidth val="100"/>
        <c:overlap val="-24"/>
        <c:axId val="2023796735"/>
        <c:axId val="2023797215"/>
      </c:barChart>
      <c:catAx>
        <c:axId val="20237967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23797215"/>
        <c:crosses val="autoZero"/>
        <c:auto val="1"/>
        <c:lblAlgn val="ctr"/>
        <c:lblOffset val="100"/>
        <c:noMultiLvlLbl val="0"/>
      </c:catAx>
      <c:valAx>
        <c:axId val="202379721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23796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task3.1!$B$1</c:f>
              <c:strCache>
                <c:ptCount val="1"/>
                <c:pt idx="0">
                  <c:v>no_of_products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task3.1!$A$2:$A$8</c:f>
              <c:strCache>
                <c:ptCount val="7"/>
                <c:pt idx="0">
                  <c:v>Trains</c:v>
                </c:pt>
                <c:pt idx="1">
                  <c:v>Ships</c:v>
                </c:pt>
                <c:pt idx="2">
                  <c:v>Trucks and Buses</c:v>
                </c:pt>
                <c:pt idx="3">
                  <c:v>Planes</c:v>
                </c:pt>
                <c:pt idx="4">
                  <c:v>Motorcycles</c:v>
                </c:pt>
                <c:pt idx="5">
                  <c:v>Vintage Cars</c:v>
                </c:pt>
                <c:pt idx="6">
                  <c:v>Classic Cars</c:v>
                </c:pt>
              </c:strCache>
            </c:strRef>
          </c:cat>
          <c:val>
            <c:numRef>
              <c:f>task3.1!$B$2:$B$8</c:f>
              <c:numCache>
                <c:formatCode>General</c:formatCode>
                <c:ptCount val="7"/>
                <c:pt idx="0">
                  <c:v>3</c:v>
                </c:pt>
                <c:pt idx="1">
                  <c:v>9</c:v>
                </c:pt>
                <c:pt idx="2">
                  <c:v>11</c:v>
                </c:pt>
                <c:pt idx="3">
                  <c:v>12</c:v>
                </c:pt>
                <c:pt idx="4">
                  <c:v>13</c:v>
                </c:pt>
                <c:pt idx="5">
                  <c:v>24</c:v>
                </c:pt>
                <c:pt idx="6">
                  <c:v>38</c:v>
                </c:pt>
              </c:numCache>
            </c:numRef>
          </c:val>
          <c:extLst>
            <c:ext xmlns:c16="http://schemas.microsoft.com/office/drawing/2014/chart" uri="{C3380CC4-5D6E-409C-BE32-E72D297353CC}">
              <c16:uniqueId val="{00000000-7FCF-4C3D-9C9F-465C1A92C1B3}"/>
            </c:ext>
          </c:extLst>
        </c:ser>
        <c:dLbls>
          <c:showLegendKey val="0"/>
          <c:showVal val="0"/>
          <c:showCatName val="0"/>
          <c:showSerName val="0"/>
          <c:showPercent val="0"/>
          <c:showBubbleSize val="0"/>
        </c:dLbls>
        <c:gapWidth val="115"/>
        <c:overlap val="-20"/>
        <c:axId val="1222708255"/>
        <c:axId val="1238551055"/>
      </c:barChart>
      <c:catAx>
        <c:axId val="122270825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1238551055"/>
        <c:crosses val="autoZero"/>
        <c:auto val="1"/>
        <c:lblAlgn val="ctr"/>
        <c:lblOffset val="100"/>
        <c:noMultiLvlLbl val="0"/>
      </c:catAx>
      <c:valAx>
        <c:axId val="1238551055"/>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1222708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8FDB6-EA02-44A1-93B9-D73B1163C19A}" type="datetimeFigureOut">
              <a:rPr lang="en-GB" smtClean="0"/>
              <a:t>07/10/2024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AD51E-5F65-43C2-A2F7-ACD3DAF5369B}" type="slidenum">
              <a:rPr lang="en-GB" smtClean="0"/>
              <a:t>‹#›</a:t>
            </a:fld>
            <a:endParaRPr lang="en-GB"/>
          </a:p>
        </p:txBody>
      </p:sp>
    </p:spTree>
    <p:extLst>
      <p:ext uri="{BB962C8B-B14F-4D97-AF65-F5344CB8AC3E}">
        <p14:creationId xmlns:p14="http://schemas.microsoft.com/office/powerpoint/2010/main" val="1736143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AAD51E-5F65-43C2-A2F7-ACD3DAF5369B}" type="slidenum">
              <a:rPr lang="en-GB" smtClean="0"/>
              <a:t>8</a:t>
            </a:fld>
            <a:endParaRPr lang="en-GB"/>
          </a:p>
        </p:txBody>
      </p:sp>
    </p:spTree>
    <p:extLst>
      <p:ext uri="{BB962C8B-B14F-4D97-AF65-F5344CB8AC3E}">
        <p14:creationId xmlns:p14="http://schemas.microsoft.com/office/powerpoint/2010/main" val="33929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E787-C936-95D8-94EE-AC83946A92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01DFC3D-7FA1-5E44-5E5C-064D1E645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B0FCCD-9ECA-DE79-0F81-4D7A734F8CA7}"/>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5" name="Footer Placeholder 4">
            <a:extLst>
              <a:ext uri="{FF2B5EF4-FFF2-40B4-BE49-F238E27FC236}">
                <a16:creationId xmlns:a16="http://schemas.microsoft.com/office/drawing/2014/main" id="{EAFB8A34-60CA-19FE-9E39-592DE20298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751871-532F-05AC-9D98-5E1E48CDA94D}"/>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288396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88C8-7E11-7398-BC21-61D0193A99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ED5352-DDAE-2AB3-0E67-94AACA12B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0554EF-6180-A398-8860-B3A647E93B90}"/>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5" name="Footer Placeholder 4">
            <a:extLst>
              <a:ext uri="{FF2B5EF4-FFF2-40B4-BE49-F238E27FC236}">
                <a16:creationId xmlns:a16="http://schemas.microsoft.com/office/drawing/2014/main" id="{F6DED90D-CC00-FB3F-46A6-452E20307F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E7907C-5471-6345-AC9F-1ACC61D16CC9}"/>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82405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9095B-FFBD-2B67-6033-8D962E8484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8C160F-B076-17AE-3292-D0233F1556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236E21-BB61-DB6A-6150-FDC1BFE09A3B}"/>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5" name="Footer Placeholder 4">
            <a:extLst>
              <a:ext uri="{FF2B5EF4-FFF2-40B4-BE49-F238E27FC236}">
                <a16:creationId xmlns:a16="http://schemas.microsoft.com/office/drawing/2014/main" id="{C0389B08-B7EC-F4CF-3C02-872160906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C98DF2-FD0E-C3C0-63F8-D7D9BB082C7B}"/>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37584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7A67-8A13-EE47-B4C0-CD2AA11A72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946DBC-F13B-A6CF-2366-1F91866724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6F0932-CBBC-A52B-043A-EF538BCFF90E}"/>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5" name="Footer Placeholder 4">
            <a:extLst>
              <a:ext uri="{FF2B5EF4-FFF2-40B4-BE49-F238E27FC236}">
                <a16:creationId xmlns:a16="http://schemas.microsoft.com/office/drawing/2014/main" id="{041E43CB-8857-CE0F-FD0C-E3451BD234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79E9D5-BAE6-C886-238A-0B7A2B8D4F99}"/>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77970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8188-DC06-7ADC-AB8E-0ED7EF4463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AF4136C-FF55-294F-B5DF-5B2AB85BA1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DD64E-C8E4-CA32-8131-A7F0764F19E2}"/>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5" name="Footer Placeholder 4">
            <a:extLst>
              <a:ext uri="{FF2B5EF4-FFF2-40B4-BE49-F238E27FC236}">
                <a16:creationId xmlns:a16="http://schemas.microsoft.com/office/drawing/2014/main" id="{C1AD33CA-7E8E-EA87-7EF0-A152C295CF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3684B9-7F57-DE01-582A-101CFD2CF979}"/>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151196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00EC-B1C2-469D-B99F-715B6C0211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16A64A-17A0-F45D-DF22-8102A0520A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641AFA-D153-BB07-9E03-EC15231C4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4155691-2FF0-9A6B-B4D9-8F7CC1D43012}"/>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6" name="Footer Placeholder 5">
            <a:extLst>
              <a:ext uri="{FF2B5EF4-FFF2-40B4-BE49-F238E27FC236}">
                <a16:creationId xmlns:a16="http://schemas.microsoft.com/office/drawing/2014/main" id="{5306DA48-F9E8-2723-B854-E49E1156D7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E3E588-2487-1740-CCED-E20E44540BFE}"/>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197963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F951-BB06-57D5-E081-A8918C20CF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F2B8A1-633B-D183-C0D2-F2EA1B23E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2B14B-ECDB-D307-B6E9-93B3A5ECDF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6CCE98-73C2-4821-A775-164B61028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21844-E4AE-5F49-C6D6-8602A2B18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F5C9CF-7F40-20EF-E30C-DA3E84694153}"/>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8" name="Footer Placeholder 7">
            <a:extLst>
              <a:ext uri="{FF2B5EF4-FFF2-40B4-BE49-F238E27FC236}">
                <a16:creationId xmlns:a16="http://schemas.microsoft.com/office/drawing/2014/main" id="{9D018E84-AB96-3FD6-B624-1EB4EBD45FE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BEEC862-F0DD-EEFC-1A2A-7260A99E1FE9}"/>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381348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2C8D-F25F-E173-E2CE-9D3D6696CB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77775D3-7A6F-D937-142D-C96F3F0BF116}"/>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4" name="Footer Placeholder 3">
            <a:extLst>
              <a:ext uri="{FF2B5EF4-FFF2-40B4-BE49-F238E27FC236}">
                <a16:creationId xmlns:a16="http://schemas.microsoft.com/office/drawing/2014/main" id="{56D613DC-C115-6B52-E224-AE0169D9A6D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46AF997-4CB9-6536-BDAB-1CFC3EB45148}"/>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202149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B108E-382B-1B41-7A2E-C40BA974AD58}"/>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3" name="Footer Placeholder 2">
            <a:extLst>
              <a:ext uri="{FF2B5EF4-FFF2-40B4-BE49-F238E27FC236}">
                <a16:creationId xmlns:a16="http://schemas.microsoft.com/office/drawing/2014/main" id="{4E14D3AC-3C8F-0A6E-6220-E10B7AB962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1E7D9E-BE47-33DA-587C-411B56781CAC}"/>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29080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438F-7AE2-9AA6-74F7-DBE1E10D6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3E399E6-58CF-8A22-D327-B82E0FB9C1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DEDF7AD-8FDE-7AAA-A340-B891239DB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18305-DF31-E1AF-CFCF-5816600D42BD}"/>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6" name="Footer Placeholder 5">
            <a:extLst>
              <a:ext uri="{FF2B5EF4-FFF2-40B4-BE49-F238E27FC236}">
                <a16:creationId xmlns:a16="http://schemas.microsoft.com/office/drawing/2014/main" id="{EDB54474-842B-3B0B-B8EA-56FC04A946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CBC29C-B0D0-F5AE-B98E-D5208B6E023D}"/>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297657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AAF4-079F-CF40-28B4-6483C7E33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2D84C07-1179-CBC9-73CE-593DEA4C6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62B63FC-028F-F268-9B13-04BF530DD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D09A8-D11E-8F20-E94A-CDB426742849}"/>
              </a:ext>
            </a:extLst>
          </p:cNvPr>
          <p:cNvSpPr>
            <a:spLocks noGrp="1"/>
          </p:cNvSpPr>
          <p:nvPr>
            <p:ph type="dt" sz="half" idx="10"/>
          </p:nvPr>
        </p:nvSpPr>
        <p:spPr/>
        <p:txBody>
          <a:bodyPr/>
          <a:lstStyle/>
          <a:p>
            <a:fld id="{FC2BCC0A-3FE7-4D39-8EB9-24ABE87A2577}" type="datetimeFigureOut">
              <a:rPr lang="en-GB" smtClean="0"/>
              <a:t>07/10/2024</a:t>
            </a:fld>
            <a:endParaRPr lang="en-GB"/>
          </a:p>
        </p:txBody>
      </p:sp>
      <p:sp>
        <p:nvSpPr>
          <p:cNvPr id="6" name="Footer Placeholder 5">
            <a:extLst>
              <a:ext uri="{FF2B5EF4-FFF2-40B4-BE49-F238E27FC236}">
                <a16:creationId xmlns:a16="http://schemas.microsoft.com/office/drawing/2014/main" id="{CF38F2E9-7615-2B79-EBD0-956F47DF14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3EBCD-43BA-59F6-4DE4-2B988B330767}"/>
              </a:ext>
            </a:extLst>
          </p:cNvPr>
          <p:cNvSpPr>
            <a:spLocks noGrp="1"/>
          </p:cNvSpPr>
          <p:nvPr>
            <p:ph type="sldNum" sz="quarter" idx="12"/>
          </p:nvPr>
        </p:nvSpPr>
        <p:spPr/>
        <p:txBody>
          <a:bodyPr/>
          <a:lstStyle/>
          <a:p>
            <a:fld id="{E6D3C6D7-F115-4B1C-AA16-C3DA4705BC40}" type="slidenum">
              <a:rPr lang="en-GB" smtClean="0"/>
              <a:t>‹#›</a:t>
            </a:fld>
            <a:endParaRPr lang="en-GB"/>
          </a:p>
        </p:txBody>
      </p:sp>
    </p:spTree>
    <p:extLst>
      <p:ext uri="{BB962C8B-B14F-4D97-AF65-F5344CB8AC3E}">
        <p14:creationId xmlns:p14="http://schemas.microsoft.com/office/powerpoint/2010/main" val="337948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4000">
              <a:schemeClr val="accent3">
                <a:alpha val="67000"/>
                <a:lumMod val="0"/>
                <a:lumOff val="100000"/>
              </a:schemeClr>
            </a:gs>
            <a:gs pos="54000">
              <a:schemeClr val="accent1">
                <a:lumMod val="45000"/>
                <a:lumOff val="55000"/>
              </a:schemeClr>
            </a:gs>
            <a:gs pos="82000">
              <a:schemeClr val="accent5">
                <a:lumMod val="60000"/>
                <a:lumOff val="4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84D09A-1E98-0233-A35A-880308CF8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9B4F4A-AFD8-160B-853F-C0228BF68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FA890B-353B-44D7-BFFC-9D55AA9E35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BCC0A-3FE7-4D39-8EB9-24ABE87A2577}" type="datetimeFigureOut">
              <a:rPr lang="en-GB" smtClean="0"/>
              <a:t>07/10/2024</a:t>
            </a:fld>
            <a:endParaRPr lang="en-GB"/>
          </a:p>
        </p:txBody>
      </p:sp>
      <p:sp>
        <p:nvSpPr>
          <p:cNvPr id="5" name="Footer Placeholder 4">
            <a:extLst>
              <a:ext uri="{FF2B5EF4-FFF2-40B4-BE49-F238E27FC236}">
                <a16:creationId xmlns:a16="http://schemas.microsoft.com/office/drawing/2014/main" id="{81A8351C-F009-B0EA-9FEC-E07D0AED9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5910CC-857C-41BA-FBEC-62342B908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3C6D7-F115-4B1C-AA16-C3DA4705BC40}" type="slidenum">
              <a:rPr lang="en-GB" smtClean="0"/>
              <a:t>‹#›</a:t>
            </a:fld>
            <a:endParaRPr lang="en-GB"/>
          </a:p>
        </p:txBody>
      </p:sp>
    </p:spTree>
    <p:extLst>
      <p:ext uri="{BB962C8B-B14F-4D97-AF65-F5344CB8AC3E}">
        <p14:creationId xmlns:p14="http://schemas.microsoft.com/office/powerpoint/2010/main" val="2517421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3B10-4F09-678E-55F2-5EF817129024}"/>
              </a:ext>
            </a:extLst>
          </p:cNvPr>
          <p:cNvSpPr>
            <a:spLocks noGrp="1"/>
          </p:cNvSpPr>
          <p:nvPr>
            <p:ph type="ctrTitle"/>
          </p:nvPr>
        </p:nvSpPr>
        <p:spPr/>
        <p:txBody>
          <a:bodyPr/>
          <a:lstStyle/>
          <a:p>
            <a:r>
              <a:rPr lang="en-GB" b="1" i="1" dirty="0">
                <a:latin typeface="Times New Roman" panose="02020603050405020304" pitchFamily="18" charset="0"/>
                <a:cs typeface="Times New Roman" panose="02020603050405020304" pitchFamily="18" charset="0"/>
              </a:rPr>
              <a:t>Data Driven Analytics </a:t>
            </a:r>
          </a:p>
        </p:txBody>
      </p:sp>
      <p:sp>
        <p:nvSpPr>
          <p:cNvPr id="3" name="Subtitle 2">
            <a:extLst>
              <a:ext uri="{FF2B5EF4-FFF2-40B4-BE49-F238E27FC236}">
                <a16:creationId xmlns:a16="http://schemas.microsoft.com/office/drawing/2014/main" id="{231FC711-E37E-5B1A-FE2C-A2AF5907802E}"/>
              </a:ext>
            </a:extLst>
          </p:cNvPr>
          <p:cNvSpPr>
            <a:spLocks noGrp="1"/>
          </p:cNvSpPr>
          <p:nvPr>
            <p:ph type="subTitle" idx="1"/>
          </p:nvPr>
        </p:nvSpPr>
        <p:spPr/>
        <p:txBody>
          <a:bodyPr/>
          <a:lstStyle/>
          <a:p>
            <a:r>
              <a:rPr lang="en-GB" b="1" i="1" dirty="0"/>
              <a:t>Name: Hridhthik TP</a:t>
            </a:r>
          </a:p>
          <a:p>
            <a:r>
              <a:rPr lang="en-GB" b="1" i="1" dirty="0"/>
              <a:t>Mentor: Jaya Pandey</a:t>
            </a:r>
          </a:p>
        </p:txBody>
      </p:sp>
    </p:spTree>
    <p:extLst>
      <p:ext uri="{BB962C8B-B14F-4D97-AF65-F5344CB8AC3E}">
        <p14:creationId xmlns:p14="http://schemas.microsoft.com/office/powerpoint/2010/main" val="132756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B95F4-30AA-A259-0F61-CBC5A71D5397}"/>
              </a:ext>
            </a:extLst>
          </p:cNvPr>
          <p:cNvSpPr>
            <a:spLocks noGrp="1"/>
          </p:cNvSpPr>
          <p:nvPr>
            <p:ph sz="half" idx="1"/>
          </p:nvPr>
        </p:nvSpPr>
        <p:spPr>
          <a:xfrm>
            <a:off x="838200" y="393290"/>
            <a:ext cx="5181600" cy="5783673"/>
          </a:xfrm>
        </p:spPr>
        <p:txBody>
          <a:bodyPr>
            <a:normAutofit/>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The product line with the highest average product price.</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This query calculates the average price of products for each product line and sorts the results in descending order, highlighting the product lines with the highest average prices.</a:t>
            </a:r>
          </a:p>
          <a:p>
            <a:pPr marL="0" indent="0">
              <a:buNone/>
            </a:pPr>
            <a:endParaRPr lang="en-GB" sz="24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5DFF12F-CE05-16BD-AB6A-BA38751C7CCE}"/>
              </a:ext>
            </a:extLst>
          </p:cNvPr>
          <p:cNvSpPr>
            <a:spLocks noGrp="1"/>
          </p:cNvSpPr>
          <p:nvPr>
            <p:ph sz="half" idx="2"/>
          </p:nvPr>
        </p:nvSpPr>
        <p:spPr>
          <a:xfrm>
            <a:off x="6172200" y="393290"/>
            <a:ext cx="5181600" cy="5783673"/>
          </a:xfrm>
        </p:spPr>
        <p:txBody>
          <a:bodyPr>
            <a:normAutofit/>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Products with a price above or below a certain amount (MSRP should be between 50-and 100).</a:t>
            </a:r>
          </a:p>
          <a:p>
            <a:pPr marL="0" indent="0">
              <a:buNone/>
            </a:pPr>
            <a:endParaRPr lang="en-GB" sz="2400" b="1" i="1" dirty="0">
              <a:latin typeface="Times New Roman" panose="02020603050405020304" pitchFamily="18" charset="0"/>
              <a:cs typeface="Times New Roman" panose="02020603050405020304" pitchFamily="18" charset="0"/>
            </a:endParaRPr>
          </a:p>
          <a:p>
            <a:endParaRPr lang="en-GB" sz="2400" b="1" i="1" dirty="0">
              <a:latin typeface="Times New Roman" panose="02020603050405020304" pitchFamily="18" charset="0"/>
              <a:cs typeface="Times New Roman" panose="02020603050405020304" pitchFamily="18" charset="0"/>
            </a:endParaRPr>
          </a:p>
          <a:p>
            <a:endParaRPr lang="en-GB" sz="2400" b="1" i="1" dirty="0">
              <a:latin typeface="Times New Roman" panose="02020603050405020304" pitchFamily="18" charset="0"/>
              <a:cs typeface="Times New Roman" panose="02020603050405020304" pitchFamily="18" charset="0"/>
            </a:endParaRPr>
          </a:p>
          <a:p>
            <a:endParaRPr lang="en-GB" sz="2400" b="1" i="1" dirty="0">
              <a:latin typeface="Times New Roman" panose="02020603050405020304" pitchFamily="18" charset="0"/>
              <a:cs typeface="Times New Roman" panose="02020603050405020304" pitchFamily="18" charset="0"/>
            </a:endParaRPr>
          </a:p>
          <a:p>
            <a:endParaRPr lang="en-GB" sz="2400" b="1" i="1" dirty="0">
              <a:latin typeface="Times New Roman" panose="02020603050405020304" pitchFamily="18" charset="0"/>
              <a:cs typeface="Times New Roman" panose="02020603050405020304" pitchFamily="18" charset="0"/>
            </a:endParaRPr>
          </a:p>
          <a:p>
            <a:endParaRPr lang="en-GB" sz="2400" b="1" i="1" dirty="0">
              <a:latin typeface="Times New Roman" panose="02020603050405020304" pitchFamily="18" charset="0"/>
              <a:cs typeface="Times New Roman" panose="02020603050405020304" pitchFamily="18" charset="0"/>
            </a:endParaRPr>
          </a:p>
          <a:p>
            <a:endParaRPr lang="en-GB" sz="24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The query returns a list of products that have a suggested retail price between $50 and $100, providing insights into mid-range priced products available in the inventory.</a:t>
            </a:r>
            <a:endParaRPr lang="en-GB" sz="1800" b="1" i="1"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9F9EB00E-DA59-981D-FEE1-16C8F1E538BD}"/>
              </a:ext>
            </a:extLst>
          </p:cNvPr>
          <p:cNvGraphicFramePr>
            <a:graphicFrameLocks/>
          </p:cNvGraphicFramePr>
          <p:nvPr>
            <p:extLst>
              <p:ext uri="{D42A27DB-BD31-4B8C-83A1-F6EECF244321}">
                <p14:modId xmlns:p14="http://schemas.microsoft.com/office/powerpoint/2010/main" val="806313143"/>
              </p:ext>
            </p:extLst>
          </p:nvPr>
        </p:nvGraphicFramePr>
        <p:xfrm>
          <a:off x="838200" y="172310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A0134B7F-C41B-7A43-3B8E-BF6542BDCBCA}"/>
              </a:ext>
            </a:extLst>
          </p:cNvPr>
          <p:cNvGraphicFramePr>
            <a:graphicFrameLocks/>
          </p:cNvGraphicFramePr>
          <p:nvPr>
            <p:extLst>
              <p:ext uri="{D42A27DB-BD31-4B8C-83A1-F6EECF244321}">
                <p14:modId xmlns:p14="http://schemas.microsoft.com/office/powerpoint/2010/main" val="2094500075"/>
              </p:ext>
            </p:extLst>
          </p:nvPr>
        </p:nvGraphicFramePr>
        <p:xfrm>
          <a:off x="6285271" y="172310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347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04BF2-A5B7-80D1-31FA-3DA1B797B6B9}"/>
              </a:ext>
            </a:extLst>
          </p:cNvPr>
          <p:cNvSpPr>
            <a:spLocks noGrp="1"/>
          </p:cNvSpPr>
          <p:nvPr>
            <p:ph sz="half" idx="1"/>
          </p:nvPr>
        </p:nvSpPr>
        <p:spPr>
          <a:xfrm>
            <a:off x="838200" y="491613"/>
            <a:ext cx="5181600" cy="5685350"/>
          </a:xfrm>
        </p:spPr>
        <p:txBody>
          <a:bodyPr>
            <a:normAutofit fontScale="92500" lnSpcReduction="10000"/>
          </a:bodyPr>
          <a:lstStyle/>
          <a:p>
            <a:pPr marL="0" indent="0">
              <a:buNone/>
            </a:pPr>
            <a:r>
              <a:rPr lang="en-US" sz="2600" b="1" i="1" dirty="0">
                <a:solidFill>
                  <a:srgbClr val="FF0000"/>
                </a:solidFill>
                <a:latin typeface="Times New Roman" panose="02020603050405020304" pitchFamily="18" charset="0"/>
                <a:cs typeface="Times New Roman" panose="02020603050405020304" pitchFamily="18" charset="0"/>
              </a:rPr>
              <a:t> The total sales amount for each product line.</a:t>
            </a: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US" sz="1900" b="1" i="1" dirty="0">
              <a:latin typeface="Times New Roman" panose="02020603050405020304" pitchFamily="18" charset="0"/>
              <a:cs typeface="Times New Roman" panose="02020603050405020304" pitchFamily="18" charset="0"/>
            </a:endParaRPr>
          </a:p>
          <a:p>
            <a:pPr marL="0" indent="0">
              <a:buNone/>
            </a:pPr>
            <a:r>
              <a:rPr lang="en-US" sz="1900" b="1" i="1" dirty="0">
                <a:latin typeface="Times New Roman" panose="02020603050405020304" pitchFamily="18" charset="0"/>
                <a:cs typeface="Times New Roman" panose="02020603050405020304" pitchFamily="18" charset="0"/>
              </a:rPr>
              <a:t>The query returns a list of product lines along with their total sales figures, sorted to highlight the most profitable product lines . This information is useful for evaluating sales performance and identifying which product lines generate the most revenue.</a:t>
            </a:r>
            <a:endParaRPr lang="en-GB" sz="19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F0A8F6D-BF7A-15F0-092C-D930915F3ACF}"/>
              </a:ext>
            </a:extLst>
          </p:cNvPr>
          <p:cNvSpPr>
            <a:spLocks noGrp="1"/>
          </p:cNvSpPr>
          <p:nvPr>
            <p:ph sz="half" idx="2"/>
          </p:nvPr>
        </p:nvSpPr>
        <p:spPr>
          <a:xfrm>
            <a:off x="6172200" y="491613"/>
            <a:ext cx="5181600" cy="5685350"/>
          </a:xfrm>
        </p:spPr>
        <p:txBody>
          <a:bodyPr>
            <a:normAutofit fontScale="92500" lnSpcReduction="10000"/>
          </a:bodyPr>
          <a:lstStyle/>
          <a:p>
            <a:pPr marL="0" indent="0">
              <a:buNone/>
            </a:pPr>
            <a:r>
              <a:rPr lang="en-US" sz="2600" b="1" i="1" dirty="0">
                <a:solidFill>
                  <a:srgbClr val="FF0000"/>
                </a:solidFill>
                <a:latin typeface="Times New Roman" panose="02020603050405020304" pitchFamily="18" charset="0"/>
                <a:cs typeface="Times New Roman" panose="02020603050405020304" pitchFamily="18" charset="0"/>
              </a:rPr>
              <a:t>   Total sales for each product.</a:t>
            </a: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1900" b="1" i="1" dirty="0">
              <a:latin typeface="Times New Roman" panose="02020603050405020304" pitchFamily="18" charset="0"/>
              <a:cs typeface="Times New Roman" panose="02020603050405020304" pitchFamily="18" charset="0"/>
            </a:endParaRPr>
          </a:p>
          <a:p>
            <a:pPr marL="0" indent="0">
              <a:buNone/>
            </a:pPr>
            <a:endParaRPr lang="en-US" sz="1900" b="1" i="1" dirty="0">
              <a:latin typeface="Times New Roman" panose="02020603050405020304" pitchFamily="18" charset="0"/>
              <a:cs typeface="Times New Roman" panose="02020603050405020304" pitchFamily="18" charset="0"/>
            </a:endParaRPr>
          </a:p>
          <a:p>
            <a:pPr marL="0" indent="0">
              <a:buNone/>
            </a:pPr>
            <a:r>
              <a:rPr lang="en-US" sz="1900" b="1" i="1" dirty="0">
                <a:latin typeface="Times New Roman" panose="02020603050405020304" pitchFamily="18" charset="0"/>
                <a:cs typeface="Times New Roman" panose="02020603050405020304" pitchFamily="18" charset="0"/>
              </a:rPr>
              <a:t>The query returns a list of products along with their total sales figures, indicating how much revenue each product has generated. This information is valuable for assessing product performance and understanding sales distribution across the inventory.</a:t>
            </a:r>
            <a:endParaRPr lang="en-GB" sz="1900" b="1" i="1"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B0EC55B4-D6C4-757E-D0A4-2B09D6023EEE}"/>
              </a:ext>
            </a:extLst>
          </p:cNvPr>
          <p:cNvGraphicFramePr>
            <a:graphicFrameLocks/>
          </p:cNvGraphicFramePr>
          <p:nvPr>
            <p:extLst>
              <p:ext uri="{D42A27DB-BD31-4B8C-83A1-F6EECF244321}">
                <p14:modId xmlns:p14="http://schemas.microsoft.com/office/powerpoint/2010/main" val="4284391019"/>
              </p:ext>
            </p:extLst>
          </p:nvPr>
        </p:nvGraphicFramePr>
        <p:xfrm>
          <a:off x="1143000" y="138258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DCBC0F-E44C-3969-EBC0-2D7AEAF4908E}"/>
              </a:ext>
            </a:extLst>
          </p:cNvPr>
          <p:cNvGraphicFramePr>
            <a:graphicFrameLocks/>
          </p:cNvGraphicFramePr>
          <p:nvPr>
            <p:extLst>
              <p:ext uri="{D42A27DB-BD31-4B8C-83A1-F6EECF244321}">
                <p14:modId xmlns:p14="http://schemas.microsoft.com/office/powerpoint/2010/main" val="2248859027"/>
              </p:ext>
            </p:extLst>
          </p:nvPr>
        </p:nvGraphicFramePr>
        <p:xfrm>
          <a:off x="6477000" y="138258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155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0419B-9EB2-03F5-786F-06C472830E0A}"/>
              </a:ext>
            </a:extLst>
          </p:cNvPr>
          <p:cNvSpPr>
            <a:spLocks noGrp="1"/>
          </p:cNvSpPr>
          <p:nvPr>
            <p:ph sz="half" idx="1"/>
          </p:nvPr>
        </p:nvSpPr>
        <p:spPr>
          <a:xfrm>
            <a:off x="914400" y="557264"/>
            <a:ext cx="5181600" cy="5743472"/>
          </a:xfrm>
        </p:spPr>
        <p:txBody>
          <a:bodyPr>
            <a:normAutofit lnSpcReduction="10000"/>
          </a:bodyPr>
          <a:lstStyle/>
          <a:p>
            <a:pPr marL="0" indent="0">
              <a:buNone/>
            </a:pPr>
            <a:r>
              <a:rPr lang="en-US" sz="2800" b="1" i="1" dirty="0">
                <a:solidFill>
                  <a:srgbClr val="FF0000"/>
                </a:solidFill>
                <a:latin typeface="Times New Roman" panose="02020603050405020304" pitchFamily="18" charset="0"/>
                <a:cs typeface="Times New Roman" panose="02020603050405020304" pitchFamily="18" charset="0"/>
              </a:rPr>
              <a:t> Top selling products based on total quantity ordered using a stored procedure. The procedure should accept an input parameter to specify the number of top-selling products to retrieve.</a:t>
            </a:r>
          </a:p>
          <a:p>
            <a:pPr marL="0" indent="0">
              <a:buNone/>
            </a:pPr>
            <a:endParaRPr lang="en-US" b="1" i="1" dirty="0">
              <a:latin typeface="Times New Roman" panose="02020603050405020304" pitchFamily="18" charset="0"/>
              <a:cs typeface="Times New Roman" panose="02020603050405020304" pitchFamily="18" charset="0"/>
            </a:endParaRPr>
          </a:p>
          <a:p>
            <a:pPr marL="0" indent="0">
              <a:buNone/>
            </a:pPr>
            <a:endParaRPr lang="en-GB" b="1" i="1" dirty="0">
              <a:latin typeface="Times New Roman" panose="02020603050405020304" pitchFamily="18" charset="0"/>
              <a:cs typeface="Times New Roman" panose="02020603050405020304" pitchFamily="18" charset="0"/>
            </a:endParaRPr>
          </a:p>
          <a:p>
            <a:pPr marL="0" indent="0">
              <a:buNone/>
            </a:pPr>
            <a:endParaRPr lang="en-GB"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When the procedure is called, it </a:t>
            </a:r>
            <a:r>
              <a:rPr lang="en-US" sz="1900" b="1" i="1" dirty="0">
                <a:latin typeface="Times New Roman" panose="02020603050405020304" pitchFamily="18" charset="0"/>
                <a:cs typeface="Times New Roman" panose="02020603050405020304" pitchFamily="18" charset="0"/>
              </a:rPr>
              <a:t>returns the product codes and names of the two products that have the highest total quantities ordered.  This information is valuable for sales analysis, inventory management, and understanding customer preferences regarding popular products.</a:t>
            </a:r>
            <a:endParaRPr lang="en-GB" sz="19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B381E28-FF48-CF27-6FDE-FFE39386FE66}"/>
              </a:ext>
            </a:extLst>
          </p:cNvPr>
          <p:cNvSpPr>
            <a:spLocks noGrp="1"/>
          </p:cNvSpPr>
          <p:nvPr>
            <p:ph sz="half" idx="2"/>
          </p:nvPr>
        </p:nvSpPr>
        <p:spPr>
          <a:xfrm>
            <a:off x="6096000" y="557263"/>
            <a:ext cx="5181600" cy="5743471"/>
          </a:xfrm>
        </p:spPr>
        <p:txBody>
          <a:bodyPr>
            <a:normAutofit lnSpcReduction="10000"/>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The names of all products that have been ordered by more than 10 customers.</a:t>
            </a: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900" b="1"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The query returns a list of product names that have been ordered by more than 10 different customers. This indicates popular products that attract a larger customer base, which can be valuable for sales analysis, inventory planning, and marketing strategies.</a:t>
            </a:r>
          </a:p>
          <a:p>
            <a:pPr marL="0" indent="0">
              <a:buNone/>
            </a:pPr>
            <a:endParaRPr lang="en-GB" sz="2400" b="1"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661A184-87DF-71C2-E081-C238098C5CB2}"/>
              </a:ext>
            </a:extLst>
          </p:cNvPr>
          <p:cNvPicPr>
            <a:picLocks noChangeAspect="1"/>
          </p:cNvPicPr>
          <p:nvPr/>
        </p:nvPicPr>
        <p:blipFill>
          <a:blip r:embed="rId2"/>
          <a:stretch>
            <a:fillRect/>
          </a:stretch>
        </p:blipFill>
        <p:spPr>
          <a:xfrm>
            <a:off x="1052051" y="3105103"/>
            <a:ext cx="4096322" cy="647790"/>
          </a:xfrm>
          <a:prstGeom prst="rect">
            <a:avLst/>
          </a:prstGeom>
        </p:spPr>
      </p:pic>
      <p:graphicFrame>
        <p:nvGraphicFramePr>
          <p:cNvPr id="6" name="Chart 5">
            <a:extLst>
              <a:ext uri="{FF2B5EF4-FFF2-40B4-BE49-F238E27FC236}">
                <a16:creationId xmlns:a16="http://schemas.microsoft.com/office/drawing/2014/main" id="{A8B178D9-3015-C2A5-7512-0BC2788F291C}"/>
              </a:ext>
            </a:extLst>
          </p:cNvPr>
          <p:cNvGraphicFramePr>
            <a:graphicFrameLocks/>
          </p:cNvGraphicFramePr>
          <p:nvPr>
            <p:extLst>
              <p:ext uri="{D42A27DB-BD31-4B8C-83A1-F6EECF244321}">
                <p14:modId xmlns:p14="http://schemas.microsoft.com/office/powerpoint/2010/main" val="664989583"/>
              </p:ext>
            </p:extLst>
          </p:nvPr>
        </p:nvGraphicFramePr>
        <p:xfrm>
          <a:off x="6400800" y="158545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557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1778E-3992-16B1-459C-5471F310CA8A}"/>
              </a:ext>
            </a:extLst>
          </p:cNvPr>
          <p:cNvSpPr>
            <a:spLocks noGrp="1"/>
          </p:cNvSpPr>
          <p:nvPr>
            <p:ph sz="half" idx="1"/>
          </p:nvPr>
        </p:nvSpPr>
        <p:spPr>
          <a:xfrm>
            <a:off x="838200" y="432619"/>
            <a:ext cx="5181600" cy="5744344"/>
          </a:xfrm>
        </p:spPr>
        <p:txBody>
          <a:bodyPr>
            <a:normAutofit fontScale="92500" lnSpcReduction="10000"/>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Count the number of employees holding each job title.</a:t>
            </a: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r>
              <a:rPr lang="en-US" sz="1900" b="1" i="1" dirty="0">
                <a:latin typeface="Times New Roman" panose="02020603050405020304" pitchFamily="18" charset="0"/>
                <a:cs typeface="Times New Roman" panose="02020603050405020304" pitchFamily="18" charset="0"/>
              </a:rPr>
              <a:t>This query counts the number of employees for each job title in the employees table. It groups the employees by their job titles and then displays the count of employees for each title, ordered from the highest to the lowest number of employees. The result helps to understand how many employees hold each job title and which job titles are more or less common within the organization.</a:t>
            </a:r>
            <a:endParaRPr lang="en-GB" sz="19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57337CE-D986-4167-BE8B-EC7F5134AA9B}"/>
              </a:ext>
            </a:extLst>
          </p:cNvPr>
          <p:cNvSpPr>
            <a:spLocks noGrp="1"/>
          </p:cNvSpPr>
          <p:nvPr>
            <p:ph sz="half" idx="2"/>
          </p:nvPr>
        </p:nvSpPr>
        <p:spPr>
          <a:xfrm>
            <a:off x="6172200" y="432619"/>
            <a:ext cx="5181600" cy="5744344"/>
          </a:xfrm>
        </p:spPr>
        <p:txBody>
          <a:bodyPr>
            <a:normAutofit fontScale="92500" lnSpcReduction="10000"/>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The most profitable sales representative based on total sales.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1900" b="1" i="1" dirty="0">
                <a:latin typeface="Times New Roman" panose="02020603050405020304" pitchFamily="18" charset="0"/>
                <a:cs typeface="Times New Roman" panose="02020603050405020304" pitchFamily="18" charset="0"/>
              </a:rPr>
              <a:t>This query sums the total sales for each sales representative by multiplying quantity Ordered by price Each from the order details table. It groups the results by SalesRepEmployeeNumber and orders them in descending order of total sales. This allows for easy identification of the highest-performing sales representatives.</a:t>
            </a:r>
          </a:p>
          <a:p>
            <a:pPr marL="0" indent="0">
              <a:buNone/>
            </a:pPr>
            <a:endParaRPr lang="en-GB" sz="2400" b="1" i="1"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F8CBEE57-2272-A031-F447-4F2BFB1F6F28}"/>
              </a:ext>
            </a:extLst>
          </p:cNvPr>
          <p:cNvGraphicFramePr>
            <a:graphicFrameLocks/>
          </p:cNvGraphicFramePr>
          <p:nvPr>
            <p:extLst>
              <p:ext uri="{D42A27DB-BD31-4B8C-83A1-F6EECF244321}">
                <p14:modId xmlns:p14="http://schemas.microsoft.com/office/powerpoint/2010/main" val="1143439817"/>
              </p:ext>
            </p:extLst>
          </p:nvPr>
        </p:nvGraphicFramePr>
        <p:xfrm>
          <a:off x="1143000" y="137897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B32B731-88E6-6EC5-7D3D-98AAF560F071}"/>
              </a:ext>
            </a:extLst>
          </p:cNvPr>
          <p:cNvGraphicFramePr>
            <a:graphicFrameLocks/>
          </p:cNvGraphicFramePr>
          <p:nvPr>
            <p:extLst>
              <p:ext uri="{D42A27DB-BD31-4B8C-83A1-F6EECF244321}">
                <p14:modId xmlns:p14="http://schemas.microsoft.com/office/powerpoint/2010/main" val="2161312112"/>
              </p:ext>
            </p:extLst>
          </p:nvPr>
        </p:nvGraphicFramePr>
        <p:xfrm>
          <a:off x="6477000" y="137897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144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3B6A9-A57D-C4D8-3119-68E8ACB373D6}"/>
              </a:ext>
            </a:extLst>
          </p:cNvPr>
          <p:cNvSpPr>
            <a:spLocks noGrp="1"/>
          </p:cNvSpPr>
          <p:nvPr>
            <p:ph sz="half" idx="1"/>
          </p:nvPr>
        </p:nvSpPr>
        <p:spPr>
          <a:xfrm>
            <a:off x="838200" y="442452"/>
            <a:ext cx="5181600" cy="5928851"/>
          </a:xfrm>
        </p:spPr>
        <p:txBody>
          <a:bodyPr>
            <a:normAutofit fontScale="92500" lnSpcReduction="20000"/>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The names of all employees who have sold more than the average sales amount for their office.</a:t>
            </a: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1900" b="1" i="1" dirty="0">
              <a:latin typeface="Times New Roman" panose="02020603050405020304" pitchFamily="18" charset="0"/>
              <a:cs typeface="Times New Roman" panose="02020603050405020304" pitchFamily="18" charset="0"/>
            </a:endParaRPr>
          </a:p>
          <a:p>
            <a:pPr marL="0" indent="0">
              <a:buNone/>
            </a:pPr>
            <a:endParaRPr lang="en-US" sz="1900" b="1" i="1" dirty="0">
              <a:latin typeface="Times New Roman" panose="02020603050405020304" pitchFamily="18" charset="0"/>
              <a:cs typeface="Times New Roman" panose="02020603050405020304" pitchFamily="18" charset="0"/>
            </a:endParaRPr>
          </a:p>
          <a:p>
            <a:pPr marL="0" indent="0">
              <a:buNone/>
            </a:pPr>
            <a:endParaRPr lang="en-US" sz="1900" b="1" i="1" dirty="0">
              <a:latin typeface="Times New Roman" panose="02020603050405020304" pitchFamily="18" charset="0"/>
              <a:cs typeface="Times New Roman" panose="02020603050405020304" pitchFamily="18" charset="0"/>
            </a:endParaRPr>
          </a:p>
          <a:p>
            <a:pPr marL="0" indent="0">
              <a:buNone/>
            </a:pPr>
            <a:r>
              <a:rPr lang="en-US" sz="1900" b="1" i="1" dirty="0">
                <a:latin typeface="Times New Roman" panose="02020603050405020304" pitchFamily="18" charset="0"/>
                <a:cs typeface="Times New Roman" panose="02020603050405020304" pitchFamily="18" charset="0"/>
              </a:rPr>
              <a:t>This query calculates the total and average sales for each employee by summing and averaging the product of quantity Ordered and price Each. It groups the results by the employee's full name and filters to include only those employees whose total sales exceed their average sales. This identifies high-performing employees in terms of sales.</a:t>
            </a:r>
            <a:endParaRPr lang="en-GB" sz="19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DE88F62-398E-17AC-C7A9-32AC879A9B9A}"/>
              </a:ext>
            </a:extLst>
          </p:cNvPr>
          <p:cNvSpPr>
            <a:spLocks noGrp="1"/>
          </p:cNvSpPr>
          <p:nvPr>
            <p:ph sz="half" idx="2"/>
          </p:nvPr>
        </p:nvSpPr>
        <p:spPr>
          <a:xfrm>
            <a:off x="6172200" y="442452"/>
            <a:ext cx="5181600" cy="5928851"/>
          </a:xfrm>
        </p:spPr>
        <p:txBody>
          <a:bodyPr>
            <a:normAutofit fontScale="92500" lnSpcReduction="20000"/>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The average order amount for each customer.</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GB" b="1" i="1" dirty="0">
              <a:latin typeface="Times New Roman" panose="02020603050405020304" pitchFamily="18" charset="0"/>
              <a:cs typeface="Times New Roman" panose="02020603050405020304" pitchFamily="18" charset="0"/>
            </a:endParaRPr>
          </a:p>
          <a:p>
            <a:pPr marL="0" indent="0">
              <a:buNone/>
            </a:pPr>
            <a:endParaRPr lang="en-GB" b="1" i="1" dirty="0">
              <a:latin typeface="Times New Roman" panose="02020603050405020304" pitchFamily="18" charset="0"/>
              <a:cs typeface="Times New Roman" panose="02020603050405020304" pitchFamily="18" charset="0"/>
            </a:endParaRPr>
          </a:p>
          <a:p>
            <a:pPr marL="0" indent="0">
              <a:buNone/>
            </a:pPr>
            <a:endParaRPr lang="en-GB" b="1" i="1" dirty="0">
              <a:latin typeface="Times New Roman" panose="02020603050405020304" pitchFamily="18" charset="0"/>
              <a:cs typeface="Times New Roman" panose="02020603050405020304" pitchFamily="18" charset="0"/>
            </a:endParaRPr>
          </a:p>
          <a:p>
            <a:pPr marL="0" indent="0">
              <a:buNone/>
            </a:pPr>
            <a:endParaRPr lang="en-GB" b="1" i="1" dirty="0">
              <a:latin typeface="Times New Roman" panose="02020603050405020304" pitchFamily="18" charset="0"/>
              <a:cs typeface="Times New Roman" panose="02020603050405020304" pitchFamily="18" charset="0"/>
            </a:endParaRPr>
          </a:p>
          <a:p>
            <a:pPr marL="0" indent="0">
              <a:buNone/>
            </a:pPr>
            <a:endParaRPr lang="en-GB" b="1" i="1" dirty="0">
              <a:latin typeface="Times New Roman" panose="02020603050405020304" pitchFamily="18" charset="0"/>
              <a:cs typeface="Times New Roman" panose="02020603050405020304" pitchFamily="18" charset="0"/>
            </a:endParaRPr>
          </a:p>
          <a:p>
            <a:pPr marL="0" indent="0">
              <a:buNone/>
            </a:pPr>
            <a:endParaRPr lang="en-GB" b="1" i="1" dirty="0">
              <a:latin typeface="Times New Roman" panose="02020603050405020304" pitchFamily="18" charset="0"/>
              <a:cs typeface="Times New Roman" panose="02020603050405020304" pitchFamily="18" charset="0"/>
            </a:endParaRPr>
          </a:p>
          <a:p>
            <a:pPr marL="0" indent="0">
              <a:buNone/>
            </a:pPr>
            <a:endParaRPr lang="en-GB" b="1" i="1" dirty="0">
              <a:latin typeface="Times New Roman" panose="02020603050405020304" pitchFamily="18" charset="0"/>
              <a:cs typeface="Times New Roman" panose="02020603050405020304" pitchFamily="18" charset="0"/>
            </a:endParaRPr>
          </a:p>
          <a:p>
            <a:pPr marL="0" indent="0">
              <a:buNone/>
            </a:pPr>
            <a:endParaRPr lang="en-US" sz="1900" b="1" i="1" dirty="0">
              <a:latin typeface="Times New Roman" panose="02020603050405020304" pitchFamily="18" charset="0"/>
              <a:cs typeface="Times New Roman" panose="02020603050405020304" pitchFamily="18" charset="0"/>
            </a:endParaRPr>
          </a:p>
          <a:p>
            <a:pPr marL="0" indent="0">
              <a:buNone/>
            </a:pPr>
            <a:r>
              <a:rPr lang="en-US" sz="1900" b="1" i="1" dirty="0">
                <a:latin typeface="Times New Roman" panose="02020603050405020304" pitchFamily="18" charset="0"/>
                <a:cs typeface="Times New Roman" panose="02020603050405020304" pitchFamily="18" charset="0"/>
              </a:rPr>
              <a:t>This query computes the average order amount for each customer by multiplying quantity Ordered by price Each. It joins the customers, orders, and order details tables, grouping the results by customer Number to provide insights into customer spending patterns.</a:t>
            </a:r>
            <a:endParaRPr lang="en-GB" sz="1900" b="1" i="1"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94741299-4D4F-B126-EDD6-CED5D0572B29}"/>
              </a:ext>
            </a:extLst>
          </p:cNvPr>
          <p:cNvGraphicFramePr>
            <a:graphicFrameLocks/>
          </p:cNvGraphicFramePr>
          <p:nvPr>
            <p:extLst>
              <p:ext uri="{D42A27DB-BD31-4B8C-83A1-F6EECF244321}">
                <p14:modId xmlns:p14="http://schemas.microsoft.com/office/powerpoint/2010/main" val="3609471329"/>
              </p:ext>
            </p:extLst>
          </p:nvPr>
        </p:nvGraphicFramePr>
        <p:xfrm>
          <a:off x="1143000" y="158545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6B58CEC-232A-5918-A5E7-563ACDAD76D7}"/>
              </a:ext>
            </a:extLst>
          </p:cNvPr>
          <p:cNvGraphicFramePr>
            <a:graphicFrameLocks/>
          </p:cNvGraphicFramePr>
          <p:nvPr>
            <p:extLst>
              <p:ext uri="{D42A27DB-BD31-4B8C-83A1-F6EECF244321}">
                <p14:modId xmlns:p14="http://schemas.microsoft.com/office/powerpoint/2010/main" val="2899685478"/>
              </p:ext>
            </p:extLst>
          </p:nvPr>
        </p:nvGraphicFramePr>
        <p:xfrm>
          <a:off x="6477000" y="1585452"/>
          <a:ext cx="4572000" cy="27431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5627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357AE-3ED3-A50B-43BE-CB523A63A596}"/>
              </a:ext>
            </a:extLst>
          </p:cNvPr>
          <p:cNvSpPr>
            <a:spLocks noGrp="1"/>
          </p:cNvSpPr>
          <p:nvPr>
            <p:ph sz="half" idx="1"/>
          </p:nvPr>
        </p:nvSpPr>
        <p:spPr>
          <a:xfrm>
            <a:off x="838200" y="501445"/>
            <a:ext cx="5181600" cy="5675518"/>
          </a:xfrm>
        </p:spPr>
        <p:txBody>
          <a:bodyPr>
            <a:normAutofit/>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 The number of orders placed in each month.</a:t>
            </a: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This query</a:t>
            </a:r>
            <a:r>
              <a:rPr lang="en-US" sz="2400" b="1" i="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counts the number of orders placed each month by extracting the month number and name from the </a:t>
            </a:r>
            <a:r>
              <a:rPr lang="en-US" sz="1800" b="1" i="1" dirty="0" err="1">
                <a:latin typeface="Times New Roman" panose="02020603050405020304" pitchFamily="18" charset="0"/>
                <a:cs typeface="Times New Roman" panose="02020603050405020304" pitchFamily="18" charset="0"/>
              </a:rPr>
              <a:t>orderdate</a:t>
            </a:r>
            <a:r>
              <a:rPr lang="en-US" sz="1800" b="1" i="1" dirty="0">
                <a:latin typeface="Times New Roman" panose="02020603050405020304" pitchFamily="18" charset="0"/>
                <a:cs typeface="Times New Roman" panose="02020603050405020304" pitchFamily="18" charset="0"/>
              </a:rPr>
              <a:t>. It groups the results by both the month number and month name, providing a summary of orders per month, which helps analyze seasonal trends in order placement.</a:t>
            </a:r>
            <a:endParaRPr lang="en-GB" sz="18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96B2B21-14C9-0B44-8A12-12470135356F}"/>
              </a:ext>
            </a:extLst>
          </p:cNvPr>
          <p:cNvSpPr>
            <a:spLocks noGrp="1"/>
          </p:cNvSpPr>
          <p:nvPr>
            <p:ph sz="half" idx="2"/>
          </p:nvPr>
        </p:nvSpPr>
        <p:spPr>
          <a:xfrm>
            <a:off x="6172200" y="501445"/>
            <a:ext cx="5181600" cy="5675518"/>
          </a:xfrm>
        </p:spPr>
        <p:txBody>
          <a:bodyPr>
            <a:normAutofit/>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The most frequently ordered products.</a:t>
            </a: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18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This query counts the number of orders for each product, listing product names alongside their order counts, and sorts the results in descending order to highlight the most frequently ordered products.</a:t>
            </a:r>
            <a:endParaRPr lang="en-GB" sz="1800" b="1" i="1"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1A3942B7-8E01-70B9-272D-8DACC4948175}"/>
              </a:ext>
            </a:extLst>
          </p:cNvPr>
          <p:cNvGraphicFramePr>
            <a:graphicFrameLocks/>
          </p:cNvGraphicFramePr>
          <p:nvPr>
            <p:extLst>
              <p:ext uri="{D42A27DB-BD31-4B8C-83A1-F6EECF244321}">
                <p14:modId xmlns:p14="http://schemas.microsoft.com/office/powerpoint/2010/main" val="1781942984"/>
              </p:ext>
            </p:extLst>
          </p:nvPr>
        </p:nvGraphicFramePr>
        <p:xfrm>
          <a:off x="1143000" y="158545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88C303F-DB24-07A2-262E-5C8F5C161C27}"/>
              </a:ext>
            </a:extLst>
          </p:cNvPr>
          <p:cNvGraphicFramePr>
            <a:graphicFrameLocks/>
          </p:cNvGraphicFramePr>
          <p:nvPr>
            <p:extLst>
              <p:ext uri="{D42A27DB-BD31-4B8C-83A1-F6EECF244321}">
                <p14:modId xmlns:p14="http://schemas.microsoft.com/office/powerpoint/2010/main" val="228779152"/>
              </p:ext>
            </p:extLst>
          </p:nvPr>
        </p:nvGraphicFramePr>
        <p:xfrm>
          <a:off x="6477000" y="158545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7117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D4D0F-9CA6-B1F8-A0F9-701F6FC4792A}"/>
              </a:ext>
            </a:extLst>
          </p:cNvPr>
          <p:cNvSpPr>
            <a:spLocks noGrp="1"/>
          </p:cNvSpPr>
          <p:nvPr>
            <p:ph sz="half" idx="1"/>
          </p:nvPr>
        </p:nvSpPr>
        <p:spPr>
          <a:xfrm>
            <a:off x="838200" y="560439"/>
            <a:ext cx="5181600" cy="5616524"/>
          </a:xfrm>
        </p:spPr>
        <p:txBody>
          <a:bodyPr>
            <a:normAutofit/>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The most profitable orders based on total revenue.</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1900" b="1" i="1" dirty="0">
              <a:latin typeface="Times New Roman" panose="02020603050405020304" pitchFamily="18" charset="0"/>
              <a:cs typeface="Times New Roman" panose="02020603050405020304" pitchFamily="18" charset="0"/>
            </a:endParaRPr>
          </a:p>
          <a:p>
            <a:pPr marL="0" indent="0">
              <a:buNone/>
            </a:pPr>
            <a:r>
              <a:rPr lang="en-US" sz="1900" b="1" i="1" dirty="0">
                <a:latin typeface="Times New Roman" panose="02020603050405020304" pitchFamily="18" charset="0"/>
                <a:cs typeface="Times New Roman" panose="02020603050405020304" pitchFamily="18" charset="0"/>
              </a:rPr>
              <a:t>This query retrieves the top 10 orders with the highest total revenue by summing </a:t>
            </a:r>
            <a:r>
              <a:rPr lang="en-US" sz="1800" b="1" i="1" dirty="0">
                <a:latin typeface="Times New Roman" panose="02020603050405020304" pitchFamily="18" charset="0"/>
                <a:cs typeface="Times New Roman" panose="02020603050405020304" pitchFamily="18" charset="0"/>
              </a:rPr>
              <a:t>quantityOrdered</a:t>
            </a:r>
            <a:r>
              <a:rPr lang="en-US" sz="1900" b="1" i="1" dirty="0">
                <a:latin typeface="Times New Roman" panose="02020603050405020304" pitchFamily="18" charset="0"/>
                <a:cs typeface="Times New Roman" panose="02020603050405020304" pitchFamily="18" charset="0"/>
              </a:rPr>
              <a:t> and price Each, grouping by orderNumber and sorting in descending order of revenue.</a:t>
            </a:r>
          </a:p>
          <a:p>
            <a:pPr marL="0" indent="0">
              <a:buNone/>
            </a:pPr>
            <a:endParaRPr lang="en-GB" sz="2400" b="1" i="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5CA7F6F8-D0BC-F3B9-F8E6-5E40A56FA7E2}"/>
              </a:ext>
            </a:extLst>
          </p:cNvPr>
          <p:cNvSpPr>
            <a:spLocks noGrp="1"/>
          </p:cNvSpPr>
          <p:nvPr>
            <p:ph sz="half" idx="2"/>
          </p:nvPr>
        </p:nvSpPr>
        <p:spPr>
          <a:xfrm>
            <a:off x="6172200" y="560439"/>
            <a:ext cx="5181600" cy="5616524"/>
          </a:xfrm>
        </p:spPr>
        <p:txBody>
          <a:bodyPr>
            <a:normAutofit/>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 The orders with delayed shipping (</a:t>
            </a:r>
            <a:r>
              <a:rPr lang="en-US" sz="2400" b="1" i="1" dirty="0" err="1">
                <a:solidFill>
                  <a:srgbClr val="FF0000"/>
                </a:solidFill>
                <a:latin typeface="Times New Roman" panose="02020603050405020304" pitchFamily="18" charset="0"/>
                <a:cs typeface="Times New Roman" panose="02020603050405020304" pitchFamily="18" charset="0"/>
              </a:rPr>
              <a:t>shippedDate</a:t>
            </a:r>
            <a:r>
              <a:rPr lang="en-US" sz="2400" b="1" i="1" dirty="0">
                <a:solidFill>
                  <a:srgbClr val="FF0000"/>
                </a:solidFill>
                <a:latin typeface="Times New Roman" panose="02020603050405020304" pitchFamily="18" charset="0"/>
                <a:cs typeface="Times New Roman" panose="02020603050405020304" pitchFamily="18" charset="0"/>
              </a:rPr>
              <a:t> &gt; </a:t>
            </a:r>
            <a:r>
              <a:rPr lang="en-US" sz="2400" b="1" i="1" dirty="0" err="1">
                <a:solidFill>
                  <a:srgbClr val="FF0000"/>
                </a:solidFill>
                <a:latin typeface="Times New Roman" panose="02020603050405020304" pitchFamily="18" charset="0"/>
                <a:cs typeface="Times New Roman" panose="02020603050405020304" pitchFamily="18" charset="0"/>
              </a:rPr>
              <a:t>requiredDate</a:t>
            </a:r>
            <a:r>
              <a:rPr lang="en-US" sz="2400" b="1" i="1" dirty="0">
                <a:solidFill>
                  <a:srgbClr val="FF0000"/>
                </a:solidFill>
                <a:latin typeface="Times New Roman" panose="02020603050405020304" pitchFamily="18" charset="0"/>
                <a:cs typeface="Times New Roman" panose="02020603050405020304" pitchFamily="18" charset="0"/>
              </a:rPr>
              <a:t>).</a:t>
            </a: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This query retrieves order numbers for orders that were shipped later than their required delivery dates, highlighting instances of shipping delays.</a:t>
            </a:r>
            <a:endParaRPr lang="en-GB" sz="1800" b="1" i="1"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AF0FEDCC-C97D-2939-E1BE-B702D534B48D}"/>
              </a:ext>
            </a:extLst>
          </p:cNvPr>
          <p:cNvGraphicFramePr>
            <a:graphicFrameLocks/>
          </p:cNvGraphicFramePr>
          <p:nvPr>
            <p:extLst>
              <p:ext uri="{D42A27DB-BD31-4B8C-83A1-F6EECF244321}">
                <p14:modId xmlns:p14="http://schemas.microsoft.com/office/powerpoint/2010/main" val="3840098356"/>
              </p:ext>
            </p:extLst>
          </p:nvPr>
        </p:nvGraphicFramePr>
        <p:xfrm>
          <a:off x="1143000" y="1546123"/>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83D454DB-C5D9-3817-ECAF-080A294E9DE7}"/>
              </a:ext>
            </a:extLst>
          </p:cNvPr>
          <p:cNvPicPr>
            <a:picLocks noChangeAspect="1"/>
          </p:cNvPicPr>
          <p:nvPr/>
        </p:nvPicPr>
        <p:blipFill>
          <a:blip r:embed="rId3"/>
          <a:stretch>
            <a:fillRect/>
          </a:stretch>
        </p:blipFill>
        <p:spPr>
          <a:xfrm>
            <a:off x="7269245" y="2502792"/>
            <a:ext cx="2651504" cy="829861"/>
          </a:xfrm>
          <a:prstGeom prst="rect">
            <a:avLst/>
          </a:prstGeom>
        </p:spPr>
      </p:pic>
    </p:spTree>
    <p:extLst>
      <p:ext uri="{BB962C8B-B14F-4D97-AF65-F5344CB8AC3E}">
        <p14:creationId xmlns:p14="http://schemas.microsoft.com/office/powerpoint/2010/main" val="167448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9CDB-0BDA-A606-B7C1-D5F126CA232F}"/>
              </a:ext>
            </a:extLst>
          </p:cNvPr>
          <p:cNvSpPr>
            <a:spLocks noGrp="1"/>
          </p:cNvSpPr>
          <p:nvPr>
            <p:ph type="title"/>
          </p:nvPr>
        </p:nvSpPr>
        <p:spPr>
          <a:xfrm>
            <a:off x="838200" y="18255"/>
            <a:ext cx="10515600" cy="1112455"/>
          </a:xfrm>
        </p:spPr>
        <p:txBody>
          <a:bodyPr/>
          <a:lstStyle/>
          <a:p>
            <a:r>
              <a:rPr lang="en-US" b="1" i="1" dirty="0">
                <a:latin typeface="Times New Roman" panose="02020603050405020304" pitchFamily="18" charset="0"/>
                <a:cs typeface="Times New Roman" panose="02020603050405020304" pitchFamily="18" charset="0"/>
              </a:rPr>
              <a:t>Summary:</a:t>
            </a:r>
            <a:endParaRPr lang="en-GB"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98265E-2560-338F-8BAD-0EFB8378C01C}"/>
              </a:ext>
            </a:extLst>
          </p:cNvPr>
          <p:cNvSpPr>
            <a:spLocks noGrp="1"/>
          </p:cNvSpPr>
          <p:nvPr>
            <p:ph idx="1"/>
          </p:nvPr>
        </p:nvSpPr>
        <p:spPr>
          <a:xfrm>
            <a:off x="838200" y="1130710"/>
            <a:ext cx="10515600" cy="5407742"/>
          </a:xfrm>
        </p:spPr>
        <p:txBody>
          <a:bodyPr>
            <a:normAutofit lnSpcReduction="10000"/>
          </a:bodyPr>
          <a:lstStyle/>
          <a:p>
            <a:r>
              <a:rPr lang="en-US" sz="1800" b="1" i="1" dirty="0">
                <a:latin typeface="Times New Roman" panose="02020603050405020304" pitchFamily="18" charset="0"/>
                <a:cs typeface="Times New Roman" panose="02020603050405020304" pitchFamily="18" charset="0"/>
              </a:rPr>
              <a:t>The leading customer is Euro+ Shopping Channel, with Diego </a:t>
            </a:r>
            <a:r>
              <a:rPr lang="en-US" sz="1800" b="1" i="1" dirty="0" err="1">
                <a:latin typeface="Times New Roman" panose="02020603050405020304" pitchFamily="18" charset="0"/>
                <a:cs typeface="Times New Roman" panose="02020603050405020304" pitchFamily="18" charset="0"/>
              </a:rPr>
              <a:t>Freyre</a:t>
            </a:r>
            <a:r>
              <a:rPr lang="en-US" sz="1800" b="1" i="1" dirty="0">
                <a:latin typeface="Times New Roman" panose="02020603050405020304" pitchFamily="18" charset="0"/>
                <a:cs typeface="Times New Roman" panose="02020603050405020304" pitchFamily="18" charset="0"/>
              </a:rPr>
              <a:t> as the contact person and a customer number of 141.</a:t>
            </a:r>
          </a:p>
          <a:p>
            <a:r>
              <a:rPr lang="en-US" sz="1800" b="1" i="1" dirty="0">
                <a:latin typeface="Times New Roman" panose="02020603050405020304" pitchFamily="18" charset="0"/>
                <a:cs typeface="Times New Roman" panose="02020603050405020304" pitchFamily="18" charset="0"/>
              </a:rPr>
              <a:t>Top Country and State: Denmark leads in average credit limit, while California has the highest number of customers.</a:t>
            </a:r>
          </a:p>
          <a:p>
            <a:r>
              <a:rPr lang="en-US" sz="1800" b="1" i="1" dirty="0">
                <a:latin typeface="Times New Roman" panose="02020603050405020304" pitchFamily="18" charset="0"/>
                <a:cs typeface="Times New Roman" panose="02020603050405020304" pitchFamily="18" charset="0"/>
              </a:rPr>
              <a:t>Order Patterns: A total of 98 customers placed orders, while 24 customers did not place any.</a:t>
            </a:r>
          </a:p>
          <a:p>
            <a:r>
              <a:rPr lang="en-US" sz="1800" b="1" i="1" dirty="0">
                <a:latin typeface="Times New Roman" panose="02020603050405020304" pitchFamily="18" charset="0"/>
                <a:cs typeface="Times New Roman" panose="02020603050405020304" pitchFamily="18" charset="0"/>
              </a:rPr>
              <a:t>Product Affinity: Three customers purchased the most expensive products, each priced at 214.30. The total quantity ordered by these customers is 135, resulting in total sales of 28,930.50.</a:t>
            </a:r>
          </a:p>
          <a:p>
            <a:r>
              <a:rPr lang="en-US" sz="1800" b="1" i="1" dirty="0">
                <a:latin typeface="Times New Roman" panose="02020603050405020304" pitchFamily="18" charset="0"/>
                <a:cs typeface="Times New Roman" panose="02020603050405020304" pitchFamily="18" charset="0"/>
              </a:rPr>
              <a:t>Employee Distribution: Office code 1 has the highest number of employees, with 6, followed by office code 4, which has 5 employees.</a:t>
            </a:r>
          </a:p>
          <a:p>
            <a:r>
              <a:rPr lang="en-US" sz="1800" b="1" i="1" dirty="0">
                <a:latin typeface="Times New Roman" panose="02020603050405020304" pitchFamily="18" charset="0"/>
                <a:cs typeface="Times New Roman" panose="02020603050405020304" pitchFamily="18" charset="0"/>
              </a:rPr>
              <a:t>Office Profitability: Office 4 is the most profitable, with total sales of 3,085,581.58, followed by office 7 with sales of 1,436,950.70.</a:t>
            </a:r>
          </a:p>
          <a:p>
            <a:r>
              <a:rPr lang="en-US" sz="1800" b="1" i="1" dirty="0">
                <a:latin typeface="Times New Roman" panose="02020603050405020304" pitchFamily="18" charset="0"/>
                <a:cs typeface="Times New Roman" panose="02020603050405020304" pitchFamily="18" charset="0"/>
              </a:rPr>
              <a:t>Global Offices: The USA has the most offices, with 3, while other countries each have 1 office.</a:t>
            </a:r>
          </a:p>
          <a:p>
            <a:r>
              <a:rPr lang="en-US" sz="1800" b="1" i="1" dirty="0">
                <a:latin typeface="Times New Roman" panose="02020603050405020304" pitchFamily="18" charset="0"/>
                <a:cs typeface="Times New Roman" panose="02020603050405020304" pitchFamily="18" charset="0"/>
              </a:rPr>
              <a:t>Product Variety: Classic Cars offer the widest variety, with 38 products, followed by Vintage Cars with 24.</a:t>
            </a:r>
          </a:p>
          <a:p>
            <a:r>
              <a:rPr lang="en-US" sz="1800" b="1" i="1" dirty="0">
                <a:latin typeface="Times New Roman" panose="02020603050405020304" pitchFamily="18" charset="0"/>
                <a:cs typeface="Times New Roman" panose="02020603050405020304" pitchFamily="18" charset="0"/>
              </a:rPr>
              <a:t>High-Performing Product Lines: Classic Cars are the top-performing product line, generating sales of 3,855,742.49.</a:t>
            </a:r>
          </a:p>
          <a:p>
            <a:r>
              <a:rPr lang="en-US" sz="1800" b="1" i="1" dirty="0">
                <a:latin typeface="Times New Roman" panose="02020603050405020304" pitchFamily="18" charset="0"/>
                <a:cs typeface="Times New Roman" panose="02020603050405020304" pitchFamily="18" charset="0"/>
              </a:rPr>
              <a:t>Customer Popularity: The most popular product is the 1992 Ferrari 360 Spider Red, with a total of 1,808 units ordered by customers.</a:t>
            </a:r>
          </a:p>
          <a:p>
            <a:endParaRPr lang="en-US" sz="2200" dirty="0"/>
          </a:p>
          <a:p>
            <a:endParaRPr lang="en-US" dirty="0"/>
          </a:p>
          <a:p>
            <a:endParaRPr lang="en-GB" dirty="0"/>
          </a:p>
        </p:txBody>
      </p:sp>
    </p:spTree>
    <p:extLst>
      <p:ext uri="{BB962C8B-B14F-4D97-AF65-F5344CB8AC3E}">
        <p14:creationId xmlns:p14="http://schemas.microsoft.com/office/powerpoint/2010/main" val="58056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07D3-93A3-C406-82BC-36734957B891}"/>
              </a:ext>
            </a:extLst>
          </p:cNvPr>
          <p:cNvSpPr>
            <a:spLocks noGrp="1"/>
          </p:cNvSpPr>
          <p:nvPr>
            <p:ph type="title"/>
          </p:nvPr>
        </p:nvSpPr>
        <p:spPr>
          <a:xfrm>
            <a:off x="527255" y="247137"/>
            <a:ext cx="10515600" cy="1325563"/>
          </a:xfrm>
        </p:spPr>
        <p:txBody>
          <a:bodyPr/>
          <a:lstStyle/>
          <a:p>
            <a:r>
              <a:rPr lang="en-US" b="1" i="1" dirty="0">
                <a:latin typeface="Times New Roman" panose="02020603050405020304" pitchFamily="18" charset="0"/>
                <a:cs typeface="Times New Roman" panose="02020603050405020304" pitchFamily="18" charset="0"/>
              </a:rPr>
              <a:t>Summary Continues</a:t>
            </a:r>
            <a:br>
              <a:rPr lang="en-US" b="1" i="1" dirty="0">
                <a:latin typeface="Times New Roman" panose="02020603050405020304" pitchFamily="18" charset="0"/>
                <a:cs typeface="Times New Roman" panose="02020603050405020304" pitchFamily="18" charset="0"/>
              </a:rPr>
            </a:br>
            <a:endParaRPr lang="en-GB" b="1" i="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AFBB609-0485-C4B9-263C-F3C5A27E0DF1}"/>
              </a:ext>
            </a:extLst>
          </p:cNvPr>
          <p:cNvSpPr>
            <a:spLocks noGrp="1" noChangeArrowheads="1"/>
          </p:cNvSpPr>
          <p:nvPr>
            <p:ph idx="1"/>
          </p:nvPr>
        </p:nvSpPr>
        <p:spPr bwMode="auto">
          <a:xfrm>
            <a:off x="527255" y="1003970"/>
            <a:ext cx="113538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Employees: The company has a total of 23 employees.</a:t>
            </a:r>
          </a:p>
          <a:p>
            <a:pPr marR="0" lvl="0" algn="l" defTabSz="914400" rtl="0" eaLnBrk="0" fontAlgn="base" latinLnBrk="0" hangingPunct="0">
              <a:lnSpc>
                <a:spcPct val="100000"/>
              </a:lnSpc>
              <a:spcBef>
                <a:spcPct val="0"/>
              </a:spcBef>
              <a:spcAft>
                <a:spcPct val="0"/>
              </a:spcAft>
              <a:buClrTx/>
              <a:buSzTx/>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Unassigned Manager: Diane Murphy, with employee number 1002, has not been assigned a manager.</a:t>
            </a:r>
          </a:p>
          <a:p>
            <a:pPr marR="0" lvl="0" algn="l" defTabSz="914400" rtl="0" eaLnBrk="0" fontAlgn="base" latinLnBrk="0" hangingPunct="0">
              <a:lnSpc>
                <a:spcPct val="100000"/>
              </a:lnSpc>
              <a:spcBef>
                <a:spcPct val="0"/>
              </a:spcBef>
              <a:spcAft>
                <a:spcPct val="0"/>
              </a:spcAft>
              <a:buClrTx/>
              <a:buSzTx/>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Sales Performance: Gerard Hernandez, employee number 1370, is the top sales representative, having sold 397 units.</a:t>
            </a:r>
          </a:p>
          <a:p>
            <a:pPr marR="0" lvl="0" algn="l" defTabSz="914400" rtl="0" eaLnBrk="0" fontAlgn="base" latinLnBrk="0" hangingPunct="0">
              <a:lnSpc>
                <a:spcPct val="100000"/>
              </a:lnSpc>
              <a:spcBef>
                <a:spcPct val="0"/>
              </a:spcBef>
              <a:spcAft>
                <a:spcPct val="0"/>
              </a:spcAft>
              <a:buClrTx/>
              <a:buSzTx/>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Sales Achievement: Gerard Hernandez also leads in total sales, generating 1,260,397.81 in revenue.</a:t>
            </a:r>
          </a:p>
          <a:p>
            <a:pPr marR="0" lvl="0" algn="l" defTabSz="914400" rtl="0" eaLnBrk="0" fontAlgn="base" latinLnBrk="0" hangingPunct="0">
              <a:lnSpc>
                <a:spcPct val="100000"/>
              </a:lnSpc>
              <a:spcBef>
                <a:spcPct val="0"/>
              </a:spcBef>
              <a:spcAft>
                <a:spcPct val="0"/>
              </a:spcAft>
              <a:buClrTx/>
              <a:buSzTx/>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Volume: The total number of orders placed is 327, with order number 10165 having the highest total sales.</a:t>
            </a:r>
          </a:p>
          <a:p>
            <a:pPr marR="0" lvl="0" algn="l" defTabSz="914400" rtl="0" eaLnBrk="0" fontAlgn="base" latinLnBrk="0" hangingPunct="0">
              <a:lnSpc>
                <a:spcPct val="100000"/>
              </a:lnSpc>
              <a:spcBef>
                <a:spcPct val="0"/>
              </a:spcBef>
              <a:spcAft>
                <a:spcPct val="0"/>
              </a:spcAft>
              <a:buClrTx/>
              <a:buSzTx/>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Sales Trends: November has the highest number of orders placed, while August has the fewest.</a:t>
            </a:r>
          </a:p>
          <a:p>
            <a:pPr marR="0" lvl="0" algn="l" defTabSz="914400" rtl="0" eaLnBrk="0" fontAlgn="base" latinLnBrk="0" hangingPunct="0">
              <a:lnSpc>
                <a:spcPct val="100000"/>
              </a:lnSpc>
              <a:spcBef>
                <a:spcPct val="0"/>
              </a:spcBef>
              <a:spcAft>
                <a:spcPct val="0"/>
              </a:spcAft>
              <a:buClrTx/>
              <a:buSzTx/>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Status: There are 4 orders currently on hold, and 6 orders are in process.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High-Value Order: Order number 10165 holds the highest value in total sales.</a:t>
            </a:r>
          </a:p>
          <a:p>
            <a:pPr marR="0" lvl="0" algn="l" defTabSz="914400" rtl="0" eaLnBrk="0" fontAlgn="base" latinLnBrk="0" hangingPunct="0">
              <a:lnSpc>
                <a:spcPct val="100000"/>
              </a:lnSpc>
              <a:spcBef>
                <a:spcPct val="0"/>
              </a:spcBef>
              <a:spcAft>
                <a:spcPct val="0"/>
              </a:spcAft>
              <a:buClrTx/>
              <a:buSzTx/>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Popular Product: The 1992 Ferrari 360 Spider Red is the most popular product, with 1,808 units sold.</a:t>
            </a:r>
          </a:p>
          <a:p>
            <a:pPr marR="0" lvl="0" algn="l" defTabSz="914400" rtl="0" eaLnBrk="0" fontAlgn="base" latinLnBrk="0" hangingPunct="0">
              <a:lnSpc>
                <a:spcPct val="100000"/>
              </a:lnSpc>
              <a:spcBef>
                <a:spcPct val="0"/>
              </a:spcBef>
              <a:spcAft>
                <a:spcPct val="0"/>
              </a:spcAft>
              <a:buClrTx/>
              <a:buSzTx/>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74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1C34E-9687-EBC9-C994-0551874A48DC}"/>
              </a:ext>
            </a:extLst>
          </p:cNvPr>
          <p:cNvSpPr txBox="1"/>
          <p:nvPr/>
        </p:nvSpPr>
        <p:spPr>
          <a:xfrm>
            <a:off x="2576052" y="2379406"/>
            <a:ext cx="7030064" cy="1323439"/>
          </a:xfrm>
          <a:prstGeom prst="rect">
            <a:avLst/>
          </a:prstGeom>
          <a:noFill/>
        </p:spPr>
        <p:txBody>
          <a:bodyPr wrap="square" rtlCol="0">
            <a:spAutoFit/>
          </a:bodyPr>
          <a:lstStyle/>
          <a:p>
            <a:pPr algn="ctr"/>
            <a:r>
              <a:rPr lang="en-US" sz="8000" b="1" i="1" dirty="0">
                <a:latin typeface="Times New Roman" panose="02020603050405020304" pitchFamily="18" charset="0"/>
                <a:cs typeface="Times New Roman" panose="02020603050405020304" pitchFamily="18" charset="0"/>
              </a:rPr>
              <a:t>Thank you</a:t>
            </a:r>
            <a:endParaRPr lang="en-GB" sz="8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55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966A-0CA1-4FEF-F401-530641EB21A1}"/>
              </a:ext>
            </a:extLst>
          </p:cNvPr>
          <p:cNvSpPr>
            <a:spLocks noGrp="1"/>
          </p:cNvSpPr>
          <p:nvPr>
            <p:ph type="title"/>
          </p:nvPr>
        </p:nvSpPr>
        <p:spPr/>
        <p:txBody>
          <a:bodyPr/>
          <a:lstStyle/>
          <a:p>
            <a:pPr algn="ctr"/>
            <a:r>
              <a:rPr lang="en-GB" b="1" i="1" dirty="0">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67BB9A10-BEF5-A938-40F6-1F284CC7679C}"/>
              </a:ext>
            </a:extLst>
          </p:cNvPr>
          <p:cNvSpPr>
            <a:spLocks noGrp="1" noChangeArrowheads="1"/>
          </p:cNvSpPr>
          <p:nvPr>
            <p:ph idx="1"/>
          </p:nvPr>
        </p:nvSpPr>
        <p:spPr bwMode="auto">
          <a:xfrm>
            <a:off x="120580" y="1934011"/>
            <a:ext cx="1207142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Decision Making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Leveraging insights from car sales data to support strategic business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Analysis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Focusing on multiple business areas, including customer management, operations, product development, and marketing.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Industry Context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Competitive automotive industry demands actionable insights for sustained growth.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Utilizing MySQL for database analysis and efficient data handling. </a:t>
            </a:r>
          </a:p>
        </p:txBody>
      </p:sp>
    </p:spTree>
    <p:extLst>
      <p:ext uri="{BB962C8B-B14F-4D97-AF65-F5344CB8AC3E}">
        <p14:creationId xmlns:p14="http://schemas.microsoft.com/office/powerpoint/2010/main" val="127418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5170-6B06-6DDA-26CF-66F6D16D98BC}"/>
              </a:ext>
            </a:extLst>
          </p:cNvPr>
          <p:cNvSpPr>
            <a:spLocks noGrp="1"/>
          </p:cNvSpPr>
          <p:nvPr>
            <p:ph type="title"/>
          </p:nvPr>
        </p:nvSpPr>
        <p:spPr>
          <a:xfrm>
            <a:off x="838199" y="266803"/>
            <a:ext cx="10515600" cy="1325563"/>
          </a:xfrm>
        </p:spPr>
        <p:txBody>
          <a:bodyPr/>
          <a:lstStyle/>
          <a:p>
            <a:pPr algn="ctr"/>
            <a:r>
              <a:rPr lang="en-GB" b="1" i="1" dirty="0">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id="{E385034F-5BF5-D701-243B-384A67E8E0F3}"/>
              </a:ext>
            </a:extLst>
          </p:cNvPr>
          <p:cNvSpPr>
            <a:spLocks noGrp="1" noChangeArrowheads="1"/>
          </p:cNvSpPr>
          <p:nvPr>
            <p:ph idx="1"/>
          </p:nvPr>
        </p:nvSpPr>
        <p:spPr bwMode="auto">
          <a:xfrm>
            <a:off x="268374" y="1516101"/>
            <a:ext cx="1165525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Behavior and Relationship Management: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Understanding customer preferences and purchasing patterns to enhance customer engagement and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Operational Efficiency and Cost Optimization: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areas to streamline processes and reduce costs within operations and procurement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Development: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product performance and customer feedback to guide new product innovation and development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and Sales Strategies: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Evaluating the effectiveness of marketing campaigns and sales initiatives to boost revenue and market share.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Management: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Optimizing inventory levels to reduce holding costs while meeting customer demand effectively. </a:t>
            </a:r>
          </a:p>
        </p:txBody>
      </p:sp>
    </p:spTree>
    <p:extLst>
      <p:ext uri="{BB962C8B-B14F-4D97-AF65-F5344CB8AC3E}">
        <p14:creationId xmlns:p14="http://schemas.microsoft.com/office/powerpoint/2010/main" val="7718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B63866-1340-81DC-1EFA-801DDFCD3380}"/>
              </a:ext>
            </a:extLst>
          </p:cNvPr>
          <p:cNvSpPr>
            <a:spLocks noGrp="1"/>
          </p:cNvSpPr>
          <p:nvPr>
            <p:ph type="title"/>
          </p:nvPr>
        </p:nvSpPr>
        <p:spPr>
          <a:xfrm>
            <a:off x="838200" y="23914"/>
            <a:ext cx="10515600" cy="1325563"/>
          </a:xfrm>
        </p:spPr>
        <p:txBody>
          <a:bodyPr/>
          <a:lstStyle/>
          <a:p>
            <a:r>
              <a:rPr lang="en-GB" b="1" i="1" dirty="0">
                <a:latin typeface="Times New Roman" panose="02020603050405020304" pitchFamily="18" charset="0"/>
                <a:cs typeface="Times New Roman" panose="02020603050405020304" pitchFamily="18" charset="0"/>
              </a:rPr>
              <a:t>Business related questions</a:t>
            </a:r>
          </a:p>
        </p:txBody>
      </p:sp>
      <p:sp>
        <p:nvSpPr>
          <p:cNvPr id="5" name="Content Placeholder 4">
            <a:extLst>
              <a:ext uri="{FF2B5EF4-FFF2-40B4-BE49-F238E27FC236}">
                <a16:creationId xmlns:a16="http://schemas.microsoft.com/office/drawing/2014/main" id="{4711B1BA-4E39-7A0C-5E45-1537D1110EF4}"/>
              </a:ext>
            </a:extLst>
          </p:cNvPr>
          <p:cNvSpPr>
            <a:spLocks noGrp="1"/>
          </p:cNvSpPr>
          <p:nvPr>
            <p:ph sz="half" idx="1"/>
          </p:nvPr>
        </p:nvSpPr>
        <p:spPr>
          <a:xfrm>
            <a:off x="690716" y="1145175"/>
            <a:ext cx="5181600" cy="5948799"/>
          </a:xfrm>
        </p:spPr>
        <p:txBody>
          <a:bodyPr>
            <a:normAutofit/>
          </a:bodyPr>
          <a:lstStyle/>
          <a:p>
            <a:pPr marL="0" indent="0">
              <a:buNone/>
            </a:pPr>
            <a:r>
              <a:rPr lang="en-GB" sz="2400" b="1" i="1" dirty="0">
                <a:solidFill>
                  <a:srgbClr val="FF0000"/>
                </a:solidFill>
                <a:latin typeface="Times New Roman" panose="02020603050405020304" pitchFamily="18" charset="0"/>
                <a:cs typeface="Times New Roman" panose="02020603050405020304" pitchFamily="18" charset="0"/>
              </a:rPr>
              <a:t>Top </a:t>
            </a:r>
            <a:r>
              <a:rPr lang="en-US" sz="2400" b="1" i="1" dirty="0">
                <a:solidFill>
                  <a:srgbClr val="FF0000"/>
                </a:solidFill>
                <a:latin typeface="Times New Roman" panose="02020603050405020304" pitchFamily="18" charset="0"/>
                <a:cs typeface="Times New Roman" panose="02020603050405020304" pitchFamily="18" charset="0"/>
              </a:rPr>
              <a:t>10 customers by credit limit.</a:t>
            </a:r>
          </a:p>
          <a:p>
            <a:pPr marL="0" indent="0">
              <a:buNone/>
            </a:pPr>
            <a:endParaRPr lang="en-US" sz="2000" b="1" i="1" dirty="0">
              <a:solidFill>
                <a:srgbClr val="FF0000"/>
              </a:solidFill>
            </a:endParaRPr>
          </a:p>
          <a:p>
            <a:pPr marL="0" indent="0">
              <a:buNone/>
            </a:pPr>
            <a:endParaRPr lang="en-US" sz="2000" b="1" i="1" dirty="0"/>
          </a:p>
          <a:p>
            <a:pPr marL="0" indent="0">
              <a:buNone/>
            </a:pPr>
            <a:endParaRPr lang="en-US" sz="2000" b="1" i="1" dirty="0"/>
          </a:p>
          <a:p>
            <a:pPr marL="0" indent="0">
              <a:buNone/>
            </a:pPr>
            <a:endParaRPr lang="en-US" sz="2000" b="1" i="1" dirty="0"/>
          </a:p>
          <a:p>
            <a:pPr marL="0" indent="0">
              <a:buNone/>
            </a:pPr>
            <a:endParaRPr lang="en-US" sz="2000" b="1" i="1" dirty="0"/>
          </a:p>
          <a:p>
            <a:pPr marL="0" indent="0">
              <a:buNone/>
            </a:pPr>
            <a:endParaRPr lang="en-US" sz="2000" b="1" i="1" dirty="0"/>
          </a:p>
          <a:p>
            <a:pPr marL="0" indent="0">
              <a:buNone/>
            </a:pPr>
            <a:endParaRPr lang="en-US" sz="2000" b="1" i="1" dirty="0"/>
          </a:p>
          <a:p>
            <a:pPr marL="0" indent="0">
              <a:buNone/>
            </a:pPr>
            <a:endParaRPr lang="en-US" sz="2000" b="1" i="1" dirty="0"/>
          </a:p>
          <a:p>
            <a:pPr marL="0" indent="0">
              <a:buNone/>
            </a:pPr>
            <a:endParaRPr lang="en-US" sz="1800" b="1" i="1" dirty="0"/>
          </a:p>
          <a:p>
            <a:pPr marL="0" indent="0">
              <a:buNone/>
            </a:pPr>
            <a:r>
              <a:rPr lang="en-US" sz="1800" b="1" i="1" dirty="0">
                <a:latin typeface="Times New Roman" panose="02020603050405020304" pitchFamily="18" charset="0"/>
                <a:cs typeface="Times New Roman" panose="02020603050405020304" pitchFamily="18" charset="0"/>
              </a:rPr>
              <a:t>The query fetches the names and credit limits of the 10 customers who have the highest credit limits, allowing you to identify the top customers in terms of available credit</a:t>
            </a:r>
            <a:r>
              <a:rPr lang="en-US" sz="2000" b="1" i="1" dirty="0">
                <a:latin typeface="Times New Roman" panose="02020603050405020304" pitchFamily="18" charset="0"/>
                <a:cs typeface="Times New Roman" panose="02020603050405020304" pitchFamily="18" charset="0"/>
              </a:rPr>
              <a:t>.</a:t>
            </a:r>
          </a:p>
          <a:p>
            <a:pPr marL="0" indent="0">
              <a:buNone/>
            </a:pPr>
            <a:endParaRPr lang="en-US" sz="2000" b="1" i="1" dirty="0"/>
          </a:p>
          <a:p>
            <a:pPr marL="0" indent="0">
              <a:buNone/>
            </a:pPr>
            <a:endParaRPr lang="en-US" sz="2000" b="1" i="1" dirty="0"/>
          </a:p>
          <a:p>
            <a:pPr marL="0" indent="0">
              <a:buNone/>
            </a:pPr>
            <a:endParaRPr lang="en-US" sz="2000" b="1" i="1" dirty="0"/>
          </a:p>
          <a:p>
            <a:pPr marL="0" indent="0">
              <a:buNone/>
            </a:pPr>
            <a:endParaRPr lang="en-US" sz="2000" b="1" i="1" dirty="0"/>
          </a:p>
          <a:p>
            <a:pPr marL="0" indent="0">
              <a:buNone/>
            </a:pPr>
            <a:endParaRPr lang="en-US" sz="2000" b="1" i="1" dirty="0"/>
          </a:p>
          <a:p>
            <a:pPr marL="0" indent="0">
              <a:buNone/>
            </a:pPr>
            <a:endParaRPr lang="en-GB" sz="2000" b="1" i="1" dirty="0"/>
          </a:p>
        </p:txBody>
      </p:sp>
      <p:sp>
        <p:nvSpPr>
          <p:cNvPr id="6" name="Content Placeholder 5">
            <a:extLst>
              <a:ext uri="{FF2B5EF4-FFF2-40B4-BE49-F238E27FC236}">
                <a16:creationId xmlns:a16="http://schemas.microsoft.com/office/drawing/2014/main" id="{E6362FD9-91D3-7A14-AF13-BAD853F123E0}"/>
              </a:ext>
            </a:extLst>
          </p:cNvPr>
          <p:cNvSpPr>
            <a:spLocks noGrp="1"/>
          </p:cNvSpPr>
          <p:nvPr>
            <p:ph sz="half" idx="2"/>
          </p:nvPr>
        </p:nvSpPr>
        <p:spPr>
          <a:xfrm>
            <a:off x="6022258" y="1145175"/>
            <a:ext cx="5181600" cy="5580755"/>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 </a:t>
            </a:r>
            <a:r>
              <a:rPr lang="en-US" sz="2400" b="1" i="1" dirty="0">
                <a:solidFill>
                  <a:srgbClr val="FF0000"/>
                </a:solidFill>
                <a:latin typeface="Times New Roman" panose="02020603050405020304" pitchFamily="18" charset="0"/>
                <a:cs typeface="Times New Roman" panose="02020603050405020304" pitchFamily="18" charset="0"/>
              </a:rPr>
              <a:t>Average credit limit for customers in each country.</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This query calculates the average credit limit for customers in each country, grouping the data by country. It helps to compare the average credit limits of customers across different countries.</a:t>
            </a:r>
          </a:p>
          <a:p>
            <a:pPr marL="0" indent="0">
              <a:buNone/>
            </a:pPr>
            <a:endParaRPr lang="en-GB" sz="2400" b="1" i="1"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CFB2B0F9-E8D3-C4E1-BCF2-6620130E8E58}"/>
              </a:ext>
            </a:extLst>
          </p:cNvPr>
          <p:cNvGraphicFramePr>
            <a:graphicFrameLocks/>
          </p:cNvGraphicFramePr>
          <p:nvPr>
            <p:extLst>
              <p:ext uri="{D42A27DB-BD31-4B8C-83A1-F6EECF244321}">
                <p14:modId xmlns:p14="http://schemas.microsoft.com/office/powerpoint/2010/main" val="3802573183"/>
              </p:ext>
            </p:extLst>
          </p:nvPr>
        </p:nvGraphicFramePr>
        <p:xfrm>
          <a:off x="988142"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074ED3D-250C-097F-1174-B18479907903}"/>
              </a:ext>
            </a:extLst>
          </p:cNvPr>
          <p:cNvGraphicFramePr>
            <a:graphicFrameLocks/>
          </p:cNvGraphicFramePr>
          <p:nvPr>
            <p:extLst>
              <p:ext uri="{D42A27DB-BD31-4B8C-83A1-F6EECF244321}">
                <p14:modId xmlns:p14="http://schemas.microsoft.com/office/powerpoint/2010/main" val="769638164"/>
              </p:ext>
            </p:extLst>
          </p:nvPr>
        </p:nvGraphicFramePr>
        <p:xfrm>
          <a:off x="6327058" y="2057400"/>
          <a:ext cx="4572000" cy="28035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342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B6318-59E2-9018-CA53-E7758A1BDF0B}"/>
              </a:ext>
            </a:extLst>
          </p:cNvPr>
          <p:cNvSpPr>
            <a:spLocks noGrp="1"/>
          </p:cNvSpPr>
          <p:nvPr>
            <p:ph sz="half" idx="1"/>
          </p:nvPr>
        </p:nvSpPr>
        <p:spPr>
          <a:xfrm>
            <a:off x="762000" y="570522"/>
            <a:ext cx="5181600" cy="5987593"/>
          </a:xfrm>
        </p:spPr>
        <p:txBody>
          <a:bodyPr>
            <a:normAutofit/>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Number of customers in each state.</a:t>
            </a: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The query returns the number of customers for each state, helping to see the distribution of customers across different states. Each row in the result represents a state and shows how many customers belong to that state.</a:t>
            </a:r>
            <a:endParaRPr lang="en-GB" sz="18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AD83DF0-D14C-AE74-EB8E-E64CED2D7977}"/>
              </a:ext>
            </a:extLst>
          </p:cNvPr>
          <p:cNvSpPr>
            <a:spLocks noGrp="1"/>
          </p:cNvSpPr>
          <p:nvPr>
            <p:ph sz="half" idx="2"/>
          </p:nvPr>
        </p:nvSpPr>
        <p:spPr>
          <a:xfrm>
            <a:off x="6172199" y="570523"/>
            <a:ext cx="5181600" cy="5987592"/>
          </a:xfrm>
        </p:spPr>
        <p:txBody>
          <a:bodyPr>
            <a:normAutofit/>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Total sales for each customer.</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The query returns a list of customers and their total sales, showing how much revenue each customer has generated. The results are sorted so that the customer with the highest total sales appears at the top. This allows you to identify the most valuable customers in terms of sales.</a:t>
            </a: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US" b="1" i="1" dirty="0">
              <a:latin typeface="Times New Roman" panose="02020603050405020304" pitchFamily="18" charset="0"/>
              <a:cs typeface="Times New Roman" panose="02020603050405020304" pitchFamily="18" charset="0"/>
            </a:endParaRPr>
          </a:p>
          <a:p>
            <a:pPr marL="0" indent="0">
              <a:buNone/>
            </a:pPr>
            <a:endParaRPr lang="en-US" b="1" i="1" dirty="0">
              <a:latin typeface="Times New Roman" panose="02020603050405020304" pitchFamily="18" charset="0"/>
              <a:cs typeface="Times New Roman" panose="02020603050405020304" pitchFamily="18" charset="0"/>
            </a:endParaRPr>
          </a:p>
          <a:p>
            <a:pPr marL="0" indent="0">
              <a:buNone/>
            </a:pPr>
            <a:endParaRPr lang="en-US" b="1" i="1" dirty="0">
              <a:latin typeface="Times New Roman" panose="02020603050405020304" pitchFamily="18" charset="0"/>
              <a:cs typeface="Times New Roman" panose="02020603050405020304" pitchFamily="18" charset="0"/>
            </a:endParaRPr>
          </a:p>
          <a:p>
            <a:pPr marL="0" indent="0">
              <a:buNone/>
            </a:pPr>
            <a:endParaRPr lang="en-US" b="1" i="1" dirty="0">
              <a:latin typeface="Times New Roman" panose="02020603050405020304" pitchFamily="18" charset="0"/>
              <a:cs typeface="Times New Roman" panose="02020603050405020304" pitchFamily="18" charset="0"/>
            </a:endParaRPr>
          </a:p>
          <a:p>
            <a:pPr marL="0" indent="0">
              <a:buNone/>
            </a:pPr>
            <a:endParaRPr lang="en-US" b="1" i="1" dirty="0">
              <a:latin typeface="Times New Roman" panose="02020603050405020304" pitchFamily="18" charset="0"/>
              <a:cs typeface="Times New Roman" panose="02020603050405020304" pitchFamily="18" charset="0"/>
            </a:endParaRPr>
          </a:p>
          <a:p>
            <a:pPr marL="0" indent="0">
              <a:buNone/>
            </a:pPr>
            <a:endParaRPr lang="en-US" b="1" i="1" dirty="0">
              <a:latin typeface="Times New Roman" panose="02020603050405020304" pitchFamily="18" charset="0"/>
              <a:cs typeface="Times New Roman" panose="02020603050405020304" pitchFamily="18" charset="0"/>
            </a:endParaRPr>
          </a:p>
          <a:p>
            <a:pPr marL="0" indent="0">
              <a:buNone/>
            </a:pPr>
            <a:endParaRPr lang="en-GB" b="1" i="1"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978CDBC8-C7D6-0157-8EBC-DA383C294899}"/>
              </a:ext>
            </a:extLst>
          </p:cNvPr>
          <p:cNvGraphicFramePr>
            <a:graphicFrameLocks/>
          </p:cNvGraphicFramePr>
          <p:nvPr>
            <p:extLst>
              <p:ext uri="{D42A27DB-BD31-4B8C-83A1-F6EECF244321}">
                <p14:modId xmlns:p14="http://schemas.microsoft.com/office/powerpoint/2010/main" val="2427888094"/>
              </p:ext>
            </p:extLst>
          </p:nvPr>
        </p:nvGraphicFramePr>
        <p:xfrm>
          <a:off x="838201" y="1428136"/>
          <a:ext cx="468507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BC0D12F0-16D9-181E-6AEA-E7288D335096}"/>
              </a:ext>
            </a:extLst>
          </p:cNvPr>
          <p:cNvGraphicFramePr>
            <a:graphicFrameLocks/>
          </p:cNvGraphicFramePr>
          <p:nvPr>
            <p:extLst>
              <p:ext uri="{D42A27DB-BD31-4B8C-83A1-F6EECF244321}">
                <p14:modId xmlns:p14="http://schemas.microsoft.com/office/powerpoint/2010/main" val="2993023365"/>
              </p:ext>
            </p:extLst>
          </p:nvPr>
        </p:nvGraphicFramePr>
        <p:xfrm>
          <a:off x="6476999" y="142813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548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4BE3C-B907-B003-2BB0-4BD9E662CF57}"/>
              </a:ext>
            </a:extLst>
          </p:cNvPr>
          <p:cNvSpPr>
            <a:spLocks noGrp="1"/>
          </p:cNvSpPr>
          <p:nvPr>
            <p:ph sz="half" idx="1"/>
          </p:nvPr>
        </p:nvSpPr>
        <p:spPr>
          <a:xfrm>
            <a:off x="838200" y="825910"/>
            <a:ext cx="5181600" cy="5653548"/>
          </a:xfrm>
        </p:spPr>
        <p:txBody>
          <a:bodyPr>
            <a:normAutofit fontScale="92500"/>
          </a:bodyPr>
          <a:lstStyle/>
          <a:p>
            <a:pPr marL="0" indent="0">
              <a:buNone/>
            </a:pPr>
            <a:r>
              <a:rPr lang="en-US" sz="2600" b="1" i="1" dirty="0">
                <a:solidFill>
                  <a:srgbClr val="FF0000"/>
                </a:solidFill>
                <a:latin typeface="Times New Roman" panose="02020603050405020304" pitchFamily="18" charset="0"/>
                <a:cs typeface="Times New Roman" panose="02020603050405020304" pitchFamily="18" charset="0"/>
              </a:rPr>
              <a:t>Customer information with their most recent payment details.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This query retrieves each customer's most recent payment date and the corresponding payment amount, grouped by customer and payment amount. It helps track the latest payment activity for each customer.</a:t>
            </a:r>
          </a:p>
          <a:p>
            <a:pPr marL="0" indent="0">
              <a:buNone/>
            </a:pPr>
            <a:endParaRPr lang="en-GB" sz="24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8A22085-7E28-C828-9D82-3C42D8F15FE3}"/>
              </a:ext>
            </a:extLst>
          </p:cNvPr>
          <p:cNvSpPr>
            <a:spLocks noGrp="1"/>
          </p:cNvSpPr>
          <p:nvPr>
            <p:ph sz="half" idx="2"/>
          </p:nvPr>
        </p:nvSpPr>
        <p:spPr>
          <a:xfrm>
            <a:off x="6172200" y="825910"/>
            <a:ext cx="5181600" cy="5653548"/>
          </a:xfrm>
        </p:spPr>
        <p:txBody>
          <a:bodyPr>
            <a:normAutofit fontScale="92500"/>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The names of all customers who have placed an order for the most expensive product.</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a:p>
            <a:pPr marL="0" indent="0">
              <a:buNone/>
            </a:pPr>
            <a:r>
              <a:rPr lang="en-US" sz="1900" b="1" i="1" dirty="0">
                <a:latin typeface="Times New Roman" panose="02020603050405020304" pitchFamily="18" charset="0"/>
                <a:cs typeface="Times New Roman" panose="02020603050405020304" pitchFamily="18" charset="0"/>
              </a:rPr>
              <a:t>This query finds the customer who has purchased the most expensive product, retrieving their name, the maximum price of that product, and the product's name . It groups the results by customer name and product name, then orders by price in descending order, limiting the result to the top entry.</a:t>
            </a:r>
            <a:endParaRPr lang="en-GB" sz="1900" b="1" i="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DDE0DFE-3B9D-3D2C-5081-17D8EB46F6A3}"/>
              </a:ext>
            </a:extLst>
          </p:cNvPr>
          <p:cNvPicPr>
            <a:picLocks noChangeAspect="1"/>
          </p:cNvPicPr>
          <p:nvPr/>
        </p:nvPicPr>
        <p:blipFill>
          <a:blip r:embed="rId2"/>
          <a:stretch>
            <a:fillRect/>
          </a:stretch>
        </p:blipFill>
        <p:spPr>
          <a:xfrm>
            <a:off x="838200" y="2052781"/>
            <a:ext cx="4776019" cy="2614786"/>
          </a:xfrm>
          <a:prstGeom prst="rect">
            <a:avLst/>
          </a:prstGeom>
        </p:spPr>
      </p:pic>
      <p:pic>
        <p:nvPicPr>
          <p:cNvPr id="5" name="Picture 4">
            <a:extLst>
              <a:ext uri="{FF2B5EF4-FFF2-40B4-BE49-F238E27FC236}">
                <a16:creationId xmlns:a16="http://schemas.microsoft.com/office/drawing/2014/main" id="{89F330E1-2674-8550-6CE3-C40E96D1B86D}"/>
              </a:ext>
            </a:extLst>
          </p:cNvPr>
          <p:cNvPicPr>
            <a:picLocks noChangeAspect="1"/>
          </p:cNvPicPr>
          <p:nvPr/>
        </p:nvPicPr>
        <p:blipFill>
          <a:blip r:embed="rId3"/>
          <a:stretch>
            <a:fillRect/>
          </a:stretch>
        </p:blipFill>
        <p:spPr>
          <a:xfrm>
            <a:off x="6318439" y="2052781"/>
            <a:ext cx="4889121" cy="2614786"/>
          </a:xfrm>
          <a:prstGeom prst="rect">
            <a:avLst/>
          </a:prstGeom>
        </p:spPr>
      </p:pic>
    </p:spTree>
    <p:extLst>
      <p:ext uri="{BB962C8B-B14F-4D97-AF65-F5344CB8AC3E}">
        <p14:creationId xmlns:p14="http://schemas.microsoft.com/office/powerpoint/2010/main" val="351819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6E887-0954-2BAD-91D6-494105FAD56E}"/>
              </a:ext>
            </a:extLst>
          </p:cNvPr>
          <p:cNvSpPr>
            <a:spLocks noGrp="1"/>
          </p:cNvSpPr>
          <p:nvPr>
            <p:ph sz="half" idx="1"/>
          </p:nvPr>
        </p:nvSpPr>
        <p:spPr>
          <a:xfrm>
            <a:off x="838200" y="527766"/>
            <a:ext cx="5181600" cy="5794375"/>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 </a:t>
            </a:r>
            <a:r>
              <a:rPr lang="en-US" sz="2400" b="1" i="1" dirty="0">
                <a:solidFill>
                  <a:srgbClr val="FF0000"/>
                </a:solidFill>
                <a:latin typeface="Times New Roman" panose="02020603050405020304" pitchFamily="18" charset="0"/>
                <a:cs typeface="Times New Roman" panose="02020603050405020304" pitchFamily="18" charset="0"/>
              </a:rPr>
              <a:t>Count the number of employees working in each office.</a:t>
            </a: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This query counts the number of employees in each office and sorts the results in descending order, showing which office has the most employees.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endParaRPr lang="en-GB" dirty="0"/>
          </a:p>
        </p:txBody>
      </p:sp>
      <p:sp>
        <p:nvSpPr>
          <p:cNvPr id="4" name="Content Placeholder 3">
            <a:extLst>
              <a:ext uri="{FF2B5EF4-FFF2-40B4-BE49-F238E27FC236}">
                <a16:creationId xmlns:a16="http://schemas.microsoft.com/office/drawing/2014/main" id="{1C74FE18-51FA-2298-AC06-3F3C3A930656}"/>
              </a:ext>
            </a:extLst>
          </p:cNvPr>
          <p:cNvSpPr>
            <a:spLocks noGrp="1"/>
          </p:cNvSpPr>
          <p:nvPr>
            <p:ph sz="half" idx="2"/>
          </p:nvPr>
        </p:nvSpPr>
        <p:spPr>
          <a:xfrm>
            <a:off x="6172202" y="527766"/>
            <a:ext cx="5181600" cy="5794375"/>
          </a:xfrm>
        </p:spPr>
        <p:txBody>
          <a:bodyPr>
            <a:normAutofit/>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Offices with less than a certain number of employees.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The query returns the office codes of offices that have fewer than five employees, helping to identify smaller offices within the organization.</a:t>
            </a:r>
          </a:p>
        </p:txBody>
      </p:sp>
      <p:graphicFrame>
        <p:nvGraphicFramePr>
          <p:cNvPr id="8" name="Chart 7">
            <a:extLst>
              <a:ext uri="{FF2B5EF4-FFF2-40B4-BE49-F238E27FC236}">
                <a16:creationId xmlns:a16="http://schemas.microsoft.com/office/drawing/2014/main" id="{0E5445FD-8E2E-C95F-54E4-5D4E07D573DA}"/>
              </a:ext>
            </a:extLst>
          </p:cNvPr>
          <p:cNvGraphicFramePr>
            <a:graphicFrameLocks/>
          </p:cNvGraphicFramePr>
          <p:nvPr>
            <p:extLst>
              <p:ext uri="{D42A27DB-BD31-4B8C-83A1-F6EECF244321}">
                <p14:modId xmlns:p14="http://schemas.microsoft.com/office/powerpoint/2010/main" val="4183942044"/>
              </p:ext>
            </p:extLst>
          </p:nvPr>
        </p:nvGraphicFramePr>
        <p:xfrm>
          <a:off x="838198" y="165889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D2029B9-2A07-3D36-106C-E04AB0073561}"/>
              </a:ext>
            </a:extLst>
          </p:cNvPr>
          <p:cNvGraphicFramePr>
            <a:graphicFrameLocks/>
          </p:cNvGraphicFramePr>
          <p:nvPr>
            <p:extLst>
              <p:ext uri="{D42A27DB-BD31-4B8C-83A1-F6EECF244321}">
                <p14:modId xmlns:p14="http://schemas.microsoft.com/office/powerpoint/2010/main" val="3914472925"/>
              </p:ext>
            </p:extLst>
          </p:nvPr>
        </p:nvGraphicFramePr>
        <p:xfrm>
          <a:off x="6477002" y="165889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864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7E769-97A6-CA56-7634-01E8811EF1EB}"/>
              </a:ext>
            </a:extLst>
          </p:cNvPr>
          <p:cNvSpPr>
            <a:spLocks noGrp="1"/>
          </p:cNvSpPr>
          <p:nvPr>
            <p:ph sz="half" idx="1"/>
          </p:nvPr>
        </p:nvSpPr>
        <p:spPr>
          <a:xfrm>
            <a:off x="838200" y="477734"/>
            <a:ext cx="5181600" cy="5902530"/>
          </a:xfrm>
        </p:spPr>
        <p:txBody>
          <a:bodyPr>
            <a:normAutofit fontScale="92500" lnSpcReduction="10000"/>
          </a:bodyPr>
          <a:lstStyle/>
          <a:p>
            <a:pPr marL="0" indent="0">
              <a:buNone/>
            </a:pPr>
            <a:r>
              <a:rPr lang="en-US" sz="2600" b="1" i="1" dirty="0">
                <a:solidFill>
                  <a:srgbClr val="FF0000"/>
                </a:solidFill>
                <a:latin typeface="Times New Roman" panose="02020603050405020304" pitchFamily="18" charset="0"/>
                <a:cs typeface="Times New Roman" panose="02020603050405020304" pitchFamily="18" charset="0"/>
              </a:rPr>
              <a:t> The most profitable office based on total sales.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This information is valuable for evaluating office performance and understanding sales distribution across different locations.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GB" sz="24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FF135E5-B3C5-8B50-57DA-1D32845DFFDA}"/>
              </a:ext>
            </a:extLst>
          </p:cNvPr>
          <p:cNvSpPr>
            <a:spLocks noGrp="1"/>
          </p:cNvSpPr>
          <p:nvPr>
            <p:ph sz="half" idx="2"/>
          </p:nvPr>
        </p:nvSpPr>
        <p:spPr>
          <a:xfrm>
            <a:off x="6095999" y="477735"/>
            <a:ext cx="5181600" cy="5902529"/>
          </a:xfrm>
        </p:spPr>
        <p:txBody>
          <a:bodyPr>
            <a:normAutofit fontScale="92500" lnSpcReduction="10000"/>
          </a:bodyPr>
          <a:lstStyle/>
          <a:p>
            <a:pPr marL="0" indent="0">
              <a:buNone/>
            </a:pPr>
            <a:r>
              <a:rPr lang="en-US" sz="2600" b="1" i="1" dirty="0">
                <a:solidFill>
                  <a:srgbClr val="FF0000"/>
                </a:solidFill>
                <a:latin typeface="Times New Roman" panose="02020603050405020304" pitchFamily="18" charset="0"/>
                <a:cs typeface="Times New Roman" panose="02020603050405020304" pitchFamily="18" charset="0"/>
              </a:rPr>
              <a:t>The average credit limit for customers in each office.</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1900" b="1" i="1" dirty="0">
              <a:latin typeface="Times New Roman" panose="02020603050405020304" pitchFamily="18" charset="0"/>
              <a:cs typeface="Times New Roman" panose="02020603050405020304" pitchFamily="18" charset="0"/>
            </a:endParaRPr>
          </a:p>
          <a:p>
            <a:pPr marL="0" indent="0">
              <a:buNone/>
            </a:pPr>
            <a:endParaRPr lang="en-US" sz="1900" b="1" i="1" dirty="0">
              <a:latin typeface="Times New Roman" panose="02020603050405020304" pitchFamily="18" charset="0"/>
              <a:cs typeface="Times New Roman" panose="02020603050405020304" pitchFamily="18" charset="0"/>
            </a:endParaRPr>
          </a:p>
          <a:p>
            <a:pPr marL="0" indent="0">
              <a:buNone/>
            </a:pPr>
            <a:r>
              <a:rPr lang="en-US" sz="1900" b="1" i="1" dirty="0">
                <a:latin typeface="Times New Roman" panose="02020603050405020304" pitchFamily="18" charset="0"/>
                <a:cs typeface="Times New Roman" panose="02020603050405020304" pitchFamily="18" charset="0"/>
              </a:rPr>
              <a:t>The query returns a list of office codes along with customer names and their average credit limits. This provides insight into the credit limits of customers associated with different offices, useful for analyzing customer financial profiles across various locations</a:t>
            </a:r>
          </a:p>
          <a:p>
            <a:pPr marL="0" indent="0">
              <a:buNone/>
            </a:pPr>
            <a:endParaRPr lang="en-GB" sz="2400" b="1" i="1"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1A1FE1E0-6A6A-354B-9EAE-E4D85FE97160}"/>
              </a:ext>
            </a:extLst>
          </p:cNvPr>
          <p:cNvGraphicFramePr>
            <a:graphicFrameLocks/>
          </p:cNvGraphicFramePr>
          <p:nvPr>
            <p:extLst>
              <p:ext uri="{D42A27DB-BD31-4B8C-83A1-F6EECF244321}">
                <p14:modId xmlns:p14="http://schemas.microsoft.com/office/powerpoint/2010/main" val="4223583433"/>
              </p:ext>
            </p:extLst>
          </p:nvPr>
        </p:nvGraphicFramePr>
        <p:xfrm>
          <a:off x="914400" y="1602658"/>
          <a:ext cx="4572000" cy="3119284"/>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a:extLst>
              <a:ext uri="{FF2B5EF4-FFF2-40B4-BE49-F238E27FC236}">
                <a16:creationId xmlns:a16="http://schemas.microsoft.com/office/drawing/2014/main" id="{5536B4AE-08E4-9C29-F575-3F5ACBF38F47}"/>
              </a:ext>
            </a:extLst>
          </p:cNvPr>
          <p:cNvPicPr>
            <a:picLocks noChangeAspect="1"/>
          </p:cNvPicPr>
          <p:nvPr/>
        </p:nvPicPr>
        <p:blipFill>
          <a:blip r:embed="rId4"/>
          <a:stretch>
            <a:fillRect/>
          </a:stretch>
        </p:blipFill>
        <p:spPr>
          <a:xfrm>
            <a:off x="6476691" y="1602658"/>
            <a:ext cx="4420217" cy="3159482"/>
          </a:xfrm>
          <a:prstGeom prst="rect">
            <a:avLst/>
          </a:prstGeom>
        </p:spPr>
      </p:pic>
    </p:spTree>
    <p:extLst>
      <p:ext uri="{BB962C8B-B14F-4D97-AF65-F5344CB8AC3E}">
        <p14:creationId xmlns:p14="http://schemas.microsoft.com/office/powerpoint/2010/main" val="391433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4000">
              <a:schemeClr val="accent3">
                <a:alpha val="67000"/>
                <a:lumMod val="0"/>
                <a:lumOff val="100000"/>
              </a:schemeClr>
            </a:gs>
            <a:gs pos="54000">
              <a:schemeClr val="accent1">
                <a:lumMod val="45000"/>
                <a:lumOff val="55000"/>
              </a:schemeClr>
            </a:gs>
            <a:gs pos="82000">
              <a:schemeClr val="accent5">
                <a:lumMod val="60000"/>
                <a:lumOff val="4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4AEB9-7E74-56B7-1C89-A6B0C9D6176C}"/>
              </a:ext>
            </a:extLst>
          </p:cNvPr>
          <p:cNvSpPr>
            <a:spLocks noGrp="1"/>
          </p:cNvSpPr>
          <p:nvPr>
            <p:ph sz="half" idx="1"/>
          </p:nvPr>
        </p:nvSpPr>
        <p:spPr>
          <a:xfrm>
            <a:off x="914400" y="547431"/>
            <a:ext cx="5181600" cy="5629531"/>
          </a:xfrm>
        </p:spPr>
        <p:txBody>
          <a:bodyPr>
            <a:normAutofit fontScale="92500" lnSpcReduction="10000"/>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The number of offices in each country</a:t>
            </a:r>
            <a:r>
              <a:rPr lang="en-US" sz="2400" b="1" i="1" dirty="0">
                <a:latin typeface="Times New Roman" panose="02020603050405020304" pitchFamily="18" charset="0"/>
                <a:cs typeface="Times New Roman" panose="02020603050405020304" pitchFamily="18" charset="0"/>
              </a:rPr>
              <a:t>.</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The query returns the number of offices in each country, helping to understand the distribution of offices across different countries.</a:t>
            </a:r>
            <a:endParaRPr lang="en-GB" sz="18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C39C610-0192-F36A-1DFF-4933E8D64B18}"/>
              </a:ext>
            </a:extLst>
          </p:cNvPr>
          <p:cNvSpPr>
            <a:spLocks noGrp="1"/>
          </p:cNvSpPr>
          <p:nvPr>
            <p:ph sz="half" idx="2"/>
          </p:nvPr>
        </p:nvSpPr>
        <p:spPr>
          <a:xfrm>
            <a:off x="6096000" y="547430"/>
            <a:ext cx="5181600" cy="5629531"/>
          </a:xfrm>
        </p:spPr>
        <p:txBody>
          <a:bodyPr>
            <a:normAutofit fontScale="92500" lnSpcReduction="10000"/>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The number of products in each product line.</a:t>
            </a: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900" b="1" i="1" dirty="0">
              <a:latin typeface="Times New Roman" panose="02020603050405020304" pitchFamily="18" charset="0"/>
              <a:cs typeface="Times New Roman" panose="02020603050405020304" pitchFamily="18" charset="0"/>
            </a:endParaRPr>
          </a:p>
          <a:p>
            <a:pPr marL="0" indent="0">
              <a:buNone/>
            </a:pPr>
            <a:endParaRPr lang="en-US" sz="1900" b="1" i="1" dirty="0">
              <a:latin typeface="Times New Roman" panose="02020603050405020304" pitchFamily="18" charset="0"/>
              <a:cs typeface="Times New Roman" panose="02020603050405020304" pitchFamily="18" charset="0"/>
            </a:endParaRPr>
          </a:p>
          <a:p>
            <a:pPr marL="0" indent="0">
              <a:buNone/>
            </a:pPr>
            <a:r>
              <a:rPr lang="en-US" sz="1900" b="1" i="1" dirty="0">
                <a:latin typeface="Times New Roman" panose="02020603050405020304" pitchFamily="18" charset="0"/>
                <a:cs typeface="Times New Roman" panose="02020603050405020304" pitchFamily="18" charset="0"/>
              </a:rPr>
              <a:t>The query returns a list of product lines along with the number of products in each line, sorted to highlight the product lines with the highest counts. This helps identify which product lines are more extensive or potentially more significant in the inventory.</a:t>
            </a:r>
          </a:p>
          <a:p>
            <a:pPr marL="0" indent="0">
              <a:buNone/>
            </a:pPr>
            <a:endParaRPr lang="en-US" sz="2400" b="1" i="1" dirty="0">
              <a:latin typeface="Times New Roman" panose="02020603050405020304" pitchFamily="18" charset="0"/>
              <a:cs typeface="Times New Roman" panose="02020603050405020304" pitchFamily="18" charset="0"/>
            </a:endParaRPr>
          </a:p>
        </p:txBody>
      </p:sp>
      <p:graphicFrame>
        <p:nvGraphicFramePr>
          <p:cNvPr id="10" name="Chart 9">
            <a:extLst>
              <a:ext uri="{FF2B5EF4-FFF2-40B4-BE49-F238E27FC236}">
                <a16:creationId xmlns:a16="http://schemas.microsoft.com/office/drawing/2014/main" id="{F5A43E97-3320-D028-7C94-54823A0A58AD}"/>
              </a:ext>
            </a:extLst>
          </p:cNvPr>
          <p:cNvGraphicFramePr>
            <a:graphicFrameLocks/>
          </p:cNvGraphicFramePr>
          <p:nvPr>
            <p:extLst>
              <p:ext uri="{D42A27DB-BD31-4B8C-83A1-F6EECF244321}">
                <p14:modId xmlns:p14="http://schemas.microsoft.com/office/powerpoint/2010/main" val="3156911747"/>
              </p:ext>
            </p:extLst>
          </p:nvPr>
        </p:nvGraphicFramePr>
        <p:xfrm>
          <a:off x="1140542" y="163709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D071FD1-D89F-9EBE-7E79-26A1A77A9CDF}"/>
              </a:ext>
            </a:extLst>
          </p:cNvPr>
          <p:cNvGraphicFramePr>
            <a:graphicFrameLocks/>
          </p:cNvGraphicFramePr>
          <p:nvPr>
            <p:extLst>
              <p:ext uri="{D42A27DB-BD31-4B8C-83A1-F6EECF244321}">
                <p14:modId xmlns:p14="http://schemas.microsoft.com/office/powerpoint/2010/main" val="2855742132"/>
              </p:ext>
            </p:extLst>
          </p:nvPr>
        </p:nvGraphicFramePr>
        <p:xfrm>
          <a:off x="6322142" y="163709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541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738</TotalTime>
  <Words>1955</Words>
  <Application>Microsoft Office PowerPoint</Application>
  <PresentationFormat>Widescreen</PresentationFormat>
  <Paragraphs>351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Data Driven Analytics </vt:lpstr>
      <vt:lpstr>Introduction</vt:lpstr>
      <vt:lpstr>Objective</vt:lpstr>
      <vt:lpstr>Business related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 Continues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Hridhthik</dc:creator>
  <cp:lastModifiedBy>Hridhthik</cp:lastModifiedBy>
  <cp:revision>10</cp:revision>
  <dcterms:created xsi:type="dcterms:W3CDTF">2024-09-30T18:49:16Z</dcterms:created>
  <dcterms:modified xsi:type="dcterms:W3CDTF">2024-10-07T11:15:24Z</dcterms:modified>
</cp:coreProperties>
</file>