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Ex4.xml" ContentType="application/vnd.ms-office.chartex+xml"/>
  <Override PartName="/ppt/charts/style17.xml" ContentType="application/vnd.ms-office.chartstyle+xml"/>
  <Override PartName="/ppt/charts/colors17.xml" ContentType="application/vnd.ms-office.chartcolorstyle+xml"/>
  <Override PartName="/ppt/charts/chartEx5.xml" ContentType="application/vnd.ms-office.chartex+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6"/>
  </p:notesMasterIdLst>
  <p:sldIdLst>
    <p:sldId id="256" r:id="rId2"/>
    <p:sldId id="257" r:id="rId3"/>
    <p:sldId id="259" r:id="rId4"/>
    <p:sldId id="261" r:id="rId5"/>
    <p:sldId id="262" r:id="rId6"/>
    <p:sldId id="263" r:id="rId7"/>
    <p:sldId id="264" r:id="rId8"/>
    <p:sldId id="265" r:id="rId9"/>
    <p:sldId id="266" r:id="rId10"/>
    <p:sldId id="268" r:id="rId11"/>
    <p:sldId id="269"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8" d="100"/>
          <a:sy n="78" d="100"/>
        </p:scale>
        <p:origin x="1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hridhthik\excel%20sprint%20exercise\hridhthik_sprint6_practic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4.xml"/><Relationship Id="rId1" Type="http://schemas.microsoft.com/office/2011/relationships/chartStyle" Target="style14.xml"/></Relationships>
</file>

<file path=ppt/charts/_rels/chart12.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E:\hridhthik\excel%20sprint%20exercise\hridhthik_sprint6_practi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hridhthik\excel%20sprint%20exercise\hridhthik_sprint6_practi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hridhthik\excel%20sprint%20exercise\hridhthik_sprint6_practi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E:\hridhthik\excel%20sprint%20exercise\hridhthik_sprint7_practice.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hridhthik\excel%20sprint%20exercise\hridhthik_sprint6_practic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hridhthik\excel%20sprint%20exercise\hridhthik_sprint6_practice.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E:\hridhthik\excel%20sprint%20exercise\hridhthik_sprint6_practice.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E:\hridhthik\excel%20sprint%20exercise\hridhthik_sprint7_practice.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E:\hridhthik\excel%20sprint%20exercise\hridhthik_sprint7_practi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[hridhthik_sprint6_practice.xlsx]task1!PivotTable5</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CITY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task1!$F$6</c:f>
              <c:strCache>
                <c:ptCount val="1"/>
                <c:pt idx="0">
                  <c:v>Total</c:v>
                </c:pt>
              </c:strCache>
            </c:strRef>
          </c:tx>
          <c:spPr>
            <a:solidFill>
              <a:schemeClr val="accent1"/>
            </a:solidFill>
            <a:ln>
              <a:noFill/>
            </a:ln>
            <a:effectLst/>
          </c:spPr>
          <c:invertIfNegative val="0"/>
          <c:cat>
            <c:strRef>
              <c:f>task1!$E$7:$E$17</c:f>
              <c:strCache>
                <c:ptCount val="10"/>
                <c:pt idx="0">
                  <c:v>Mahindra</c:v>
                </c:pt>
                <c:pt idx="1">
                  <c:v>Suzuki</c:v>
                </c:pt>
                <c:pt idx="2">
                  <c:v>Renault</c:v>
                </c:pt>
                <c:pt idx="3">
                  <c:v>Tata</c:v>
                </c:pt>
                <c:pt idx="4">
                  <c:v>Hyundai</c:v>
                </c:pt>
                <c:pt idx="5">
                  <c:v>Toyota</c:v>
                </c:pt>
                <c:pt idx="6">
                  <c:v>Volkswagen</c:v>
                </c:pt>
                <c:pt idx="7">
                  <c:v>Skoda</c:v>
                </c:pt>
                <c:pt idx="8">
                  <c:v>Bmw</c:v>
                </c:pt>
                <c:pt idx="9">
                  <c:v>Ford</c:v>
                </c:pt>
              </c:strCache>
            </c:strRef>
          </c:cat>
          <c:val>
            <c:numRef>
              <c:f>task1!$F$7:$F$17</c:f>
              <c:numCache>
                <c:formatCode>General</c:formatCode>
                <c:ptCount val="10"/>
                <c:pt idx="0">
                  <c:v>80</c:v>
                </c:pt>
                <c:pt idx="1">
                  <c:v>28.4</c:v>
                </c:pt>
                <c:pt idx="2">
                  <c:v>25.17</c:v>
                </c:pt>
                <c:pt idx="3">
                  <c:v>24.12</c:v>
                </c:pt>
                <c:pt idx="4">
                  <c:v>24</c:v>
                </c:pt>
                <c:pt idx="5">
                  <c:v>20.32</c:v>
                </c:pt>
                <c:pt idx="6">
                  <c:v>19</c:v>
                </c:pt>
                <c:pt idx="7">
                  <c:v>18</c:v>
                </c:pt>
                <c:pt idx="8">
                  <c:v>18</c:v>
                </c:pt>
                <c:pt idx="9">
                  <c:v>17</c:v>
                </c:pt>
              </c:numCache>
            </c:numRef>
          </c:val>
          <c:extLst>
            <c:ext xmlns:c16="http://schemas.microsoft.com/office/drawing/2014/chart" uri="{C3380CC4-5D6E-409C-BE32-E72D297353CC}">
              <c16:uniqueId val="{00000000-ACA5-401A-9EC1-B11D549B592C}"/>
            </c:ext>
          </c:extLst>
        </c:ser>
        <c:dLbls>
          <c:showLegendKey val="0"/>
          <c:showVal val="0"/>
          <c:showCatName val="0"/>
          <c:showSerName val="0"/>
          <c:showPercent val="0"/>
          <c:showBubbleSize val="0"/>
        </c:dLbls>
        <c:gapWidth val="219"/>
        <c:overlap val="-27"/>
        <c:axId val="604389936"/>
        <c:axId val="604388976"/>
      </c:barChart>
      <c:catAx>
        <c:axId val="6043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388976"/>
        <c:crosses val="autoZero"/>
        <c:auto val="1"/>
        <c:lblAlgn val="ctr"/>
        <c:lblOffset val="100"/>
        <c:noMultiLvlLbl val="0"/>
      </c:catAx>
      <c:valAx>
        <c:axId val="60438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389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bg1">
                    <a:lumMod val="85000"/>
                  </a:schemeClr>
                </a:solidFill>
                <a:latin typeface="+mn-lt"/>
                <a:ea typeface="+mn-ea"/>
                <a:cs typeface="+mn-cs"/>
              </a:defRPr>
            </a:pPr>
            <a:r>
              <a:rPr lang="en-GB"/>
              <a:t>avg combined mileage and distance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bg1">
                  <a:lumMod val="85000"/>
                </a:schemeClr>
              </a:solidFill>
              <a:latin typeface="+mn-lt"/>
              <a:ea typeface="+mn-ea"/>
              <a:cs typeface="+mn-cs"/>
            </a:defRPr>
          </a:pPr>
          <a:endParaRPr lang="en-US"/>
        </a:p>
      </c:txPr>
    </c:title>
    <c:autoTitleDeleted val="0"/>
    <c:plotArea>
      <c:layout/>
      <c:lineChart>
        <c:grouping val="standard"/>
        <c:varyColors val="0"/>
        <c:ser>
          <c:idx val="0"/>
          <c:order val="0"/>
          <c:tx>
            <c:strRef>
              <c:f>'task5b a and b'!$C$1</c:f>
              <c:strCache>
                <c:ptCount val="1"/>
                <c:pt idx="0">
                  <c:v>Avg.combined_mileage</c:v>
                </c:pt>
              </c:strCache>
            </c:strRef>
          </c:tx>
          <c:spPr>
            <a:ln w="22225" cap="rnd" cmpd="sng" algn="ctr">
              <a:solidFill>
                <a:schemeClr val="accent1"/>
              </a:solidFill>
              <a:round/>
            </a:ln>
            <a:effectLst/>
          </c:spPr>
          <c:marker>
            <c:symbol val="none"/>
          </c:marker>
          <c:val>
            <c:numRef>
              <c:f>'task5b a and b'!$C$2:$C$788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val>
          <c:smooth val="0"/>
          <c:extLst>
            <c:ext xmlns:c16="http://schemas.microsoft.com/office/drawing/2014/chart" uri="{C3380CC4-5D6E-409C-BE32-E72D297353CC}">
              <c16:uniqueId val="{00000000-C4A2-4D9B-B20F-725B596D1A5D}"/>
            </c:ext>
          </c:extLst>
        </c:ser>
        <c:ser>
          <c:idx val="1"/>
          <c:order val="1"/>
          <c:tx>
            <c:strRef>
              <c:f>'task5b a and b'!$E$1</c:f>
              <c:strCache>
                <c:ptCount val="1"/>
                <c:pt idx="0">
                  <c:v>distance</c:v>
                </c:pt>
              </c:strCache>
            </c:strRef>
          </c:tx>
          <c:spPr>
            <a:ln w="22225" cap="rnd" cmpd="sng" algn="ctr">
              <a:solidFill>
                <a:schemeClr val="accent2"/>
              </a:solidFill>
              <a:round/>
            </a:ln>
            <a:effectLst/>
          </c:spPr>
          <c:marker>
            <c:symbol val="none"/>
          </c:marker>
          <c:val>
            <c:numRef>
              <c:f>'task5b a and b'!$E$2:$E$788</c:f>
              <c:numCache>
                <c:formatCode>General</c:formatCode>
                <c:ptCount val="787"/>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val>
          <c:smooth val="0"/>
          <c:extLst>
            <c:ext xmlns:c16="http://schemas.microsoft.com/office/drawing/2014/chart" uri="{C3380CC4-5D6E-409C-BE32-E72D297353CC}">
              <c16:uniqueId val="{00000001-C4A2-4D9B-B20F-725B596D1A5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71063296"/>
        <c:axId val="771062336"/>
      </c:lineChart>
      <c:catAx>
        <c:axId val="771063296"/>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bg1">
                    <a:lumMod val="85000"/>
                  </a:schemeClr>
                </a:solidFill>
                <a:latin typeface="+mn-lt"/>
                <a:ea typeface="+mn-ea"/>
                <a:cs typeface="+mn-cs"/>
              </a:defRPr>
            </a:pPr>
            <a:endParaRPr lang="en-US"/>
          </a:p>
        </c:txPr>
        <c:crossAx val="771062336"/>
        <c:crosses val="autoZero"/>
        <c:auto val="1"/>
        <c:lblAlgn val="ctr"/>
        <c:lblOffset val="100"/>
        <c:noMultiLvlLbl val="0"/>
      </c:catAx>
      <c:valAx>
        <c:axId val="771062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bg1">
                    <a:lumMod val="85000"/>
                  </a:schemeClr>
                </a:solidFill>
                <a:latin typeface="+mn-lt"/>
                <a:ea typeface="+mn-ea"/>
                <a:cs typeface="+mn-cs"/>
              </a:defRPr>
            </a:pPr>
            <a:endParaRPr lang="en-US"/>
          </a:p>
        </c:txPr>
        <c:crossAx val="77106329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10000"/>
      </a:schemeClr>
    </a:solidFill>
    <a:ln w="9525" cap="flat" cmpd="sng" algn="ctr">
      <a:solidFill>
        <a:schemeClr val="dk1">
          <a:lumMod val="15000"/>
          <a:lumOff val="85000"/>
        </a:schemeClr>
      </a:solidFill>
      <a:round/>
    </a:ln>
    <a:effectLst/>
  </c:spPr>
  <c:txPr>
    <a:bodyPr/>
    <a:lstStyle/>
    <a:p>
      <a:pPr>
        <a:defRPr>
          <a:solidFill>
            <a:schemeClr val="bg1">
              <a:lumMod val="85000"/>
            </a:schemeClr>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combined mileage and fuel tank capacity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'task5b a and b'!$C$1</c:f>
              <c:strCache>
                <c:ptCount val="1"/>
                <c:pt idx="0">
                  <c:v>Avg.combined_mileage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'task5b a and b'!$C$2:$C$788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val>
          <c:smooth val="0"/>
          <c:extLst>
            <c:ext xmlns:c16="http://schemas.microsoft.com/office/drawing/2014/chart" uri="{C3380CC4-5D6E-409C-BE32-E72D297353CC}">
              <c16:uniqueId val="{00000000-7343-4E01-A6CE-62A4D6A3BA6F}"/>
            </c:ext>
          </c:extLst>
        </c:ser>
        <c:ser>
          <c:idx val="1"/>
          <c:order val="1"/>
          <c:tx>
            <c:strRef>
              <c:f>'task5b a and b'!$D$1</c:f>
              <c:strCache>
                <c:ptCount val="1"/>
                <c:pt idx="0">
                  <c:v>Fuel_Tank_Capacity_litre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'task5b a and b'!$D$2:$D$788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val>
          <c:smooth val="0"/>
          <c:extLst>
            <c:ext xmlns:c16="http://schemas.microsoft.com/office/drawing/2014/chart" uri="{C3380CC4-5D6E-409C-BE32-E72D297353CC}">
              <c16:uniqueId val="{00000001-7343-4E01-A6CE-62A4D6A3BA6F}"/>
            </c:ext>
          </c:extLst>
        </c:ser>
        <c:dLbls>
          <c:showLegendKey val="0"/>
          <c:showVal val="0"/>
          <c:showCatName val="0"/>
          <c:showSerName val="0"/>
          <c:showPercent val="0"/>
          <c:showBubbleSize val="0"/>
        </c:dLbls>
        <c:smooth val="0"/>
        <c:axId val="782646368"/>
        <c:axId val="782657408"/>
      </c:lineChart>
      <c:catAx>
        <c:axId val="782646368"/>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2657408"/>
        <c:crosses val="autoZero"/>
        <c:auto val="1"/>
        <c:lblAlgn val="ctr"/>
        <c:lblOffset val="100"/>
        <c:noMultiLvlLbl val="0"/>
      </c:catAx>
      <c:valAx>
        <c:axId val="7826574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264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 mileage and distance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'task5b a and b'!$E$1</c:f>
              <c:strCache>
                <c:ptCount val="1"/>
                <c:pt idx="0">
                  <c:v>distance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'task5b a and b'!$C$2:$C$788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'task5b a and b'!$E$2:$E$788</c:f>
              <c:numCache>
                <c:formatCode>General</c:formatCode>
                <c:ptCount val="787"/>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yVal>
          <c:smooth val="0"/>
          <c:extLst>
            <c:ext xmlns:c16="http://schemas.microsoft.com/office/drawing/2014/chart" uri="{C3380CC4-5D6E-409C-BE32-E72D297353CC}">
              <c16:uniqueId val="{00000001-3725-457C-8934-6F9A90D08130}"/>
            </c:ext>
          </c:extLst>
        </c:ser>
        <c:dLbls>
          <c:showLegendKey val="0"/>
          <c:showVal val="0"/>
          <c:showCatName val="0"/>
          <c:showSerName val="0"/>
          <c:showPercent val="0"/>
          <c:showBubbleSize val="0"/>
        </c:dLbls>
        <c:axId val="782663648"/>
        <c:axId val="782637248"/>
      </c:scatterChart>
      <c:valAx>
        <c:axId val="78266364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637248"/>
        <c:crosses val="autoZero"/>
        <c:crossBetween val="midCat"/>
      </c:valAx>
      <c:valAx>
        <c:axId val="7826372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826636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rgbClr val="FF0000"/>
              </a:solidFill>
              <a:latin typeface="+mn-lt"/>
              <a:ea typeface="+mn-ea"/>
              <a:cs typeface="+mn-cs"/>
            </a:defRPr>
          </a:pPr>
          <a:endParaRPr lang="en-US"/>
        </a:p>
      </c:txPr>
    </c:title>
    <c:autoTitleDeleted val="0"/>
    <c:plotArea>
      <c:layout/>
      <c:scatterChart>
        <c:scatterStyle val="lineMarker"/>
        <c:varyColors val="0"/>
        <c:ser>
          <c:idx val="0"/>
          <c:order val="0"/>
          <c:tx>
            <c:strRef>
              <c:f>'task5b a and b'!$D$1</c:f>
              <c:strCache>
                <c:ptCount val="1"/>
                <c:pt idx="0">
                  <c:v>Fuel_Tank_Capacity_litre</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'task5b a and b'!$C$2:$C$788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'task5b a and b'!$D$2:$D$788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5D3B-4D5D-9568-C30D62850156}"/>
            </c:ext>
          </c:extLst>
        </c:ser>
        <c:dLbls>
          <c:showLegendKey val="0"/>
          <c:showVal val="0"/>
          <c:showCatName val="0"/>
          <c:showSerName val="0"/>
          <c:showPercent val="0"/>
          <c:showBubbleSize val="0"/>
        </c:dLbls>
        <c:axId val="771031136"/>
        <c:axId val="771033056"/>
      </c:scatterChart>
      <c:valAx>
        <c:axId val="771031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rgbClr val="FF0000"/>
                </a:solidFill>
                <a:latin typeface="+mn-lt"/>
                <a:ea typeface="+mn-ea"/>
                <a:cs typeface="+mn-cs"/>
              </a:defRPr>
            </a:pPr>
            <a:endParaRPr lang="en-US"/>
          </a:p>
        </c:txPr>
        <c:crossAx val="771033056"/>
        <c:crosses val="autoZero"/>
        <c:crossBetween val="midCat"/>
      </c:valAx>
      <c:valAx>
        <c:axId val="771033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85000"/>
                  </a:schemeClr>
                </a:solidFill>
                <a:latin typeface="+mn-lt"/>
                <a:ea typeface="+mn-ea"/>
                <a:cs typeface="+mn-cs"/>
              </a:defRPr>
            </a:pPr>
            <a:endParaRPr lang="en-US"/>
          </a:p>
        </c:txPr>
        <c:crossAx val="771031136"/>
        <c:crosses val="autoZero"/>
        <c:crossBetween val="midCat"/>
      </c:valAx>
      <c:spPr>
        <a:solidFill>
          <a:schemeClr val="accent1">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tx1">
          <a:lumMod val="15000"/>
          <a:lumOff val="85000"/>
        </a:schemeClr>
      </a:solidFill>
      <a:round/>
    </a:ln>
    <a:effectLst/>
  </c:spPr>
  <c:txPr>
    <a:bodyPr/>
    <a:lstStyle/>
    <a:p>
      <a:pPr>
        <a:defRPr>
          <a:solidFill>
            <a:schemeClr val="bg1">
              <a:lumMod val="8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[hridhthik_sprint6_practice.xlsx]task3!PivotTable19</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task3!$E$8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task3!$D$9:$D$12</c:f>
              <c:strCache>
                <c:ptCount val="3"/>
                <c:pt idx="0">
                  <c:v>Suzuki</c:v>
                </c:pt>
                <c:pt idx="1">
                  <c:v>Hyundai</c:v>
                </c:pt>
                <c:pt idx="2">
                  <c:v>Tata</c:v>
                </c:pt>
              </c:strCache>
            </c:strRef>
          </c:cat>
          <c:val>
            <c:numRef>
              <c:f>task3!$E$9:$E$12</c:f>
              <c:numCache>
                <c:formatCode>General</c:formatCode>
                <c:ptCount val="3"/>
                <c:pt idx="0">
                  <c:v>96</c:v>
                </c:pt>
                <c:pt idx="1">
                  <c:v>46</c:v>
                </c:pt>
                <c:pt idx="2">
                  <c:v>36</c:v>
                </c:pt>
              </c:numCache>
            </c:numRef>
          </c:val>
          <c:extLst>
            <c:ext xmlns:c16="http://schemas.microsoft.com/office/drawing/2014/chart" uri="{C3380CC4-5D6E-409C-BE32-E72D297353CC}">
              <c16:uniqueId val="{00000000-BFAD-4A5D-ADB1-64E1BF8341D5}"/>
            </c:ext>
          </c:extLst>
        </c:ser>
        <c:dLbls>
          <c:dLblPos val="outEnd"/>
          <c:showLegendKey val="0"/>
          <c:showVal val="1"/>
          <c:showCatName val="0"/>
          <c:showSerName val="0"/>
          <c:showPercent val="0"/>
          <c:showBubbleSize val="0"/>
        </c:dLbls>
        <c:gapWidth val="219"/>
        <c:overlap val="-27"/>
        <c:axId val="63337136"/>
        <c:axId val="63338096"/>
      </c:barChart>
      <c:catAx>
        <c:axId val="6333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38096"/>
        <c:crosses val="autoZero"/>
        <c:auto val="1"/>
        <c:lblAlgn val="ctr"/>
        <c:lblOffset val="100"/>
        <c:noMultiLvlLbl val="0"/>
      </c:catAx>
      <c:valAx>
        <c:axId val="63338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37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GB"/>
              <a:t>DISPLACEMENT AND MILEAGE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task5a!$A$2:$A$788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1516</c:v>
                </c:pt>
                <c:pt idx="441">
                  <c:v>1516</c:v>
                </c:pt>
                <c:pt idx="442">
                  <c:v>1516</c:v>
                </c:pt>
                <c:pt idx="443">
                  <c:v>1516</c:v>
                </c:pt>
                <c:pt idx="444">
                  <c:v>1516</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1516</c:v>
                </c:pt>
                <c:pt idx="624">
                  <c:v>1516</c:v>
                </c:pt>
                <c:pt idx="625">
                  <c:v>1516</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1516</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task5a!$B$2:$B$788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892B-4F77-9FAC-30EB25D07063}"/>
            </c:ext>
          </c:extLst>
        </c:ser>
        <c:dLbls>
          <c:showLegendKey val="0"/>
          <c:showVal val="0"/>
          <c:showCatName val="0"/>
          <c:showSerName val="0"/>
          <c:showPercent val="0"/>
          <c:showBubbleSize val="0"/>
        </c:dLbls>
        <c:axId val="68594240"/>
        <c:axId val="59195328"/>
      </c:scatterChart>
      <c:valAx>
        <c:axId val="6859424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195328"/>
        <c:crosses val="autoZero"/>
        <c:crossBetween val="midCat"/>
      </c:valAx>
      <c:valAx>
        <c:axId val="5919532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594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task5b!$B$1</c:f>
              <c:strCache>
                <c:ptCount val="1"/>
                <c:pt idx="0">
                  <c:v>Fuel_Tank_Capacity_litre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xVal>
            <c:numRef>
              <c:f>task5b!$A$2:$A$788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task5b!$B$2:$B$788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4C38-4CFC-BF00-502DB1C52547}"/>
            </c:ext>
          </c:extLst>
        </c:ser>
        <c:dLbls>
          <c:showLegendKey val="0"/>
          <c:showVal val="0"/>
          <c:showCatName val="0"/>
          <c:showSerName val="0"/>
          <c:showPercent val="0"/>
          <c:showBubbleSize val="0"/>
        </c:dLbls>
        <c:axId val="59194368"/>
        <c:axId val="59197248"/>
      </c:scatterChart>
      <c:valAx>
        <c:axId val="5919436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197248"/>
        <c:crosses val="autoZero"/>
        <c:crossBetween val="midCat"/>
      </c:valAx>
      <c:valAx>
        <c:axId val="59197248"/>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194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[hridhthik_sprint7_practice.xlsx]task1!PivotTable6</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widest</a:t>
            </a:r>
            <a:r>
              <a:rPr lang="en-US" baseline="0"/>
              <a:t> range of variant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task1!$D$5</c:f>
              <c:strCache>
                <c:ptCount val="1"/>
                <c:pt idx="0">
                  <c:v>Total</c:v>
                </c:pt>
              </c:strCache>
            </c:strRef>
          </c:tx>
          <c:spPr>
            <a:solidFill>
              <a:schemeClr val="accent1"/>
            </a:solidFill>
            <a:ln>
              <a:noFill/>
            </a:ln>
            <a:effectLst/>
          </c:spPr>
          <c:invertIfNegative val="0"/>
          <c:cat>
            <c:strRef>
              <c:f>task1!$C$6:$C$8</c:f>
              <c:strCache>
                <c:ptCount val="2"/>
                <c:pt idx="0">
                  <c:v>Suzuki</c:v>
                </c:pt>
                <c:pt idx="1">
                  <c:v>Hyundai</c:v>
                </c:pt>
              </c:strCache>
            </c:strRef>
          </c:cat>
          <c:val>
            <c:numRef>
              <c:f>task1!$D$6:$D$8</c:f>
              <c:numCache>
                <c:formatCode>General</c:formatCode>
                <c:ptCount val="2"/>
                <c:pt idx="0">
                  <c:v>163</c:v>
                </c:pt>
                <c:pt idx="1">
                  <c:v>130</c:v>
                </c:pt>
              </c:numCache>
            </c:numRef>
          </c:val>
          <c:extLst>
            <c:ext xmlns:c16="http://schemas.microsoft.com/office/drawing/2014/chart" uri="{C3380CC4-5D6E-409C-BE32-E72D297353CC}">
              <c16:uniqueId val="{00000000-2544-40A1-9D84-B60F912B52DB}"/>
            </c:ext>
          </c:extLst>
        </c:ser>
        <c:dLbls>
          <c:showLegendKey val="0"/>
          <c:showVal val="0"/>
          <c:showCatName val="0"/>
          <c:showSerName val="0"/>
          <c:showPercent val="0"/>
          <c:showBubbleSize val="0"/>
        </c:dLbls>
        <c:gapWidth val="219"/>
        <c:overlap val="-27"/>
        <c:axId val="294192352"/>
        <c:axId val="294217312"/>
      </c:barChart>
      <c:catAx>
        <c:axId val="294192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Variant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17312"/>
        <c:crosses val="autoZero"/>
        <c:auto val="1"/>
        <c:lblAlgn val="ctr"/>
        <c:lblOffset val="100"/>
        <c:noMultiLvlLbl val="0"/>
      </c:catAx>
      <c:valAx>
        <c:axId val="294217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Make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192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[hridhthik_sprint7_practice.xlsx]task1.1!PivotTable7</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task1.1!$H$9</c:f>
              <c:strCache>
                <c:ptCount val="1"/>
                <c:pt idx="0">
                  <c:v>Total</c:v>
                </c:pt>
              </c:strCache>
            </c:strRef>
          </c:tx>
          <c:spPr>
            <a:solidFill>
              <a:schemeClr val="accent1"/>
            </a:solidFill>
            <a:ln>
              <a:noFill/>
            </a:ln>
            <a:effectLst/>
          </c:spPr>
          <c:invertIfNegative val="0"/>
          <c:cat>
            <c:multiLvlStrRef>
              <c:f>task1.1!$G$10:$G$21</c:f>
              <c:multiLvlStrCache>
                <c:ptCount val="9"/>
                <c:lvl>
                  <c:pt idx="0">
                    <c:v>Hatchback</c:v>
                  </c:pt>
                  <c:pt idx="1">
                    <c:v>Sedan</c:v>
                  </c:pt>
                  <c:pt idx="2">
                    <c:v>suv</c:v>
                  </c:pt>
                  <c:pt idx="3">
                    <c:v>Hatchback</c:v>
                  </c:pt>
                  <c:pt idx="4">
                    <c:v>Sedan</c:v>
                  </c:pt>
                  <c:pt idx="5">
                    <c:v>MPV</c:v>
                  </c:pt>
                  <c:pt idx="6">
                    <c:v>suv</c:v>
                  </c:pt>
                  <c:pt idx="7">
                    <c:v>MUV</c:v>
                  </c:pt>
                  <c:pt idx="8">
                    <c:v>Crossover</c:v>
                  </c:pt>
                </c:lvl>
                <c:lvl>
                  <c:pt idx="0">
                    <c:v>Hyundai</c:v>
                  </c:pt>
                  <c:pt idx="3">
                    <c:v>Suzuki</c:v>
                  </c:pt>
                </c:lvl>
              </c:multiLvlStrCache>
            </c:multiLvlStrRef>
          </c:cat>
          <c:val>
            <c:numRef>
              <c:f>task1.1!$H$10:$H$21</c:f>
              <c:numCache>
                <c:formatCode>General</c:formatCode>
                <c:ptCount val="9"/>
                <c:pt idx="0">
                  <c:v>46</c:v>
                </c:pt>
                <c:pt idx="1">
                  <c:v>44</c:v>
                </c:pt>
                <c:pt idx="2">
                  <c:v>40</c:v>
                </c:pt>
                <c:pt idx="3">
                  <c:v>96</c:v>
                </c:pt>
                <c:pt idx="4">
                  <c:v>31</c:v>
                </c:pt>
                <c:pt idx="5">
                  <c:v>17</c:v>
                </c:pt>
                <c:pt idx="6">
                  <c:v>11</c:v>
                </c:pt>
                <c:pt idx="7">
                  <c:v>4</c:v>
                </c:pt>
                <c:pt idx="8">
                  <c:v>4</c:v>
                </c:pt>
              </c:numCache>
            </c:numRef>
          </c:val>
          <c:extLst>
            <c:ext xmlns:c16="http://schemas.microsoft.com/office/drawing/2014/chart" uri="{C3380CC4-5D6E-409C-BE32-E72D297353CC}">
              <c16:uniqueId val="{00000000-911D-4D8B-A06E-1B68E4AA2F3F}"/>
            </c:ext>
          </c:extLst>
        </c:ser>
        <c:dLbls>
          <c:showLegendKey val="0"/>
          <c:showVal val="0"/>
          <c:showCatName val="0"/>
          <c:showSerName val="0"/>
          <c:showPercent val="0"/>
          <c:showBubbleSize val="0"/>
        </c:dLbls>
        <c:gapWidth val="219"/>
        <c:overlap val="-27"/>
        <c:axId val="294216832"/>
        <c:axId val="294212032"/>
      </c:barChart>
      <c:catAx>
        <c:axId val="29421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12032"/>
        <c:crosses val="autoZero"/>
        <c:auto val="1"/>
        <c:lblAlgn val="ctr"/>
        <c:lblOffset val="100"/>
        <c:noMultiLvlLbl val="0"/>
      </c:catAx>
      <c:valAx>
        <c:axId val="2942120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16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task3.a!$B$1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task3.a!$A$2:$A$788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task3.a!$B$2:$B$788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F5B7-43D7-A670-C5E340AB67BD}"/>
            </c:ext>
          </c:extLst>
        </c:ser>
        <c:dLbls>
          <c:showLegendKey val="0"/>
          <c:showVal val="0"/>
          <c:showCatName val="0"/>
          <c:showSerName val="0"/>
          <c:showPercent val="0"/>
          <c:showBubbleSize val="0"/>
        </c:dLbls>
        <c:axId val="294207232"/>
        <c:axId val="294219712"/>
      </c:scatterChart>
      <c:valAx>
        <c:axId val="29420723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19712"/>
        <c:crosses val="autoZero"/>
        <c:crossBetween val="midCat"/>
      </c:valAx>
      <c:valAx>
        <c:axId val="29421971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07232"/>
        <c:crosses val="autoZero"/>
        <c:crossBetween val="midCat"/>
      </c:valAx>
      <c:spPr>
        <a:solidFill>
          <a:schemeClr val="accent1">
            <a:lumMod val="20000"/>
            <a:lumOff val="8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task3.b!$B$1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task3.b!$A$2:$A$788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1397</c:v>
                </c:pt>
                <c:pt idx="441">
                  <c:v>1397</c:v>
                </c:pt>
                <c:pt idx="442">
                  <c:v>1397</c:v>
                </c:pt>
                <c:pt idx="443">
                  <c:v>1397</c:v>
                </c:pt>
                <c:pt idx="444">
                  <c:v>1397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1397</c:v>
                </c:pt>
                <c:pt idx="624">
                  <c:v>1397</c:v>
                </c:pt>
                <c:pt idx="625">
                  <c:v>1397</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1397</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task3.b!$B$2:$B$788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D41B-4CE9-AAA7-3E837EB2EE47}"/>
            </c:ext>
          </c:extLst>
        </c:ser>
        <c:dLbls>
          <c:showLegendKey val="0"/>
          <c:showVal val="0"/>
          <c:showCatName val="0"/>
          <c:showSerName val="0"/>
          <c:showPercent val="0"/>
          <c:showBubbleSize val="0"/>
        </c:dLbls>
        <c:axId val="294199072"/>
        <c:axId val="294207712"/>
      </c:scatterChart>
      <c:valAx>
        <c:axId val="2941990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207712"/>
        <c:crosses val="autoZero"/>
        <c:crossBetween val="midCat"/>
      </c:valAx>
      <c:valAx>
        <c:axId val="29420771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199072"/>
        <c:crosses val="autoZero"/>
        <c:crossBetween val="midCat"/>
      </c:valAx>
      <c:spPr>
        <a:solidFill>
          <a:schemeClr val="accent5">
            <a:lumMod val="60000"/>
            <a:lumOff val="4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[hridhthik_sprint7_practice.xlsx]task5 a!PivotTable2</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'task5 a'!$K$9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'task5 a'!$J$10:$J$27</c:f>
              <c:multiLvlStrCache>
                <c:ptCount val="10"/>
                <c:lvl>
                  <c:pt idx="0">
                    <c:v>Petrol</c:v>
                  </c:pt>
                  <c:pt idx="1">
                    <c:v>Diesel</c:v>
                  </c:pt>
                  <c:pt idx="2">
                    <c:v>Diesel</c:v>
                  </c:pt>
                  <c:pt idx="3">
                    <c:v>Petrol</c:v>
                  </c:pt>
                  <c:pt idx="4">
                    <c:v>Diesel</c:v>
                  </c:pt>
                  <c:pt idx="5">
                    <c:v>Petrol</c:v>
                  </c:pt>
                  <c:pt idx="6">
                    <c:v>Diesel</c:v>
                  </c:pt>
                  <c:pt idx="7">
                    <c:v>Petrol</c:v>
                  </c:pt>
                  <c:pt idx="8">
                    <c:v>Petrol</c:v>
                  </c:pt>
                  <c:pt idx="9">
                    <c:v>Diesel</c:v>
                  </c:pt>
                </c:lvl>
                <c:lvl>
                  <c:pt idx="0">
                    <c:v>Figo</c:v>
                  </c:pt>
                  <c:pt idx="2">
                    <c:v>Freestyle</c:v>
                  </c:pt>
                  <c:pt idx="4">
                    <c:v>Ecosport</c:v>
                  </c:pt>
                  <c:pt idx="6">
                    <c:v>Aspire</c:v>
                  </c:pt>
                  <c:pt idx="8">
                    <c:v>Mustang</c:v>
                  </c:pt>
                  <c:pt idx="9">
                    <c:v>Endeavour</c:v>
                  </c:pt>
                </c:lvl>
                <c:lvl>
                  <c:pt idx="0">
                    <c:v>Ford</c:v>
                  </c:pt>
                </c:lvl>
              </c:multiLvlStrCache>
            </c:multiLvlStrRef>
          </c:cat>
          <c:val>
            <c:numRef>
              <c:f>'task5 a'!$K$10:$K$27</c:f>
              <c:numCache>
                <c:formatCode>General</c:formatCode>
                <c:ptCount val="10"/>
                <c:pt idx="0">
                  <c:v>17.149999999999999</c:v>
                </c:pt>
                <c:pt idx="1">
                  <c:v>17.5</c:v>
                </c:pt>
                <c:pt idx="2">
                  <c:v>17.149999999999999</c:v>
                </c:pt>
                <c:pt idx="3">
                  <c:v>17.149999999999999</c:v>
                </c:pt>
                <c:pt idx="4">
                  <c:v>17.149999999999999</c:v>
                </c:pt>
                <c:pt idx="5">
                  <c:v>17.149999999999999</c:v>
                </c:pt>
                <c:pt idx="6">
                  <c:v>17.149999999999999</c:v>
                </c:pt>
                <c:pt idx="7">
                  <c:v>17.149999999999999</c:v>
                </c:pt>
                <c:pt idx="8">
                  <c:v>11.5</c:v>
                </c:pt>
                <c:pt idx="9">
                  <c:v>10.96</c:v>
                </c:pt>
              </c:numCache>
            </c:numRef>
          </c:val>
          <c:extLst>
            <c:ext xmlns:c16="http://schemas.microsoft.com/office/drawing/2014/chart" uri="{C3380CC4-5D6E-409C-BE32-E72D297353CC}">
              <c16:uniqueId val="{00000000-D54B-4C66-8C64-68DF8979CB92}"/>
            </c:ext>
          </c:extLst>
        </c:ser>
        <c:dLbls>
          <c:dLblPos val="outEnd"/>
          <c:showLegendKey val="0"/>
          <c:showVal val="1"/>
          <c:showCatName val="0"/>
          <c:showSerName val="0"/>
          <c:showPercent val="0"/>
          <c:showBubbleSize val="0"/>
        </c:dLbls>
        <c:gapWidth val="219"/>
        <c:overlap val="-27"/>
        <c:axId val="797277856"/>
        <c:axId val="797273056"/>
      </c:barChart>
      <c:catAx>
        <c:axId val="79727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273056"/>
        <c:crosses val="autoZero"/>
        <c:auto val="1"/>
        <c:lblAlgn val="ctr"/>
        <c:lblOffset val="100"/>
        <c:noMultiLvlLbl val="0"/>
      </c:catAx>
      <c:valAx>
        <c:axId val="797273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277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task9.1!$A$2:$A$788</cx:f>
        <cx:lvl ptCount="787" formatCode="General">
          <cx:pt idx="0">1397</cx:pt>
          <cx:pt idx="1">1397</cx:pt>
          <cx:pt idx="2">1397</cx:pt>
          <cx:pt idx="3">1397</cx:pt>
          <cx:pt idx="4">1397</cx:pt>
          <cx:pt idx="5">1397</cx:pt>
          <cx:pt idx="6">799</cx:pt>
          <cx:pt idx="7">799</cx:pt>
          <cx:pt idx="8">799</cx:pt>
          <cx:pt idx="9">799</cx:pt>
          <cx:pt idx="10">999</cx:pt>
          <cx:pt idx="11">999</cx:pt>
          <cx:pt idx="12">999</cx:pt>
          <cx:pt idx="13">999</cx:pt>
          <cx:pt idx="14">999</cx:pt>
          <cx:pt idx="15">999</cx:pt>
          <cx:pt idx="16">999</cx:pt>
          <cx:pt idx="17">999</cx:pt>
          <cx:pt idx="18">1196</cx:pt>
          <cx:pt idx="19">1196</cx:pt>
          <cx:pt idx="20">1196</cx:pt>
          <cx:pt idx="21">1196</cx:pt>
          <cx:pt idx="22">1196</cx:pt>
          <cx:pt idx="23">998</cx:pt>
          <cx:pt idx="24">998</cx:pt>
          <cx:pt idx="25">998</cx:pt>
          <cx:pt idx="26">998</cx:pt>
          <cx:pt idx="27">998</cx:pt>
          <cx:pt idx="28">998</cx:pt>
          <cx:pt idx="29">998</cx:pt>
          <cx:pt idx="30">998</cx:pt>
          <cx:pt idx="31">1086</cx:pt>
          <cx:pt idx="32">1086</cx:pt>
          <cx:pt idx="33">1086</cx:pt>
          <cx:pt idx="34">1086</cx:pt>
          <cx:pt idx="35">1086</cx:pt>
          <cx:pt idx="36">1086</cx:pt>
          <cx:pt idx="37">1086</cx:pt>
          <cx:pt idx="38">1086</cx:pt>
          <cx:pt idx="39">1199</cx:pt>
          <cx:pt idx="40">1199</cx:pt>
          <cx:pt idx="41">1199</cx:pt>
          <cx:pt idx="42">1199</cx:pt>
          <cx:pt idx="43">1199</cx:pt>
          <cx:pt idx="44">1199</cx:pt>
          <cx:pt idx="45">1199</cx:pt>
          <cx:pt idx="46">1199</cx:pt>
          <cx:pt idx="47">998</cx:pt>
          <cx:pt idx="48">998</cx:pt>
          <cx:pt idx="49">998</cx:pt>
          <cx:pt idx="50">998</cx:pt>
          <cx:pt idx="51">998</cx:pt>
          <cx:pt idx="52">998</cx:pt>
          <cx:pt idx="53">998</cx:pt>
          <cx:pt idx="54">998</cx:pt>
          <cx:pt idx="55">1197</cx:pt>
          <cx:pt idx="56">1197</cx:pt>
          <cx:pt idx="57">1197</cx:pt>
          <cx:pt idx="58">1197</cx:pt>
          <cx:pt idx="59">1197</cx:pt>
          <cx:pt idx="60">1197</cx:pt>
          <cx:pt idx="61">1197</cx:pt>
          <cx:pt idx="62">999</cx:pt>
          <cx:pt idx="63">999</cx:pt>
          <cx:pt idx="64">999</cx:pt>
          <cx:pt idx="65">999</cx:pt>
          <cx:pt idx="66">1197</cx:pt>
          <cx:pt idx="67">1197</cx:pt>
          <cx:pt idx="68">1364</cx:pt>
          <cx:pt idx="69">1197</cx:pt>
          <cx:pt idx="70">1364</cx:pt>
          <cx:pt idx="71">1364</cx:pt>
          <cx:pt idx="72">1197</cx:pt>
          <cx:pt idx="73">1364</cx:pt>
          <cx:pt idx="74">1197</cx:pt>
          <cx:pt idx="75">1364</cx:pt>
          <cx:pt idx="76">1197</cx:pt>
          <cx:pt idx="77">1364</cx:pt>
          <cx:pt idx="78">1197</cx:pt>
          <cx:pt idx="79">1364</cx:pt>
          <cx:pt idx="80">1248</cx:pt>
          <cx:pt idx="81">1248</cx:pt>
          <cx:pt idx="82">1248</cx:pt>
          <cx:pt idx="83">1248</cx:pt>
          <cx:pt idx="84">1193</cx:pt>
          <cx:pt idx="85">1193</cx:pt>
          <cx:pt idx="86">1193</cx:pt>
          <cx:pt idx="87">1193</cx:pt>
          <cx:pt idx="88">1197</cx:pt>
          <cx:pt idx="89">1197</cx:pt>
          <cx:pt idx="90">1197</cx:pt>
          <cx:pt idx="91">1197</cx:pt>
          <cx:pt idx="92">1197</cx:pt>
          <cx:pt idx="93">1197</cx:pt>
          <cx:pt idx="94">1248</cx:pt>
          <cx:pt idx="95">1197</cx:pt>
          <cx:pt idx="96">1197</cx:pt>
          <cx:pt idx="97">1197</cx:pt>
          <cx:pt idx="98">1396</cx:pt>
          <cx:pt idx="99">1197</cx:pt>
          <cx:pt idx="100">1396</cx:pt>
          <cx:pt idx="101">1197</cx:pt>
          <cx:pt idx="102">1396</cx:pt>
          <cx:pt idx="103">1197</cx:pt>
          <cx:pt idx="104">1396</cx:pt>
          <cx:pt idx="105">1197</cx:pt>
          <cx:pt idx="106">1197</cx:pt>
          <cx:pt idx="107">1197</cx:pt>
          <cx:pt idx="108">1396</cx:pt>
          <cx:pt idx="109">1197</cx:pt>
          <cx:pt idx="110">1197</cx:pt>
          <cx:pt idx="111">1197</cx:pt>
          <cx:pt idx="112">1197</cx:pt>
          <cx:pt idx="113">1197</cx:pt>
          <cx:pt idx="114">1197</cx:pt>
          <cx:pt idx="115">1197</cx:pt>
          <cx:pt idx="116">998</cx:pt>
          <cx:pt idx="117">1186</cx:pt>
          <cx:pt idx="118">1186</cx:pt>
          <cx:pt idx="119">1186</cx:pt>
          <cx:pt idx="120">1186</cx:pt>
          <cx:pt idx="121">999</cx:pt>
          <cx:pt idx="122">999</cx:pt>
          <cx:pt idx="123">999</cx:pt>
          <cx:pt idx="124">1498</cx:pt>
          <cx:pt idx="125">1498</cx:pt>
          <cx:pt idx="126">1498</cx:pt>
          <cx:pt idx="127">1197</cx:pt>
          <cx:pt idx="128">1498</cx:pt>
          <cx:pt idx="129">1197</cx:pt>
          <cx:pt idx="130">1197</cx:pt>
          <cx:pt idx="131">1248</cx:pt>
          <cx:pt idx="132">1197</cx:pt>
          <cx:pt idx="133">1248</cx:pt>
          <cx:pt idx="134">1197</cx:pt>
          <cx:pt idx="135">1248</cx:pt>
          <cx:pt idx="136">1248</cx:pt>
          <cx:pt idx="137">1197</cx:pt>
          <cx:pt idx="138">1197</cx:pt>
          <cx:pt idx="139">1197</cx:pt>
          <cx:pt idx="140">1248</cx:pt>
          <cx:pt idx="141">1248</cx:pt>
          <cx:pt idx="142">1248</cx:pt>
          <cx:pt idx="143">1498</cx:pt>
          <cx:pt idx="144">1498</cx:pt>
          <cx:pt idx="145">1498</cx:pt>
          <cx:pt idx="146">1194</cx:pt>
          <cx:pt idx="147">1194</cx:pt>
          <cx:pt idx="148">1194</cx:pt>
          <cx:pt idx="149">1194</cx:pt>
          <cx:pt idx="150">1498</cx:pt>
          <cx:pt idx="151">1498</cx:pt>
          <cx:pt idx="152">1498</cx:pt>
          <cx:pt idx="153">1498</cx:pt>
          <cx:pt idx="154">1498</cx:pt>
          <cx:pt idx="155">999</cx:pt>
          <cx:pt idx="156">999</cx:pt>
          <cx:pt idx="157">999</cx:pt>
          <cx:pt idx="158">1498</cx:pt>
          <cx:pt idx="159">1194</cx:pt>
          <cx:pt idx="160">1194</cx:pt>
          <cx:pt idx="161">1194</cx:pt>
          <cx:pt idx="162">1498</cx:pt>
          <cx:pt idx="163">1498</cx:pt>
          <cx:pt idx="164">1498</cx:pt>
          <cx:pt idx="165">1498</cx:pt>
          <cx:pt idx="166">1498</cx:pt>
          <cx:pt idx="167">1194</cx:pt>
          <cx:pt idx="168">1194</cx:pt>
          <cx:pt idx="169">1194</cx:pt>
          <cx:pt idx="170">1194</cx:pt>
          <cx:pt idx="171">1498</cx:pt>
          <cx:pt idx="172">1496</cx:pt>
          <cx:pt idx="173">1496</cx:pt>
          <cx:pt idx="174">1364</cx:pt>
          <cx:pt idx="175">1364</cx:pt>
          <cx:pt idx="176">1364</cx:pt>
          <cx:pt idx="177">1496</cx:pt>
          <cx:pt idx="178">1496</cx:pt>
          <cx:pt idx="179">1364</cx:pt>
          <cx:pt idx="180">1364</cx:pt>
          <cx:pt idx="181">1496</cx:pt>
          <cx:pt idx="182">1496</cx:pt>
          <cx:pt idx="183">1197</cx:pt>
          <cx:pt idx="184">1364</cx:pt>
          <cx:pt idx="185">1364</cx:pt>
          <cx:pt idx="186">1197</cx:pt>
          <cx:pt idx="187">1364</cx:pt>
          <cx:pt idx="188">1461</cx:pt>
          <cx:pt idx="189">1461</cx:pt>
          <cx:pt idx="190">1461</cx:pt>
          <cx:pt idx="191">1197</cx:pt>
          <cx:pt idx="192">1197</cx:pt>
          <cx:pt idx="193">1197</cx:pt>
          <cx:pt idx="194">1197</cx:pt>
          <cx:pt idx="195">1197</cx:pt>
          <cx:pt idx="196">1949</cx:pt>
          <cx:pt idx="197">1949</cx:pt>
          <cx:pt idx="198">1949</cx:pt>
          <cx:pt idx="199">1949</cx:pt>
          <cx:pt idx="200">1798</cx:pt>
          <cx:pt idx="201">1949</cx:pt>
          <cx:pt idx="202">1949</cx:pt>
          <cx:pt idx="203">1949</cx:pt>
          <cx:pt idx="204">1949</cx:pt>
          <cx:pt idx="205">1949</cx:pt>
          <cx:pt idx="206">1949</cx:pt>
          <cx:pt idx="207">1949</cx:pt>
          <cx:pt idx="208">1397</cx:pt>
          <cx:pt idx="209">1397</cx:pt>
          <cx:pt idx="210">1397</cx:pt>
          <cx:pt idx="211">1397</cx:pt>
          <cx:pt idx="212">1397</cx:pt>
          <cx:pt idx="213">1397</cx:pt>
          <cx:pt idx="214">1397</cx:pt>
          <cx:pt idx="215">1397</cx:pt>
          <cx:pt idx="216">1397</cx:pt>
          <cx:pt idx="217">1397</cx:pt>
          <cx:pt idx="218">1397</cx:pt>
          <cx:pt idx="219">1397</cx:pt>
          <cx:pt idx="220">796</cx:pt>
          <cx:pt idx="221">796</cx:pt>
          <cx:pt idx="222">796</cx:pt>
          <cx:pt idx="223">796</cx:pt>
          <cx:pt idx="224">796</cx:pt>
          <cx:pt idx="225">796</cx:pt>
          <cx:pt idx="226">796</cx:pt>
          <cx:pt idx="227">796</cx:pt>
          <cx:pt idx="228">998</cx:pt>
          <cx:pt idx="229">998</cx:pt>
          <cx:pt idx="230">998</cx:pt>
          <cx:pt idx="231">998</cx:pt>
          <cx:pt idx="232">998</cx:pt>
          <cx:pt idx="233">998</cx:pt>
          <cx:pt idx="234">998</cx:pt>
          <cx:pt idx="235">998</cx:pt>
          <cx:pt idx="236">998</cx:pt>
          <cx:pt idx="237">998</cx:pt>
          <cx:pt idx="238">998</cx:pt>
          <cx:pt idx="239">998</cx:pt>
          <cx:pt idx="240">998</cx:pt>
          <cx:pt idx="241">998</cx:pt>
          <cx:pt idx="242">998</cx:pt>
          <cx:pt idx="243">998</cx:pt>
          <cx:pt idx="244">998</cx:pt>
          <cx:pt idx="245">998</cx:pt>
          <cx:pt idx="246">998</cx:pt>
          <cx:pt idx="247">998</cx:pt>
          <cx:pt idx="248">998</cx:pt>
          <cx:pt idx="249">1120</cx:pt>
          <cx:pt idx="250">1120</cx:pt>
          <cx:pt idx="251">1197</cx:pt>
          <cx:pt idx="252">1197</cx:pt>
          <cx:pt idx="253">1197</cx:pt>
          <cx:pt idx="254">1197</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1198</cx:pt>
          <cx:pt idx="275">1198</cx:pt>
          <cx:pt idx="276">1198</cx:pt>
          <cx:pt idx="277">1197</cx:pt>
          <cx:pt idx="278">1197</cx:pt>
          <cx:pt idx="279">1197</cx:pt>
          <cx:pt idx="280">1197</cx:pt>
          <cx:pt idx="281">1197</cx:pt>
          <cx:pt idx="282">1197</cx:pt>
          <cx:pt idx="283">1248</cx:pt>
          <cx:pt idx="284">1248</cx:pt>
          <cx:pt idx="285">1248</cx:pt>
          <cx:pt idx="286">1248</cx:pt>
          <cx:pt idx="287">1248</cx:pt>
          <cx:pt idx="288">1248</cx:pt>
          <cx:pt idx="289">1197</cx:pt>
          <cx:pt idx="290">1248</cx:pt>
          <cx:pt idx="291">1199</cx:pt>
          <cx:pt idx="292">1199</cx:pt>
          <cx:pt idx="293">1199</cx:pt>
          <cx:pt idx="294">1199</cx:pt>
          <cx:pt idx="295">1199</cx:pt>
          <cx:pt idx="296">1497</cx:pt>
          <cx:pt idx="297">1497</cx:pt>
          <cx:pt idx="298">1497</cx:pt>
          <cx:pt idx="299">1497</cx:pt>
          <cx:pt idx="300">1497</cx:pt>
          <cx:pt idx="301">1199</cx:pt>
          <cx:pt idx="302">1199</cx:pt>
          <cx:pt idx="303">1199</cx:pt>
          <cx:pt idx="304">1199</cx:pt>
          <cx:pt idx="305">1199</cx:pt>
          <cx:pt idx="306">1199</cx:pt>
          <cx:pt idx="307">1193</cx:pt>
          <cx:pt idx="308">1248</cx:pt>
          <cx:pt idx="309">1193</cx:pt>
          <cx:pt idx="310">1193</cx:pt>
          <cx:pt idx="311">1193</cx:pt>
          <cx:pt idx="312">1248</cx:pt>
          <cx:pt idx="313">1248</cx:pt>
          <cx:pt idx="314">1248</cx:pt>
          <cx:pt idx="315">1248</cx:pt>
          <cx:pt idx="316">1248</cx:pt>
          <cx:pt idx="317">1248</cx:pt>
          <cx:pt idx="318">1298</cx:pt>
          <cx:pt idx="319">1298</cx:pt>
          <cx:pt idx="320">1197</cx:pt>
          <cx:pt idx="321">998</cx:pt>
          <cx:pt idx="322">1397</cx:pt>
          <cx:pt idx="323">998</cx:pt>
          <cx:pt idx="324">998</cx:pt>
          <cx:pt idx="325">998</cx:pt>
          <cx:pt idx="326">998</cx:pt>
          <cx:pt idx="327">998</cx:pt>
          <cx:pt idx="328">1197</cx:pt>
          <cx:pt idx="329">1397</cx:pt>
          <cx:pt idx="330">1397</cx:pt>
          <cx:pt idx="331">1397</cx:pt>
          <cx:pt idx="332">1397</cx:pt>
          <cx:pt idx="333">1198</cx:pt>
          <cx:pt idx="334">1198</cx:pt>
          <cx:pt idx="335">1198</cx:pt>
          <cx:pt idx="336">1198</cx:pt>
          <cx:pt idx="337">1198</cx:pt>
          <cx:pt idx="338">1198</cx:pt>
          <cx:pt idx="339">1198</cx:pt>
          <cx:pt idx="340">1198</cx:pt>
          <cx:pt idx="341">1198</cx:pt>
          <cx:pt idx="342">1198</cx:pt>
          <cx:pt idx="343">1198</cx:pt>
          <cx:pt idx="344">1198</cx:pt>
          <cx:pt idx="345">1497</cx:pt>
          <cx:pt idx="346">1497</cx:pt>
          <cx:pt idx="347">1497</cx:pt>
          <cx:pt idx="348">1497</cx:pt>
          <cx:pt idx="349">1497</cx:pt>
          <cx:pt idx="350">1497</cx:pt>
          <cx:pt idx="351">1497</cx:pt>
          <cx:pt idx="352">1497</cx:pt>
          <cx:pt idx="353">1497</cx:pt>
          <cx:pt idx="354">1497</cx:pt>
          <cx:pt idx="355">1497</cx:pt>
          <cx:pt idx="356">1497</cx:pt>
          <cx:pt idx="357">1493</cx:pt>
          <cx:pt idx="358">1493</cx:pt>
          <cx:pt idx="359">1493</cx:pt>
          <cx:pt idx="360">1493</cx:pt>
          <cx:pt idx="361">1397</cx:pt>
          <cx:pt idx="362">1397</cx:pt>
          <cx:pt idx="363">1248</cx:pt>
          <cx:pt idx="364">1248</cx:pt>
          <cx:pt idx="365">1248</cx:pt>
          <cx:pt idx="366">1248</cx:pt>
          <cx:pt idx="367">1248</cx:pt>
          <cx:pt idx="368">1248</cx:pt>
          <cx:pt idx="369">1248</cx:pt>
          <cx:pt idx="370">1248</cx:pt>
          <cx:pt idx="371">1248</cx:pt>
          <cx:pt idx="372">1197</cx:pt>
          <cx:pt idx="373">1197</cx:pt>
          <cx:pt idx="374">1197</cx:pt>
          <cx:pt idx="375">1396</cx:pt>
          <cx:pt idx="376">1497</cx:pt>
          <cx:pt idx="377">1497</cx:pt>
          <cx:pt idx="378">1497</cx:pt>
          <cx:pt idx="379">1497</cx:pt>
          <cx:pt idx="380">1498</cx:pt>
          <cx:pt idx="381">1498</cx:pt>
          <cx:pt idx="382">1498</cx:pt>
          <cx:pt idx="383">1498</cx:pt>
          <cx:pt idx="384">1497</cx:pt>
          <cx:pt idx="385">1498</cx:pt>
          <cx:pt idx="386">1497</cx:pt>
          <cx:pt idx="387">1498</cx:pt>
          <cx:pt idx="388">1498</cx:pt>
          <cx:pt idx="389">1498</cx:pt>
          <cx:pt idx="390">1498</cx:pt>
          <cx:pt idx="391">1461</cx:pt>
          <cx:pt idx="392">1461</cx:pt>
          <cx:pt idx="393">1461</cx:pt>
          <cx:pt idx="394">1461</cx:pt>
          <cx:pt idx="395">1461</cx:pt>
          <cx:pt idx="396">1461</cx:pt>
          <cx:pt idx="397">1591</cx:pt>
          <cx:pt idx="398">1582</cx:pt>
          <cx:pt idx="399">1582</cx:pt>
          <cx:pt idx="400">1591</cx:pt>
          <cx:pt idx="401">1582</cx:pt>
          <cx:pt idx="402">1591</cx:pt>
          <cx:pt idx="403">1396</cx:pt>
          <cx:pt idx="404">1396</cx:pt>
          <cx:pt idx="405">1591</cx:pt>
          <cx:pt idx="406">1591</cx:pt>
          <cx:pt idx="407">1582</cx:pt>
          <cx:pt idx="408">1396</cx:pt>
          <cx:pt idx="409">1396</cx:pt>
          <cx:pt idx="410">1197</cx:pt>
          <cx:pt idx="411">1197</cx:pt>
          <cx:pt idx="412">1197</cx:pt>
          <cx:pt idx="413">1197</cx:pt>
          <cx:pt idx="414">1497</cx:pt>
          <cx:pt idx="415">1497</cx:pt>
          <cx:pt idx="416">1497</cx:pt>
          <cx:pt idx="417">1497</cx:pt>
          <cx:pt idx="418">1497</cx:pt>
          <cx:pt idx="419">1497</cx:pt>
          <cx:pt idx="420">1497</cx:pt>
          <cx:pt idx="421">1461</cx:pt>
          <cx:pt idx="422">1461</cx:pt>
          <cx:pt idx="423">1461</cx:pt>
          <cx:pt idx="424">1461</cx:pt>
          <cx:pt idx="425">1461</cx:pt>
          <cx:pt idx="426">1461</cx:pt>
          <cx:pt idx="427">1461</cx:pt>
          <cx:pt idx="428">1598</cx:pt>
          <cx:pt idx="429">1598</cx:pt>
          <cx:pt idx="430">1598</cx:pt>
          <cx:pt idx="431">1197</cx:pt>
          <cx:pt idx="432">1197</cx:pt>
          <cx:pt idx="433">1498</cx:pt>
          <cx:pt idx="434">1498</cx:pt>
          <cx:pt idx="435">1498</cx:pt>
          <cx:pt idx="436">1498</cx:pt>
          <cx:pt idx="437">1498</cx:pt>
          <cx:pt idx="438">1498</cx:pt>
          <cx:pt idx="439">1197</cx:pt>
          <cx:pt idx="440">1397</cx:pt>
          <cx:pt idx="441">1397</cx:pt>
          <cx:pt idx="442">1397</cx:pt>
          <cx:pt idx="443">1397</cx:pt>
          <cx:pt idx="444">1397</cx:pt>
          <cx:pt idx="445">1397</cx:pt>
          <cx:pt idx="446">1397</cx:pt>
          <cx:pt idx="447">1397</cx:pt>
          <cx:pt idx="448">1462</cx:pt>
          <cx:pt idx="449">1462</cx:pt>
          <cx:pt idx="450">1462</cx:pt>
          <cx:pt idx="451">1462</cx:pt>
          <cx:pt idx="452">1949</cx:pt>
          <cx:pt idx="453">1949</cx:pt>
          <cx:pt idx="454">1949</cx:pt>
          <cx:pt idx="455">1497</cx:pt>
          <cx:pt idx="456">1497</cx:pt>
          <cx:pt idx="457">1497</cx:pt>
          <cx:pt idx="458">1497</cx:pt>
          <cx:pt idx="459">1497</cx:pt>
          <cx:pt idx="460">1497</cx:pt>
          <cx:pt idx="461">1497</cx:pt>
          <cx:pt idx="462">1497</cx:pt>
          <cx:pt idx="463">1397</cx:pt>
          <cx:pt idx="464">1949</cx:pt>
          <cx:pt idx="465">1949</cx:pt>
          <cx:pt idx="466">1949</cx:pt>
          <cx:pt idx="467">1949</cx:pt>
          <cx:pt idx="468">1949</cx:pt>
          <cx:pt idx="469">1949</cx:pt>
          <cx:pt idx="470">1949</cx:pt>
          <cx:pt idx="471">1949</cx:pt>
          <cx:pt idx="472">1498</cx:pt>
          <cx:pt idx="473">1598</cx:pt>
          <cx:pt idx="474">1498</cx:pt>
          <cx:pt idx="475">1598</cx:pt>
          <cx:pt idx="476">1949</cx:pt>
          <cx:pt idx="477">1949</cx:pt>
          <cx:pt idx="478">1949</cx:pt>
          <cx:pt idx="479">1949</cx:pt>
          <cx:pt idx="480">1949</cx:pt>
          <cx:pt idx="481">1949</cx:pt>
          <cx:pt idx="482">1949</cx:pt>
          <cx:pt idx="483">1949</cx:pt>
          <cx:pt idx="484">1949</cx:pt>
          <cx:pt idx="485">1949</cx:pt>
          <cx:pt idx="486">1949</cx:pt>
          <cx:pt idx="487">1949</cx:pt>
          <cx:pt idx="488">1949</cx:pt>
          <cx:pt idx="489">1949</cx:pt>
          <cx:pt idx="490">1949</cx:pt>
          <cx:pt idx="491">1949</cx:pt>
          <cx:pt idx="492">1949</cx:pt>
          <cx:pt idx="493">1949</cx:pt>
          <cx:pt idx="494">1949</cx:pt>
          <cx:pt idx="495">1949</cx:pt>
          <cx:pt idx="496">1949</cx:pt>
          <cx:pt idx="497">1397</cx:pt>
          <cx:pt idx="498">1397</cx:pt>
          <cx:pt idx="499">1397</cx:pt>
          <cx:pt idx="500">1949</cx:pt>
          <cx:pt idx="501">1949</cx:pt>
          <cx:pt idx="502">1949</cx:pt>
          <cx:pt idx="503">1949</cx:pt>
          <cx:pt idx="504">1949</cx:pt>
          <cx:pt idx="505">1949</cx:pt>
          <cx:pt idx="506">1949</cx:pt>
          <cx:pt idx="507">1397</cx:pt>
          <cx:pt idx="508">1397</cx:pt>
          <cx:pt idx="509">1397</cx:pt>
          <cx:pt idx="510">1397</cx:pt>
          <cx:pt idx="511">1397</cx:pt>
          <cx:pt idx="512">1397</cx:pt>
          <cx:pt idx="513">1397</cx:pt>
          <cx:pt idx="514">1397</cx:pt>
          <cx:pt idx="515">1397</cx:pt>
          <cx:pt idx="516">1397</cx:pt>
          <cx:pt idx="517">1397</cx:pt>
          <cx:pt idx="518">1397</cx:pt>
          <cx:pt idx="519">1397</cx:pt>
          <cx:pt idx="520">1397</cx:pt>
          <cx:pt idx="521">1397</cx:pt>
          <cx:pt idx="522">1397</cx:pt>
          <cx:pt idx="523">1798</cx:pt>
          <cx:pt idx="524">1798</cx:pt>
          <cx:pt idx="525">1798</cx:pt>
          <cx:pt idx="526">1364</cx:pt>
          <cx:pt idx="527">1364</cx:pt>
          <cx:pt idx="528">1798</cx:pt>
          <cx:pt idx="529">1798</cx:pt>
          <cx:pt idx="530">1798</cx:pt>
          <cx:pt idx="531">1798</cx:pt>
          <cx:pt idx="532">1949</cx:pt>
          <cx:pt idx="533">1949</cx:pt>
          <cx:pt idx="534">1798</cx:pt>
          <cx:pt idx="535">1949</cx:pt>
          <cx:pt idx="536">1397</cx:pt>
          <cx:pt idx="537">1397</cx:pt>
          <cx:pt idx="538">1397</cx:pt>
          <cx:pt idx="539">1397</cx:pt>
          <cx:pt idx="540">1397</cx:pt>
          <cx:pt idx="541">1397</cx:pt>
          <cx:pt idx="542">1397</cx:pt>
          <cx:pt idx="543">1397</cx:pt>
          <cx:pt idx="544">1397</cx:pt>
          <cx:pt idx="545">1397</cx:pt>
          <cx:pt idx="546">1949</cx:pt>
          <cx:pt idx="547">1949</cx:pt>
          <cx:pt idx="548">1949</cx:pt>
          <cx:pt idx="549">1949</cx:pt>
          <cx:pt idx="550">1949</cx:pt>
          <cx:pt idx="551">1949</cx:pt>
          <cx:pt idx="552">1949</cx:pt>
          <cx:pt idx="553">1949</cx:pt>
          <cx:pt idx="554">1949</cx:pt>
          <cx:pt idx="555">1949</cx:pt>
          <cx:pt idx="556">1397</cx:pt>
          <cx:pt idx="557">1949</cx:pt>
          <cx:pt idx="558">1949</cx:pt>
          <cx:pt idx="559">1397</cx:pt>
          <cx:pt idx="560">1397</cx:pt>
          <cx:pt idx="561">796</cx:pt>
          <cx:pt idx="562">796</cx:pt>
          <cx:pt idx="563">1194</cx:pt>
          <cx:pt idx="564">1498</cx:pt>
          <cx:pt idx="565">1196</cx:pt>
          <cx:pt idx="566">1498</cx:pt>
          <cx:pt idx="567">1194</cx:pt>
          <cx:pt idx="568">1498</cx:pt>
          <cx:pt idx="569">1248</cx:pt>
          <cx:pt idx="570">1248</cx:pt>
          <cx:pt idx="571">1248</cx:pt>
          <cx:pt idx="572">1248</cx:pt>
          <cx:pt idx="573">1197</cx:pt>
          <cx:pt idx="574">1197</cx:pt>
          <cx:pt idx="575">1197</cx:pt>
          <cx:pt idx="576">1197</cx:pt>
          <cx:pt idx="577">1197</cx:pt>
          <cx:pt idx="578">1197</cx:pt>
          <cx:pt idx="579">1197</cx:pt>
          <cx:pt idx="580">1197</cx:pt>
          <cx:pt idx="581">1197</cx:pt>
          <cx:pt idx="582">1197</cx:pt>
          <cx:pt idx="583">1197</cx:pt>
          <cx:pt idx="584">1197</cx:pt>
          <cx:pt idx="585">1197</cx:pt>
          <cx:pt idx="586">1197</cx:pt>
          <cx:pt idx="587">1197</cx:pt>
          <cx:pt idx="588">1462</cx:pt>
          <cx:pt idx="589">1462</cx:pt>
          <cx:pt idx="590">1462</cx:pt>
          <cx:pt idx="591">1462</cx:pt>
          <cx:pt idx="592">1462</cx:pt>
          <cx:pt idx="593">1462</cx:pt>
          <cx:pt idx="594">1498</cx:pt>
          <cx:pt idx="595">1498</cx:pt>
          <cx:pt idx="596">1498</cx:pt>
          <cx:pt idx="597">1462</cx:pt>
          <cx:pt idx="598">998</cx:pt>
          <cx:pt idx="599">1493</cx:pt>
          <cx:pt idx="600">1493</cx:pt>
          <cx:pt idx="601">1493</cx:pt>
          <cx:pt idx="602">1493</cx:pt>
          <cx:pt idx="603">1493</cx:pt>
          <cx:pt idx="604">1493</cx:pt>
          <cx:pt idx="605">1493</cx:pt>
          <cx:pt idx="606">1248</cx:pt>
          <cx:pt idx="607">1248</cx:pt>
          <cx:pt idx="608">1248</cx:pt>
          <cx:pt idx="609">1248</cx:pt>
          <cx:pt idx="610">1498</cx:pt>
          <cx:pt idx="611">1461</cx:pt>
          <cx:pt idx="612">1461</cx:pt>
          <cx:pt idx="613">1498</cx:pt>
          <cx:pt idx="614">1397</cx:pt>
          <cx:pt idx="615">1397</cx:pt>
          <cx:pt idx="616">1949</cx:pt>
          <cx:pt idx="617">1949</cx:pt>
          <cx:pt idx="618">1949</cx:pt>
          <cx:pt idx="619">1949</cx:pt>
          <cx:pt idx="620">1949</cx:pt>
          <cx:pt idx="621">1949</cx:pt>
          <cx:pt idx="622">1949</cx:pt>
          <cx:pt idx="623">1397</cx:pt>
          <cx:pt idx="624">1397</cx:pt>
          <cx:pt idx="625">1397</cx:pt>
          <cx:pt idx="626">1949</cx:pt>
          <cx:pt idx="627">1949</cx:pt>
          <cx:pt idx="628">1949</cx:pt>
          <cx:pt idx="629">1949</cx:pt>
          <cx:pt idx="630">1949</cx:pt>
          <cx:pt idx="631">1949</cx:pt>
          <cx:pt idx="632">1949</cx:pt>
          <cx:pt idx="633">1949</cx:pt>
          <cx:pt idx="634">1949</cx:pt>
          <cx:pt idx="635">1949</cx:pt>
          <cx:pt idx="636">1949</cx:pt>
          <cx:pt idx="637">1949</cx:pt>
          <cx:pt idx="638">1949</cx:pt>
          <cx:pt idx="639">1949</cx:pt>
          <cx:pt idx="640">1949</cx:pt>
          <cx:pt idx="641">1949</cx:pt>
          <cx:pt idx="642">1798</cx:pt>
          <cx:pt idx="643">1397</cx:pt>
          <cx:pt idx="644">1397</cx:pt>
          <cx:pt idx="645">1397</cx:pt>
          <cx:pt idx="646">796</cx:pt>
          <cx:pt idx="647">796</cx:pt>
          <cx:pt idx="648">1186</cx:pt>
          <cx:pt idx="649">1197</cx:pt>
          <cx:pt idx="650">1197</cx:pt>
          <cx:pt idx="651">1197</cx:pt>
          <cx:pt idx="652">1197</cx:pt>
          <cx:pt idx="653">1197</cx:pt>
          <cx:pt idx="654">1197</cx:pt>
          <cx:pt idx="655">1197</cx:pt>
          <cx:pt idx="656">1186</cx:pt>
          <cx:pt idx="657">1186</cx:pt>
          <cx:pt idx="658">1197</cx:pt>
          <cx:pt idx="659">1197</cx:pt>
          <cx:pt idx="660">1197</cx:pt>
          <cx:pt idx="661">1197</cx:pt>
          <cx:pt idx="662">1120</cx:pt>
          <cx:pt idx="663">1197</cx:pt>
          <cx:pt idx="664">1120</cx:pt>
          <cx:pt idx="665">1120</cx:pt>
          <cx:pt idx="666">1197</cx:pt>
          <cx:pt idx="667">1397</cx:pt>
          <cx:pt idx="668">1397</cx:pt>
          <cx:pt idx="669">1397</cx:pt>
          <cx:pt idx="670">1397</cx:pt>
          <cx:pt idx="671">1397</cx:pt>
          <cx:pt idx="672">1248</cx:pt>
          <cx:pt idx="673">1248</cx:pt>
          <cx:pt idx="674">1248</cx:pt>
          <cx:pt idx="675">1248</cx:pt>
          <cx:pt idx="676">1462</cx:pt>
          <cx:pt idx="677">1462</cx:pt>
          <cx:pt idx="678">1462</cx:pt>
          <cx:pt idx="679">1462</cx:pt>
          <cx:pt idx="680">1462</cx:pt>
          <cx:pt idx="681">1462</cx:pt>
          <cx:pt idx="682">1462</cx:pt>
          <cx:pt idx="683">1498</cx:pt>
          <cx:pt idx="684">1498</cx:pt>
          <cx:pt idx="685">1498</cx:pt>
          <cx:pt idx="686">1598</cx:pt>
          <cx:pt idx="687">1498</cx:pt>
          <cx:pt idx="688">1598</cx:pt>
          <cx:pt idx="689">1498</cx:pt>
          <cx:pt idx="690">1498</cx:pt>
          <cx:pt idx="691">1598</cx:pt>
          <cx:pt idx="692">1498</cx:pt>
          <cx:pt idx="693">1498</cx:pt>
          <cx:pt idx="694">1598</cx:pt>
          <cx:pt idx="695">1598</cx:pt>
          <cx:pt idx="696">1598</cx:pt>
          <cx:pt idx="697">1598</cx:pt>
          <cx:pt idx="698">1498</cx:pt>
          <cx:pt idx="699">1498</cx:pt>
          <cx:pt idx="700">1396</cx:pt>
          <cx:pt idx="701">1591</cx:pt>
          <cx:pt idx="702">1591</cx:pt>
          <cx:pt idx="703">1591</cx:pt>
          <cx:pt idx="704">1591</cx:pt>
          <cx:pt idx="705">1591</cx:pt>
          <cx:pt idx="706">1396</cx:pt>
          <cx:pt idx="707">1582</cx:pt>
          <cx:pt idx="708">1582</cx:pt>
          <cx:pt idx="709">1582</cx:pt>
          <cx:pt idx="710">1582</cx:pt>
          <cx:pt idx="711">1582</cx:pt>
          <cx:pt idx="712">1591</cx:pt>
          <cx:pt idx="713">1582</cx:pt>
          <cx:pt idx="714">1396</cx:pt>
          <cx:pt idx="715">1591</cx:pt>
          <cx:pt idx="716">1591</cx:pt>
          <cx:pt idx="717">1582</cx:pt>
          <cx:pt idx="718">1949</cx:pt>
          <cx:pt idx="719">1949</cx:pt>
          <cx:pt idx="720">1949</cx:pt>
          <cx:pt idx="721">1949</cx:pt>
          <cx:pt idx="722">1949</cx:pt>
          <cx:pt idx="723">1949</cx:pt>
          <cx:pt idx="724">1949</cx:pt>
          <cx:pt idx="725">1397</cx:pt>
          <cx:pt idx="726">1949</cx:pt>
          <cx:pt idx="727">1397</cx:pt>
          <cx:pt idx="728">1397</cx:pt>
          <cx:pt idx="729">1397</cx:pt>
          <cx:pt idx="730">1949</cx:pt>
          <cx:pt idx="731">1397</cx:pt>
          <cx:pt idx="732">998</cx:pt>
          <cx:pt idx="733">998</cx:pt>
          <cx:pt idx="734">1197</cx:pt>
          <cx:pt idx="735">998</cx:pt>
          <cx:pt idx="736">1197</cx:pt>
          <cx:pt idx="737">1197</cx:pt>
          <cx:pt idx="738">1197</cx:pt>
          <cx:pt idx="739">998</cx:pt>
          <cx:pt idx="740">998</cx:pt>
          <cx:pt idx="741">1197</cx:pt>
          <cx:pt idx="742">1197</cx:pt>
          <cx:pt idx="743">998</cx:pt>
          <cx:pt idx="744">998</cx:pt>
          <cx:pt idx="745">998</cx:pt>
          <cx:pt idx="746">1199</cx:pt>
          <cx:pt idx="747">1047</cx:pt>
          <cx:pt idx="748">1199</cx:pt>
          <cx:pt idx="749">1493</cx:pt>
          <cx:pt idx="750">1493</cx:pt>
          <cx:pt idx="751">1493</cx:pt>
          <cx:pt idx="752">1493</cx:pt>
          <cx:pt idx="753">1493</cx:pt>
          <cx:pt idx="754">1493</cx:pt>
          <cx:pt idx="755">1397</cx:pt>
          <cx:pt idx="756">1397</cx:pt>
          <cx:pt idx="757">1397</cx:pt>
          <cx:pt idx="758">1496</cx:pt>
          <cx:pt idx="759">1496</cx:pt>
          <cx:pt idx="760">1498</cx:pt>
          <cx:pt idx="761">1496</cx:pt>
          <cx:pt idx="762">1496</cx:pt>
          <cx:pt idx="763">1496</cx:pt>
          <cx:pt idx="764">1496</cx:pt>
          <cx:pt idx="765">1496</cx:pt>
          <cx:pt idx="766">1498</cx:pt>
          <cx:pt idx="767">1496</cx:pt>
          <cx:pt idx="768">1496</cx:pt>
          <cx:pt idx="769">1496</cx:pt>
          <cx:pt idx="770">1496</cx:pt>
          <cx:pt idx="771">1498</cx:pt>
          <cx:pt idx="772">1395</cx:pt>
          <cx:pt idx="773">1949</cx:pt>
          <cx:pt idx="774">1395</cx:pt>
          <cx:pt idx="775">1798</cx:pt>
          <cx:pt idx="776">1949</cx:pt>
          <cx:pt idx="777">1949</cx:pt>
          <cx:pt idx="778">1798</cx:pt>
          <cx:pt idx="779">1949</cx:pt>
          <cx:pt idx="780">1395</cx:pt>
          <cx:pt idx="781">1949</cx:pt>
          <cx:pt idx="782">1798</cx:pt>
          <cx:pt idx="783">1949</cx:pt>
          <cx:pt idx="784">1461</cx:pt>
          <cx:pt idx="785">1461</cx:pt>
          <cx:pt idx="786">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86CFA0EC-1FCA-4F91-B47D-CB248F13217D}">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task9.2!$A$2:$A$788</cx:f>
        <cx:lvl ptCount="787"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16.300000000000001</cx:pt>
          <cx:pt idx="15">16.300000000000001</cx:pt>
          <cx:pt idx="16">16.300000000000001</cx:pt>
          <cx:pt idx="17">16.300000000000001</cx:pt>
          <cx:pt idx="18">16.300000000000001</cx:pt>
          <cx:pt idx="19">16.300000000000001</cx:pt>
          <cx:pt idx="20">16.300000000000001</cx:pt>
          <cx:pt idx="21">16.300000000000001</cx:pt>
          <cx:pt idx="22">16.300000000000001</cx:pt>
          <cx:pt idx="23">14</cx:pt>
          <cx:pt idx="24">14</cx:pt>
          <cx:pt idx="25">19</cx:pt>
          <cx:pt idx="26">14</cx:pt>
          <cx:pt idx="27">16.300000000000001</cx:pt>
          <cx:pt idx="28">14</cx:pt>
          <cx:pt idx="29">16.300000000000001</cx:pt>
          <cx:pt idx="30">16.300000000000001</cx:pt>
          <cx:pt idx="31">16.300000000000001</cx:pt>
          <cx:pt idx="32">16.300000000000001</cx:pt>
          <cx:pt idx="33">16.300000000000001</cx:pt>
          <cx:pt idx="34">16.300000000000001</cx:pt>
          <cx:pt idx="35">16.300000000000001</cx:pt>
          <cx:pt idx="36">16.300000000000001</cx:pt>
          <cx:pt idx="37">16.300000000000001</cx:pt>
          <cx:pt idx="38">16.300000000000001</cx:pt>
          <cx:pt idx="39">16.300000000000001</cx:pt>
          <cx:pt idx="40">16.300000000000001</cx:pt>
          <cx:pt idx="41">16.300000000000001</cx:pt>
          <cx:pt idx="42">16.300000000000001</cx:pt>
          <cx:pt idx="43">16.300000000000001</cx:pt>
          <cx:pt idx="44">16.300000000000001</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20.890000000000001</cx:pt>
          <cx:pt idx="56">20.890000000000001</cx:pt>
          <cx:pt idx="57">20.890000000000001</cx:pt>
          <cx:pt idx="58">20.890000000000001</cx:pt>
          <cx:pt idx="59">20.890000000000001</cx:pt>
          <cx:pt idx="60">15.1</cx:pt>
          <cx:pt idx="61">20.890000000000001</cx:pt>
          <cx:pt idx="62">16.300000000000001</cx:pt>
          <cx:pt idx="63">16.300000000000001</cx:pt>
          <cx:pt idx="64">16.300000000000001</cx:pt>
          <cx:pt idx="65">16.300000000000001</cx:pt>
          <cx:pt idx="66">15.1</cx:pt>
          <cx:pt idx="67">15.1</cx:pt>
          <cx:pt idx="68">20.300000000000001</cx:pt>
          <cx:pt idx="69">15.1</cx:pt>
          <cx:pt idx="70">20.300000000000001</cx:pt>
          <cx:pt idx="71">20.300000000000001</cx:pt>
          <cx:pt idx="72">15.1</cx:pt>
          <cx:pt idx="73">20.300000000000001</cx:pt>
          <cx:pt idx="74">15.1</cx:pt>
          <cx:pt idx="75">20.300000000000001</cx:pt>
          <cx:pt idx="76">15.1</cx:pt>
          <cx:pt idx="77">20.300000000000001</cx:pt>
          <cx:pt idx="78">15.1</cx:pt>
          <cx:pt idx="79">20.300000000000001</cx:pt>
          <cx:pt idx="80">16.300000000000001</cx:pt>
          <cx:pt idx="81">16.300000000000001</cx:pt>
          <cx:pt idx="82">16.300000000000001</cx:pt>
          <cx:pt idx="83">16.300000000000001</cx:pt>
          <cx:pt idx="84">17.57</cx:pt>
          <cx:pt idx="85">17.57</cx:pt>
          <cx:pt idx="86">17.57</cx:pt>
          <cx:pt idx="87">17.57</cx:pt>
          <cx:pt idx="88">16.300000000000001</cx:pt>
          <cx:pt idx="89">16.300000000000001</cx:pt>
          <cx:pt idx="90">16.300000000000001</cx:pt>
          <cx:pt idx="91">16.300000000000001</cx:pt>
          <cx:pt idx="92">16.300000000000001</cx:pt>
          <cx:pt idx="93">16.300000000000001</cx:pt>
          <cx:pt idx="94">14.6</cx:pt>
          <cx:pt idx="95">16.300000000000001</cx:pt>
          <cx:pt idx="96">16.300000000000001</cx:pt>
          <cx:pt idx="97">13.300000000000001</cx:pt>
          <cx:pt idx="98">18.399999999999999</cx:pt>
          <cx:pt idx="99">13.300000000000001</cx:pt>
          <cx:pt idx="100">18.399999999999999</cx:pt>
          <cx:pt idx="101">13.300000000000001</cx:pt>
          <cx:pt idx="102">18.399999999999999</cx:pt>
          <cx:pt idx="103">13.300000000000001</cx:pt>
          <cx:pt idx="104">18.399999999999999</cx:pt>
          <cx:pt idx="105">13.300000000000001</cx:pt>
          <cx:pt idx="106">13.300000000000001</cx:pt>
          <cx:pt idx="107">13.300000000000001</cx:pt>
          <cx:pt idx="108">18.399999999999999</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14</cx:pt>
          <cx:pt idx="122">14</cx:pt>
          <cx:pt idx="123">14</cx:pt>
          <cx:pt idx="124">19</cx:pt>
          <cx:pt idx="125">19</cx:pt>
          <cx:pt idx="126">19</cx:pt>
          <cx:pt idx="127">17</cx:pt>
          <cx:pt idx="128">19</cx:pt>
          <cx:pt idx="129">16.300000000000001</cx:pt>
          <cx:pt idx="130">16.300000000000001</cx:pt>
          <cx:pt idx="131">16.300000000000001</cx:pt>
          <cx:pt idx="132">16.300000000000001</cx:pt>
          <cx:pt idx="133">16.300000000000001</cx:pt>
          <cx:pt idx="134">16.300000000000001</cx:pt>
          <cx:pt idx="135">16.300000000000001</cx:pt>
          <cx:pt idx="136">16.300000000000001</cx:pt>
          <cx:pt idx="137">16.300000000000001</cx:pt>
          <cx:pt idx="138">16.300000000000001</cx:pt>
          <cx:pt idx="139">16.300000000000001</cx:pt>
          <cx:pt idx="140">16.300000000000001</cx:pt>
          <cx:pt idx="141">16.300000000000001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15.300000000000001</cx:pt>
          <cx:pt idx="152">15.300000000000001</cx:pt>
          <cx:pt idx="153">15.300000000000001</cx:pt>
          <cx:pt idx="154">15.300000000000001</cx:pt>
          <cx:pt idx="155">16.300000000000001</cx:pt>
          <cx:pt idx="156">16.300000000000001</cx:pt>
          <cx:pt idx="157">16.300000000000001</cx:pt>
          <cx:pt idx="158">15.300000000000001</cx:pt>
          <cx:pt idx="159">16.300000000000001</cx:pt>
          <cx:pt idx="160">16.300000000000001</cx:pt>
          <cx:pt idx="161">16.300000000000001</cx:pt>
          <cx:pt idx="162">16.300000000000001</cx:pt>
          <cx:pt idx="163">16.300000000000001</cx:pt>
          <cx:pt idx="164">16.300000000000001</cx:pt>
          <cx:pt idx="165">16.300000000000001</cx:pt>
          <cx:pt idx="166">16.300000000000001</cx:pt>
          <cx:pt idx="167">16.300000000000001</cx:pt>
          <cx:pt idx="168">16.300000000000001</cx:pt>
          <cx:pt idx="169">16.300000000000001</cx:pt>
          <cx:pt idx="170">16.300000000000001</cx:pt>
          <cx:pt idx="171">16.300000000000001</cx:pt>
          <cx:pt idx="172">13.6</cx:pt>
          <cx:pt idx="173">13.6</cx:pt>
          <cx:pt idx="174">20.32</cx:pt>
          <cx:pt idx="175">20.300000000000001</cx:pt>
          <cx:pt idx="176">20.32</cx:pt>
          <cx:pt idx="177">13.6</cx:pt>
          <cx:pt idx="178">13.6</cx:pt>
          <cx:pt idx="179">20.300000000000001</cx:pt>
          <cx:pt idx="180">20.32</cx:pt>
          <cx:pt idx="181">13.6</cx:pt>
          <cx:pt idx="182">15</cx:pt>
          <cx:pt idx="183">16.780000000000001</cx:pt>
          <cx:pt idx="184">18.100000000000001</cx:pt>
          <cx:pt idx="185">18.100000000000001</cx:pt>
          <cx:pt idx="186">16.780000000000001</cx:pt>
          <cx:pt idx="187">18.100000000000001</cx:pt>
          <cx:pt idx="188">18</cx:pt>
          <cx:pt idx="189">18</cx:pt>
          <cx:pt idx="190">18</cx:pt>
          <cx:pt idx="191">16.300000000000001</cx:pt>
          <cx:pt idx="192">16.300000000000001</cx:pt>
          <cx:pt idx="193">16.300000000000001</cx:pt>
          <cx:pt idx="194">16.300000000000001</cx:pt>
          <cx:pt idx="195">16.300000000000001</cx:pt>
          <cx:pt idx="196">16.300000000000001</cx:pt>
          <cx:pt idx="197">16.300000000000001</cx:pt>
          <cx:pt idx="198">16.300000000000001</cx:pt>
          <cx:pt idx="199">16.300000000000001</cx:pt>
          <cx:pt idx="200">16.300000000000001</cx:pt>
          <cx:pt idx="201">15.1</cx:pt>
          <cx:pt idx="202">15.1</cx:pt>
          <cx:pt idx="203">15.1</cx:pt>
          <cx:pt idx="204">15.1</cx:pt>
          <cx:pt idx="205">16</cx:pt>
          <cx:pt idx="206">16</cx:pt>
          <cx:pt idx="207">16</cx:pt>
          <cx:pt idx="208">16.300000000000001</cx:pt>
          <cx:pt idx="209">16.300000000000001</cx:pt>
          <cx:pt idx="210">16.300000000000001</cx:pt>
          <cx:pt idx="211">16.300000000000001</cx:pt>
          <cx:pt idx="212">12.5</cx:pt>
          <cx:pt idx="213">16.300000000000001</cx:pt>
          <cx:pt idx="214">13.5</cx:pt>
          <cx:pt idx="215">13.5</cx:pt>
          <cx:pt idx="216">13.5</cx:pt>
          <cx:pt idx="217">16.300000000000001</cx:pt>
          <cx:pt idx="218">16.300000000000001</cx:pt>
          <cx:pt idx="219">16.300000000000001</cx:pt>
          <cx:pt idx="220">16.300000000000001</cx:pt>
          <cx:pt idx="221">16.300000000000001</cx:pt>
          <cx:pt idx="222">16.300000000000001</cx:pt>
          <cx:pt idx="223">16.300000000000001</cx:pt>
          <cx:pt idx="224">16.300000000000001</cx:pt>
          <cx:pt idx="225">16.300000000000001</cx:pt>
          <cx:pt idx="226">16.300000000000001</cx:pt>
          <cx:pt idx="227">16.300000000000001</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16.300000000000001</cx:pt>
          <cx:pt idx="239">16.300000000000001</cx:pt>
          <cx:pt idx="240">16.300000000000001</cx:pt>
          <cx:pt idx="241">16.300000000000001</cx:pt>
          <cx:pt idx="242">16.300000000000001</cx:pt>
          <cx:pt idx="243">16.300000000000001</cx:pt>
          <cx:pt idx="244">16.300000000000001</cx:pt>
          <cx:pt idx="245">16.300000000000001</cx:pt>
          <cx:pt idx="246">16.300000000000001</cx:pt>
          <cx:pt idx="247">16.300000000000001</cx:pt>
          <cx:pt idx="248">16.300000000000001</cx:pt>
          <cx:pt idx="249">16.300000000000001</cx:pt>
          <cx:pt idx="250">16.300000000000001</cx:pt>
          <cx:pt idx="251">18.899999999999999</cx:pt>
          <cx:pt idx="252">18.899999999999999</cx:pt>
          <cx:pt idx="253">16.300000000000001</cx:pt>
          <cx:pt idx="254">16.300000000000001</cx:pt>
          <cx:pt idx="255">15.5</cx:pt>
          <cx:pt idx="256">15.5</cx:pt>
          <cx:pt idx="257">16.300000000000001</cx:pt>
          <cx:pt idx="258">16.300000000000001</cx:pt>
          <cx:pt idx="259">16.300000000000001</cx:pt>
          <cx:pt idx="260">15.5</cx:pt>
          <cx:pt idx="261">15.5</cx:pt>
          <cx:pt idx="262">16.300000000000001</cx:pt>
          <cx:pt idx="263">15.5</cx:pt>
          <cx:pt idx="264">16.300000000000001</cx:pt>
          <cx:pt idx="265">15.5</cx:pt>
          <cx:pt idx="266">16.300000000000001</cx:pt>
          <cx:pt idx="267">15.5</cx:pt>
          <cx:pt idx="268">15.5</cx:pt>
          <cx:pt idx="269">15.5</cx:pt>
          <cx:pt idx="270">16.300000000000001</cx:pt>
          <cx:pt idx="271">16.300000000000001</cx:pt>
          <cx:pt idx="272">16.300000000000001</cx:pt>
          <cx:pt idx="273">16.300000000000001</cx:pt>
          <cx:pt idx="274">16.300000000000001</cx:pt>
          <cx:pt idx="275">15.5</cx:pt>
          <cx:pt idx="276">15.5</cx:pt>
          <cx:pt idx="277">12.6</cx:pt>
          <cx:pt idx="278">16.300000000000001</cx:pt>
          <cx:pt idx="279">16.300000000000001</cx:pt>
          <cx:pt idx="280">16.300000000000001</cx:pt>
          <cx:pt idx="281">16.300000000000001</cx:pt>
          <cx:pt idx="282">16.300000000000001</cx:pt>
          <cx:pt idx="283">16.300000000000001</cx:pt>
          <cx:pt idx="284">16.300000000000001</cx:pt>
          <cx:pt idx="285">16.300000000000001</cx:pt>
          <cx:pt idx="286">16.300000000000001</cx:pt>
          <cx:pt idx="287">16.300000000000001</cx:pt>
          <cx:pt idx="288">16.300000000000001</cx:pt>
          <cx:pt idx="289">16.300000000000001</cx:pt>
          <cx:pt idx="290">16.300000000000001</cx:pt>
          <cx:pt idx="291">16.300000000000001</cx:pt>
          <cx:pt idx="292">16.300000000000001</cx:pt>
          <cx:pt idx="293">16.300000000000001</cx:pt>
          <cx:pt idx="294">16.300000000000001</cx:pt>
          <cx:pt idx="295">16.300000000000001</cx:pt>
          <cx:pt idx="296">16.300000000000001</cx:pt>
          <cx:pt idx="297">16.300000000000001</cx:pt>
          <cx:pt idx="298">16.300000000000001</cx:pt>
          <cx:pt idx="299">16.300000000000001</cx:pt>
          <cx:pt idx="300">16.300000000000001</cx:pt>
          <cx:pt idx="301">16.300000000000001</cx:pt>
          <cx:pt idx="302">16.300000000000001</cx:pt>
          <cx:pt idx="303">16.300000000000001</cx:pt>
          <cx:pt idx="304">16.300000000000001</cx:pt>
          <cx:pt idx="305">16.300000000000001</cx:pt>
          <cx:pt idx="306">16.300000000000001</cx:pt>
          <cx:pt idx="307">13.199999999999999</cx:pt>
          <cx:pt idx="308">19.199999999999999</cx:pt>
          <cx:pt idx="309">13.199999999999999</cx:pt>
          <cx:pt idx="310">13.199999999999999</cx:pt>
          <cx:pt idx="311">13.199999999999999</cx:pt>
          <cx:pt idx="312">19.199999999999999</cx:pt>
          <cx:pt idx="313">19.199999999999999</cx:pt>
          <cx:pt idx="314">19.199999999999999</cx:pt>
          <cx:pt idx="315">19.199999999999999</cx:pt>
          <cx:pt idx="316">19.199999999999999</cx:pt>
          <cx:pt idx="317">19.199999999999999</cx:pt>
          <cx:pt idx="318">16.300000000000001</cx:pt>
          <cx:pt idx="319">16.300000000000001</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16.300000000000001</cx:pt>
          <cx:pt idx="329">16.300000000000001</cx:pt>
          <cx:pt idx="330">16.300000000000001</cx:pt>
          <cx:pt idx="331">16.300000000000001</cx:pt>
          <cx:pt idx="332">16.300000000000001</cx:pt>
          <cx:pt idx="333">16.300000000000001</cx:pt>
          <cx:pt idx="334">16.300000000000001</cx:pt>
          <cx:pt idx="335">16.300000000000001</cx:pt>
          <cx:pt idx="336">16.300000000000001</cx:pt>
          <cx:pt idx="337">16.300000000000001</cx:pt>
          <cx:pt idx="338">16.300000000000001</cx:pt>
          <cx:pt idx="339">16.300000000000001</cx:pt>
          <cx:pt idx="340">16.300000000000001</cx:pt>
          <cx:pt idx="341">16.300000000000001</cx:pt>
          <cx:pt idx="342">16.300000000000001</cx:pt>
          <cx:pt idx="343">16.300000000000001</cx:pt>
          <cx:pt idx="344">16.300000000000001</cx:pt>
          <cx:pt idx="345">16.300000000000001</cx:pt>
          <cx:pt idx="346">16.300000000000001</cx:pt>
          <cx:pt idx="347">16.300000000000001</cx:pt>
          <cx:pt idx="348">16.300000000000001</cx:pt>
          <cx:pt idx="349">16.300000000000001</cx:pt>
          <cx:pt idx="350">16.300000000000001</cx:pt>
          <cx:pt idx="351">16.300000000000001</cx:pt>
          <cx:pt idx="352">16.300000000000001</cx:pt>
          <cx:pt idx="353">16.300000000000001</cx:pt>
          <cx:pt idx="354">16.300000000000001</cx:pt>
          <cx:pt idx="355">16.300000000000001</cx:pt>
          <cx:pt idx="356">16.300000000000001</cx:pt>
          <cx:pt idx="357">12.4</cx:pt>
          <cx:pt idx="358">12.4</cx:pt>
          <cx:pt idx="359">12.4</cx:pt>
          <cx:pt idx="360">12.4</cx:pt>
          <cx:pt idx="361">16.300000000000001</cx:pt>
          <cx:pt idx="362">12.4</cx:pt>
          <cx:pt idx="363">20</cx:pt>
          <cx:pt idx="364">20</cx:pt>
          <cx:pt idx="365">20</cx:pt>
          <cx:pt idx="366">20</cx:pt>
          <cx:pt idx="367">20</cx:pt>
          <cx:pt idx="368">20</cx:pt>
          <cx:pt idx="369">20</cx:pt>
          <cx:pt idx="370">20</cx:pt>
          <cx:pt idx="371">20</cx:pt>
          <cx:pt idx="372">15</cx:pt>
          <cx:pt idx="373">15</cx:pt>
          <cx:pt idx="374">15</cx:pt>
          <cx:pt idx="375">21.190000000000001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16.300000000000001</cx:pt>
          <cx:pt idx="391">16</cx:pt>
          <cx:pt idx="392">16</cx:pt>
          <cx:pt idx="393">16</cx:pt>
          <cx:pt idx="394">16</cx:pt>
          <cx:pt idx="395">16</cx:pt>
          <cx:pt idx="396">16</cx:pt>
          <cx:pt idx="397">16.300000000000001</cx:pt>
          <cx:pt idx="398">19.899999999999999</cx:pt>
          <cx:pt idx="399">19.899999999999999</cx:pt>
          <cx:pt idx="400">16.300000000000001</cx:pt>
          <cx:pt idx="401">14</cx:pt>
          <cx:pt idx="402">16.300000000000001</cx:pt>
          <cx:pt idx="403">16.300000000000001</cx:pt>
          <cx:pt idx="404">16.300000000000001</cx:pt>
          <cx:pt idx="405">16.300000000000001</cx:pt>
          <cx:pt idx="406">16.300000000000001</cx:pt>
          <cx:pt idx="407">14</cx:pt>
          <cx:pt idx="408">16.300000000000001</cx:pt>
          <cx:pt idx="409">16.300000000000001</cx:pt>
          <cx:pt idx="410">16.300000000000001</cx:pt>
          <cx:pt idx="411">16.300000000000001</cx:pt>
          <cx:pt idx="412">16.300000000000001</cx:pt>
          <cx:pt idx="413">16.300000000000001</cx:pt>
          <cx:pt idx="414">16.300000000000001</cx:pt>
          <cx:pt idx="415">16.300000000000001</cx:pt>
          <cx:pt idx="416">16.300000000000001</cx:pt>
          <cx:pt idx="417">16.300000000000001</cx:pt>
          <cx:pt idx="418">16.300000000000001</cx:pt>
          <cx:pt idx="419">16.300000000000001</cx:pt>
          <cx:pt idx="420">16.300000000000001</cx:pt>
          <cx:pt idx="421">21.039999999999999</cx:pt>
          <cx:pt idx="422">21.039999999999999</cx:pt>
          <cx:pt idx="423">21.039999999999999</cx:pt>
          <cx:pt idx="424">21.039999999999999</cx:pt>
          <cx:pt idx="425">21.039999999999999</cx:pt>
          <cx:pt idx="426">21.039999999999999</cx:pt>
          <cx:pt idx="427">21.039999999999999</cx:pt>
          <cx:pt idx="428">16.300000000000001</cx:pt>
          <cx:pt idx="429">16.300000000000001</cx:pt>
          <cx:pt idx="430">16.300000000000001</cx:pt>
          <cx:pt idx="431">16.300000000000001</cx:pt>
          <cx:pt idx="432">16.300000000000001</cx:pt>
          <cx:pt idx="433">16.300000000000001</cx:pt>
          <cx:pt idx="434">16.300000000000001</cx:pt>
          <cx:pt idx="435">16.300000000000001</cx:pt>
          <cx:pt idx="436">16.300000000000001</cx:pt>
          <cx:pt idx="437">16.300000000000001</cx:pt>
          <cx:pt idx="438">19</cx:pt>
          <cx:pt idx="439">17</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18.489999999999998</cx:pt>
          <cx:pt idx="453">18.489999999999998</cx:pt>
          <cx:pt idx="454">18.489999999999998</cx:pt>
          <cx:pt idx="455">16.300000000000001</cx:pt>
          <cx:pt idx="456">16.300000000000001</cx:pt>
          <cx:pt idx="457">16.300000000000001</cx:pt>
          <cx:pt idx="458">16.300000000000001</cx:pt>
          <cx:pt idx="459">16.300000000000001</cx:pt>
          <cx:pt idx="460">16.300000000000001</cx:pt>
          <cx:pt idx="461">16.300000000000001</cx:pt>
          <cx:pt idx="462">16.300000000000001</cx:pt>
          <cx:pt idx="463">16.300000000000001</cx:pt>
          <cx:pt idx="464">16.300000000000001</cx:pt>
          <cx:pt idx="465">16.300000000000001</cx:pt>
          <cx:pt idx="466">16.300000000000001</cx:pt>
          <cx:pt idx="467">16.300000000000001</cx:pt>
          <cx:pt idx="468">16.300000000000001</cx:pt>
          <cx:pt idx="469">16.300000000000001</cx:pt>
          <cx:pt idx="470">16.300000000000001</cx:pt>
          <cx:pt idx="471">16.300000000000001</cx:pt>
          <cx:pt idx="472">18</cx:pt>
          <cx:pt idx="473">16.300000000000001</cx:pt>
          <cx:pt idx="474">18</cx:pt>
          <cx:pt idx="475">16.300000000000001</cx:pt>
          <cx:pt idx="476">16.300000000000001</cx:pt>
          <cx:pt idx="477">16</cx:pt>
          <cx:pt idx="478">16</cx:pt>
          <cx:pt idx="479">16</cx:pt>
          <cx:pt idx="480">16</cx:pt>
          <cx:pt idx="481">16</cx:pt>
          <cx:pt idx="482">16</cx:pt>
          <cx:pt idx="483">16</cx:pt>
          <cx:pt idx="484">16</cx:pt>
          <cx:pt idx="485">16.300000000000001</cx:pt>
          <cx:pt idx="486">16</cx:pt>
          <cx:pt idx="487">16</cx:pt>
          <cx:pt idx="488">16</cx:pt>
          <cx:pt idx="489">16</cx:pt>
          <cx:pt idx="490">16</cx:pt>
          <cx:pt idx="491">16</cx:pt>
          <cx:pt idx="492">16</cx:pt>
          <cx:pt idx="493">16</cx:pt>
          <cx:pt idx="494">16</cx:pt>
          <cx:pt idx="495">16</cx:pt>
          <cx:pt idx="496">16</cx:pt>
          <cx:pt idx="497">16.300000000000001</cx:pt>
          <cx:pt idx="498">16.300000000000001</cx:pt>
          <cx:pt idx="499">16.300000000000001</cx:pt>
          <cx:pt idx="500">14</cx:pt>
          <cx:pt idx="501">14</cx:pt>
          <cx:pt idx="502">14</cx:pt>
          <cx:pt idx="503">14</cx:pt>
          <cx:pt idx="504">14</cx:pt>
          <cx:pt idx="505">14</cx:pt>
          <cx:pt idx="506">14</cx:pt>
          <cx:pt idx="507">16.300000000000001</cx:pt>
          <cx:pt idx="508">16.300000000000001</cx:pt>
          <cx:pt idx="509">16.300000000000001</cx:pt>
          <cx:pt idx="510">16.300000000000001</cx:pt>
          <cx:pt idx="511">16.300000000000001</cx:pt>
          <cx:pt idx="512">16.300000000000001</cx:pt>
          <cx:pt idx="513">16.300000000000001</cx:pt>
          <cx:pt idx="514">16.300000000000001</cx:pt>
          <cx:pt idx="515">16.300000000000001</cx:pt>
          <cx:pt idx="516">16.300000000000001</cx:pt>
          <cx:pt idx="517">16.300000000000001</cx:pt>
          <cx:pt idx="518">16.300000000000001</cx:pt>
          <cx:pt idx="519">16.300000000000001</cx:pt>
          <cx:pt idx="520">16.300000000000001</cx:pt>
          <cx:pt idx="521">16.300000000000001</cx:pt>
          <cx:pt idx="522">16.300000000000001</cx:pt>
          <cx:pt idx="523">16.300000000000001</cx:pt>
          <cx:pt idx="524">16.300000000000001</cx:pt>
          <cx:pt idx="525">16.300000000000001</cx:pt>
          <cx:pt idx="526">18.199999999999999</cx:pt>
          <cx:pt idx="527">18.399999999999999</cx:pt>
          <cx:pt idx="528">16.300000000000001</cx:pt>
          <cx:pt idx="529">16.300000000000001</cx:pt>
          <cx:pt idx="530">16.300000000000001</cx:pt>
          <cx:pt idx="531">16.300000000000001</cx:pt>
          <cx:pt idx="532">15.1</cx:pt>
          <cx:pt idx="533">15.1</cx:pt>
          <cx:pt idx="534">16.300000000000001</cx:pt>
          <cx:pt idx="535">15.1</cx:pt>
          <cx:pt idx="536">12.550000000000001</cx:pt>
          <cx:pt idx="537">12.550000000000001</cx:pt>
          <cx:pt idx="538">12.550000000000001</cx:pt>
          <cx:pt idx="539">12.550000000000001</cx:pt>
          <cx:pt idx="540">16.300000000000001</cx:pt>
          <cx:pt idx="541">16.300000000000001</cx:pt>
          <cx:pt idx="542">12.550000000000001</cx:pt>
          <cx:pt idx="543">16.300000000000001</cx:pt>
          <cx:pt idx="544">16.300000000000001</cx:pt>
          <cx:pt idx="545">16.300000000000001</cx:pt>
          <cx:pt idx="546">16.300000000000001</cx:pt>
          <cx:pt idx="547">18</cx:pt>
          <cx:pt idx="548">18</cx:pt>
          <cx:pt idx="549">18</cx:pt>
          <cx:pt idx="550">16.300000000000001</cx:pt>
          <cx:pt idx="551">15.710000000000001</cx:pt>
          <cx:pt idx="552">16.300000000000001</cx:pt>
          <cx:pt idx="553">16.300000000000001</cx:pt>
          <cx:pt idx="554">16.300000000000001</cx:pt>
          <cx:pt idx="555">16.300000000000001</cx:pt>
          <cx:pt idx="556">16.300000000000001</cx:pt>
          <cx:pt idx="557">16.300000000000001</cx:pt>
          <cx:pt idx="558">16.300000000000001</cx:pt>
          <cx:pt idx="559">16.300000000000001</cx:pt>
          <cx:pt idx="560">16.300000000000001</cx:pt>
          <cx:pt idx="561">13</cx:pt>
          <cx:pt idx="562">13</cx:pt>
          <cx:pt idx="563">16.300000000000001</cx:pt>
          <cx:pt idx="564">17</cx:pt>
          <cx:pt idx="565">16.300000000000001</cx:pt>
          <cx:pt idx="566">16.300000000000001</cx:pt>
          <cx:pt idx="567">16.300000000000001</cx:pt>
          <cx:pt idx="568">16.300000000000001</cx:pt>
          <cx:pt idx="569">16.300000000000001</cx:pt>
          <cx:pt idx="570">16.300000000000001</cx:pt>
          <cx:pt idx="571">16.300000000000001</cx:pt>
          <cx:pt idx="572">16.300000000000001</cx:pt>
          <cx:pt idx="573">21.399999999999999</cx:pt>
          <cx:pt idx="574">21.399999999999999</cx:pt>
          <cx:pt idx="575">21.399999999999999</cx:pt>
          <cx:pt idx="576">21.399999999999999</cx:pt>
          <cx:pt idx="577">21.399999999999999</cx:pt>
          <cx:pt idx="578">21.399999999999999</cx:pt>
          <cx:pt idx="579">21.399999999999999</cx:pt>
          <cx:pt idx="580">21.399999999999999</cx:pt>
          <cx:pt idx="581">21.399999999999999</cx:pt>
          <cx:pt idx="582">18.899999999999999</cx:pt>
          <cx:pt idx="583">18.899999999999999</cx:pt>
          <cx:pt idx="584">18.899999999999999</cx:pt>
          <cx:pt idx="585">18.899999999999999</cx:pt>
          <cx:pt idx="586">18.899999999999999</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21.399999999999999</cx:pt>
          <cx:pt idx="599">18.489999999999998</cx:pt>
          <cx:pt idx="600">18.489999999999998</cx:pt>
          <cx:pt idx="601">18.489999999999998</cx:pt>
          <cx:pt idx="602">18.489999999999998</cx:pt>
          <cx:pt idx="603">18.489999999999998</cx:pt>
          <cx:pt idx="604">18.489999999999998</cx:pt>
          <cx:pt idx="605">18.489999999999998</cx:pt>
          <cx:pt idx="606">16.300000000000001</cx:pt>
          <cx:pt idx="607">16.300000000000001</cx:pt>
          <cx:pt idx="608">16.300000000000001</cx:pt>
          <cx:pt idx="609">16.300000000000001</cx:pt>
          <cx:pt idx="610">16.300000000000001</cx:pt>
          <cx:pt idx="611">16.300000000000001</cx:pt>
          <cx:pt idx="612">16.300000000000001</cx:pt>
          <cx:pt idx="613">16.300000000000001</cx:pt>
          <cx:pt idx="614">16.300000000000001</cx:pt>
          <cx:pt idx="615">16.300000000000001</cx:pt>
          <cx:pt idx="616">16.300000000000001</cx:pt>
          <cx:pt idx="617">16.300000000000001</cx:pt>
          <cx:pt idx="618">16.300000000000001</cx:pt>
          <cx:pt idx="619">16.300000000000001</cx:pt>
          <cx:pt idx="620">16.300000000000001</cx:pt>
          <cx:pt idx="621">16.300000000000001</cx:pt>
          <cx:pt idx="622">13.93</cx:pt>
          <cx:pt idx="623">16.300000000000001</cx:pt>
          <cx:pt idx="624">16.300000000000001</cx:pt>
          <cx:pt idx="625">16.300000000000001</cx:pt>
          <cx:pt idx="626">13.1</cx:pt>
          <cx:pt idx="627">13.1</cx:pt>
          <cx:pt idx="628">13.1</cx:pt>
          <cx:pt idx="629">13.1</cx:pt>
          <cx:pt idx="630">16.379999999999999</cx:pt>
          <cx:pt idx="631">13.300000000000001</cx:pt>
          <cx:pt idx="632">16.379999999999999</cx:pt>
          <cx:pt idx="633">13.300000000000001</cx:pt>
          <cx:pt idx="634">16.379999999999999</cx:pt>
          <cx:pt idx="635">13.300000000000001</cx:pt>
          <cx:pt idx="636">13.300000000000001</cx:pt>
          <cx:pt idx="637">16.379999999999999</cx:pt>
          <cx:pt idx="638">16.300000000000001</cx:pt>
          <cx:pt idx="639">16.300000000000001</cx:pt>
          <cx:pt idx="640">16.300000000000001</cx:pt>
          <cx:pt idx="641">16.300000000000001</cx:pt>
          <cx:pt idx="642">15.1</cx:pt>
          <cx:pt idx="643">16.300000000000001</cx:pt>
          <cx:pt idx="644">16.300000000000001</cx:pt>
          <cx:pt idx="645">16.300000000000001</cx:pt>
          <cx:pt idx="646">18</cx:pt>
          <cx:pt idx="647">18</cx:pt>
          <cx:pt idx="648">20.699999999999999</cx:pt>
          <cx:pt idx="649">16.300000000000001</cx:pt>
          <cx:pt idx="650">16.300000000000001</cx:pt>
          <cx:pt idx="651">16.300000000000001</cx:pt>
          <cx:pt idx="652">16.300000000000001</cx:pt>
          <cx:pt idx="653">16.300000000000001</cx:pt>
          <cx:pt idx="654">16.300000000000001</cx:pt>
          <cx:pt idx="655">16.300000000000001</cx:pt>
          <cx:pt idx="656">16.300000000000001</cx:pt>
          <cx:pt idx="657">16.300000000000001</cx:pt>
          <cx:pt idx="658">15.699999999999999</cx:pt>
          <cx:pt idx="659">15.699999999999999</cx:pt>
          <cx:pt idx="660">15.699999999999999</cx:pt>
          <cx:pt idx="661">15.699999999999999</cx:pt>
          <cx:pt idx="662">19</cx:pt>
          <cx:pt idx="663">15.699999999999999</cx:pt>
          <cx:pt idx="664">19</cx:pt>
          <cx:pt idx="665">19</cx:pt>
          <cx:pt idx="666">19</cx:pt>
          <cx:pt idx="667">16.300000000000001</cx:pt>
          <cx:pt idx="668">12.300000000000001</cx:pt>
          <cx:pt idx="669">12.300000000000001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16.300000000000001</cx:pt>
          <cx:pt idx="680">16.300000000000001</cx:pt>
          <cx:pt idx="681">16.300000000000001</cx:pt>
          <cx:pt idx="682">16.300000000000001</cx:pt>
          <cx:pt idx="683">16.300000000000001</cx:pt>
          <cx:pt idx="684">16.300000000000001</cx:pt>
          <cx:pt idx="685">16.300000000000001</cx:pt>
          <cx:pt idx="686">16.300000000000001</cx:pt>
          <cx:pt idx="687">14.5</cx:pt>
          <cx:pt idx="688">16.300000000000001</cx:pt>
          <cx:pt idx="689">14.5</cx:pt>
          <cx:pt idx="690">14.5</cx:pt>
          <cx:pt idx="691">16.300000000000001</cx:pt>
          <cx:pt idx="692">18</cx:pt>
          <cx:pt idx="693">18</cx:pt>
          <cx:pt idx="694">16.300000000000001</cx:pt>
          <cx:pt idx="695">16.300000000000001</cx:pt>
          <cx:pt idx="696">16.300000000000001</cx:pt>
          <cx:pt idx="697">16.300000000000001</cx:pt>
          <cx:pt idx="698">18</cx:pt>
          <cx:pt idx="699">18</cx:pt>
          <cx:pt idx="700">21.379999999999999</cx:pt>
          <cx:pt idx="701">15.289999999999999</cx:pt>
          <cx:pt idx="702">15.289999999999999</cx:pt>
          <cx:pt idx="703">15.289999999999999</cx:pt>
          <cx:pt idx="704">15.289999999999999</cx:pt>
          <cx:pt idx="705">15.289999999999999</cx:pt>
          <cx:pt idx="706">21.379999999999999</cx:pt>
          <cx:pt idx="707">17.010000000000002</cx:pt>
          <cx:pt idx="708">17.010000000000002</cx:pt>
          <cx:pt idx="709">17.010000000000002</cx:pt>
          <cx:pt idx="710">17.010000000000002</cx:pt>
          <cx:pt idx="711">17.010000000000002</cx:pt>
          <cx:pt idx="712">15.289999999999999</cx:pt>
          <cx:pt idx="713">17.010000000000002</cx:pt>
          <cx:pt idx="714">21.379999999999999</cx:pt>
          <cx:pt idx="715">15.289999999999999</cx:pt>
          <cx:pt idx="716">15.289999999999999</cx:pt>
          <cx:pt idx="717">16.300000000000001</cx:pt>
          <cx:pt idx="718">16.300000000000001</cx:pt>
          <cx:pt idx="719">16.300000000000001</cx:pt>
          <cx:pt idx="720">16.300000000000001</cx:pt>
          <cx:pt idx="721">16.300000000000001</cx:pt>
          <cx:pt idx="722">16.300000000000001</cx:pt>
          <cx:pt idx="723">16.300000000000001</cx:pt>
          <cx:pt idx="724">16.300000000000001</cx:pt>
          <cx:pt idx="725">13.1</cx:pt>
          <cx:pt idx="726">15.01</cx:pt>
          <cx:pt idx="727">16.300000000000001</cx:pt>
          <cx:pt idx="728">16.300000000000001</cx:pt>
          <cx:pt idx="729">16.300000000000001</cx:pt>
          <cx:pt idx="730">16.300000000000001</cx:pt>
          <cx:pt idx="731">16.300000000000001</cx:pt>
          <cx:pt idx="732">16.300000000000001</cx:pt>
          <cx:pt idx="733">16.300000000000001</cx:pt>
          <cx:pt idx="734">16.300000000000001</cx:pt>
          <cx:pt idx="735">16.300000000000001</cx:pt>
          <cx:pt idx="736">16.300000000000001</cx:pt>
          <cx:pt idx="737">16.300000000000001</cx:pt>
          <cx:pt idx="738">16.300000000000001</cx:pt>
          <cx:pt idx="739">16.300000000000001</cx:pt>
          <cx:pt idx="740">16.300000000000001</cx:pt>
          <cx:pt idx="741">16.300000000000001</cx:pt>
          <cx:pt idx="742">16.300000000000001</cx:pt>
          <cx:pt idx="743">16.300000000000001</cx:pt>
          <cx:pt idx="744">16.300000000000001</cx:pt>
          <cx:pt idx="745">16.300000000000001</cx:pt>
          <cx:pt idx="746">16.300000000000001</cx:pt>
          <cx:pt idx="747">16.300000000000001</cx:pt>
          <cx:pt idx="748">16.300000000000001</cx:pt>
          <cx:pt idx="749">13.800000000000001</cx:pt>
          <cx:pt idx="750">13.800000000000001</cx:pt>
          <cx:pt idx="751">13.800000000000001</cx:pt>
          <cx:pt idx="752">13.800000000000001</cx:pt>
          <cx:pt idx="753">12.800000000000001</cx:pt>
          <cx:pt idx="754">12.800000000000001</cx:pt>
          <cx:pt idx="755">16.300000000000001</cx:pt>
          <cx:pt idx="756">16.300000000000001</cx:pt>
          <cx:pt idx="757">16.300000000000001</cx:pt>
          <cx:pt idx="758">16.300000000000001</cx:pt>
          <cx:pt idx="759">16.300000000000001</cx:pt>
          <cx:pt idx="760">16.300000000000001</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16.300000000000001</cx:pt>
          <cx:pt idx="772">16.300000000000001</cx:pt>
          <cx:pt idx="773">16.300000000000001</cx:pt>
          <cx:pt idx="774">16.300000000000001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CITY Mileage</a:t>
          </a:r>
        </a:p>
      </cx:txPr>
    </cx:title>
    <cx:plotArea>
      <cx:plotAreaRegion>
        <cx:series layoutId="clusteredColumn" uniqueId="{410C97E3-B0A3-49C0-98D2-5C98D0BD6F55}">
          <cx:dataLabels>
            <cx:visibility seriesName="0" categoryName="0" value="1"/>
          </cx:dataLabels>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task9.3!$A$2:$A$788</cx:f>
        <cx:lvl ptCount="787"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45</cx:pt>
          <cx:pt idx="209">45</cx:pt>
          <cx:pt idx="210">45</cx:pt>
          <cx:pt idx="211">60.899999999999999</cx:pt>
          <cx:pt idx="212">52</cx:pt>
          <cx:pt idx="213">45</cx:pt>
          <cx:pt idx="214">78</cx:pt>
          <cx:pt idx="215">78</cx:pt>
          <cx:pt idx="216">78</cx:pt>
          <cx:pt idx="217">78</cx:pt>
          <cx:pt idx="218">46</cx:pt>
          <cx:pt idx="219">78</cx:pt>
          <cx:pt idx="220">35</cx:pt>
          <cx:pt idx="221">35</cx:pt>
          <cx:pt idx="222">35</cx:pt>
          <cx:pt idx="223">35</cx:pt>
          <cx:pt idx="224">35</cx:pt>
          <cx:pt idx="225">35</cx:pt>
          <cx:pt idx="226">35</cx:pt>
          <cx:pt idx="227">35</cx:pt>
          <cx:pt idx="228">27</cx:pt>
          <cx:pt idx="229">27</cx:pt>
          <cx:pt idx="230">27</cx:pt>
          <cx:pt idx="231">27</cx:pt>
          <cx:pt idx="232">27</cx:pt>
          <cx:pt idx="233">27</cx:pt>
          <cx:pt idx="234">27</cx:pt>
          <cx:pt idx="235">27</cx:pt>
          <cx:pt idx="236">27</cx:pt>
          <cx:pt idx="237">27</cx:pt>
          <cx:pt idx="238">35</cx:pt>
          <cx:pt idx="239">35</cx:pt>
          <cx:pt idx="240">35</cx:pt>
          <cx:pt idx="241">35</cx:pt>
          <cx:pt idx="242">35</cx:pt>
          <cx:pt idx="243">35</cx:pt>
          <cx:pt idx="244">35</cx:pt>
          <cx:pt idx="245">35</cx:pt>
          <cx:pt idx="246">35</cx:pt>
          <cx:pt idx="247">35</cx:pt>
          <cx:pt idx="248">35</cx:pt>
          <cx:pt idx="249">43</cx:pt>
          <cx:pt idx="250">43</cx:pt>
          <cx:pt idx="251">43</cx:pt>
          <cx:pt idx="252">43</cx:pt>
          <cx:pt idx="253">43</cx:pt>
          <cx:pt idx="254">43</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35</cx:pt>
          <cx:pt idx="275">35</cx:pt>
          <cx:pt idx="276">35</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37</cx:pt>
          <cx:pt idx="299">37</cx:pt>
          <cx:pt idx="300">37</cx:pt>
          <cx:pt idx="301">35</cx:pt>
          <cx:pt idx="302">35</cx:pt>
          <cx:pt idx="303">35</cx:pt>
          <cx:pt idx="304">35</cx:pt>
          <cx:pt idx="305">35</cx:pt>
          <cx:pt idx="306">35</cx:pt>
          <cx:pt idx="307">44</cx:pt>
          <cx:pt idx="308">44</cx:pt>
          <cx:pt idx="309">44</cx:pt>
          <cx:pt idx="310">44</cx:pt>
          <cx:pt idx="311">44</cx:pt>
          <cx:pt idx="312">44</cx:pt>
          <cx:pt idx="313">44</cx:pt>
          <cx:pt idx="314">44</cx:pt>
          <cx:pt idx="315">44</cx:pt>
          <cx:pt idx="316">44</cx:pt>
          <cx:pt idx="317">44</cx:pt>
          <cx:pt idx="318">40</cx:pt>
          <cx:pt idx="319">40</cx:pt>
          <cx:pt idx="320">45</cx:pt>
          <cx:pt idx="321">45</cx:pt>
          <cx:pt idx="322">45</cx:pt>
          <cx:pt idx="323">45</cx:pt>
          <cx:pt idx="324">45</cx:pt>
          <cx:pt idx="325">45</cx:pt>
          <cx:pt idx="326">45</cx:pt>
          <cx:pt idx="327">45</cx:pt>
          <cx:pt idx="328">45</cx:pt>
          <cx:pt idx="329">45</cx:pt>
          <cx:pt idx="330">45</cx:pt>
          <cx:pt idx="331">45</cx:pt>
          <cx:pt idx="332">45</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44</cx:pt>
          <cx:pt idx="351">44</cx:pt>
          <cx:pt idx="352">44</cx:pt>
          <cx:pt idx="353">44</cx:pt>
          <cx:pt idx="354">44</cx:pt>
          <cx:pt idx="355">44</cx:pt>
          <cx:pt idx="356">44</cx:pt>
          <cx:pt idx="357">60</cx:pt>
          <cx:pt idx="358">60</cx:pt>
          <cx:pt idx="359">60</cx:pt>
          <cx:pt idx="360">60</cx:pt>
          <cx:pt idx="361">60</cx:pt>
          <cx:pt idx="362">60</cx:pt>
          <cx:pt idx="363">48</cx:pt>
          <cx:pt idx="364">48</cx:pt>
          <cx:pt idx="365">48</cx:pt>
          <cx:pt idx="366">48</cx:pt>
          <cx:pt idx="367">48</cx:pt>
          <cx:pt idx="368">48</cx:pt>
          <cx:pt idx="369">48</cx:pt>
          <cx:pt idx="370">48</cx:pt>
          <cx:pt idx="371">48</cx:pt>
          <cx:pt idx="372">40</cx:pt>
          <cx:pt idx="373">40</cx:pt>
          <cx:pt idx="374">40</cx:pt>
          <cx:pt idx="375">40</cx:pt>
          <cx:pt idx="376">52</cx:pt>
          <cx:pt idx="377">52</cx:pt>
          <cx:pt idx="378">52</cx:pt>
          <cx:pt idx="379">52</cx:pt>
          <cx:pt idx="380">52</cx:pt>
          <cx:pt idx="381">52</cx:pt>
          <cx:pt idx="382">52</cx:pt>
          <cx:pt idx="383">52</cx:pt>
          <cx:pt idx="384">52</cx:pt>
          <cx:pt idx="385">52</cx:pt>
          <cx:pt idx="386">52</cx:pt>
          <cx:pt idx="387">52</cx:pt>
          <cx:pt idx="388">50</cx:pt>
          <cx:pt idx="389">50</cx:pt>
          <cx:pt idx="390">50</cx:pt>
          <cx:pt idx="391">50</cx:pt>
          <cx:pt idx="392">50</cx:pt>
          <cx:pt idx="393">50</cx:pt>
          <cx:pt idx="394">50</cx:pt>
          <cx:pt idx="395">50</cx:pt>
          <cx:pt idx="396">50</cx:pt>
          <cx:pt idx="397">45</cx:pt>
          <cx:pt idx="398">45</cx:pt>
          <cx:pt idx="399">45</cx:pt>
          <cx:pt idx="400">45</cx:pt>
          <cx:pt idx="401">45</cx:pt>
          <cx:pt idx="402">45</cx:pt>
          <cx:pt idx="403">45</cx:pt>
          <cx:pt idx="404">45</cx:pt>
          <cx:pt idx="405">45</cx:pt>
          <cx:pt idx="406">45</cx:pt>
          <cx:pt idx="407">45</cx:pt>
          <cx:pt idx="408">45</cx:pt>
          <cx:pt idx="409">45</cx:pt>
          <cx:pt idx="410">42</cx:pt>
          <cx:pt idx="411">42</cx:pt>
          <cx:pt idx="412">42</cx:pt>
          <cx:pt idx="413">42</cx:pt>
          <cx:pt idx="414">42</cx:pt>
          <cx:pt idx="415">42</cx:pt>
          <cx:pt idx="416">42</cx:pt>
          <cx:pt idx="417">42</cx:pt>
          <cx:pt idx="418">42</cx:pt>
          <cx:pt idx="419">42</cx:pt>
          <cx:pt idx="420">42</cx:pt>
          <cx:pt idx="421">50</cx:pt>
          <cx:pt idx="422">50</cx:pt>
          <cx:pt idx="423">50</cx:pt>
          <cx:pt idx="424">50</cx:pt>
          <cx:pt idx="425">50</cx:pt>
          <cx:pt idx="426">50</cx:pt>
          <cx:pt idx="427">50</cx:pt>
          <cx:pt idx="428">55</cx:pt>
          <cx:pt idx="429">55</cx:pt>
          <cx:pt idx="430">55</cx:pt>
          <cx:pt idx="431">55</cx:pt>
          <cx:pt idx="432">55</cx:pt>
          <cx:pt idx="433">55</cx:pt>
          <cx:pt idx="434">55</cx:pt>
          <cx:pt idx="435">55</cx:pt>
          <cx:pt idx="436">55</cx:pt>
          <cx:pt idx="437">55</cx:pt>
          <cx:pt idx="438">45</cx:pt>
          <cx:pt idx="439">45</cx:pt>
          <cx:pt idx="440">45</cx:pt>
          <cx:pt idx="441">45</cx:pt>
          <cx:pt idx="442">35</cx:pt>
          <cx:pt idx="443">35</cx:pt>
          <cx:pt idx="444">35</cx:pt>
          <cx:pt idx="445">60</cx:pt>
          <cx:pt idx="446">60</cx:pt>
          <cx:pt idx="447">60</cx:pt>
          <cx:pt idx="448">45</cx:pt>
          <cx:pt idx="449">45</cx:pt>
          <cx:pt idx="450">45</cx:pt>
          <cx:pt idx="451">45</cx:pt>
          <cx:pt idx="452">60</cx:pt>
          <cx:pt idx="453">60</cx:pt>
          <cx:pt idx="454">60</cx:pt>
          <cx:pt idx="455">45</cx:pt>
          <cx:pt idx="456">45</cx:pt>
          <cx:pt idx="457">45</cx:pt>
          <cx:pt idx="458">45</cx:pt>
          <cx:pt idx="459">45</cx:pt>
          <cx:pt idx="460">45</cx:pt>
          <cx:pt idx="461">45</cx:pt>
          <cx:pt idx="462">45</cx:pt>
          <cx:pt idx="463">60</cx:pt>
          <cx:pt idx="464">80</cx:pt>
          <cx:pt idx="465">80</cx:pt>
          <cx:pt idx="466">60</cx:pt>
          <cx:pt idx="467">60</cx:pt>
          <cx:pt idx="468">60</cx:pt>
          <cx:pt idx="469">60</cx:pt>
          <cx:pt idx="470">60</cx:pt>
          <cx:pt idx="471">60</cx:pt>
          <cx:pt idx="472">55</cx:pt>
          <cx:pt idx="473">55</cx:pt>
          <cx:pt idx="474">55</cx:pt>
          <cx:pt idx="475">55</cx:pt>
          <cx:pt idx="476">70</cx:pt>
          <cx:pt idx="477">70</cx:pt>
          <cx:pt idx="478">70</cx:pt>
          <cx:pt idx="479">70</cx:pt>
          <cx:pt idx="480">70</cx:pt>
          <cx:pt idx="481">70</cx:pt>
          <cx:pt idx="482">70</cx:pt>
          <cx:pt idx="483">70</cx:pt>
          <cx:pt idx="484">70</cx:pt>
          <cx:pt idx="485">70</cx:pt>
          <cx:pt idx="486">70</cx:pt>
          <cx:pt idx="487">70</cx:pt>
          <cx:pt idx="488">70</cx:pt>
          <cx:pt idx="489">70</cx:pt>
          <cx:pt idx="490">70</cx:pt>
          <cx:pt idx="491">70</cx:pt>
          <cx:pt idx="492">70</cx:pt>
          <cx:pt idx="493">70</cx:pt>
          <cx:pt idx="494">70</cx:pt>
          <cx:pt idx="495">70</cx:pt>
          <cx:pt idx="496">70</cx:pt>
          <cx:pt idx="497">45</cx:pt>
          <cx:pt idx="498">45</cx:pt>
          <cx:pt idx="499">45</cx:pt>
          <cx:pt idx="500">60</cx:pt>
          <cx:pt idx="501">60</cx:pt>
          <cx:pt idx="502">60</cx:pt>
          <cx:pt idx="503">45</cx:pt>
          <cx:pt idx="504">60</cx:pt>
          <cx:pt idx="505">60</cx:pt>
          <cx:pt idx="506">45</cx:pt>
          <cx:pt idx="507">55</cx:pt>
          <cx:pt idx="508">55</cx:pt>
          <cx:pt idx="509">55</cx:pt>
          <cx:pt idx="510">55</cx:pt>
          <cx:pt idx="511">55</cx:pt>
          <cx:pt idx="512">55</cx:pt>
          <cx:pt idx="513">55</cx:pt>
          <cx:pt idx="514">55</cx:pt>
          <cx:pt idx="515">55</cx:pt>
          <cx:pt idx="516">55</cx:pt>
          <cx:pt idx="517">55</cx:pt>
          <cx:pt idx="518">55</cx:pt>
          <cx:pt idx="519">55</cx:pt>
          <cx:pt idx="520">55</cx:pt>
          <cx:pt idx="521">55</cx:pt>
          <cx:pt idx="522">55</cx:pt>
          <cx:pt idx="523">55</cx:pt>
          <cx:pt idx="524">55</cx:pt>
          <cx:pt idx="525">55</cx:pt>
          <cx:pt idx="526">43</cx:pt>
          <cx:pt idx="527">43</cx:pt>
          <cx:pt idx="528">55</cx:pt>
          <cx:pt idx="529">66</cx:pt>
          <cx:pt idx="530">66</cx:pt>
          <cx:pt idx="531">66</cx:pt>
          <cx:pt idx="532">66</cx:pt>
          <cx:pt idx="533">66</cx:pt>
          <cx:pt idx="534">66</cx:pt>
          <cx:pt idx="535">66</cx:pt>
          <cx:pt idx="536">80</cx:pt>
          <cx:pt idx="537">80</cx:pt>
          <cx:pt idx="538">80</cx:pt>
          <cx:pt idx="539">80</cx:pt>
          <cx:pt idx="540">80</cx:pt>
          <cx:pt idx="541">80</cx:pt>
          <cx:pt idx="542">80</cx:pt>
          <cx:pt idx="543">80</cx:pt>
          <cx:pt idx="544">80</cx:pt>
          <cx:pt idx="545">80</cx:pt>
          <cx:pt idx="546">63</cx:pt>
          <cx:pt idx="547">51</cx:pt>
          <cx:pt idx="548">51</cx:pt>
          <cx:pt idx="549">51</cx:pt>
          <cx:pt idx="550">61</cx:pt>
          <cx:pt idx="551">51</cx:pt>
          <cx:pt idx="552">40</cx:pt>
          <cx:pt idx="553">40</cx:pt>
          <cx:pt idx="554">59</cx:pt>
          <cx:pt idx="555">60</cx:pt>
          <cx:pt idx="556">68</cx:pt>
          <cx:pt idx="557">68</cx:pt>
          <cx:pt idx="558">52</cx:pt>
          <cx:pt idx="559">52</cx:pt>
          <cx:pt idx="560">45</cx:pt>
          <cx:pt idx="561">35</cx:pt>
          <cx:pt idx="562">36</cx:pt>
          <cx:pt idx="563">42</cx:pt>
          <cx:pt idx="564">40</cx:pt>
          <cx:pt idx="565">42</cx:pt>
          <cx:pt idx="566">40</cx:pt>
          <cx:pt idx="567">42</cx:pt>
          <cx:pt idx="568">40</cx:pt>
          <cx:pt idx="569">37</cx:pt>
          <cx:pt idx="570">37</cx:pt>
          <cx:pt idx="571">37</cx:pt>
          <cx:pt idx="572">37</cx:pt>
          <cx:pt idx="573">37</cx:pt>
          <cx:pt idx="574">37</cx:pt>
          <cx:pt idx="575">37</cx:pt>
          <cx:pt idx="576">37</cx:pt>
          <cx:pt idx="577">37</cx:pt>
          <cx:pt idx="578">37</cx:pt>
          <cx:pt idx="579">37</cx:pt>
          <cx:pt idx="580">37</cx:pt>
          <cx:pt idx="581">37</cx:pt>
          <cx:pt idx="582">43</cx:pt>
          <cx:pt idx="583">43</cx:pt>
          <cx:pt idx="584">43</cx:pt>
          <cx:pt idx="585">43</cx:pt>
          <cx:pt idx="586">43</cx:pt>
          <cx:pt idx="587">43</cx:pt>
          <cx:pt idx="588">45</cx:pt>
          <cx:pt idx="589">45</cx:pt>
          <cx:pt idx="590">45</cx:pt>
          <cx:pt idx="591">45</cx:pt>
          <cx:pt idx="592">45</cx:pt>
          <cx:pt idx="593">45</cx:pt>
          <cx:pt idx="594">45</cx:pt>
          <cx:pt idx="595">45</cx:pt>
          <cx:pt idx="596">45</cx:pt>
          <cx:pt idx="597">45</cx:pt>
          <cx:pt idx="598">37</cx:pt>
          <cx:pt idx="599">60</cx:pt>
          <cx:pt idx="600">60</cx:pt>
          <cx:pt idx="601">60</cx:pt>
          <cx:pt idx="602">60</cx:pt>
          <cx:pt idx="603">60</cx:pt>
          <cx:pt idx="604">60</cx:pt>
          <cx:pt idx="605">60</cx:pt>
          <cx:pt idx="606">48</cx:pt>
          <cx:pt idx="607">48</cx:pt>
          <cx:pt idx="608">48</cx:pt>
          <cx:pt idx="609">48</cx:pt>
          <cx:pt idx="610">50</cx:pt>
          <cx:pt idx="611">50</cx:pt>
          <cx:pt idx="612">50</cx:pt>
          <cx:pt idx="613">50</cx:pt>
          <cx:pt idx="614">55</cx:pt>
          <cx:pt idx="615">55</cx:pt>
          <cx:pt idx="616">55</cx:pt>
          <cx:pt idx="617">55</cx:pt>
          <cx:pt idx="618">55</cx:pt>
          <cx:pt idx="619">63</cx:pt>
          <cx:pt idx="620">63</cx:pt>
          <cx:pt idx="621">63</cx:pt>
          <cx:pt idx="622">63</cx:pt>
          <cx:pt idx="623">45</cx:pt>
          <cx:pt idx="624">45</cx:pt>
          <cx:pt idx="625">45</cx:pt>
          <cx:pt idx="626">50</cx:pt>
          <cx:pt idx="627">50</cx:pt>
          <cx:pt idx="628">50</cx:pt>
          <cx:pt idx="629">50</cx:pt>
          <cx:pt idx="630">62</cx:pt>
          <cx:pt idx="631">62</cx:pt>
          <cx:pt idx="632">62</cx:pt>
          <cx:pt idx="633">62</cx:pt>
          <cx:pt idx="634">62</cx:pt>
          <cx:pt idx="635">62</cx:pt>
          <cx:pt idx="636">62</cx:pt>
          <cx:pt idx="637">62</cx:pt>
          <cx:pt idx="638">55</cx:pt>
          <cx:pt idx="639">66</cx:pt>
          <cx:pt idx="640">55</cx:pt>
          <cx:pt idx="641">66</cx:pt>
          <cx:pt idx="642">43</cx:pt>
          <cx:pt idx="643">80</cx:pt>
          <cx:pt idx="644">80</cx:pt>
          <cx:pt idx="645">60</cx:pt>
          <cx:pt idx="646">35</cx:pt>
          <cx:pt idx="647">35</cx:pt>
          <cx:pt idx="648">37</cx:pt>
          <cx:pt idx="649">37</cx:pt>
          <cx:pt idx="650">37</cx:pt>
          <cx:pt idx="651">37</cx:pt>
          <cx:pt idx="652">37</cx:pt>
          <cx:pt idx="653">37</cx:pt>
          <cx:pt idx="654">37</cx:pt>
          <cx:pt idx="655">37</cx:pt>
          <cx:pt idx="656">37</cx:pt>
          <cx:pt idx="657">37</cx:pt>
          <cx:pt idx="658">43</cx:pt>
          <cx:pt idx="659">43</cx:pt>
          <cx:pt idx="660">43</cx:pt>
          <cx:pt idx="661">43</cx:pt>
          <cx:pt idx="662">43</cx:pt>
          <cx:pt idx="663">43</cx:pt>
          <cx:pt idx="664">43</cx:pt>
          <cx:pt idx="665">43</cx:pt>
          <cx:pt idx="666">43</cx:pt>
          <cx:pt idx="667">60</cx:pt>
          <cx:pt idx="668">60</cx:pt>
          <cx:pt idx="669">60</cx:pt>
          <cx:pt idx="670">60</cx:pt>
          <cx:pt idx="671">60</cx:pt>
          <cx:pt idx="672">43</cx:pt>
          <cx:pt idx="673">43</cx:pt>
          <cx:pt idx="674">43</cx:pt>
          <cx:pt idx="675">43</cx:pt>
          <cx:pt idx="676">43</cx:pt>
          <cx:pt idx="677">43</cx:pt>
          <cx:pt idx="678">43</cx:pt>
          <cx:pt idx="679">43</cx:pt>
          <cx:pt idx="680">43</cx:pt>
          <cx:pt idx="681">43</cx:pt>
          <cx:pt idx="682">43</cx:pt>
          <cx:pt idx="683">43</cx:pt>
          <cx:pt idx="684">43</cx:pt>
          <cx:pt idx="685">43</cx:pt>
          <cx:pt idx="686">55</cx:pt>
          <cx:pt idx="687">55</cx:pt>
          <cx:pt idx="688">55</cx:pt>
          <cx:pt idx="689">55</cx:pt>
          <cx:pt idx="690">55</cx:pt>
          <cx:pt idx="691">55</cx:pt>
          <cx:pt idx="692">55</cx:pt>
          <cx:pt idx="693">55</cx:pt>
          <cx:pt idx="694">55</cx:pt>
          <cx:pt idx="695">55</cx:pt>
          <cx:pt idx="696">55</cx:pt>
          <cx:pt idx="697">55</cx:pt>
          <cx:pt idx="698">55</cx:pt>
          <cx:pt idx="699">55</cx:pt>
          <cx:pt idx="700">55</cx:pt>
          <cx:pt idx="701">55</cx:pt>
          <cx:pt idx="702">55</cx:pt>
          <cx:pt idx="703">55</cx:pt>
          <cx:pt idx="704">55</cx:pt>
          <cx:pt idx="705">55</cx:pt>
          <cx:pt idx="706">55</cx:pt>
          <cx:pt idx="707">55</cx:pt>
          <cx:pt idx="708">55</cx:pt>
          <cx:pt idx="709">55</cx:pt>
          <cx:pt idx="710">55</cx:pt>
          <cx:pt idx="711">55</cx:pt>
          <cx:pt idx="712">55</cx:pt>
          <cx:pt idx="713">55</cx:pt>
          <cx:pt idx="714">55</cx:pt>
          <cx:pt idx="715">55</cx:pt>
          <cx:pt idx="716">55</cx:pt>
          <cx:pt idx="717">55</cx:pt>
          <cx:pt idx="718">50</cx:pt>
          <cx:pt idx="719">50</cx:pt>
          <cx:pt idx="720">50</cx:pt>
          <cx:pt idx="721">50</cx:pt>
          <cx:pt idx="722">50</cx:pt>
          <cx:pt idx="723">50</cx:pt>
          <cx:pt idx="724">70</cx:pt>
          <cx:pt idx="725">70</cx:pt>
          <cx:pt idx="726">70</cx:pt>
          <cx:pt idx="727">45</cx:pt>
          <cx:pt idx="728">45</cx:pt>
          <cx:pt idx="729">70</cx:pt>
          <cx:pt idx="730">66</cx:pt>
          <cx:pt idx="731">68</cx:pt>
          <cx:pt idx="732">32</cx:pt>
          <cx:pt idx="733">32</cx:pt>
          <cx:pt idx="734">32</cx:pt>
          <cx:pt idx="735">32</cx:pt>
          <cx:pt idx="736">32</cx:pt>
          <cx:pt idx="737">32</cx:pt>
          <cx:pt idx="738">32</cx:pt>
          <cx:pt idx="739">32</cx:pt>
          <cx:pt idx="740">32</cx:pt>
          <cx:pt idx="741">32</cx:pt>
          <cx:pt idx="742">32</cx:pt>
          <cx:pt idx="743">32</cx:pt>
          <cx:pt idx="744">32</cx:pt>
          <cx:pt idx="745">32</cx:pt>
          <cx:pt idx="746">35</cx:pt>
          <cx:pt idx="747">35</cx:pt>
          <cx:pt idx="748">35</cx:pt>
          <cx:pt idx="749">60</cx:pt>
          <cx:pt idx="750">60</cx:pt>
          <cx:pt idx="751">60</cx:pt>
          <cx:pt idx="752">45</cx:pt>
          <cx:pt idx="753">60</cx:pt>
          <cx:pt idx="754">60</cx:pt>
          <cx:pt idx="755">60</cx:pt>
          <cx:pt idx="756">45</cx:pt>
          <cx:pt idx="757">50</cx:pt>
          <cx:pt idx="758">42</cx:pt>
          <cx:pt idx="759">42</cx:pt>
          <cx:pt idx="760">42</cx:pt>
          <cx:pt idx="761">42</cx:pt>
          <cx:pt idx="762">42</cx:pt>
          <cx:pt idx="763">42</cx:pt>
          <cx:pt idx="764">42</cx:pt>
          <cx:pt idx="765">42</cx:pt>
          <cx:pt idx="766">42</cx:pt>
          <cx:pt idx="767">42</cx:pt>
          <cx:pt idx="768">42</cx:pt>
          <cx:pt idx="769">42</cx:pt>
          <cx:pt idx="770">42</cx:pt>
          <cx:pt idx="771">42</cx:pt>
          <cx:pt idx="772">50</cx:pt>
          <cx:pt idx="773">50</cx:pt>
          <cx:pt idx="774">50</cx:pt>
          <cx:pt idx="775">50</cx:pt>
          <cx:pt idx="776">50</cx:pt>
          <cx:pt idx="777">50</cx:pt>
          <cx:pt idx="778">50</cx:pt>
          <cx:pt idx="779">50</cx:pt>
          <cx:pt idx="780">50</cx:pt>
          <cx:pt idx="781">50</cx:pt>
          <cx:pt idx="782">50</cx:pt>
          <cx:pt idx="783">50</cx:pt>
          <cx:pt idx="784">50</cx:pt>
          <cx:pt idx="785">50</cx:pt>
          <cx:pt idx="786">50</cx:pt>
        </cx:lvl>
      </cx:numDim>
    </cx:data>
  </cx:chartData>
  <cx:chart>
    <cx:title pos="t" align="ctr" overlay="0">
      <cx:tx>
        <cx:txData>
          <cx:v>FUEL TANK</cx:v>
        </cx:txData>
      </cx:tx>
      <cx:spPr>
        <a:solidFill>
          <a:schemeClr val="accent1">
            <a:lumMod val="20000"/>
            <a:lumOff val="80000"/>
          </a:schemeClr>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a:t>
          </a:r>
        </a:p>
      </cx:txPr>
    </cx:title>
    <cx:plotArea>
      <cx:plotAreaRegion>
        <cx:series layoutId="clusteredColumn" uniqueId="{E515E57C-9280-4B75-B507-D76F3789F455}">
          <cx:dataId val="0"/>
          <cx:layoutPr>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task5c.b!$A$2:$A$44</cx:f>
        <cx:lvl ptCount="43" formatCode="General">
          <cx:pt idx="0">13.5</cx:pt>
          <cx:pt idx="1">13</cx:pt>
          <cx:pt idx="2">12.5</cx:pt>
          <cx:pt idx="3">11.5</cx:pt>
          <cx:pt idx="4">10.4</cx:pt>
          <cx:pt idx="5">9</cx:pt>
          <cx:pt idx="6">12.5</cx:pt>
          <cx:pt idx="7">11.5</cx:pt>
          <cx:pt idx="8">14.18</cx:pt>
          <cx:pt idx="9">12.035</cx:pt>
          <cx:pt idx="10">11.934999999999999</cx:pt>
          <cx:pt idx="11">13.449999999999999</cx:pt>
          <cx:pt idx="12">9.1600000000000001</cx:pt>
          <cx:pt idx="13">11.449999999999999</cx:pt>
          <cx:pt idx="14">13.42</cx:pt>
          <cx:pt idx="15">13.705</cx:pt>
          <cx:pt idx="16">13.75</cx:pt>
          <cx:pt idx="17">12.359999999999999</cx:pt>
          <cx:pt idx="18">12.385</cx:pt>
          <cx:pt idx="19">12.5</cx:pt>
          <cx:pt idx="20">12.725000000000001</cx:pt>
          <cx:pt idx="21">13.395</cx:pt>
          <cx:pt idx="22">9.0299999999999994</cx:pt>
          <cx:pt idx="23">8.9049999999999994</cx:pt>
          <cx:pt idx="24">9.3049999999999997</cx:pt>
          <cx:pt idx="25">10.960000000000001</cx:pt>
          <cx:pt idx="26">7.1500000000000004</cx:pt>
          <cx:pt idx="27">13.85</cx:pt>
          <cx:pt idx="28">12.149999999999999</cx:pt>
          <cx:pt idx="29">11.949999999999999</cx:pt>
          <cx:pt idx="30">13</cx:pt>
          <cx:pt idx="31">12.4</cx:pt>
          <cx:pt idx="32">11.9</cx:pt>
          <cx:pt idx="33">13.85</cx:pt>
          <cx:pt idx="34">13.164999999999999</cx:pt>
          <cx:pt idx="35">13.125</cx:pt>
          <cx:pt idx="36">9.0350000000000001</cx:pt>
          <cx:pt idx="37">11.5</cx:pt>
          <cx:pt idx="38">13.9</cx:pt>
          <cx:pt idx="39">13.705</cx:pt>
          <cx:pt idx="40">13.42</cx:pt>
          <cx:pt idx="41">9.9499999999999993</cx:pt>
          <cx:pt idx="42">6.1950000000000003</cx:pt>
        </cx:lvl>
      </cx:numDim>
    </cx:data>
  </cx:chartData>
  <cx:chart>
    <cx:title pos="t" align="ctr" overlay="0">
      <cx:tx>
        <cx:txData>
          <cx:v>low fuel</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low fuel</a:t>
          </a:r>
        </a:p>
      </cx:txPr>
    </cx:title>
    <cx:plotArea>
      <cx:plotAreaRegion>
        <cx:series layoutId="clusteredColumn" uniqueId="{F4EAF5E9-A091-402E-8B6B-EEA676EBD723}">
          <cx:spPr>
            <a:solidFill>
              <a:srgbClr val="92D050"/>
            </a:solidFill>
          </cx:spPr>
          <cx:dataLabels>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GB">
                  <a:solidFill>
                    <a:schemeClr val="bg1"/>
                  </a:solidFill>
                </a:endParaRPr>
              </a:p>
            </cx:txPr>
            <cx:visibility seriesName="0" categoryName="0" value="1"/>
          </cx:dataLabels>
          <cx:dataId val="0"/>
          <cx:layoutPr>
            <cx:binning intervalClosed="r"/>
          </cx:layoutPr>
        </cx:series>
      </cx:plotAreaRegion>
      <cx:axis id="0">
        <cx:catScaling gapWidth="0"/>
        <cx:tickLabels/>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Calibri" panose="020F0502020204030204"/>
            </a:endParaRPr>
          </a:p>
        </cx:txPr>
      </cx:axis>
      <cx:axis id="1">
        <cx:valScaling/>
        <cx:tickLabels/>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GB">
              <a:solidFill>
                <a:schemeClr val="bg1"/>
              </a:solidFill>
            </a:endParaRPr>
          </a:p>
        </cx:txPr>
      </cx:axis>
    </cx:plotArea>
  </cx:chart>
  <cx:spPr>
    <a:solidFill>
      <a:schemeClr val="bg2">
        <a:lumMod val="10000"/>
      </a:schemeClr>
    </a:solidFill>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task5c.b!$L$2:$L$145</cx:f>
        <cx:lvl ptCount="144" formatCode="General">
          <cx:pt idx="0">17.149999999999999</cx:pt>
          <cx:pt idx="1">17.149999999999999</cx:pt>
          <cx:pt idx="2">15.5</cx:pt>
          <cx:pt idx="3">17.149999999999999</cx:pt>
          <cx:pt idx="4">17.149999999999999</cx:pt>
          <cx:pt idx="5">17.149999999999999</cx:pt>
          <cx:pt idx="6">17.149999999999999</cx:pt>
          <cx:pt idx="7">19.445</cx:pt>
          <cx:pt idx="8">16.550000000000001</cx:pt>
          <cx:pt idx="9">17.149999999999999</cx:pt>
          <cx:pt idx="10">16.405000000000001</cx:pt>
          <cx:pt idx="11">16.629999999999999</cx:pt>
          <cx:pt idx="12">17.785</cx:pt>
          <cx:pt idx="13">17.149999999999999</cx:pt>
          <cx:pt idx="14">16</cx:pt>
          <cx:pt idx="15">17.199999999999999</cx:pt>
          <cx:pt idx="16">17.700000000000003</cx:pt>
          <cx:pt idx="17">17.149999999999999</cx:pt>
          <cx:pt idx="18">15.950000000000001</cx:pt>
          <cx:pt idx="19">15.9</cx:pt>
          <cx:pt idx="20">17.149999999999999</cx:pt>
          <cx:pt idx="21">18.399999999999999</cx:pt>
          <cx:pt idx="22">15</cx:pt>
          <cx:pt idx="23">19.5</cx:pt>
          <cx:pt idx="24">17</cx:pt>
          <cx:pt idx="25">19</cx:pt>
          <cx:pt idx="26">17.149999999999999</cx:pt>
          <cx:pt idx="27">17.149999999999999</cx:pt>
          <cx:pt idx="28">18.48</cx:pt>
          <cx:pt idx="29">18.515000000000001</cx:pt>
          <cx:pt idx="30">17.149999999999999</cx:pt>
          <cx:pt idx="31">17.149999999999999</cx:pt>
          <cx:pt idx="32">14.949999999999999</cx:pt>
          <cx:pt idx="33">15.149999999999999</cx:pt>
          <cx:pt idx="34">15.5</cx:pt>
          <cx:pt idx="35">17.390000000000001</cx:pt>
          <cx:pt idx="36">19.039999999999999</cx:pt>
          <cx:pt idx="37">17.149999999999999</cx:pt>
          <cx:pt idx="38">17.149999999999999</cx:pt>
          <cx:pt idx="39">17.149999999999999</cx:pt>
          <cx:pt idx="40">16.645</cx:pt>
          <cx:pt idx="41">16.645</cx:pt>
          <cx:pt idx="42">17.280000000000001</cx:pt>
          <cx:pt idx="43">17.149999999999999</cx:pt>
          <cx:pt idx="44">14.98</cx:pt>
          <cx:pt idx="45">17.149999999999999</cx:pt>
          <cx:pt idx="46">17.149999999999999</cx:pt>
          <cx:pt idx="47">17.149999999999999</cx:pt>
          <cx:pt idx="48">17.149999999999999</cx:pt>
          <cx:pt idx="49">19.335000000000001</cx:pt>
          <cx:pt idx="50">17.149999999999999</cx:pt>
          <cx:pt idx="51">16.824999999999999</cx:pt>
          <cx:pt idx="52">14.800000000000001</cx:pt>
          <cx:pt idx="53">17.149999999999999</cx:pt>
          <cx:pt idx="54">17.149999999999999</cx:pt>
          <cx:pt idx="55">15.4</cx:pt>
          <cx:pt idx="56">19.600000000000001</cx:pt>
          <cx:pt idx="57">18.600000000000001</cx:pt>
          <cx:pt idx="58">17.149999999999999</cx:pt>
          <cx:pt idx="59">17.149999999999999</cx:pt>
          <cx:pt idx="60">15.199999999999999</cx:pt>
          <cx:pt idx="61">16.5</cx:pt>
          <cx:pt idx="62">16.094999999999999</cx:pt>
          <cx:pt idx="63">19.594999999999999</cx:pt>
          <cx:pt idx="64">17.149999999999999</cx:pt>
          <cx:pt idx="65">17.800000000000001</cx:pt>
          <cx:pt idx="66">17.149999999999999</cx:pt>
          <cx:pt idx="67">15.5</cx:pt>
          <cx:pt idx="68">17.149999999999999</cx:pt>
          <cx:pt idx="69">19.52</cx:pt>
          <cx:pt idx="70">15.050000000000001</cx:pt>
          <cx:pt idx="71">17.149999999999999</cx:pt>
          <cx:pt idx="72">19</cx:pt>
          <cx:pt idx="73">17</cx:pt>
          <cx:pt idx="74">17.149999999999999</cx:pt>
          <cx:pt idx="75">17.149999999999999</cx:pt>
          <cx:pt idx="76">17.149999999999999</cx:pt>
          <cx:pt idx="77">18.244999999999997</cx:pt>
          <cx:pt idx="78">17.149999999999999</cx:pt>
          <cx:pt idx="79">19.564999999999998</cx:pt>
          <cx:pt idx="80">17.149999999999999</cx:pt>
          <cx:pt idx="81">15.550000000000001</cx:pt>
          <cx:pt idx="82">17</cx:pt>
          <cx:pt idx="83">14.5</cx:pt>
          <cx:pt idx="84">15.800000000000001</cx:pt>
          <cx:pt idx="85">15</cx:pt>
          <cx:pt idx="86">14.6</cx:pt>
          <cx:pt idx="87">19.600000000000001</cx:pt>
          <cx:pt idx="88">19.699999999999999</cx:pt>
          <cx:pt idx="89">16.645</cx:pt>
          <cx:pt idx="90">17.149999999999999</cx:pt>
          <cx:pt idx="91">19.34</cx:pt>
          <cx:pt idx="92">17.149999999999999</cx:pt>
          <cx:pt idx="93">16.855</cx:pt>
          <cx:pt idx="94">17.149999999999999</cx:pt>
          <cx:pt idx="95">17.149999999999999</cx:pt>
          <cx:pt idx="96">17.149999999999999</cx:pt>
          <cx:pt idx="97">17.149999999999999</cx:pt>
          <cx:pt idx="98">17.5</cx:pt>
          <cx:pt idx="99">19.699999999999999</cx:pt>
          <cx:pt idx="100">18.899999999999999</cx:pt>
          <cx:pt idx="101">19.335000000000001</cx:pt>
          <cx:pt idx="102">18.195</cx:pt>
          <cx:pt idx="103">17.149999999999999</cx:pt>
          <cx:pt idx="104">17.149999999999999</cx:pt>
          <cx:pt idx="105">19.699999999999999</cx:pt>
          <cx:pt idx="106">18.244999999999997</cx:pt>
          <cx:pt idx="107">17.149999999999999</cx:pt>
          <cx:pt idx="108">15.965</cx:pt>
          <cx:pt idx="109">17.149999999999999</cx:pt>
          <cx:pt idx="110">17.399999999999999</cx:pt>
          <cx:pt idx="111">16.379999999999999</cx:pt>
          <cx:pt idx="112">17.149999999999999</cx:pt>
          <cx:pt idx="113">16.899999999999999</cx:pt>
          <cx:pt idx="114">17.149999999999999</cx:pt>
          <cx:pt idx="115">19.350000000000001</cx:pt>
          <cx:pt idx="116">17.149999999999999</cx:pt>
          <cx:pt idx="117">16.850000000000001</cx:pt>
          <cx:pt idx="118">18.5</cx:pt>
          <cx:pt idx="119">17.149999999999999</cx:pt>
          <cx:pt idx="120">17.814999999999998</cx:pt>
          <cx:pt idx="121">18.109999999999999</cx:pt>
          <cx:pt idx="122">19.564999999999998</cx:pt>
          <cx:pt idx="123">19.689999999999998</cx:pt>
          <cx:pt idx="124">16.645</cx:pt>
          <cx:pt idx="125">17.505000000000003</cx:pt>
          <cx:pt idx="126">17.149999999999999</cx:pt>
          <cx:pt idx="127">17.149999999999999</cx:pt>
          <cx:pt idx="128">14.600000000000001</cx:pt>
          <cx:pt idx="129">16.504999999999999</cx:pt>
          <cx:pt idx="130">17.149999999999999</cx:pt>
          <cx:pt idx="131">17.149999999999999</cx:pt>
          <cx:pt idx="132">17.149999999999999</cx:pt>
          <cx:pt idx="133">17.149999999999999</cx:pt>
          <cx:pt idx="134">15.505000000000001</cx:pt>
          <cx:pt idx="135">14.505000000000001</cx:pt>
          <cx:pt idx="136">17.149999999999999</cx:pt>
          <cx:pt idx="137">17.149999999999999</cx:pt>
          <cx:pt idx="138">17.149999999999999</cx:pt>
          <cx:pt idx="139">17.149999999999999</cx:pt>
          <cx:pt idx="140">17.149999999999999</cx:pt>
          <cx:pt idx="141">16.149999999999999</cx:pt>
          <cx:pt idx="142">15.15</cx:pt>
          <cx:pt idx="143">19.039999999999999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high fuel</a:t>
            </a:r>
          </a:p>
        </cx:rich>
      </cx:tx>
    </cx:title>
    <cx:plotArea>
      <cx:plotAreaRegion>
        <cx:plotSurface>
          <cx:spPr>
            <a:solidFill>
              <a:schemeClr val="bg2">
                <a:lumMod val="75000"/>
              </a:schemeClr>
            </a:solidFill>
          </cx:spPr>
        </cx:plotSurface>
        <cx:series layoutId="clusteredColumn" uniqueId="{A7D30EB0-7E8D-4BDC-9B65-7DECAF6BB5D7}">
          <cx:tx>
            <cx:txData>
              <cx:f>task5c.b!$L$1</cx:f>
              <cx:v>moderate fuel efficency</cx:v>
            </cx:txData>
          </cx:tx>
          <cx:spPr>
            <a:solidFill>
              <a:schemeClr val="tx2">
                <a:lumMod val="75000"/>
              </a:schemeClr>
            </a:solidFill>
          </cx:spPr>
          <cx:dataLabels>
            <cx:visibility seriesName="0" categoryName="0" value="1"/>
          </cx:dataLabels>
          <cx:dataId val="0"/>
          <cx:layoutPr>
            <cx:binning intervalClosed="r"/>
          </cx:layoutPr>
        </cx:series>
      </cx:plotAreaRegion>
      <cx:axis id="0">
        <cx:catScaling gapWidth="0"/>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71">
  <cs:axisTitle>
    <cs:lnRef idx="0"/>
    <cs:fillRef idx="0"/>
    <cs:effectRef idx="0"/>
    <cs:fontRef idx="minor">
      <a:schemeClr val="lt1"/>
    </cs:fontRef>
    <cs:defRPr sz="9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cs:chartArea>
  <cs:dataLabel>
    <cs:lnRef idx="0"/>
    <cs:fillRef idx="0">
      <cs:styleClr val="auto"/>
    </cs:fillRef>
    <cs:effectRef idx="0"/>
    <cs:fontRef idx="minor">
      <a:schemeClr val="dk1"/>
    </cs:fontRef>
    <cs:spPr>
      <a:solidFill>
        <a:schemeClr val="phClr">
          <a:alpha val="70000"/>
        </a:schemeClr>
      </a:solidFill>
    </cs:spPr>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500"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900"/>
    <cs:bodyPr/>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61F0-2202-4B46-A5B0-164CE2A59C81}" type="datetimeFigureOut">
              <a:rPr lang="en-GB" smtClean="0"/>
              <a:t>11/09/2024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D272F-8CD0-48BB-8F87-BAE25388180F}" type="slidenum">
              <a:rPr lang="en-GB" smtClean="0"/>
              <a:t>‹#›</a:t>
            </a:fld>
            <a:endParaRPr lang="en-GB"/>
          </a:p>
        </p:txBody>
      </p:sp>
    </p:spTree>
    <p:extLst>
      <p:ext uri="{BB962C8B-B14F-4D97-AF65-F5344CB8AC3E}">
        <p14:creationId xmlns:p14="http://schemas.microsoft.com/office/powerpoint/2010/main" val="33141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2D272F-8CD0-48BB-8F87-BAE25388180F}" type="slidenum">
              <a:rPr lang="en-GB" smtClean="0"/>
              <a:t>7</a:t>
            </a:fld>
            <a:endParaRPr lang="en-GB"/>
          </a:p>
        </p:txBody>
      </p:sp>
    </p:spTree>
    <p:extLst>
      <p:ext uri="{BB962C8B-B14F-4D97-AF65-F5344CB8AC3E}">
        <p14:creationId xmlns:p14="http://schemas.microsoft.com/office/powerpoint/2010/main" val="27769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F442-B4BD-5E48-1A27-D511CABC0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89ACAD-D735-F1F6-A587-D5253269C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7AD74CC-D2BF-5565-9C67-4F555644D872}"/>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05BB3711-C1FC-85C5-0788-22B0EE7ED1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84D92-697E-542F-E19B-2D286D042A6C}"/>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66064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D97A-1DF1-1F22-B50A-C6CA45C3D5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177966-1723-5E79-7C28-B4F1C029B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750D26-546A-14B4-997F-DE5081C7BF75}"/>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2066920D-BB95-DB7C-1C44-C4029C781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217975-D0AB-8413-B7D0-E64460E4B4F1}"/>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386077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244366-EA00-EBBC-0464-A5BB62EC85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5BA5C4-7B98-1F0D-DD3B-D7B1E44D3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CFB209-0DA3-D592-3129-7C0C6595356B}"/>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07B6E7F9-D13E-09FD-6DA5-F7BAFD7158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740E5D-5204-E4EE-D46D-0508A5C9BB06}"/>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17729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FFBA-8DB8-99D4-96AC-8157552B31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7D036-4E1A-EF04-8B5F-79D0FD3C5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4585C6-9790-3933-544F-1E8FDDC896F9}"/>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BAFAC4C9-A395-1B63-7E77-50C792D4B1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33FC6B-D669-5584-B4D5-DFD8706F31CC}"/>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46138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0202-47C8-49A2-960E-D23DF6E06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216346-8D1A-74CE-C3FB-3846DDBEB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B3ACB-FAA8-EA97-7309-30B80C114CCF}"/>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2FA994FA-3DC8-6A69-068D-00CC0B8EFC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C16243-837E-85A8-758B-6E40B6774430}"/>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127216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EDDE-F263-CA33-030D-C582C898AB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153CED-3C5C-8B45-6666-4EFD6C3CB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659409-B887-DCD4-FF20-90FC64E70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58B51C-7A57-F575-F23A-92ECDF58EC5E}"/>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6" name="Footer Placeholder 5">
            <a:extLst>
              <a:ext uri="{FF2B5EF4-FFF2-40B4-BE49-F238E27FC236}">
                <a16:creationId xmlns:a16="http://schemas.microsoft.com/office/drawing/2014/main" id="{C44558C3-9642-2E9A-23B5-D46659729F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31435F-0908-2AFA-4D90-AD997BDB1F05}"/>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124258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AD06-9A96-E73F-B1AB-3BA6509F8C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5B8511-3A73-EFF1-AFE1-6BBFB5FD9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29623-4F33-00A0-7146-2BCEE6E685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FDC743-8105-6830-1FF7-F11B6C77A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4649B-BD99-1B4C-E21E-F84136250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2911F1-AFA2-E620-84D6-F273B3310187}"/>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8" name="Footer Placeholder 7">
            <a:extLst>
              <a:ext uri="{FF2B5EF4-FFF2-40B4-BE49-F238E27FC236}">
                <a16:creationId xmlns:a16="http://schemas.microsoft.com/office/drawing/2014/main" id="{636977A7-6382-1C05-00C0-5BB442ABFF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EC144D4-45EE-A4FE-F28C-172D2CD2C97F}"/>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331161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52F3-8FBD-0C05-A645-1CF4F8C87F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EE0486-2E07-4F03-3B9A-3DA5D5F94CFA}"/>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4" name="Footer Placeholder 3">
            <a:extLst>
              <a:ext uri="{FF2B5EF4-FFF2-40B4-BE49-F238E27FC236}">
                <a16:creationId xmlns:a16="http://schemas.microsoft.com/office/drawing/2014/main" id="{5C21CE74-D7AD-1B35-2465-2D0C0D53BF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CC7C7D-0478-7401-A202-7E8BD057BA75}"/>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30090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FB21A-C013-840B-C2CB-75FB6D9BEF48}"/>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3" name="Footer Placeholder 2">
            <a:extLst>
              <a:ext uri="{FF2B5EF4-FFF2-40B4-BE49-F238E27FC236}">
                <a16:creationId xmlns:a16="http://schemas.microsoft.com/office/drawing/2014/main" id="{FDCB1CAB-AD2B-08DE-0C34-F60B5A2046F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F9D6DB-3F98-710D-E498-D9A49C9E9C57}"/>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363732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90EF-ACF1-DA93-7D94-440A74396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F96D54-0567-D0A3-AECE-2ABF42E53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CA4E55-7894-DE70-26CD-17853496D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809BF-93A6-500F-0050-9E243C3FB3EA}"/>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6" name="Footer Placeholder 5">
            <a:extLst>
              <a:ext uri="{FF2B5EF4-FFF2-40B4-BE49-F238E27FC236}">
                <a16:creationId xmlns:a16="http://schemas.microsoft.com/office/drawing/2014/main" id="{3F8E2719-DF9C-A19B-740A-4259E4D8C4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F78A2D-D1A5-AF67-1D04-0B088F301810}"/>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206735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FFFC-36D4-138B-8D18-ACAE26962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3B0B11-A87C-B1A0-758F-8E0231418F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F80D62-0549-D681-56F7-B08DEFFD8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4C70E-7066-7FB0-55C9-53B04BF08F4C}"/>
              </a:ext>
            </a:extLst>
          </p:cNvPr>
          <p:cNvSpPr>
            <a:spLocks noGrp="1"/>
          </p:cNvSpPr>
          <p:nvPr>
            <p:ph type="dt" sz="half" idx="10"/>
          </p:nvPr>
        </p:nvSpPr>
        <p:spPr/>
        <p:txBody>
          <a:bodyPr/>
          <a:lstStyle/>
          <a:p>
            <a:fld id="{A576B86A-B99D-4E5E-A180-8CCF42183BC9}" type="datetimeFigureOut">
              <a:rPr lang="en-GB" smtClean="0"/>
              <a:t>11/09/2024</a:t>
            </a:fld>
            <a:endParaRPr lang="en-GB"/>
          </a:p>
        </p:txBody>
      </p:sp>
      <p:sp>
        <p:nvSpPr>
          <p:cNvPr id="6" name="Footer Placeholder 5">
            <a:extLst>
              <a:ext uri="{FF2B5EF4-FFF2-40B4-BE49-F238E27FC236}">
                <a16:creationId xmlns:a16="http://schemas.microsoft.com/office/drawing/2014/main" id="{F5CCA5D9-1B51-B54B-517A-DA6DEF9056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3EF918-0F00-0EDB-7FE6-30FC0C6BB8B9}"/>
              </a:ext>
            </a:extLst>
          </p:cNvPr>
          <p:cNvSpPr>
            <a:spLocks noGrp="1"/>
          </p:cNvSpPr>
          <p:nvPr>
            <p:ph type="sldNum" sz="quarter" idx="12"/>
          </p:nvPr>
        </p:nvSpPr>
        <p:spPr/>
        <p:txBody>
          <a:bodyPr/>
          <a:lstStyle/>
          <a:p>
            <a:fld id="{710C258C-03CB-48E5-8E29-729DD9BD34EA}" type="slidenum">
              <a:rPr lang="en-GB" smtClean="0"/>
              <a:t>‹#›</a:t>
            </a:fld>
            <a:endParaRPr lang="en-GB"/>
          </a:p>
        </p:txBody>
      </p:sp>
    </p:spTree>
    <p:extLst>
      <p:ext uri="{BB962C8B-B14F-4D97-AF65-F5344CB8AC3E}">
        <p14:creationId xmlns:p14="http://schemas.microsoft.com/office/powerpoint/2010/main" val="352335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D87F9-A62E-8D31-7CE0-12960E913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5A6159-ADB6-F3FB-E688-528185A23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2E007-6D89-6BE6-6F5B-DA6E53387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6B86A-B99D-4E5E-A180-8CCF42183BC9}" type="datetimeFigureOut">
              <a:rPr lang="en-GB" smtClean="0"/>
              <a:t>11/09/2024</a:t>
            </a:fld>
            <a:endParaRPr lang="en-GB"/>
          </a:p>
        </p:txBody>
      </p:sp>
      <p:sp>
        <p:nvSpPr>
          <p:cNvPr id="5" name="Footer Placeholder 4">
            <a:extLst>
              <a:ext uri="{FF2B5EF4-FFF2-40B4-BE49-F238E27FC236}">
                <a16:creationId xmlns:a16="http://schemas.microsoft.com/office/drawing/2014/main" id="{CFF4964B-6253-2BB7-5931-B9B7934D1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5A30C6-1A1B-223C-EFEE-1B283C236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258C-03CB-48E5-8E29-729DD9BD34EA}" type="slidenum">
              <a:rPr lang="en-GB" smtClean="0"/>
              <a:t>‹#›</a:t>
            </a:fld>
            <a:endParaRPr lang="en-GB"/>
          </a:p>
        </p:txBody>
      </p:sp>
    </p:spTree>
    <p:extLst>
      <p:ext uri="{BB962C8B-B14F-4D97-AF65-F5344CB8AC3E}">
        <p14:creationId xmlns:p14="http://schemas.microsoft.com/office/powerpoint/2010/main" val="412913638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image" Target="../media/image5.png"/><Relationship Id="rId2" Type="http://schemas.openxmlformats.org/officeDocument/2006/relationships/chart" Target="../charts/chart12.xml"/><Relationship Id="rId1" Type="http://schemas.openxmlformats.org/officeDocument/2006/relationships/slideLayout" Target="../slideLayouts/slideLayout7.xml"/><Relationship Id="rId6" Type="http://schemas.microsoft.com/office/2014/relationships/chartEx" Target="../charts/chartEx5.xml"/><Relationship Id="rId5" Type="http://schemas.openxmlformats.org/officeDocument/2006/relationships/image" Target="../media/image4.png"/><Relationship Id="rId4" Type="http://schemas.microsoft.com/office/2014/relationships/chartEx" Target="../charts/chartEx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317E-F644-BAA5-A0FC-78E683058190}"/>
              </a:ext>
            </a:extLst>
          </p:cNvPr>
          <p:cNvSpPr>
            <a:spLocks noGrp="1"/>
          </p:cNvSpPr>
          <p:nvPr>
            <p:ph type="ctrTitle"/>
          </p:nvPr>
        </p:nvSpPr>
        <p:spPr/>
        <p:txBody>
          <a:bodyPr/>
          <a:lstStyle/>
          <a:p>
            <a:r>
              <a:rPr lang="en-GB" i="1" dirty="0">
                <a:latin typeface="Times New Roman" panose="02020603050405020304" pitchFamily="18" charset="0"/>
                <a:cs typeface="Times New Roman" panose="02020603050405020304" pitchFamily="18" charset="0"/>
              </a:rPr>
              <a:t>Automobile Data Analysis</a:t>
            </a:r>
          </a:p>
        </p:txBody>
      </p:sp>
      <p:sp>
        <p:nvSpPr>
          <p:cNvPr id="3" name="Subtitle 2">
            <a:extLst>
              <a:ext uri="{FF2B5EF4-FFF2-40B4-BE49-F238E27FC236}">
                <a16:creationId xmlns:a16="http://schemas.microsoft.com/office/drawing/2014/main" id="{4BEEF35A-4EAB-12BD-02DA-3B4BB11CCAEC}"/>
              </a:ext>
            </a:extLst>
          </p:cNvPr>
          <p:cNvSpPr>
            <a:spLocks noGrp="1"/>
          </p:cNvSpPr>
          <p:nvPr>
            <p:ph type="subTitle" idx="1"/>
          </p:nvPr>
        </p:nvSpPr>
        <p:spPr/>
        <p:txBody>
          <a:bodyPr/>
          <a:lstStyle/>
          <a:p>
            <a:r>
              <a:rPr lang="en-GB" b="1" dirty="0">
                <a:latin typeface="Times New Roman" panose="02020603050405020304" pitchFamily="18" charset="0"/>
                <a:cs typeface="Times New Roman" panose="02020603050405020304" pitchFamily="18" charset="0"/>
              </a:rPr>
              <a:t>NAME:HRIDHTHIK TP</a:t>
            </a:r>
          </a:p>
          <a:p>
            <a:r>
              <a:rPr lang="en-GB" b="1" dirty="0">
                <a:latin typeface="Times New Roman" panose="02020603050405020304" pitchFamily="18" charset="0"/>
                <a:cs typeface="Times New Roman" panose="02020603050405020304" pitchFamily="18" charset="0"/>
              </a:rPr>
              <a:t>MENTOR:JAYA PANDEY</a:t>
            </a:r>
          </a:p>
        </p:txBody>
      </p:sp>
    </p:spTree>
    <p:extLst>
      <p:ext uri="{BB962C8B-B14F-4D97-AF65-F5344CB8AC3E}">
        <p14:creationId xmlns:p14="http://schemas.microsoft.com/office/powerpoint/2010/main" val="132487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A04E4-F9F3-1129-E945-9F3A5A191D90}"/>
              </a:ext>
            </a:extLst>
          </p:cNvPr>
          <p:cNvSpPr>
            <a:spLocks noGrp="1"/>
          </p:cNvSpPr>
          <p:nvPr>
            <p:ph sz="half" idx="1"/>
          </p:nvPr>
        </p:nvSpPr>
        <p:spPr>
          <a:xfrm>
            <a:off x="549720" y="489105"/>
            <a:ext cx="4907183" cy="5626560"/>
          </a:xfrm>
        </p:spPr>
        <p:txBody>
          <a:bodyPr>
            <a:normAutofit/>
          </a:bodyPr>
          <a:lstStyle/>
          <a:p>
            <a:pPr marL="0" indent="0">
              <a:buNone/>
            </a:pPr>
            <a:r>
              <a:rPr lang="en-GB" sz="2500" b="1" dirty="0">
                <a:latin typeface="Times New Roman" panose="02020603050405020304" pitchFamily="18" charset="0"/>
                <a:cs typeface="Times New Roman" panose="02020603050405020304" pitchFamily="18" charset="0"/>
              </a:rPr>
              <a:t>2</a:t>
            </a:r>
            <a:r>
              <a:rPr lang="en-GB" sz="2500" b="1" dirty="0"/>
              <a:t>: </a:t>
            </a:r>
            <a:r>
              <a:rPr lang="en-GB" sz="1800" dirty="0">
                <a:latin typeface="Times New Roman" panose="02020603050405020304" pitchFamily="18" charset="0"/>
                <a:cs typeface="Times New Roman" panose="02020603050405020304" pitchFamily="18" charset="0"/>
              </a:rPr>
              <a:t>we need to calculate and compare the variation of three manufacturer.</a:t>
            </a:r>
          </a:p>
          <a:p>
            <a:endParaRPr lang="en-GB"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This Table We Can Able To See That Suzuki </a:t>
            </a:r>
            <a:r>
              <a:rPr lang="en-US" sz="2000" dirty="0" err="1">
                <a:latin typeface="Times New Roman" panose="02020603050405020304" pitchFamily="18" charset="0"/>
                <a:cs typeface="Times New Roman" panose="02020603050405020304" pitchFamily="18" charset="0"/>
              </a:rPr>
              <a:t>Offfers</a:t>
            </a:r>
            <a:r>
              <a:rPr lang="en-US" sz="2000" dirty="0">
                <a:latin typeface="Times New Roman" panose="02020603050405020304" pitchFamily="18" charset="0"/>
                <a:cs typeface="Times New Roman" panose="02020603050405020304" pitchFamily="18" charset="0"/>
              </a:rPr>
              <a:t> Widest Variation Of City Mileage.</a:t>
            </a: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dirty="0"/>
          </a:p>
        </p:txBody>
      </p:sp>
      <p:sp>
        <p:nvSpPr>
          <p:cNvPr id="4" name="Content Placeholder 3">
            <a:extLst>
              <a:ext uri="{FF2B5EF4-FFF2-40B4-BE49-F238E27FC236}">
                <a16:creationId xmlns:a16="http://schemas.microsoft.com/office/drawing/2014/main" id="{0A9701F4-5E31-A92F-450B-C7489FDCD3F3}"/>
              </a:ext>
            </a:extLst>
          </p:cNvPr>
          <p:cNvSpPr>
            <a:spLocks noGrp="1"/>
          </p:cNvSpPr>
          <p:nvPr>
            <p:ph sz="half" idx="2"/>
          </p:nvPr>
        </p:nvSpPr>
        <p:spPr>
          <a:xfrm>
            <a:off x="5984706" y="519856"/>
            <a:ext cx="4184034" cy="6039514"/>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a)relationship between city mileage and fuel tank. b) relationship between displacement and fuel tank</a:t>
            </a:r>
            <a:r>
              <a:rPr lang="en-US"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graphicFrame>
        <p:nvGraphicFramePr>
          <p:cNvPr id="6" name="Table 5">
            <a:extLst>
              <a:ext uri="{FF2B5EF4-FFF2-40B4-BE49-F238E27FC236}">
                <a16:creationId xmlns:a16="http://schemas.microsoft.com/office/drawing/2014/main" id="{F46FB412-3714-0C0A-F865-AB265F5CC9E7}"/>
              </a:ext>
            </a:extLst>
          </p:cNvPr>
          <p:cNvGraphicFramePr>
            <a:graphicFrameLocks noGrp="1"/>
          </p:cNvGraphicFramePr>
          <p:nvPr>
            <p:extLst>
              <p:ext uri="{D42A27DB-BD31-4B8C-83A1-F6EECF244321}">
                <p14:modId xmlns:p14="http://schemas.microsoft.com/office/powerpoint/2010/main" val="2416257859"/>
              </p:ext>
            </p:extLst>
          </p:nvPr>
        </p:nvGraphicFramePr>
        <p:xfrm>
          <a:off x="638653" y="1196340"/>
          <a:ext cx="4006168" cy="2232660"/>
        </p:xfrm>
        <a:graphic>
          <a:graphicData uri="http://schemas.openxmlformats.org/drawingml/2006/table">
            <a:tbl>
              <a:tblPr>
                <a:tableStyleId>{5C22544A-7EE6-4342-B048-85BDC9FD1C3A}</a:tableStyleId>
              </a:tblPr>
              <a:tblGrid>
                <a:gridCol w="2287760">
                  <a:extLst>
                    <a:ext uri="{9D8B030D-6E8A-4147-A177-3AD203B41FA5}">
                      <a16:colId xmlns:a16="http://schemas.microsoft.com/office/drawing/2014/main" val="1654497857"/>
                    </a:ext>
                  </a:extLst>
                </a:gridCol>
                <a:gridCol w="486537">
                  <a:extLst>
                    <a:ext uri="{9D8B030D-6E8A-4147-A177-3AD203B41FA5}">
                      <a16:colId xmlns:a16="http://schemas.microsoft.com/office/drawing/2014/main" val="928671220"/>
                    </a:ext>
                  </a:extLst>
                </a:gridCol>
                <a:gridCol w="548649">
                  <a:extLst>
                    <a:ext uri="{9D8B030D-6E8A-4147-A177-3AD203B41FA5}">
                      <a16:colId xmlns:a16="http://schemas.microsoft.com/office/drawing/2014/main" val="4059104229"/>
                    </a:ext>
                  </a:extLst>
                </a:gridCol>
                <a:gridCol w="683222">
                  <a:extLst>
                    <a:ext uri="{9D8B030D-6E8A-4147-A177-3AD203B41FA5}">
                      <a16:colId xmlns:a16="http://schemas.microsoft.com/office/drawing/2014/main" val="431497825"/>
                    </a:ext>
                  </a:extLst>
                </a:gridCol>
              </a:tblGrid>
              <a:tr h="413995">
                <a:tc>
                  <a:txBody>
                    <a:bodyPr/>
                    <a:lstStyle/>
                    <a:p>
                      <a:pPr algn="l" fontAlgn="b"/>
                      <a:r>
                        <a:rPr lang="en-GB" sz="1800" u="none" strike="noStrike" dirty="0">
                          <a:effectLst/>
                        </a:rPr>
                        <a:t> </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a:effectLst/>
                        </a:rPr>
                        <a:t>tata</a:t>
                      </a:r>
                      <a:endParaRPr lang="en-GB"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a:effectLst/>
                        </a:rPr>
                        <a:t>suzuki</a:t>
                      </a:r>
                      <a:endParaRPr lang="en-GB"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800" u="none" strike="noStrike">
                          <a:effectLst/>
                        </a:rPr>
                        <a:t>hyundai</a:t>
                      </a:r>
                      <a:endParaRPr lang="en-GB"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758161"/>
                  </a:ext>
                </a:extLst>
              </a:tr>
              <a:tr h="413995">
                <a:tc>
                  <a:txBody>
                    <a:bodyPr/>
                    <a:lstStyle/>
                    <a:p>
                      <a:pPr algn="l" fontAlgn="b"/>
                      <a:r>
                        <a:rPr lang="en-GB" sz="1800" u="none" strike="noStrike" dirty="0">
                          <a:effectLst/>
                        </a:rPr>
                        <a:t>mean</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17.71</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18.99</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dirty="0">
                          <a:effectLst/>
                        </a:rPr>
                        <a:t>16.50</a:t>
                      </a:r>
                      <a:endParaRPr lang="en-GB"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3788443"/>
                  </a:ext>
                </a:extLst>
              </a:tr>
              <a:tr h="413995">
                <a:tc>
                  <a:txBody>
                    <a:bodyPr/>
                    <a:lstStyle/>
                    <a:p>
                      <a:pPr algn="l" fontAlgn="b"/>
                      <a:r>
                        <a:rPr lang="en-GB" sz="1800" u="none" strike="noStrike" dirty="0">
                          <a:effectLst/>
                        </a:rPr>
                        <a:t>variance</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12.47</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18.57</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4.06</a:t>
                      </a:r>
                      <a:endParaRPr lang="en-GB"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7365306"/>
                  </a:ext>
                </a:extLst>
              </a:tr>
              <a:tr h="209833">
                <a:tc>
                  <a:txBody>
                    <a:bodyPr/>
                    <a:lstStyle/>
                    <a:p>
                      <a:pPr algn="l" fontAlgn="b"/>
                      <a:r>
                        <a:rPr lang="en-GB" sz="1800" u="none" strike="noStrike">
                          <a:effectLst/>
                        </a:rPr>
                        <a:t>standard deviation</a:t>
                      </a:r>
                      <a:endParaRPr lang="en-GB"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3.53</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4.31</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2.01</a:t>
                      </a:r>
                      <a:endParaRPr lang="en-GB"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225389"/>
                  </a:ext>
                </a:extLst>
              </a:tr>
              <a:tr h="209833">
                <a:tc>
                  <a:txBody>
                    <a:bodyPr/>
                    <a:lstStyle/>
                    <a:p>
                      <a:pPr algn="l" fontAlgn="b"/>
                      <a:r>
                        <a:rPr lang="en-GB" sz="1800" u="none" strike="noStrike" dirty="0">
                          <a:effectLst/>
                        </a:rPr>
                        <a:t>coefficient of variance</a:t>
                      </a:r>
                      <a:endParaRPr lang="en-GB"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20%</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a:effectLst/>
                        </a:rPr>
                        <a:t>23%</a:t>
                      </a:r>
                      <a:endParaRPr lang="en-GB" sz="18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800" u="none" strike="noStrike" dirty="0">
                          <a:effectLst/>
                        </a:rPr>
                        <a:t>12%</a:t>
                      </a:r>
                      <a:endParaRPr lang="en-GB"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9689650"/>
                  </a:ext>
                </a:extLst>
              </a:tr>
            </a:tbl>
          </a:graphicData>
        </a:graphic>
      </p:graphicFrame>
      <p:graphicFrame>
        <p:nvGraphicFramePr>
          <p:cNvPr id="7" name="Chart 6">
            <a:extLst>
              <a:ext uri="{FF2B5EF4-FFF2-40B4-BE49-F238E27FC236}">
                <a16:creationId xmlns:a16="http://schemas.microsoft.com/office/drawing/2014/main" id="{B49CFEC4-7DBA-72F8-9EF8-CB9789F40ED7}"/>
              </a:ext>
            </a:extLst>
          </p:cNvPr>
          <p:cNvGraphicFramePr>
            <a:graphicFrameLocks/>
          </p:cNvGraphicFramePr>
          <p:nvPr>
            <p:extLst>
              <p:ext uri="{D42A27DB-BD31-4B8C-83A1-F6EECF244321}">
                <p14:modId xmlns:p14="http://schemas.microsoft.com/office/powerpoint/2010/main" val="2427116137"/>
              </p:ext>
            </p:extLst>
          </p:nvPr>
        </p:nvGraphicFramePr>
        <p:xfrm>
          <a:off x="6291881" y="1795618"/>
          <a:ext cx="3876859" cy="1743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0A4E372-61AE-40CD-AACC-5F3D36261FFD}"/>
              </a:ext>
            </a:extLst>
          </p:cNvPr>
          <p:cNvGraphicFramePr>
            <a:graphicFrameLocks/>
          </p:cNvGraphicFramePr>
          <p:nvPr>
            <p:extLst>
              <p:ext uri="{D42A27DB-BD31-4B8C-83A1-F6EECF244321}">
                <p14:modId xmlns:p14="http://schemas.microsoft.com/office/powerpoint/2010/main" val="2758116952"/>
              </p:ext>
            </p:extLst>
          </p:nvPr>
        </p:nvGraphicFramePr>
        <p:xfrm>
          <a:off x="6372725" y="4114799"/>
          <a:ext cx="3876859" cy="17157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418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83F6A-33B9-71F1-F502-F63F3128157A}"/>
              </a:ext>
            </a:extLst>
          </p:cNvPr>
          <p:cNvSpPr>
            <a:spLocks noGrp="1"/>
          </p:cNvSpPr>
          <p:nvPr>
            <p:ph sz="half" idx="1"/>
          </p:nvPr>
        </p:nvSpPr>
        <p:spPr>
          <a:xfrm>
            <a:off x="461024" y="725079"/>
            <a:ext cx="4184035" cy="3880772"/>
          </a:xfrm>
        </p:spPr>
        <p:txBody>
          <a:bodyPr/>
          <a:lstStyle/>
          <a:p>
            <a:pPr marL="0" indent="0">
              <a:buNone/>
            </a:pPr>
            <a:r>
              <a:rPr lang="en-GB" b="1" dirty="0">
                <a:latin typeface="Times New Roman" panose="02020603050405020304" pitchFamily="18" charset="0"/>
                <a:cs typeface="Times New Roman" panose="02020603050405020304" pitchFamily="18" charset="0"/>
              </a:rPr>
              <a:t>5</a:t>
            </a:r>
            <a:r>
              <a:rPr lang="en-GB" b="1" dirty="0"/>
              <a:t>:</a:t>
            </a:r>
            <a:r>
              <a:rPr lang="en-GB" dirty="0">
                <a:latin typeface="Times New Roman" panose="02020603050405020304" pitchFamily="18" charset="0"/>
                <a:cs typeface="Times New Roman" panose="02020603050405020304" pitchFamily="18" charset="0"/>
              </a:rPr>
              <a:t>compare fuel efficiency across car make, models and fuel type.</a:t>
            </a:r>
          </a:p>
          <a:p>
            <a:endParaRPr lang="en-GB" dirty="0"/>
          </a:p>
        </p:txBody>
      </p:sp>
      <p:sp>
        <p:nvSpPr>
          <p:cNvPr id="4" name="Content Placeholder 3">
            <a:extLst>
              <a:ext uri="{FF2B5EF4-FFF2-40B4-BE49-F238E27FC236}">
                <a16:creationId xmlns:a16="http://schemas.microsoft.com/office/drawing/2014/main" id="{9C21A364-D12D-EE1B-74DB-A81034170CEF}"/>
              </a:ext>
            </a:extLst>
          </p:cNvPr>
          <p:cNvSpPr>
            <a:spLocks noGrp="1"/>
          </p:cNvSpPr>
          <p:nvPr>
            <p:ph sz="half" idx="2"/>
          </p:nvPr>
        </p:nvSpPr>
        <p:spPr>
          <a:xfrm>
            <a:off x="5187199" y="725079"/>
            <a:ext cx="4999019" cy="6226327"/>
          </a:xfrm>
        </p:spPr>
        <p:txBody>
          <a:bodyPr/>
          <a:lstStyle/>
          <a:p>
            <a:pPr marL="0" indent="0">
              <a:buNone/>
            </a:pPr>
            <a:r>
              <a:rPr lang="en-US" dirty="0">
                <a:latin typeface="Times New Roman" panose="02020603050405020304" pitchFamily="18" charset="0"/>
                <a:cs typeface="Times New Roman" panose="02020603050405020304" pitchFamily="18" charset="0"/>
              </a:rPr>
              <a:t>Plot average speeds and distances driven against fuel efficiency to identify trends.</a:t>
            </a:r>
          </a:p>
          <a:p>
            <a:endParaRPr lang="en-GB" dirty="0"/>
          </a:p>
        </p:txBody>
      </p:sp>
      <p:graphicFrame>
        <p:nvGraphicFramePr>
          <p:cNvPr id="5" name="Chart 4">
            <a:extLst>
              <a:ext uri="{FF2B5EF4-FFF2-40B4-BE49-F238E27FC236}">
                <a16:creationId xmlns:a16="http://schemas.microsoft.com/office/drawing/2014/main" id="{E281FA31-C052-A283-20E5-FA5763C04A07}"/>
              </a:ext>
            </a:extLst>
          </p:cNvPr>
          <p:cNvGraphicFramePr>
            <a:graphicFrameLocks/>
          </p:cNvGraphicFramePr>
          <p:nvPr>
            <p:extLst>
              <p:ext uri="{D42A27DB-BD31-4B8C-83A1-F6EECF244321}">
                <p14:modId xmlns:p14="http://schemas.microsoft.com/office/powerpoint/2010/main" val="776852748"/>
              </p:ext>
            </p:extLst>
          </p:nvPr>
        </p:nvGraphicFramePr>
        <p:xfrm>
          <a:off x="392649" y="2541077"/>
          <a:ext cx="425241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2E815FC-F4B7-090E-59EE-ED116B4B219B}"/>
              </a:ext>
            </a:extLst>
          </p:cNvPr>
          <p:cNvGraphicFramePr>
            <a:graphicFrameLocks/>
          </p:cNvGraphicFramePr>
          <p:nvPr>
            <p:extLst>
              <p:ext uri="{D42A27DB-BD31-4B8C-83A1-F6EECF244321}">
                <p14:modId xmlns:p14="http://schemas.microsoft.com/office/powerpoint/2010/main" val="1918309445"/>
              </p:ext>
            </p:extLst>
          </p:nvPr>
        </p:nvGraphicFramePr>
        <p:xfrm>
          <a:off x="5572024" y="2124409"/>
          <a:ext cx="4553919" cy="17083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736D049-D66B-7EBC-4988-1B974FB2196A}"/>
              </a:ext>
            </a:extLst>
          </p:cNvPr>
          <p:cNvGraphicFramePr>
            <a:graphicFrameLocks/>
          </p:cNvGraphicFramePr>
          <p:nvPr>
            <p:extLst>
              <p:ext uri="{D42A27DB-BD31-4B8C-83A1-F6EECF244321}">
                <p14:modId xmlns:p14="http://schemas.microsoft.com/office/powerpoint/2010/main" val="493108148"/>
              </p:ext>
            </p:extLst>
          </p:nvPr>
        </p:nvGraphicFramePr>
        <p:xfrm>
          <a:off x="5632299" y="4087164"/>
          <a:ext cx="4553919" cy="19529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299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C294397-0BB1-5228-CF8B-6659A4CE36E2}"/>
              </a:ext>
            </a:extLst>
          </p:cNvPr>
          <p:cNvGraphicFramePr>
            <a:graphicFrameLocks/>
          </p:cNvGraphicFramePr>
          <p:nvPr>
            <p:extLst>
              <p:ext uri="{D42A27DB-BD31-4B8C-83A1-F6EECF244321}">
                <p14:modId xmlns:p14="http://schemas.microsoft.com/office/powerpoint/2010/main" val="1310737236"/>
              </p:ext>
            </p:extLst>
          </p:nvPr>
        </p:nvGraphicFramePr>
        <p:xfrm>
          <a:off x="212144" y="539065"/>
          <a:ext cx="4084554" cy="2712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9256A7E-92AC-C6A5-4061-BC3006983D95}"/>
              </a:ext>
            </a:extLst>
          </p:cNvPr>
          <p:cNvGraphicFramePr>
            <a:graphicFrameLocks/>
          </p:cNvGraphicFramePr>
          <p:nvPr>
            <p:extLst>
              <p:ext uri="{D42A27DB-BD31-4B8C-83A1-F6EECF244321}">
                <p14:modId xmlns:p14="http://schemas.microsoft.com/office/powerpoint/2010/main" val="1992785901"/>
              </p:ext>
            </p:extLst>
          </p:nvPr>
        </p:nvGraphicFramePr>
        <p:xfrm>
          <a:off x="6759470" y="539065"/>
          <a:ext cx="4252660" cy="2712203"/>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E10A717-D875-7EB5-0C28-4F64F266AF46}"/>
                  </a:ext>
                </a:extLst>
              </p:cNvPr>
              <p:cNvGraphicFramePr/>
              <p:nvPr>
                <p:extLst>
                  <p:ext uri="{D42A27DB-BD31-4B8C-83A1-F6EECF244321}">
                    <p14:modId xmlns:p14="http://schemas.microsoft.com/office/powerpoint/2010/main" val="1589452089"/>
                  </p:ext>
                </p:extLst>
              </p:nvPr>
            </p:nvGraphicFramePr>
            <p:xfrm>
              <a:off x="278045" y="4208206"/>
              <a:ext cx="4018653" cy="230320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0E10A717-D875-7EB5-0C28-4F64F266AF46}"/>
                  </a:ext>
                </a:extLst>
              </p:cNvPr>
              <p:cNvPicPr>
                <a:picLocks noGrp="1" noRot="1" noChangeAspect="1" noMove="1" noResize="1" noEditPoints="1" noAdjustHandles="1" noChangeArrowheads="1" noChangeShapeType="1"/>
              </p:cNvPicPr>
              <p:nvPr/>
            </p:nvPicPr>
            <p:blipFill>
              <a:blip r:embed="rId5"/>
              <a:stretch>
                <a:fillRect/>
              </a:stretch>
            </p:blipFill>
            <p:spPr>
              <a:xfrm>
                <a:off x="278045" y="4208206"/>
                <a:ext cx="4018653" cy="2303206"/>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A87518ED-863A-CE4B-0DFF-8FACEFEAC995}"/>
                  </a:ext>
                </a:extLst>
              </p:cNvPr>
              <p:cNvGraphicFramePr/>
              <p:nvPr>
                <p:extLst>
                  <p:ext uri="{D42A27DB-BD31-4B8C-83A1-F6EECF244321}">
                    <p14:modId xmlns:p14="http://schemas.microsoft.com/office/powerpoint/2010/main" val="412112799"/>
                  </p:ext>
                </p:extLst>
              </p:nvPr>
            </p:nvGraphicFramePr>
            <p:xfrm>
              <a:off x="6759470" y="3765755"/>
              <a:ext cx="3623187" cy="2965654"/>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8" name="Chart 7">
                <a:extLst>
                  <a:ext uri="{FF2B5EF4-FFF2-40B4-BE49-F238E27FC236}">
                    <a16:creationId xmlns:a16="http://schemas.microsoft.com/office/drawing/2014/main" id="{A87518ED-863A-CE4B-0DFF-8FACEFEAC995}"/>
                  </a:ext>
                </a:extLst>
              </p:cNvPr>
              <p:cNvPicPr>
                <a:picLocks noGrp="1" noRot="1" noChangeAspect="1" noMove="1" noResize="1" noEditPoints="1" noAdjustHandles="1" noChangeArrowheads="1" noChangeShapeType="1"/>
              </p:cNvPicPr>
              <p:nvPr/>
            </p:nvPicPr>
            <p:blipFill>
              <a:blip r:embed="rId7"/>
              <a:stretch>
                <a:fillRect/>
              </a:stretch>
            </p:blipFill>
            <p:spPr>
              <a:xfrm>
                <a:off x="6759470" y="3765755"/>
                <a:ext cx="3623187" cy="2965654"/>
              </a:xfrm>
              <a:prstGeom prst="rect">
                <a:avLst/>
              </a:prstGeom>
            </p:spPr>
          </p:pic>
        </mc:Fallback>
      </mc:AlternateContent>
    </p:spTree>
    <p:extLst>
      <p:ext uri="{BB962C8B-B14F-4D97-AF65-F5344CB8AC3E}">
        <p14:creationId xmlns:p14="http://schemas.microsoft.com/office/powerpoint/2010/main" val="86969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AE30-2FE2-7B8F-E909-3D73D2535FFB}"/>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C6A1B001-4585-58A3-3651-C1BF1BE2EA28}"/>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Mahindra is the leading manufacturer based on maximum city mileage.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Hyundai is the top manufacturer with the highest highway mileage based on displacement.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Suzuki is the leading manufacturer of hatchback body types.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Renault, Suzuki, and Skoda don't have any outliers.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a negative association between displacement and fuel tank capacity and city mileage.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Toyota Land Cruiser Vx is an adventurous vehicle.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good automobile for a family is the Skoda </a:t>
            </a:r>
            <a:r>
              <a:rPr lang="en-US" dirty="0" err="1">
                <a:latin typeface="Times New Roman" panose="02020603050405020304" pitchFamily="18" charset="0"/>
                <a:cs typeface="Times New Roman" panose="02020603050405020304" pitchFamily="18" charset="0"/>
              </a:rPr>
              <a:t>Kodiaq</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Suzuki is a rival of Mahindra for family long-distance vehicles and compact cities.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majority of body types are made by Mahindra SUVs, Hyundai sedans, and Suzuki hatchbacks.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GB" dirty="0"/>
          </a:p>
        </p:txBody>
      </p:sp>
    </p:spTree>
    <p:extLst>
      <p:ext uri="{BB962C8B-B14F-4D97-AF65-F5344CB8AC3E}">
        <p14:creationId xmlns:p14="http://schemas.microsoft.com/office/powerpoint/2010/main" val="339408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02AC1-C8B5-0EBE-DEE4-F656B49547C5}"/>
              </a:ext>
            </a:extLst>
          </p:cNvPr>
          <p:cNvSpPr>
            <a:spLocks noGrp="1"/>
          </p:cNvSpPr>
          <p:nvPr>
            <p:ph idx="1"/>
          </p:nvPr>
        </p:nvSpPr>
        <p:spPr>
          <a:xfrm>
            <a:off x="838200" y="865239"/>
            <a:ext cx="10515600" cy="5311724"/>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5645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4930-59C4-4B00-7657-E89D389B8A0A}"/>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INTRODUCTION</a:t>
            </a:r>
            <a:r>
              <a:rPr lang="en-GB" i="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0E59C54-AC8B-C82E-25D7-070057923C0A}"/>
              </a:ext>
            </a:extLst>
          </p:cNvPr>
          <p:cNvSpPr>
            <a:spLocks noGrp="1"/>
          </p:cNvSpPr>
          <p:nvPr>
            <p:ph idx="1"/>
          </p:nvPr>
        </p:nvSpPr>
        <p:spPr>
          <a:xfrm>
            <a:off x="838200" y="1425677"/>
            <a:ext cx="10515600" cy="4751286"/>
          </a:xfrm>
        </p:spPr>
        <p:txBody>
          <a:bodyPr>
            <a:normAutofit/>
          </a:bodyPr>
          <a:lstStyle/>
          <a:p>
            <a:pPr marL="0" indent="0">
              <a:buNone/>
            </a:pPr>
            <a:endParaRPr lang="en-US" sz="2400" b="1" dirty="0"/>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Overview</a:t>
            </a:r>
            <a:r>
              <a:rPr lang="en-US" sz="2400" dirty="0">
                <a:latin typeface="Times New Roman" panose="02020603050405020304" pitchFamily="18" charset="0"/>
                <a:cs typeface="Times New Roman" panose="02020603050405020304" pitchFamily="18" charset="0"/>
              </a:rPr>
              <a:t>: This project aims to analyze a car dataset to identify key factors for launching new car models. By examining the data, we will extract insights to inform strategic decisions on new product development, innovation, and competitive positioning in the automotive industry.</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Industry Context</a:t>
            </a:r>
            <a:r>
              <a:rPr lang="en-US" sz="2400" dirty="0">
                <a:latin typeface="Times New Roman" panose="02020603050405020304" pitchFamily="18" charset="0"/>
                <a:cs typeface="Times New Roman" panose="02020603050405020304" pitchFamily="18" charset="0"/>
              </a:rPr>
              <a:t>: The automotive industry is undergoing a transformation, with increasing consumer focus on eco-friendly vehicles, fuel efficiency, and safety. As the market shifts, data analytics plays a critical role in understanding consumer preferences and guiding future product development.</a:t>
            </a:r>
          </a:p>
          <a:p>
            <a:pPr lvl="1"/>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21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7C00-4C2B-9ADD-72C5-69186AA7D065}"/>
              </a:ext>
            </a:extLst>
          </p:cNvPr>
          <p:cNvSpPr>
            <a:spLocks noGrp="1"/>
          </p:cNvSpPr>
          <p:nvPr>
            <p:ph type="title"/>
          </p:nvPr>
        </p:nvSpPr>
        <p:spPr>
          <a:xfrm>
            <a:off x="838200" y="679756"/>
            <a:ext cx="10515600" cy="1325563"/>
          </a:xfrm>
        </p:spPr>
        <p:txBody>
          <a:bodyPr/>
          <a:lstStyle/>
          <a:p>
            <a:r>
              <a:rPr lang="en-GB"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840A791A-4542-A82A-7B61-C98E93DDF1C4}"/>
              </a:ext>
            </a:extLst>
          </p:cNvPr>
          <p:cNvSpPr>
            <a:spLocks noGrp="1" noChangeArrowheads="1"/>
          </p:cNvSpPr>
          <p:nvPr>
            <p:ph idx="1"/>
          </p:nvPr>
        </p:nvSpPr>
        <p:spPr bwMode="auto">
          <a:xfrm>
            <a:off x="838200" y="2171901"/>
            <a:ext cx="1075944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Potential Car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the dataset to determine key factors that influence the success of new car models, focusing on market trends such as eco-consciousness, fuel efficiency, safety,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Trend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shifting preferences of consumers toward fuel efficiency, safety, and innovation to inform new product development.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Competitive Benchmarking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how different manufacturers compare in terms of innovation, product offerings, and market positioning.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Diversity in Vehicle Offerings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Determine which car manufacturer in the given country provides the most diverse range of vehicles, including various segments, fuel types, and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Strategic Decisions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actionable insights that help shape decisions for launching new models, based on data-driven evidence of market demands and manufacturer diversity.</a:t>
            </a:r>
          </a:p>
        </p:txBody>
      </p:sp>
    </p:spTree>
    <p:extLst>
      <p:ext uri="{BB962C8B-B14F-4D97-AF65-F5344CB8AC3E}">
        <p14:creationId xmlns:p14="http://schemas.microsoft.com/office/powerpoint/2010/main" val="47039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DBEC-4D91-15A0-6504-D9101A1DCA15}"/>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08F5628B-88D5-3596-1395-14A8E3BF0C30}"/>
              </a:ext>
            </a:extLst>
          </p:cNvPr>
          <p:cNvSpPr>
            <a:spLocks noGrp="1"/>
          </p:cNvSpPr>
          <p:nvPr>
            <p:ph sz="half" idx="1"/>
          </p:nvPr>
        </p:nvSpPr>
        <p:spPr/>
        <p:txBody>
          <a:bodyPr>
            <a:normAutofit fontScale="92500" lnSpcReduction="10000"/>
          </a:bodyPr>
          <a:lstStyle/>
          <a:p>
            <a:pPr marL="0" indent="0">
              <a:buNone/>
            </a:pPr>
            <a:r>
              <a:rPr lang="en-GB" sz="2400" b="1" dirty="0">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Top 10 Cars With Highest Miles Per Gallon</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can able to determine the highest mileage produced by the car manufacturer.</a:t>
            </a:r>
            <a:r>
              <a:rPr lang="en-US" sz="16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p>
        </p:txBody>
      </p:sp>
      <p:sp>
        <p:nvSpPr>
          <p:cNvPr id="4" name="Content Placeholder 3">
            <a:extLst>
              <a:ext uri="{FF2B5EF4-FFF2-40B4-BE49-F238E27FC236}">
                <a16:creationId xmlns:a16="http://schemas.microsoft.com/office/drawing/2014/main" id="{ECB40189-90CB-7719-D145-C2E34CE4EA13}"/>
              </a:ext>
            </a:extLst>
          </p:cNvPr>
          <p:cNvSpPr>
            <a:spLocks noGrp="1"/>
          </p:cNvSpPr>
          <p:nvPr>
            <p:ph sz="half" idx="2"/>
          </p:nvPr>
        </p:nvSpPr>
        <p:spPr/>
        <p:txBody>
          <a:bodyPr>
            <a:normAutofit fontScale="92500" lnSpcReduction="10000"/>
          </a:bodyPr>
          <a:lstStyle/>
          <a:p>
            <a:pPr marL="0" indent="0">
              <a:buNone/>
            </a:pPr>
            <a:r>
              <a:rPr lang="en-GB" sz="2400" b="1" dirty="0"/>
              <a:t>2:</a:t>
            </a:r>
            <a:r>
              <a:rPr lang="en-GB" sz="2400" dirty="0">
                <a:latin typeface="Times New Roman" panose="02020603050405020304" pitchFamily="18" charset="0"/>
                <a:cs typeface="Times New Roman" panose="02020603050405020304" pitchFamily="18" charset="0"/>
              </a:rPr>
              <a:t>Top 10 Cars With Highest Miles Per Gallon</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1900" dirty="0">
              <a:latin typeface="Times New Roman" panose="02020603050405020304" pitchFamily="18" charset="0"/>
              <a:cs typeface="Times New Roman" panose="02020603050405020304" pitchFamily="18" charset="0"/>
            </a:endParaRPr>
          </a:p>
          <a:p>
            <a:pPr marL="0" indent="0">
              <a:buNone/>
            </a:pPr>
            <a:r>
              <a:rPr lang="en-GB" sz="1900" dirty="0" err="1">
                <a:latin typeface="Times New Roman" panose="02020603050405020304" pitchFamily="18" charset="0"/>
                <a:cs typeface="Times New Roman" panose="02020603050405020304" pitchFamily="18" charset="0"/>
              </a:rPr>
              <a:t>i</a:t>
            </a:r>
            <a:r>
              <a:rPr lang="en-GB" sz="1900" dirty="0">
                <a:latin typeface="Times New Roman" panose="02020603050405020304" pitchFamily="18" charset="0"/>
                <a:cs typeface="Times New Roman" panose="02020603050405020304" pitchFamily="18" charset="0"/>
              </a:rPr>
              <a:t> have identified highest mileage produced by the car based on the high displacement of top 10 cars.</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graphicFrame>
        <p:nvGraphicFramePr>
          <p:cNvPr id="12" name="Chart 11">
            <a:extLst>
              <a:ext uri="{FF2B5EF4-FFF2-40B4-BE49-F238E27FC236}">
                <a16:creationId xmlns:a16="http://schemas.microsoft.com/office/drawing/2014/main" id="{454F14C7-00A6-88B2-2927-1D47B5F0949E}"/>
              </a:ext>
            </a:extLst>
          </p:cNvPr>
          <p:cNvGraphicFramePr>
            <a:graphicFrameLocks/>
          </p:cNvGraphicFramePr>
          <p:nvPr>
            <p:extLst>
              <p:ext uri="{D42A27DB-BD31-4B8C-83A1-F6EECF244321}">
                <p14:modId xmlns:p14="http://schemas.microsoft.com/office/powerpoint/2010/main" val="486509590"/>
              </p:ext>
            </p:extLst>
          </p:nvPr>
        </p:nvGraphicFramePr>
        <p:xfrm>
          <a:off x="838200" y="26296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a:extLst>
              <a:ext uri="{FF2B5EF4-FFF2-40B4-BE49-F238E27FC236}">
                <a16:creationId xmlns:a16="http://schemas.microsoft.com/office/drawing/2014/main" id="{D553418F-ADB2-312E-7B0B-1A6EA7EFB820}"/>
              </a:ext>
            </a:extLst>
          </p:cNvPr>
          <p:cNvGraphicFramePr>
            <a:graphicFrameLocks noGrp="1"/>
          </p:cNvGraphicFramePr>
          <p:nvPr>
            <p:extLst>
              <p:ext uri="{D42A27DB-BD31-4B8C-83A1-F6EECF244321}">
                <p14:modId xmlns:p14="http://schemas.microsoft.com/office/powerpoint/2010/main" val="699404888"/>
              </p:ext>
            </p:extLst>
          </p:nvPr>
        </p:nvGraphicFramePr>
        <p:xfrm>
          <a:off x="6420465" y="2634175"/>
          <a:ext cx="4343400" cy="1927860"/>
        </p:xfrm>
        <a:graphic>
          <a:graphicData uri="http://schemas.openxmlformats.org/drawingml/2006/table">
            <a:tbl>
              <a:tblPr>
                <a:tableStyleId>{5C22544A-7EE6-4342-B048-85BDC9FD1C3A}</a:tableStyleId>
              </a:tblPr>
              <a:tblGrid>
                <a:gridCol w="2882900">
                  <a:extLst>
                    <a:ext uri="{9D8B030D-6E8A-4147-A177-3AD203B41FA5}">
                      <a16:colId xmlns:a16="http://schemas.microsoft.com/office/drawing/2014/main" val="3818269751"/>
                    </a:ext>
                  </a:extLst>
                </a:gridCol>
                <a:gridCol w="723900">
                  <a:extLst>
                    <a:ext uri="{9D8B030D-6E8A-4147-A177-3AD203B41FA5}">
                      <a16:colId xmlns:a16="http://schemas.microsoft.com/office/drawing/2014/main" val="2077488931"/>
                    </a:ext>
                  </a:extLst>
                </a:gridCol>
                <a:gridCol w="736600">
                  <a:extLst>
                    <a:ext uri="{9D8B030D-6E8A-4147-A177-3AD203B41FA5}">
                      <a16:colId xmlns:a16="http://schemas.microsoft.com/office/drawing/2014/main" val="3579817514"/>
                    </a:ext>
                  </a:extLst>
                </a:gridCol>
              </a:tblGrid>
              <a:tr h="147563">
                <a:tc>
                  <a:txBody>
                    <a:bodyPr/>
                    <a:lstStyle/>
                    <a:p>
                      <a:pPr algn="l" fontAlgn="b"/>
                      <a:r>
                        <a:rPr lang="en-GB" sz="1100" u="none" strike="noStrike" dirty="0">
                          <a:effectLst/>
                        </a:rPr>
                        <a:t>Displacement</a:t>
                      </a:r>
                      <a:endParaRPr lang="en-GB"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Variant</a:t>
                      </a:r>
                      <a:endParaRPr lang="en-GB"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make</a:t>
                      </a:r>
                      <a:endParaRPr lang="en-GB"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2577311"/>
                  </a:ext>
                </a:extLst>
              </a:tr>
              <a:tr h="147563">
                <a:tc>
                  <a:txBody>
                    <a:bodyPr/>
                    <a:lstStyle/>
                    <a:p>
                      <a:pPr algn="r" fontAlgn="b"/>
                      <a:r>
                        <a:rPr lang="en-GB" sz="1100" u="none" strike="noStrike" dirty="0">
                          <a:effectLst/>
                        </a:rPr>
                        <a:t>1197</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Ignis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Suzuki</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8722504"/>
                  </a:ext>
                </a:extLst>
              </a:tr>
              <a:tr h="147563">
                <a:tc>
                  <a:txBody>
                    <a:bodyPr/>
                    <a:lstStyle/>
                    <a:p>
                      <a:pPr algn="r" fontAlgn="b"/>
                      <a:r>
                        <a:rPr lang="en-GB" sz="1100" u="none" strike="noStrike" dirty="0">
                          <a:effectLst/>
                        </a:rPr>
                        <a:t>1248</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Bolt</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Tata</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8542582"/>
                  </a:ext>
                </a:extLst>
              </a:tr>
              <a:tr h="147563">
                <a:tc>
                  <a:txBody>
                    <a:bodyPr/>
                    <a:lstStyle/>
                    <a:p>
                      <a:pPr algn="r" fontAlgn="b"/>
                      <a:r>
                        <a:rPr lang="en-GB" sz="1100" u="none" strike="noStrike" dirty="0">
                          <a:effectLst/>
                        </a:rPr>
                        <a:t>998</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Alto K10</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Suzuki</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9805987"/>
                  </a:ext>
                </a:extLst>
              </a:tr>
              <a:tr h="147563">
                <a:tc>
                  <a:txBody>
                    <a:bodyPr/>
                    <a:lstStyle/>
                    <a:p>
                      <a:pPr algn="r" fontAlgn="b"/>
                      <a:r>
                        <a:rPr lang="en-GB" sz="1100" u="none" strike="noStrike" dirty="0">
                          <a:effectLst/>
                        </a:rPr>
                        <a:t>1498</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Polo</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Volkswagen</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8866758"/>
                  </a:ext>
                </a:extLst>
              </a:tr>
              <a:tr h="147563">
                <a:tc>
                  <a:txBody>
                    <a:bodyPr/>
                    <a:lstStyle/>
                    <a:p>
                      <a:pPr algn="r" fontAlgn="b"/>
                      <a:r>
                        <a:rPr lang="en-GB" sz="1100" u="none" strike="noStrike" dirty="0">
                          <a:effectLst/>
                        </a:rPr>
                        <a:t>2179</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Tuv300 Plus</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Mahindra</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8902979"/>
                  </a:ext>
                </a:extLst>
              </a:tr>
              <a:tr h="147563">
                <a:tc>
                  <a:txBody>
                    <a:bodyPr/>
                    <a:lstStyle/>
                    <a:p>
                      <a:pPr algn="r" fontAlgn="b"/>
                      <a:r>
                        <a:rPr lang="en-GB" sz="1100" u="none" strike="noStrike" dirty="0">
                          <a:effectLst/>
                        </a:rPr>
                        <a:t>1497</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err="1">
                          <a:effectLst/>
                        </a:rPr>
                        <a:t>Altroz</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Tata</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94145"/>
                  </a:ext>
                </a:extLst>
              </a:tr>
              <a:tr h="147563">
                <a:tc>
                  <a:txBody>
                    <a:bodyPr/>
                    <a:lstStyle/>
                    <a:p>
                      <a:pPr algn="r" fontAlgn="b"/>
                      <a:r>
                        <a:rPr lang="en-GB" sz="1100" u="none" strike="noStrike" dirty="0">
                          <a:effectLst/>
                        </a:rPr>
                        <a:t>1198</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Kuv100 Nxt</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Mahindra</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372870"/>
                  </a:ext>
                </a:extLst>
              </a:tr>
              <a:tr h="147563">
                <a:tc>
                  <a:txBody>
                    <a:bodyPr/>
                    <a:lstStyle/>
                    <a:p>
                      <a:pPr algn="r" fontAlgn="b"/>
                      <a:r>
                        <a:rPr lang="en-GB" sz="1100" u="none" strike="noStrike" dirty="0">
                          <a:effectLst/>
                        </a:rPr>
                        <a:t>1199</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Tiago</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Tata</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465890"/>
                  </a:ext>
                </a:extLst>
              </a:tr>
              <a:tr h="147563">
                <a:tc>
                  <a:txBody>
                    <a:bodyPr/>
                    <a:lstStyle/>
                    <a:p>
                      <a:pPr algn="r" fontAlgn="b"/>
                      <a:r>
                        <a:rPr lang="en-GB" sz="1100" u="none" strike="noStrike" dirty="0">
                          <a:effectLst/>
                        </a:rPr>
                        <a:t>1461</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Verito Vibe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Mahindra</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6388975"/>
                  </a:ext>
                </a:extLst>
              </a:tr>
              <a:tr h="147563">
                <a:tc>
                  <a:txBody>
                    <a:bodyPr/>
                    <a:lstStyle/>
                    <a:p>
                      <a:pPr algn="r" fontAlgn="b"/>
                      <a:r>
                        <a:rPr lang="en-GB" sz="1100" u="none" strike="noStrike" dirty="0">
                          <a:effectLst/>
                        </a:rPr>
                        <a:t>999</a:t>
                      </a:r>
                      <a:endParaRPr lang="en-GB"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Kwid</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Renault</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1610485"/>
                  </a:ext>
                </a:extLst>
              </a:tr>
            </a:tbl>
          </a:graphicData>
        </a:graphic>
      </p:graphicFrame>
    </p:spTree>
    <p:extLst>
      <p:ext uri="{BB962C8B-B14F-4D97-AF65-F5344CB8AC3E}">
        <p14:creationId xmlns:p14="http://schemas.microsoft.com/office/powerpoint/2010/main" val="290898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C1655-6ABA-BCC8-F0F7-B5B0421E18F8}"/>
              </a:ext>
            </a:extLst>
          </p:cNvPr>
          <p:cNvSpPr>
            <a:spLocks noGrp="1"/>
          </p:cNvSpPr>
          <p:nvPr>
            <p:ph sz="half" idx="1"/>
          </p:nvPr>
        </p:nvSpPr>
        <p:spPr>
          <a:xfrm>
            <a:off x="471948" y="973394"/>
            <a:ext cx="5547852" cy="5203569"/>
          </a:xfrm>
        </p:spPr>
        <p:txBody>
          <a:bodyPr>
            <a:noAutofit/>
          </a:bodyPr>
          <a:lstStyle/>
          <a:p>
            <a:pPr marL="0" indent="0">
              <a:buNone/>
            </a:pPr>
            <a:r>
              <a:rPr lang="en-GB" sz="1600" b="1" dirty="0"/>
              <a:t> 3:-</a:t>
            </a:r>
            <a:r>
              <a:rPr lang="en-GB" sz="1600" dirty="0">
                <a:latin typeface="Times New Roman" panose="02020603050405020304" pitchFamily="18" charset="0"/>
                <a:cs typeface="Times New Roman" panose="02020603050405020304" pitchFamily="18" charset="0"/>
              </a:rPr>
              <a:t>Top Three Manufacturers With Highest Number Of Cars Of Hatchback Body Type.</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in this task we have calculated the top three manufacturer through body type hatchback.</a:t>
            </a:r>
          </a:p>
          <a:p>
            <a:pPr marL="0" indent="0">
              <a:buNone/>
            </a:pPr>
            <a:r>
              <a:rPr lang="en-US" sz="1600" dirty="0"/>
              <a:t>And displayed visually through the bar chart.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sp>
        <p:nvSpPr>
          <p:cNvPr id="4" name="Content Placeholder 3">
            <a:extLst>
              <a:ext uri="{FF2B5EF4-FFF2-40B4-BE49-F238E27FC236}">
                <a16:creationId xmlns:a16="http://schemas.microsoft.com/office/drawing/2014/main" id="{7091438F-F236-B720-1424-F1A6C5251BF5}"/>
              </a:ext>
            </a:extLst>
          </p:cNvPr>
          <p:cNvSpPr>
            <a:spLocks noGrp="1"/>
          </p:cNvSpPr>
          <p:nvPr>
            <p:ph sz="half" idx="2"/>
          </p:nvPr>
        </p:nvSpPr>
        <p:spPr>
          <a:xfrm>
            <a:off x="6172202" y="1042220"/>
            <a:ext cx="5547852" cy="5203569"/>
          </a:xfrm>
        </p:spPr>
        <p:txBody>
          <a:bodyPr>
            <a:normAutofit/>
          </a:bodyPr>
          <a:lstStyle/>
          <a:p>
            <a:r>
              <a:rPr lang="en-US" sz="1800" dirty="0"/>
              <a:t>5:-</a:t>
            </a:r>
            <a:r>
              <a:rPr lang="en-US" sz="1800" dirty="0">
                <a:latin typeface="Times New Roman" panose="02020603050405020304" pitchFamily="18" charset="0"/>
                <a:cs typeface="Times New Roman" panose="02020603050405020304" pitchFamily="18" charset="0"/>
              </a:rPr>
              <a:t>Relationship Between (I).Displacement And City Mileage(ii)city Mileage And Fuel Tank Capacity</a:t>
            </a:r>
          </a:p>
          <a:p>
            <a:pPr marL="0" indent="0">
              <a:buNone/>
            </a:pPr>
            <a:endParaRPr lang="en-US" sz="1800" dirty="0"/>
          </a:p>
          <a:p>
            <a:pPr marL="0" indent="0">
              <a:buNone/>
            </a:pPr>
            <a:endParaRPr lang="en-US" sz="1800" dirty="0"/>
          </a:p>
          <a:p>
            <a:pPr marL="0" indent="0" algn="just">
              <a:buNone/>
            </a:pPr>
            <a:r>
              <a:rPr lang="en-US" sz="1800" dirty="0"/>
              <a:t>       Negative correlation </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                                                        negative correlation            </a:t>
            </a:r>
            <a:endParaRPr lang="en-GB" sz="1800" dirty="0"/>
          </a:p>
        </p:txBody>
      </p:sp>
      <p:graphicFrame>
        <p:nvGraphicFramePr>
          <p:cNvPr id="7" name="Chart 6">
            <a:extLst>
              <a:ext uri="{FF2B5EF4-FFF2-40B4-BE49-F238E27FC236}">
                <a16:creationId xmlns:a16="http://schemas.microsoft.com/office/drawing/2014/main" id="{C135A7CA-7244-44DF-9BAF-A60051389C92}"/>
              </a:ext>
            </a:extLst>
          </p:cNvPr>
          <p:cNvGraphicFramePr>
            <a:graphicFrameLocks/>
          </p:cNvGraphicFramePr>
          <p:nvPr>
            <p:extLst>
              <p:ext uri="{D42A27DB-BD31-4B8C-83A1-F6EECF244321}">
                <p14:modId xmlns:p14="http://schemas.microsoft.com/office/powerpoint/2010/main" val="506997834"/>
              </p:ext>
            </p:extLst>
          </p:nvPr>
        </p:nvGraphicFramePr>
        <p:xfrm>
          <a:off x="822222" y="1564804"/>
          <a:ext cx="4572000" cy="3370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F4A796EF-7C78-431F-B306-372BFC433433}"/>
              </a:ext>
            </a:extLst>
          </p:cNvPr>
          <p:cNvGraphicFramePr>
            <a:graphicFrameLocks/>
          </p:cNvGraphicFramePr>
          <p:nvPr>
            <p:extLst>
              <p:ext uri="{D42A27DB-BD31-4B8C-83A1-F6EECF244321}">
                <p14:modId xmlns:p14="http://schemas.microsoft.com/office/powerpoint/2010/main" val="1017150254"/>
              </p:ext>
            </p:extLst>
          </p:nvPr>
        </p:nvGraphicFramePr>
        <p:xfrm>
          <a:off x="8656078" y="1931839"/>
          <a:ext cx="3216378" cy="21124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9ACDA95-EA5B-4B81-8F55-46FC49F7F0DC}"/>
              </a:ext>
            </a:extLst>
          </p:cNvPr>
          <p:cNvGraphicFramePr>
            <a:graphicFrameLocks/>
          </p:cNvGraphicFramePr>
          <p:nvPr>
            <p:extLst>
              <p:ext uri="{D42A27DB-BD31-4B8C-83A1-F6EECF244321}">
                <p14:modId xmlns:p14="http://schemas.microsoft.com/office/powerpoint/2010/main" val="1540780383"/>
              </p:ext>
            </p:extLst>
          </p:nvPr>
        </p:nvGraphicFramePr>
        <p:xfrm>
          <a:off x="5879690" y="4128143"/>
          <a:ext cx="3216378" cy="20338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61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0E6E7-2089-E13C-4721-E72A93F1A8C3}"/>
              </a:ext>
            </a:extLst>
          </p:cNvPr>
          <p:cNvSpPr>
            <a:spLocks noGrp="1"/>
          </p:cNvSpPr>
          <p:nvPr>
            <p:ph sz="half" idx="1"/>
          </p:nvPr>
        </p:nvSpPr>
        <p:spPr>
          <a:xfrm>
            <a:off x="838200" y="894735"/>
            <a:ext cx="5181600" cy="5282228"/>
          </a:xfrm>
        </p:spPr>
        <p:txBody>
          <a:bodyPr/>
          <a:lstStyle/>
          <a:p>
            <a:pPr marL="0" indent="0">
              <a:buNone/>
            </a:pPr>
            <a:r>
              <a:rPr lang="en-GB" b="1"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Identify The Car Which Is Best For Adventurous Drives.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In This Task We Have Calculated The Adventure Car, which Has Maximum Ground Clearance Is </a:t>
            </a:r>
            <a:r>
              <a:rPr lang="en-US" sz="2500" b="1" dirty="0">
                <a:latin typeface="Times New Roman" panose="02020603050405020304" pitchFamily="18" charset="0"/>
                <a:cs typeface="Times New Roman" panose="02020603050405020304" pitchFamily="18" charset="0"/>
              </a:rPr>
              <a:t>BMW.</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D78C5EB-F6EE-0105-CE5A-4F489A3A511F}"/>
              </a:ext>
            </a:extLst>
          </p:cNvPr>
          <p:cNvSpPr>
            <a:spLocks noGrp="1"/>
          </p:cNvSpPr>
          <p:nvPr>
            <p:ph sz="half" idx="2"/>
          </p:nvPr>
        </p:nvSpPr>
        <p:spPr>
          <a:xfrm>
            <a:off x="6172200" y="894736"/>
            <a:ext cx="5181600" cy="5282228"/>
          </a:xfrm>
        </p:spPr>
        <p:txBody>
          <a:bodyPr>
            <a:normAutofit/>
          </a:bodyPr>
          <a:lstStyle/>
          <a:p>
            <a:pPr marL="0" indent="0">
              <a:buNone/>
            </a:pPr>
            <a:r>
              <a:rPr lang="en-GB" sz="2500" b="1" dirty="0">
                <a:latin typeface="Times New Roman" panose="02020603050405020304" pitchFamily="18" charset="0"/>
                <a:cs typeface="Times New Roman" panose="02020603050405020304" pitchFamily="18" charset="0"/>
              </a:rPr>
              <a:t> 7:</a:t>
            </a:r>
            <a:r>
              <a:rPr lang="en-GB" sz="2500" dirty="0">
                <a:latin typeface="Times New Roman" panose="02020603050405020304" pitchFamily="18" charset="0"/>
                <a:cs typeface="Times New Roman" panose="02020603050405020304" pitchFamily="18" charset="0"/>
              </a:rPr>
              <a:t>Choosing car for the Family Usage based on the certain criteria.</a:t>
            </a: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In This Task We Have Calculated The Car Which Is Suitable For The Family Which Is </a:t>
            </a:r>
            <a:r>
              <a:rPr lang="en-US" sz="2500" b="1" dirty="0">
                <a:latin typeface="Times New Roman" panose="02020603050405020304" pitchFamily="18" charset="0"/>
                <a:cs typeface="Times New Roman" panose="02020603050405020304" pitchFamily="18" charset="0"/>
              </a:rPr>
              <a:t>MAHINDRA.</a:t>
            </a: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58BAD4E5-3BC9-B29F-C9FA-6979DC51A73B}"/>
              </a:ext>
            </a:extLst>
          </p:cNvPr>
          <p:cNvGraphicFramePr>
            <a:graphicFrameLocks noGrp="1"/>
          </p:cNvGraphicFramePr>
          <p:nvPr>
            <p:extLst>
              <p:ext uri="{D42A27DB-BD31-4B8C-83A1-F6EECF244321}">
                <p14:modId xmlns:p14="http://schemas.microsoft.com/office/powerpoint/2010/main" val="463882151"/>
              </p:ext>
            </p:extLst>
          </p:nvPr>
        </p:nvGraphicFramePr>
        <p:xfrm>
          <a:off x="907026" y="1966451"/>
          <a:ext cx="4746523" cy="724710"/>
        </p:xfrm>
        <a:graphic>
          <a:graphicData uri="http://schemas.openxmlformats.org/drawingml/2006/table">
            <a:tbl>
              <a:tblPr>
                <a:tableStyleId>{5C22544A-7EE6-4342-B048-85BDC9FD1C3A}</a:tableStyleId>
              </a:tblPr>
              <a:tblGrid>
                <a:gridCol w="1048371">
                  <a:extLst>
                    <a:ext uri="{9D8B030D-6E8A-4147-A177-3AD203B41FA5}">
                      <a16:colId xmlns:a16="http://schemas.microsoft.com/office/drawing/2014/main" val="3870885227"/>
                    </a:ext>
                  </a:extLst>
                </a:gridCol>
                <a:gridCol w="370296">
                  <a:extLst>
                    <a:ext uri="{9D8B030D-6E8A-4147-A177-3AD203B41FA5}">
                      <a16:colId xmlns:a16="http://schemas.microsoft.com/office/drawing/2014/main" val="2811205695"/>
                    </a:ext>
                  </a:extLst>
                </a:gridCol>
                <a:gridCol w="370296">
                  <a:extLst>
                    <a:ext uri="{9D8B030D-6E8A-4147-A177-3AD203B41FA5}">
                      <a16:colId xmlns:a16="http://schemas.microsoft.com/office/drawing/2014/main" val="2915298202"/>
                    </a:ext>
                  </a:extLst>
                </a:gridCol>
                <a:gridCol w="355869">
                  <a:extLst>
                    <a:ext uri="{9D8B030D-6E8A-4147-A177-3AD203B41FA5}">
                      <a16:colId xmlns:a16="http://schemas.microsoft.com/office/drawing/2014/main" val="3743353247"/>
                    </a:ext>
                  </a:extLst>
                </a:gridCol>
                <a:gridCol w="644411">
                  <a:extLst>
                    <a:ext uri="{9D8B030D-6E8A-4147-A177-3AD203B41FA5}">
                      <a16:colId xmlns:a16="http://schemas.microsoft.com/office/drawing/2014/main" val="1697957059"/>
                    </a:ext>
                  </a:extLst>
                </a:gridCol>
                <a:gridCol w="610748">
                  <a:extLst>
                    <a:ext uri="{9D8B030D-6E8A-4147-A177-3AD203B41FA5}">
                      <a16:colId xmlns:a16="http://schemas.microsoft.com/office/drawing/2014/main" val="2307746453"/>
                    </a:ext>
                  </a:extLst>
                </a:gridCol>
                <a:gridCol w="442432">
                  <a:extLst>
                    <a:ext uri="{9D8B030D-6E8A-4147-A177-3AD203B41FA5}">
                      <a16:colId xmlns:a16="http://schemas.microsoft.com/office/drawing/2014/main" val="3500770441"/>
                    </a:ext>
                  </a:extLst>
                </a:gridCol>
                <a:gridCol w="399151">
                  <a:extLst>
                    <a:ext uri="{9D8B030D-6E8A-4147-A177-3AD203B41FA5}">
                      <a16:colId xmlns:a16="http://schemas.microsoft.com/office/drawing/2014/main" val="528456738"/>
                    </a:ext>
                  </a:extLst>
                </a:gridCol>
                <a:gridCol w="504949">
                  <a:extLst>
                    <a:ext uri="{9D8B030D-6E8A-4147-A177-3AD203B41FA5}">
                      <a16:colId xmlns:a16="http://schemas.microsoft.com/office/drawing/2014/main" val="2963193041"/>
                    </a:ext>
                  </a:extLst>
                </a:gridCol>
              </a:tblGrid>
              <a:tr h="153419">
                <a:tc>
                  <a:txBody>
                    <a:bodyPr/>
                    <a:lstStyle/>
                    <a:p>
                      <a:pPr algn="l" fontAlgn="b"/>
                      <a:r>
                        <a:rPr lang="en-GB" sz="900" u="none" strike="noStrike">
                          <a:effectLst/>
                        </a:rPr>
                        <a:t>Row Labels</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Height_</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Length_</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Width_</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US" sz="900" u="none" strike="noStrike" dirty="0">
                          <a:effectLst/>
                        </a:rPr>
                        <a:t>Max of Number </a:t>
                      </a:r>
                      <a:r>
                        <a:rPr lang="en-US" sz="900" u="none" strike="noStrike" dirty="0" err="1">
                          <a:effectLst/>
                        </a:rPr>
                        <a:t>of_Airbags</a:t>
                      </a:r>
                      <a:endParaRPr lang="en-US" sz="900" b="1" i="0" u="none" strike="noStrike" dirty="0">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dirty="0">
                          <a:effectLst/>
                        </a:rPr>
                        <a:t>Max of </a:t>
                      </a:r>
                      <a:r>
                        <a:rPr lang="en-GB" sz="900" u="none" strike="noStrike" dirty="0" err="1">
                          <a:effectLst/>
                        </a:rPr>
                        <a:t>Ground_Clearance</a:t>
                      </a:r>
                      <a:endParaRPr lang="en-GB" sz="900" b="1" i="0" u="none" strike="noStrike" dirty="0">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Wheelbase</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Cylinders</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l" fontAlgn="b"/>
                      <a:r>
                        <a:rPr lang="en-GB" sz="900" u="none" strike="noStrike">
                          <a:effectLst/>
                        </a:rPr>
                        <a:t>Max of Displacement</a:t>
                      </a:r>
                      <a:endParaRPr lang="en-GB" sz="900" b="1" i="0" u="none" strike="noStrike">
                        <a:solidFill>
                          <a:srgbClr val="000000"/>
                        </a:solidFill>
                        <a:effectLst/>
                        <a:latin typeface="Calibri" panose="020F0502020204030204" pitchFamily="34" charset="0"/>
                      </a:endParaRPr>
                    </a:p>
                  </a:txBody>
                  <a:tcPr marL="6392" marR="6392" marT="6392" marB="0" anchor="b"/>
                </a:tc>
                <a:extLst>
                  <a:ext uri="{0D108BD9-81ED-4DB2-BD59-A6C34878D82A}">
                    <a16:rowId xmlns:a16="http://schemas.microsoft.com/office/drawing/2014/main" val="1477020530"/>
                  </a:ext>
                </a:extLst>
              </a:tr>
              <a:tr h="153419">
                <a:tc>
                  <a:txBody>
                    <a:bodyPr/>
                    <a:lstStyle/>
                    <a:p>
                      <a:pPr algn="l" fontAlgn="b"/>
                      <a:r>
                        <a:rPr lang="en-GB" sz="900" u="none" strike="noStrike">
                          <a:effectLst/>
                        </a:rPr>
                        <a:t>Bmw</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1805</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5219</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2218</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dirty="0">
                          <a:effectLst/>
                        </a:rPr>
                        <a:t>10</a:t>
                      </a:r>
                      <a:endParaRPr lang="en-GB" sz="900" b="1" i="0" u="none" strike="noStrike" dirty="0">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498</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3210</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12</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6592</a:t>
                      </a:r>
                      <a:endParaRPr lang="en-GB" sz="900" b="1" i="0" u="none" strike="noStrike">
                        <a:solidFill>
                          <a:srgbClr val="000000"/>
                        </a:solidFill>
                        <a:effectLst/>
                        <a:latin typeface="Calibri" panose="020F0502020204030204" pitchFamily="34" charset="0"/>
                      </a:endParaRPr>
                    </a:p>
                  </a:txBody>
                  <a:tcPr marL="6392" marR="6392" marT="6392" marB="0" anchor="b"/>
                </a:tc>
                <a:extLst>
                  <a:ext uri="{0D108BD9-81ED-4DB2-BD59-A6C34878D82A}">
                    <a16:rowId xmlns:a16="http://schemas.microsoft.com/office/drawing/2014/main" val="1721911770"/>
                  </a:ext>
                </a:extLst>
              </a:tr>
              <a:tr h="153419">
                <a:tc>
                  <a:txBody>
                    <a:bodyPr/>
                    <a:lstStyle/>
                    <a:p>
                      <a:pPr algn="l" fontAlgn="b"/>
                      <a:r>
                        <a:rPr lang="en-GB" sz="900" u="none" strike="noStrike">
                          <a:effectLst/>
                        </a:rPr>
                        <a:t>M4</a:t>
                      </a:r>
                      <a:endParaRPr lang="en-GB" sz="900" b="1" i="0" u="none" strike="noStrike">
                        <a:solidFill>
                          <a:srgbClr val="000000"/>
                        </a:solidFill>
                        <a:effectLst/>
                        <a:latin typeface="Calibri" panose="020F0502020204030204" pitchFamily="34" charset="0"/>
                      </a:endParaRPr>
                    </a:p>
                  </a:txBody>
                  <a:tcPr marL="76710" marR="6392" marT="6392" marB="0" anchor="b"/>
                </a:tc>
                <a:tc>
                  <a:txBody>
                    <a:bodyPr/>
                    <a:lstStyle/>
                    <a:p>
                      <a:pPr algn="r" fontAlgn="b"/>
                      <a:r>
                        <a:rPr lang="en-GB" sz="900" u="none" strike="noStrike">
                          <a:effectLst/>
                        </a:rPr>
                        <a:t>1383</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dirty="0">
                          <a:effectLst/>
                        </a:rPr>
                        <a:t>4671</a:t>
                      </a:r>
                      <a:endParaRPr lang="en-GB" sz="900" b="1" i="0" u="none" strike="noStrike" dirty="0">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1870</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dirty="0">
                          <a:effectLst/>
                        </a:rPr>
                        <a:t>10</a:t>
                      </a:r>
                      <a:endParaRPr lang="en-GB" sz="900" b="1" i="0" u="none" strike="noStrike" dirty="0">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121</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2812</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a:effectLst/>
                        </a:rPr>
                        <a:t>6</a:t>
                      </a:r>
                      <a:endParaRPr lang="en-GB" sz="900" b="1" i="0" u="none" strike="noStrike">
                        <a:solidFill>
                          <a:srgbClr val="000000"/>
                        </a:solidFill>
                        <a:effectLst/>
                        <a:latin typeface="Calibri" panose="020F0502020204030204" pitchFamily="34" charset="0"/>
                      </a:endParaRPr>
                    </a:p>
                  </a:txBody>
                  <a:tcPr marL="6392" marR="6392" marT="6392" marB="0" anchor="b"/>
                </a:tc>
                <a:tc>
                  <a:txBody>
                    <a:bodyPr/>
                    <a:lstStyle/>
                    <a:p>
                      <a:pPr algn="r" fontAlgn="b"/>
                      <a:r>
                        <a:rPr lang="en-GB" sz="900" u="none" strike="noStrike" dirty="0">
                          <a:effectLst/>
                        </a:rPr>
                        <a:t>2979</a:t>
                      </a:r>
                      <a:endParaRPr lang="en-GB" sz="900" b="1" i="0" u="none" strike="noStrike" dirty="0">
                        <a:solidFill>
                          <a:srgbClr val="000000"/>
                        </a:solidFill>
                        <a:effectLst/>
                        <a:latin typeface="Calibri" panose="020F0502020204030204" pitchFamily="34" charset="0"/>
                      </a:endParaRPr>
                    </a:p>
                  </a:txBody>
                  <a:tcPr marL="6392" marR="6392" marT="6392" marB="0" anchor="b"/>
                </a:tc>
                <a:extLst>
                  <a:ext uri="{0D108BD9-81ED-4DB2-BD59-A6C34878D82A}">
                    <a16:rowId xmlns:a16="http://schemas.microsoft.com/office/drawing/2014/main" val="1143286528"/>
                  </a:ext>
                </a:extLst>
              </a:tr>
            </a:tbl>
          </a:graphicData>
        </a:graphic>
      </p:graphicFrame>
      <p:graphicFrame>
        <p:nvGraphicFramePr>
          <p:cNvPr id="11" name="Table 10">
            <a:extLst>
              <a:ext uri="{FF2B5EF4-FFF2-40B4-BE49-F238E27FC236}">
                <a16:creationId xmlns:a16="http://schemas.microsoft.com/office/drawing/2014/main" id="{80EE6A35-341D-A5F4-5819-B9DB1CA67ACD}"/>
              </a:ext>
            </a:extLst>
          </p:cNvPr>
          <p:cNvGraphicFramePr>
            <a:graphicFrameLocks noGrp="1"/>
          </p:cNvGraphicFramePr>
          <p:nvPr>
            <p:extLst>
              <p:ext uri="{D42A27DB-BD31-4B8C-83A1-F6EECF244321}">
                <p14:modId xmlns:p14="http://schemas.microsoft.com/office/powerpoint/2010/main" val="3192901501"/>
              </p:ext>
            </p:extLst>
          </p:nvPr>
        </p:nvGraphicFramePr>
        <p:xfrm>
          <a:off x="6370072" y="1891777"/>
          <a:ext cx="4785855" cy="874058"/>
        </p:xfrm>
        <a:graphic>
          <a:graphicData uri="http://schemas.openxmlformats.org/drawingml/2006/table">
            <a:tbl>
              <a:tblPr>
                <a:tableStyleId>{5C22544A-7EE6-4342-B048-85BDC9FD1C3A}</a:tableStyleId>
              </a:tblPr>
              <a:tblGrid>
                <a:gridCol w="1223754">
                  <a:extLst>
                    <a:ext uri="{9D8B030D-6E8A-4147-A177-3AD203B41FA5}">
                      <a16:colId xmlns:a16="http://schemas.microsoft.com/office/drawing/2014/main" val="3466887338"/>
                    </a:ext>
                  </a:extLst>
                </a:gridCol>
                <a:gridCol w="419409">
                  <a:extLst>
                    <a:ext uri="{9D8B030D-6E8A-4147-A177-3AD203B41FA5}">
                      <a16:colId xmlns:a16="http://schemas.microsoft.com/office/drawing/2014/main" val="3992324897"/>
                    </a:ext>
                  </a:extLst>
                </a:gridCol>
                <a:gridCol w="683694">
                  <a:extLst>
                    <a:ext uri="{9D8B030D-6E8A-4147-A177-3AD203B41FA5}">
                      <a16:colId xmlns:a16="http://schemas.microsoft.com/office/drawing/2014/main" val="481050013"/>
                    </a:ext>
                  </a:extLst>
                </a:gridCol>
                <a:gridCol w="764128">
                  <a:extLst>
                    <a:ext uri="{9D8B030D-6E8A-4147-A177-3AD203B41FA5}">
                      <a16:colId xmlns:a16="http://schemas.microsoft.com/office/drawing/2014/main" val="303664397"/>
                    </a:ext>
                  </a:extLst>
                </a:gridCol>
                <a:gridCol w="442390">
                  <a:extLst>
                    <a:ext uri="{9D8B030D-6E8A-4147-A177-3AD203B41FA5}">
                      <a16:colId xmlns:a16="http://schemas.microsoft.com/office/drawing/2014/main" val="4032149711"/>
                    </a:ext>
                  </a:extLst>
                </a:gridCol>
                <a:gridCol w="430899">
                  <a:extLst>
                    <a:ext uri="{9D8B030D-6E8A-4147-A177-3AD203B41FA5}">
                      <a16:colId xmlns:a16="http://schemas.microsoft.com/office/drawing/2014/main" val="1849207968"/>
                    </a:ext>
                  </a:extLst>
                </a:gridCol>
                <a:gridCol w="821581">
                  <a:extLst>
                    <a:ext uri="{9D8B030D-6E8A-4147-A177-3AD203B41FA5}">
                      <a16:colId xmlns:a16="http://schemas.microsoft.com/office/drawing/2014/main" val="2538964690"/>
                    </a:ext>
                  </a:extLst>
                </a:gridCol>
              </a:tblGrid>
              <a:tr h="181782">
                <a:tc>
                  <a:txBody>
                    <a:bodyPr/>
                    <a:lstStyle/>
                    <a:p>
                      <a:pPr algn="l" fontAlgn="b"/>
                      <a:r>
                        <a:rPr lang="en-GB" sz="1100" u="none" strike="noStrike" dirty="0">
                          <a:effectLst/>
                        </a:rPr>
                        <a:t>Row Labels</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l" fontAlgn="b"/>
                      <a:r>
                        <a:rPr lang="en-GB" sz="1100" u="none" strike="noStrike">
                          <a:effectLst/>
                        </a:rPr>
                        <a:t>Max of Width_</a:t>
                      </a:r>
                      <a:endParaRPr lang="en-GB" sz="1100" b="1" i="0" u="none" strike="noStrike">
                        <a:solidFill>
                          <a:srgbClr val="000000"/>
                        </a:solidFill>
                        <a:effectLst/>
                        <a:latin typeface="Calibri" panose="020F0502020204030204" pitchFamily="34" charset="0"/>
                      </a:endParaRPr>
                    </a:p>
                  </a:txBody>
                  <a:tcPr marL="7574" marR="7574" marT="7574" marB="0" anchor="b"/>
                </a:tc>
                <a:tc>
                  <a:txBody>
                    <a:bodyPr/>
                    <a:lstStyle/>
                    <a:p>
                      <a:pPr algn="l" fontAlgn="b"/>
                      <a:r>
                        <a:rPr lang="en-GB" sz="1100" u="none" strike="noStrike">
                          <a:effectLst/>
                        </a:rPr>
                        <a:t>Max of Seating_Capacity</a:t>
                      </a:r>
                      <a:endParaRPr lang="en-GB" sz="1100" b="1" i="0" u="none" strike="noStrike">
                        <a:solidFill>
                          <a:srgbClr val="000000"/>
                        </a:solidFill>
                        <a:effectLst/>
                        <a:latin typeface="Calibri" panose="020F0502020204030204" pitchFamily="34" charset="0"/>
                      </a:endParaRPr>
                    </a:p>
                  </a:txBody>
                  <a:tcPr marL="7574" marR="7574" marT="7574" marB="0" anchor="b"/>
                </a:tc>
                <a:tc>
                  <a:txBody>
                    <a:bodyPr/>
                    <a:lstStyle/>
                    <a:p>
                      <a:pPr algn="l" fontAlgn="b"/>
                      <a:r>
                        <a:rPr lang="en-US" sz="1100" u="none" strike="noStrike">
                          <a:effectLst/>
                        </a:rPr>
                        <a:t>Max of Number_of_Airbags</a:t>
                      </a:r>
                      <a:endParaRPr lang="en-US" sz="1100" b="1" i="0" u="none" strike="noStrike">
                        <a:solidFill>
                          <a:srgbClr val="000000"/>
                        </a:solidFill>
                        <a:effectLst/>
                        <a:latin typeface="Calibri" panose="020F0502020204030204" pitchFamily="34" charset="0"/>
                      </a:endParaRPr>
                    </a:p>
                  </a:txBody>
                  <a:tcPr marL="7574" marR="7574" marT="7574" marB="0" anchor="b"/>
                </a:tc>
                <a:tc>
                  <a:txBody>
                    <a:bodyPr/>
                    <a:lstStyle/>
                    <a:p>
                      <a:pPr algn="l" fontAlgn="b"/>
                      <a:r>
                        <a:rPr lang="en-GB" sz="1100" u="none" strike="noStrike">
                          <a:effectLst/>
                        </a:rPr>
                        <a:t>Max of Length_</a:t>
                      </a:r>
                      <a:endParaRPr lang="en-GB" sz="1100" b="1" i="0" u="none" strike="noStrike">
                        <a:solidFill>
                          <a:srgbClr val="000000"/>
                        </a:solidFill>
                        <a:effectLst/>
                        <a:latin typeface="Calibri" panose="020F0502020204030204" pitchFamily="34" charset="0"/>
                      </a:endParaRPr>
                    </a:p>
                  </a:txBody>
                  <a:tcPr marL="7574" marR="7574" marT="7574" marB="0" anchor="b"/>
                </a:tc>
                <a:tc>
                  <a:txBody>
                    <a:bodyPr/>
                    <a:lstStyle/>
                    <a:p>
                      <a:pPr algn="l" fontAlgn="b"/>
                      <a:r>
                        <a:rPr lang="en-GB" sz="1100" u="none" strike="noStrike" dirty="0">
                          <a:effectLst/>
                        </a:rPr>
                        <a:t>Max of Height_</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l" fontAlgn="b"/>
                      <a:r>
                        <a:rPr lang="en-US" sz="1100" u="none" strike="noStrike" dirty="0">
                          <a:effectLst/>
                        </a:rPr>
                        <a:t>Max of </a:t>
                      </a:r>
                      <a:r>
                        <a:rPr lang="en-US" sz="1100" u="none" strike="noStrike" dirty="0" err="1">
                          <a:effectLst/>
                        </a:rPr>
                        <a:t>City_Mileage_km_litre</a:t>
                      </a:r>
                      <a:endParaRPr lang="en-US" sz="1100" b="1" i="0" u="none" strike="noStrike" dirty="0">
                        <a:solidFill>
                          <a:srgbClr val="000000"/>
                        </a:solidFill>
                        <a:effectLst/>
                        <a:latin typeface="Calibri" panose="020F0502020204030204" pitchFamily="34" charset="0"/>
                      </a:endParaRPr>
                    </a:p>
                  </a:txBody>
                  <a:tcPr marL="7574" marR="7574" marT="7574" marB="0" anchor="b"/>
                </a:tc>
                <a:extLst>
                  <a:ext uri="{0D108BD9-81ED-4DB2-BD59-A6C34878D82A}">
                    <a16:rowId xmlns:a16="http://schemas.microsoft.com/office/drawing/2014/main" val="3149212686"/>
                  </a:ext>
                </a:extLst>
              </a:tr>
              <a:tr h="181782">
                <a:tc>
                  <a:txBody>
                    <a:bodyPr/>
                    <a:lstStyle/>
                    <a:p>
                      <a:pPr algn="l" fontAlgn="b"/>
                      <a:r>
                        <a:rPr lang="en-GB" sz="1100" u="none" strike="noStrike" dirty="0">
                          <a:effectLst/>
                        </a:rPr>
                        <a:t>Mahindra</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1960</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8</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9</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5118</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1880</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80</a:t>
                      </a:r>
                      <a:endParaRPr lang="en-GB" sz="1100" b="1" i="0" u="none" strike="noStrike" dirty="0">
                        <a:solidFill>
                          <a:srgbClr val="000000"/>
                        </a:solidFill>
                        <a:effectLst/>
                        <a:latin typeface="Calibri" panose="020F0502020204030204" pitchFamily="34" charset="0"/>
                      </a:endParaRPr>
                    </a:p>
                  </a:txBody>
                  <a:tcPr marL="7574" marR="7574" marT="7574" marB="0" anchor="b"/>
                </a:tc>
                <a:extLst>
                  <a:ext uri="{0D108BD9-81ED-4DB2-BD59-A6C34878D82A}">
                    <a16:rowId xmlns:a16="http://schemas.microsoft.com/office/drawing/2014/main" val="4036946636"/>
                  </a:ext>
                </a:extLst>
              </a:tr>
              <a:tr h="181782">
                <a:tc>
                  <a:txBody>
                    <a:bodyPr/>
                    <a:lstStyle/>
                    <a:p>
                      <a:pPr algn="l" fontAlgn="b"/>
                      <a:r>
                        <a:rPr lang="en-GB" sz="1100" b="1" i="0" u="none" strike="noStrike" dirty="0" err="1">
                          <a:solidFill>
                            <a:srgbClr val="000000"/>
                          </a:solidFill>
                          <a:effectLst/>
                          <a:latin typeface="Calibri" panose="020F0502020204030204" pitchFamily="34" charset="0"/>
                        </a:rPr>
                        <a:t>marazzo</a:t>
                      </a:r>
                      <a:endParaRPr lang="en-GB" sz="1100" b="1" i="0" u="none" strike="noStrike" dirty="0">
                        <a:solidFill>
                          <a:srgbClr val="000000"/>
                        </a:solidFill>
                        <a:effectLst/>
                        <a:latin typeface="Calibri" panose="020F0502020204030204" pitchFamily="34" charset="0"/>
                      </a:endParaRPr>
                    </a:p>
                  </a:txBody>
                  <a:tcPr marL="90891" marR="7574" marT="7574" marB="0" anchor="b"/>
                </a:tc>
                <a:tc>
                  <a:txBody>
                    <a:bodyPr/>
                    <a:lstStyle/>
                    <a:p>
                      <a:pPr algn="r" fontAlgn="b"/>
                      <a:r>
                        <a:rPr lang="en-GB" sz="1100" b="1" i="0" u="none" strike="noStrike" dirty="0">
                          <a:solidFill>
                            <a:srgbClr val="000000"/>
                          </a:solidFill>
                          <a:effectLst/>
                          <a:latin typeface="Calibri" panose="020F0502020204030204" pitchFamily="34" charset="0"/>
                        </a:rPr>
                        <a:t>1866</a:t>
                      </a:r>
                    </a:p>
                  </a:txBody>
                  <a:tcPr marL="7574" marR="7574" marT="7574" marB="0" anchor="b"/>
                </a:tc>
                <a:tc>
                  <a:txBody>
                    <a:bodyPr/>
                    <a:lstStyle/>
                    <a:p>
                      <a:pPr algn="r" fontAlgn="b"/>
                      <a:r>
                        <a:rPr lang="en-GB" sz="1100" u="none" strike="noStrike" dirty="0">
                          <a:effectLst/>
                        </a:rPr>
                        <a:t>8</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u="none" strike="noStrike" dirty="0">
                          <a:effectLst/>
                        </a:rPr>
                        <a:t>2</a:t>
                      </a:r>
                      <a:endParaRPr lang="en-GB" sz="1100" b="1" i="0" u="none" strike="noStrike" dirty="0">
                        <a:solidFill>
                          <a:srgbClr val="000000"/>
                        </a:solidFill>
                        <a:effectLst/>
                        <a:latin typeface="Calibri" panose="020F0502020204030204" pitchFamily="34" charset="0"/>
                      </a:endParaRPr>
                    </a:p>
                  </a:txBody>
                  <a:tcPr marL="7574" marR="7574" marT="7574" marB="0" anchor="b"/>
                </a:tc>
                <a:tc>
                  <a:txBody>
                    <a:bodyPr/>
                    <a:lstStyle/>
                    <a:p>
                      <a:pPr algn="r" fontAlgn="b"/>
                      <a:r>
                        <a:rPr lang="en-GB" sz="1100" b="1" i="0" u="none" strike="noStrike" dirty="0">
                          <a:solidFill>
                            <a:srgbClr val="000000"/>
                          </a:solidFill>
                          <a:effectLst/>
                          <a:latin typeface="Calibri" panose="020F0502020204030204" pitchFamily="34" charset="0"/>
                        </a:rPr>
                        <a:t>4585</a:t>
                      </a:r>
                    </a:p>
                  </a:txBody>
                  <a:tcPr marL="7574" marR="7574" marT="7574" marB="0" anchor="b"/>
                </a:tc>
                <a:tc>
                  <a:txBody>
                    <a:bodyPr/>
                    <a:lstStyle/>
                    <a:p>
                      <a:pPr algn="r" fontAlgn="b"/>
                      <a:r>
                        <a:rPr lang="en-GB" sz="1100" b="1" i="0" u="none" strike="noStrike" dirty="0">
                          <a:solidFill>
                            <a:srgbClr val="000000"/>
                          </a:solidFill>
                          <a:effectLst/>
                          <a:latin typeface="Calibri" panose="020F0502020204030204" pitchFamily="34" charset="0"/>
                        </a:rPr>
                        <a:t>1774</a:t>
                      </a:r>
                    </a:p>
                  </a:txBody>
                  <a:tcPr marL="7574" marR="7574" marT="7574" marB="0" anchor="b"/>
                </a:tc>
                <a:tc>
                  <a:txBody>
                    <a:bodyPr/>
                    <a:lstStyle/>
                    <a:p>
                      <a:pPr algn="r" fontAlgn="b"/>
                      <a:r>
                        <a:rPr lang="en-GB" sz="1100" b="1" i="0" u="none" strike="noStrike" dirty="0">
                          <a:solidFill>
                            <a:srgbClr val="000000"/>
                          </a:solidFill>
                          <a:effectLst/>
                          <a:latin typeface="Calibri" panose="020F0502020204030204" pitchFamily="34" charset="0"/>
                        </a:rPr>
                        <a:t>16.3</a:t>
                      </a:r>
                    </a:p>
                  </a:txBody>
                  <a:tcPr marL="7574" marR="7574" marT="7574" marB="0" anchor="b"/>
                </a:tc>
                <a:extLst>
                  <a:ext uri="{0D108BD9-81ED-4DB2-BD59-A6C34878D82A}">
                    <a16:rowId xmlns:a16="http://schemas.microsoft.com/office/drawing/2014/main" val="2962142278"/>
                  </a:ext>
                </a:extLst>
              </a:tr>
            </a:tbl>
          </a:graphicData>
        </a:graphic>
      </p:graphicFrame>
    </p:spTree>
    <p:extLst>
      <p:ext uri="{BB962C8B-B14F-4D97-AF65-F5344CB8AC3E}">
        <p14:creationId xmlns:p14="http://schemas.microsoft.com/office/powerpoint/2010/main" val="149967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87608-1A53-3B7E-8C9B-8D100D6AA05D}"/>
              </a:ext>
            </a:extLst>
          </p:cNvPr>
          <p:cNvSpPr>
            <a:spLocks noGrp="1"/>
          </p:cNvSpPr>
          <p:nvPr>
            <p:ph sz="half" idx="1"/>
          </p:nvPr>
        </p:nvSpPr>
        <p:spPr>
          <a:xfrm>
            <a:off x="838200" y="943897"/>
            <a:ext cx="5181600" cy="5233066"/>
          </a:xfrm>
        </p:spPr>
        <p:txBody>
          <a:bodyPr>
            <a:normAutofit fontScale="92500" lnSpcReduction="10000"/>
          </a:bodyPr>
          <a:lstStyle/>
          <a:p>
            <a:pPr marL="0" indent="0">
              <a:buNone/>
            </a:pPr>
            <a:r>
              <a:rPr lang="en-GB" sz="2200" b="1" dirty="0">
                <a:latin typeface="Times New Roman" panose="02020603050405020304" pitchFamily="18" charset="0"/>
                <a:cs typeface="Times New Roman" panose="02020603050405020304" pitchFamily="18" charset="0"/>
              </a:rPr>
              <a:t> 8: </a:t>
            </a:r>
            <a:r>
              <a:rPr lang="en-GB" sz="2200" dirty="0">
                <a:latin typeface="Times New Roman" panose="02020603050405020304" pitchFamily="18" charset="0"/>
                <a:cs typeface="Times New Roman" panose="02020603050405020304" pitchFamily="18" charset="0"/>
              </a:rPr>
              <a:t>Manufacture has decided to launch two types of car (</a:t>
            </a:r>
            <a:r>
              <a:rPr lang="en-GB" sz="2200" dirty="0" err="1">
                <a:latin typeface="Times New Roman" panose="02020603050405020304" pitchFamily="18" charset="0"/>
                <a:cs typeface="Times New Roman" panose="02020603050405020304" pitchFamily="18" charset="0"/>
              </a:rPr>
              <a:t>i</a:t>
            </a:r>
            <a:r>
              <a:rPr lang="en-GB" sz="2200" dirty="0">
                <a:latin typeface="Times New Roman" panose="02020603050405020304" pitchFamily="18" charset="0"/>
                <a:cs typeface="Times New Roman" panose="02020603050405020304" pitchFamily="18" charset="0"/>
              </a:rPr>
              <a:t>)Compact car for city usage (ii) City for Highway Usage.</a:t>
            </a: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Here We Have Calculated The compact Car,  We Need city mileage.</a:t>
            </a:r>
            <a:r>
              <a:rPr lang="en-US" sz="2400" dirty="0">
                <a:latin typeface="Times New Roman" panose="02020603050405020304" pitchFamily="18" charset="0"/>
                <a:cs typeface="Times New Roman" panose="02020603050405020304" pitchFamily="18" charset="0"/>
              </a:rPr>
              <a:t> </a:t>
            </a:r>
          </a:p>
          <a:p>
            <a:pPr marL="0" indent="0">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Here We Have Calculated The Family Car, for The Family Car We Need Seating Capacity Efficiency.</a:t>
            </a:r>
            <a:r>
              <a:rPr lang="en-US" sz="2400" dirty="0">
                <a:latin typeface="Times New Roman" panose="02020603050405020304" pitchFamily="18" charset="0"/>
                <a:cs typeface="Times New Roman" panose="02020603050405020304" pitchFamily="18" charset="0"/>
              </a:rPr>
              <a:t> </a:t>
            </a:r>
            <a:endParaRPr lang="en-GB" sz="2400" b="1"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B857FC5-797A-AFB8-6399-219EA894BB16}"/>
              </a:ext>
            </a:extLst>
          </p:cNvPr>
          <p:cNvSpPr>
            <a:spLocks noGrp="1"/>
          </p:cNvSpPr>
          <p:nvPr>
            <p:ph sz="half" idx="2"/>
          </p:nvPr>
        </p:nvSpPr>
        <p:spPr>
          <a:xfrm>
            <a:off x="6172200" y="875071"/>
            <a:ext cx="5181600" cy="5301892"/>
          </a:xfrm>
        </p:spPr>
        <p:txBody>
          <a:bodyPr>
            <a:normAutofit fontScale="92500" lnSpcReduction="10000"/>
          </a:bodyPr>
          <a:lstStyle/>
          <a:p>
            <a:pPr marL="0" indent="0">
              <a:buNone/>
            </a:pPr>
            <a:r>
              <a:rPr lang="en-GB" b="1" dirty="0">
                <a:latin typeface="Times New Roman" panose="02020603050405020304" pitchFamily="18" charset="0"/>
                <a:cs typeface="Times New Roman" panose="02020603050405020304" pitchFamily="18" charset="0"/>
              </a:rPr>
              <a:t> 9:</a:t>
            </a:r>
            <a:r>
              <a:rPr lang="en-GB" dirty="0">
                <a:latin typeface="Times New Roman" panose="02020603050405020304" pitchFamily="18" charset="0"/>
                <a:cs typeface="Times New Roman" panose="02020603050405020304" pitchFamily="18" charset="0"/>
              </a:rPr>
              <a:t> OUTLIERS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43419A79-9C79-3C26-7795-7DFA040E9521}"/>
              </a:ext>
            </a:extLst>
          </p:cNvPr>
          <p:cNvGraphicFramePr>
            <a:graphicFrameLocks noGrp="1"/>
          </p:cNvGraphicFramePr>
          <p:nvPr>
            <p:extLst>
              <p:ext uri="{D42A27DB-BD31-4B8C-83A1-F6EECF244321}">
                <p14:modId xmlns:p14="http://schemas.microsoft.com/office/powerpoint/2010/main" val="3897344313"/>
              </p:ext>
            </p:extLst>
          </p:nvPr>
        </p:nvGraphicFramePr>
        <p:xfrm>
          <a:off x="838200" y="2109271"/>
          <a:ext cx="4790551" cy="825910"/>
        </p:xfrm>
        <a:graphic>
          <a:graphicData uri="http://schemas.openxmlformats.org/drawingml/2006/table">
            <a:tbl>
              <a:tblPr>
                <a:tableStyleId>{5C22544A-7EE6-4342-B048-85BDC9FD1C3A}</a:tableStyleId>
              </a:tblPr>
              <a:tblGrid>
                <a:gridCol w="789699">
                  <a:extLst>
                    <a:ext uri="{9D8B030D-6E8A-4147-A177-3AD203B41FA5}">
                      <a16:colId xmlns:a16="http://schemas.microsoft.com/office/drawing/2014/main" val="528584188"/>
                    </a:ext>
                  </a:extLst>
                </a:gridCol>
                <a:gridCol w="623906">
                  <a:extLst>
                    <a:ext uri="{9D8B030D-6E8A-4147-A177-3AD203B41FA5}">
                      <a16:colId xmlns:a16="http://schemas.microsoft.com/office/drawing/2014/main" val="3535093506"/>
                    </a:ext>
                  </a:extLst>
                </a:gridCol>
                <a:gridCol w="445024">
                  <a:extLst>
                    <a:ext uri="{9D8B030D-6E8A-4147-A177-3AD203B41FA5}">
                      <a16:colId xmlns:a16="http://schemas.microsoft.com/office/drawing/2014/main" val="551770099"/>
                    </a:ext>
                  </a:extLst>
                </a:gridCol>
                <a:gridCol w="1191093">
                  <a:extLst>
                    <a:ext uri="{9D8B030D-6E8A-4147-A177-3AD203B41FA5}">
                      <a16:colId xmlns:a16="http://schemas.microsoft.com/office/drawing/2014/main" val="267182766"/>
                    </a:ext>
                  </a:extLst>
                </a:gridCol>
                <a:gridCol w="519195">
                  <a:extLst>
                    <a:ext uri="{9D8B030D-6E8A-4147-A177-3AD203B41FA5}">
                      <a16:colId xmlns:a16="http://schemas.microsoft.com/office/drawing/2014/main" val="4271400411"/>
                    </a:ext>
                  </a:extLst>
                </a:gridCol>
                <a:gridCol w="410120">
                  <a:extLst>
                    <a:ext uri="{9D8B030D-6E8A-4147-A177-3AD203B41FA5}">
                      <a16:colId xmlns:a16="http://schemas.microsoft.com/office/drawing/2014/main" val="439026917"/>
                    </a:ext>
                  </a:extLst>
                </a:gridCol>
                <a:gridCol w="414483">
                  <a:extLst>
                    <a:ext uri="{9D8B030D-6E8A-4147-A177-3AD203B41FA5}">
                      <a16:colId xmlns:a16="http://schemas.microsoft.com/office/drawing/2014/main" val="118618547"/>
                    </a:ext>
                  </a:extLst>
                </a:gridCol>
                <a:gridCol w="397031">
                  <a:extLst>
                    <a:ext uri="{9D8B030D-6E8A-4147-A177-3AD203B41FA5}">
                      <a16:colId xmlns:a16="http://schemas.microsoft.com/office/drawing/2014/main" val="1232200857"/>
                    </a:ext>
                  </a:extLst>
                </a:gridCol>
              </a:tblGrid>
              <a:tr h="473996">
                <a:tc>
                  <a:txBody>
                    <a:bodyPr/>
                    <a:lstStyle/>
                    <a:p>
                      <a:pPr algn="l" fontAlgn="b"/>
                      <a:r>
                        <a:rPr lang="en-GB" sz="800" u="none" strike="noStrike" dirty="0">
                          <a:effectLst/>
                        </a:rPr>
                        <a:t>Row Labels</a:t>
                      </a:r>
                      <a:endParaRPr lang="en-GB"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l" fontAlgn="b"/>
                      <a:r>
                        <a:rPr lang="en-US" sz="800" u="none" strike="noStrike" dirty="0">
                          <a:effectLst/>
                        </a:rPr>
                        <a:t>Max of </a:t>
                      </a:r>
                      <a:r>
                        <a:rPr lang="en-US" sz="800" u="none" strike="noStrike" dirty="0" err="1">
                          <a:effectLst/>
                        </a:rPr>
                        <a:t>City_Mileage_km_litre</a:t>
                      </a:r>
                      <a:endParaRPr lang="en-US"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l" fontAlgn="b"/>
                      <a:r>
                        <a:rPr lang="en-GB" sz="800" u="none" strike="noStrike" dirty="0">
                          <a:effectLst/>
                        </a:rPr>
                        <a:t>Max of Displacement</a:t>
                      </a:r>
                      <a:endParaRPr lang="en-GB"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l" fontAlgn="b"/>
                      <a:r>
                        <a:rPr lang="en-US" sz="800" u="none" strike="noStrike" dirty="0">
                          <a:effectLst/>
                        </a:rPr>
                        <a:t>Max of </a:t>
                      </a:r>
                      <a:r>
                        <a:rPr lang="en-US" sz="800" u="none" strike="noStrike" dirty="0" err="1">
                          <a:effectLst/>
                        </a:rPr>
                        <a:t>Fuel_Tank_Capacity_litre</a:t>
                      </a:r>
                      <a:endParaRPr lang="en-US"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l" fontAlgn="b"/>
                      <a:r>
                        <a:rPr lang="en-GB" sz="800" u="none" strike="noStrike">
                          <a:effectLst/>
                        </a:rPr>
                        <a:t>Max of Seating_Capacity</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l" fontAlgn="b"/>
                      <a:r>
                        <a:rPr lang="en-GB" sz="800" u="none" strike="noStrike">
                          <a:effectLst/>
                        </a:rPr>
                        <a:t>Max of Height_mm</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l" fontAlgn="b"/>
                      <a:r>
                        <a:rPr lang="en-GB" sz="800" u="none" strike="noStrike">
                          <a:effectLst/>
                        </a:rPr>
                        <a:t>Max of Length_mm</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l" fontAlgn="b"/>
                      <a:r>
                        <a:rPr lang="en-GB" sz="800" u="none" strike="noStrike">
                          <a:effectLst/>
                        </a:rPr>
                        <a:t>Max of Width_mm</a:t>
                      </a:r>
                      <a:endParaRPr lang="en-GB" sz="800" b="1" i="0" u="none" strike="noStrike">
                        <a:solidFill>
                          <a:srgbClr val="000000"/>
                        </a:solidFill>
                        <a:effectLst/>
                        <a:latin typeface="Calibri" panose="020F0502020204030204" pitchFamily="34" charset="0"/>
                      </a:endParaRPr>
                    </a:p>
                  </a:txBody>
                  <a:tcPr marL="5746" marR="5746" marT="5746" marB="0" anchor="b"/>
                </a:tc>
                <a:extLst>
                  <a:ext uri="{0D108BD9-81ED-4DB2-BD59-A6C34878D82A}">
                    <a16:rowId xmlns:a16="http://schemas.microsoft.com/office/drawing/2014/main" val="3397160015"/>
                  </a:ext>
                </a:extLst>
              </a:tr>
              <a:tr h="175957">
                <a:tc>
                  <a:txBody>
                    <a:bodyPr/>
                    <a:lstStyle/>
                    <a:p>
                      <a:pPr algn="l" fontAlgn="b"/>
                      <a:r>
                        <a:rPr lang="en-GB" sz="800" u="none" strike="noStrike" dirty="0">
                          <a:effectLst/>
                        </a:rPr>
                        <a:t>Suzuki</a:t>
                      </a:r>
                      <a:endParaRPr lang="en-GB"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27.39</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1248</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60</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5</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1675</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3995</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1745</a:t>
                      </a:r>
                      <a:endParaRPr lang="en-GB" sz="800" b="1" i="0" u="none" strike="noStrike">
                        <a:solidFill>
                          <a:srgbClr val="000000"/>
                        </a:solidFill>
                        <a:effectLst/>
                        <a:latin typeface="Calibri" panose="020F0502020204030204" pitchFamily="34" charset="0"/>
                      </a:endParaRPr>
                    </a:p>
                  </a:txBody>
                  <a:tcPr marL="5746" marR="5746" marT="5746" marB="0" anchor="b"/>
                </a:tc>
                <a:extLst>
                  <a:ext uri="{0D108BD9-81ED-4DB2-BD59-A6C34878D82A}">
                    <a16:rowId xmlns:a16="http://schemas.microsoft.com/office/drawing/2014/main" val="3461619056"/>
                  </a:ext>
                </a:extLst>
              </a:tr>
              <a:tr h="175957">
                <a:tc>
                  <a:txBody>
                    <a:bodyPr/>
                    <a:lstStyle/>
                    <a:p>
                      <a:pPr algn="l" fontAlgn="b"/>
                      <a:r>
                        <a:rPr lang="en-GB" sz="800" u="none" strike="noStrike" dirty="0" err="1">
                          <a:effectLst/>
                        </a:rPr>
                        <a:t>Baleno</a:t>
                      </a:r>
                      <a:endParaRPr lang="en-GB" sz="800" b="1" i="0" u="none" strike="noStrike" dirty="0">
                        <a:solidFill>
                          <a:srgbClr val="000000"/>
                        </a:solidFill>
                        <a:effectLst/>
                        <a:latin typeface="Calibri" panose="020F0502020204030204" pitchFamily="34" charset="0"/>
                      </a:endParaRPr>
                    </a:p>
                  </a:txBody>
                  <a:tcPr marL="68955" marR="5746" marT="5746" marB="0" anchor="b"/>
                </a:tc>
                <a:tc>
                  <a:txBody>
                    <a:bodyPr/>
                    <a:lstStyle/>
                    <a:p>
                      <a:pPr algn="r" fontAlgn="b"/>
                      <a:r>
                        <a:rPr lang="en-GB" sz="800" u="none" strike="noStrike">
                          <a:effectLst/>
                        </a:rPr>
                        <a:t>27.39</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1248</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37</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a:effectLst/>
                        </a:rPr>
                        <a:t>5</a:t>
                      </a:r>
                      <a:endParaRPr lang="en-GB" sz="800" b="1" i="0" u="none" strike="noStrike">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dirty="0">
                          <a:effectLst/>
                        </a:rPr>
                        <a:t>1510</a:t>
                      </a:r>
                      <a:endParaRPr lang="en-GB"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dirty="0">
                          <a:effectLst/>
                        </a:rPr>
                        <a:t>3995</a:t>
                      </a:r>
                      <a:endParaRPr lang="en-GB" sz="800" b="1" i="0" u="none" strike="noStrike" dirty="0">
                        <a:solidFill>
                          <a:srgbClr val="000000"/>
                        </a:solidFill>
                        <a:effectLst/>
                        <a:latin typeface="Calibri" panose="020F0502020204030204" pitchFamily="34" charset="0"/>
                      </a:endParaRPr>
                    </a:p>
                  </a:txBody>
                  <a:tcPr marL="5746" marR="5746" marT="5746" marB="0" anchor="b"/>
                </a:tc>
                <a:tc>
                  <a:txBody>
                    <a:bodyPr/>
                    <a:lstStyle/>
                    <a:p>
                      <a:pPr algn="r" fontAlgn="b"/>
                      <a:r>
                        <a:rPr lang="en-GB" sz="800" u="none" strike="noStrike" dirty="0">
                          <a:effectLst/>
                        </a:rPr>
                        <a:t>1745</a:t>
                      </a:r>
                      <a:endParaRPr lang="en-GB" sz="800" b="1" i="0" u="none" strike="noStrike" dirty="0">
                        <a:solidFill>
                          <a:srgbClr val="000000"/>
                        </a:solidFill>
                        <a:effectLst/>
                        <a:latin typeface="Calibri" panose="020F0502020204030204" pitchFamily="34" charset="0"/>
                      </a:endParaRPr>
                    </a:p>
                  </a:txBody>
                  <a:tcPr marL="5746" marR="5746" marT="5746" marB="0" anchor="b"/>
                </a:tc>
                <a:extLst>
                  <a:ext uri="{0D108BD9-81ED-4DB2-BD59-A6C34878D82A}">
                    <a16:rowId xmlns:a16="http://schemas.microsoft.com/office/drawing/2014/main" val="2027499525"/>
                  </a:ext>
                </a:extLst>
              </a:tr>
            </a:tbl>
          </a:graphicData>
        </a:graphic>
      </p:graphicFrame>
      <p:graphicFrame>
        <p:nvGraphicFramePr>
          <p:cNvPr id="10" name="Table 9">
            <a:extLst>
              <a:ext uri="{FF2B5EF4-FFF2-40B4-BE49-F238E27FC236}">
                <a16:creationId xmlns:a16="http://schemas.microsoft.com/office/drawing/2014/main" id="{C5714022-C184-CD24-78F3-420631CA98F2}"/>
              </a:ext>
            </a:extLst>
          </p:cNvPr>
          <p:cNvGraphicFramePr>
            <a:graphicFrameLocks noGrp="1"/>
          </p:cNvGraphicFramePr>
          <p:nvPr>
            <p:extLst>
              <p:ext uri="{D42A27DB-BD31-4B8C-83A1-F6EECF244321}">
                <p14:modId xmlns:p14="http://schemas.microsoft.com/office/powerpoint/2010/main" val="822802597"/>
              </p:ext>
            </p:extLst>
          </p:nvPr>
        </p:nvGraphicFramePr>
        <p:xfrm>
          <a:off x="838200" y="3191017"/>
          <a:ext cx="4790552" cy="797650"/>
        </p:xfrm>
        <a:graphic>
          <a:graphicData uri="http://schemas.openxmlformats.org/drawingml/2006/table">
            <a:tbl>
              <a:tblPr>
                <a:tableStyleId>{5C22544A-7EE6-4342-B048-85BDC9FD1C3A}</a:tableStyleId>
              </a:tblPr>
              <a:tblGrid>
                <a:gridCol w="677650">
                  <a:extLst>
                    <a:ext uri="{9D8B030D-6E8A-4147-A177-3AD203B41FA5}">
                      <a16:colId xmlns:a16="http://schemas.microsoft.com/office/drawing/2014/main" val="3448384599"/>
                    </a:ext>
                  </a:extLst>
                </a:gridCol>
                <a:gridCol w="399539">
                  <a:extLst>
                    <a:ext uri="{9D8B030D-6E8A-4147-A177-3AD203B41FA5}">
                      <a16:colId xmlns:a16="http://schemas.microsoft.com/office/drawing/2014/main" val="2018718416"/>
                    </a:ext>
                  </a:extLst>
                </a:gridCol>
                <a:gridCol w="560138">
                  <a:extLst>
                    <a:ext uri="{9D8B030D-6E8A-4147-A177-3AD203B41FA5}">
                      <a16:colId xmlns:a16="http://schemas.microsoft.com/office/drawing/2014/main" val="744846237"/>
                    </a:ext>
                  </a:extLst>
                </a:gridCol>
                <a:gridCol w="607142">
                  <a:extLst>
                    <a:ext uri="{9D8B030D-6E8A-4147-A177-3AD203B41FA5}">
                      <a16:colId xmlns:a16="http://schemas.microsoft.com/office/drawing/2014/main" val="431929828"/>
                    </a:ext>
                  </a:extLst>
                </a:gridCol>
                <a:gridCol w="466129">
                  <a:extLst>
                    <a:ext uri="{9D8B030D-6E8A-4147-A177-3AD203B41FA5}">
                      <a16:colId xmlns:a16="http://schemas.microsoft.com/office/drawing/2014/main" val="776303804"/>
                    </a:ext>
                  </a:extLst>
                </a:gridCol>
                <a:gridCol w="368203">
                  <a:extLst>
                    <a:ext uri="{9D8B030D-6E8A-4147-A177-3AD203B41FA5}">
                      <a16:colId xmlns:a16="http://schemas.microsoft.com/office/drawing/2014/main" val="2799496578"/>
                    </a:ext>
                  </a:extLst>
                </a:gridCol>
                <a:gridCol w="372120">
                  <a:extLst>
                    <a:ext uri="{9D8B030D-6E8A-4147-A177-3AD203B41FA5}">
                      <a16:colId xmlns:a16="http://schemas.microsoft.com/office/drawing/2014/main" val="3432137083"/>
                    </a:ext>
                  </a:extLst>
                </a:gridCol>
                <a:gridCol w="356451">
                  <a:extLst>
                    <a:ext uri="{9D8B030D-6E8A-4147-A177-3AD203B41FA5}">
                      <a16:colId xmlns:a16="http://schemas.microsoft.com/office/drawing/2014/main" val="838767418"/>
                    </a:ext>
                  </a:extLst>
                </a:gridCol>
                <a:gridCol w="462212">
                  <a:extLst>
                    <a:ext uri="{9D8B030D-6E8A-4147-A177-3AD203B41FA5}">
                      <a16:colId xmlns:a16="http://schemas.microsoft.com/office/drawing/2014/main" val="1547702215"/>
                    </a:ext>
                  </a:extLst>
                </a:gridCol>
                <a:gridCol w="520968">
                  <a:extLst>
                    <a:ext uri="{9D8B030D-6E8A-4147-A177-3AD203B41FA5}">
                      <a16:colId xmlns:a16="http://schemas.microsoft.com/office/drawing/2014/main" val="871005039"/>
                    </a:ext>
                  </a:extLst>
                </a:gridCol>
              </a:tblGrid>
              <a:tr h="419437">
                <a:tc>
                  <a:txBody>
                    <a:bodyPr/>
                    <a:lstStyle/>
                    <a:p>
                      <a:pPr algn="l" fontAlgn="b"/>
                      <a:r>
                        <a:rPr lang="en-GB" sz="700" u="none" strike="noStrike" dirty="0">
                          <a:effectLst/>
                        </a:rPr>
                        <a:t>Row Labels</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l" fontAlgn="b"/>
                      <a:r>
                        <a:rPr lang="en-GB" sz="700" u="none" strike="noStrike">
                          <a:effectLst/>
                        </a:rPr>
                        <a:t>Max of Displacement</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US" sz="700" u="none" strike="noStrike" dirty="0">
                          <a:effectLst/>
                        </a:rPr>
                        <a:t>Max of </a:t>
                      </a:r>
                      <a:r>
                        <a:rPr lang="en-US" sz="700" u="none" strike="noStrike" dirty="0" err="1">
                          <a:effectLst/>
                        </a:rPr>
                        <a:t>City_Mileage_km_litre</a:t>
                      </a:r>
                      <a:endParaRPr lang="en-US"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l" fontAlgn="b"/>
                      <a:r>
                        <a:rPr lang="en-US" sz="700" u="none" strike="noStrike" dirty="0">
                          <a:effectLst/>
                        </a:rPr>
                        <a:t>Max of </a:t>
                      </a:r>
                      <a:r>
                        <a:rPr lang="en-US" sz="700" u="none" strike="noStrike" dirty="0" err="1">
                          <a:effectLst/>
                        </a:rPr>
                        <a:t>Fuel_Tank_Capacity_litre</a:t>
                      </a:r>
                      <a:endParaRPr lang="en-US"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l" fontAlgn="b"/>
                      <a:r>
                        <a:rPr lang="en-GB" sz="700" u="none" strike="noStrike">
                          <a:effectLst/>
                        </a:rPr>
                        <a:t>Max of Seating_Capacity</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GB" sz="700" u="none" strike="noStrike">
                          <a:effectLst/>
                        </a:rPr>
                        <a:t>Max of Height_mm</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GB" sz="700" u="none" strike="noStrike">
                          <a:effectLst/>
                        </a:rPr>
                        <a:t>Max of Length_mm</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GB" sz="700" u="none" strike="noStrike">
                          <a:effectLst/>
                        </a:rPr>
                        <a:t>Max of Width_mm</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US" sz="700" u="none" strike="noStrike">
                          <a:effectLst/>
                        </a:rPr>
                        <a:t>Max of Boot_Space_litre</a:t>
                      </a:r>
                      <a:endParaRPr lang="en-US" sz="700" b="1" i="0" u="none" strike="noStrike">
                        <a:solidFill>
                          <a:srgbClr val="000000"/>
                        </a:solidFill>
                        <a:effectLst/>
                        <a:latin typeface="Calibri" panose="020F0502020204030204" pitchFamily="34" charset="0"/>
                      </a:endParaRPr>
                    </a:p>
                  </a:txBody>
                  <a:tcPr marL="5159" marR="5159" marT="5159" marB="0" anchor="b"/>
                </a:tc>
                <a:tc>
                  <a:txBody>
                    <a:bodyPr/>
                    <a:lstStyle/>
                    <a:p>
                      <a:pPr algn="l" fontAlgn="b"/>
                      <a:r>
                        <a:rPr lang="en-US" sz="700" u="none" strike="noStrike">
                          <a:effectLst/>
                        </a:rPr>
                        <a:t>Max of Number_of_Airbags</a:t>
                      </a:r>
                      <a:endParaRPr lang="en-US" sz="700" b="1" i="0" u="none" strike="noStrike">
                        <a:solidFill>
                          <a:srgbClr val="000000"/>
                        </a:solidFill>
                        <a:effectLst/>
                        <a:latin typeface="Calibri" panose="020F0502020204030204" pitchFamily="34" charset="0"/>
                      </a:endParaRPr>
                    </a:p>
                  </a:txBody>
                  <a:tcPr marL="5159" marR="5159" marT="5159" marB="0" anchor="b"/>
                </a:tc>
                <a:extLst>
                  <a:ext uri="{0D108BD9-81ED-4DB2-BD59-A6C34878D82A}">
                    <a16:rowId xmlns:a16="http://schemas.microsoft.com/office/drawing/2014/main" val="1720432192"/>
                  </a:ext>
                </a:extLst>
              </a:tr>
              <a:tr h="159694">
                <a:tc>
                  <a:txBody>
                    <a:bodyPr/>
                    <a:lstStyle/>
                    <a:p>
                      <a:pPr algn="l" fontAlgn="b"/>
                      <a:r>
                        <a:rPr lang="en-GB" sz="700" u="none" strike="noStrike">
                          <a:effectLst/>
                        </a:rPr>
                        <a:t>Mahindra</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2523</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dirty="0">
                          <a:effectLst/>
                        </a:rPr>
                        <a:t>18.49</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80</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9</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1995</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5118</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1960</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600</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9</a:t>
                      </a:r>
                      <a:endParaRPr lang="en-GB" sz="700" b="1" i="0" u="none" strike="noStrike">
                        <a:solidFill>
                          <a:srgbClr val="000000"/>
                        </a:solidFill>
                        <a:effectLst/>
                        <a:latin typeface="Calibri" panose="020F0502020204030204" pitchFamily="34" charset="0"/>
                      </a:endParaRPr>
                    </a:p>
                  </a:txBody>
                  <a:tcPr marL="5159" marR="5159" marT="5159" marB="0" anchor="b"/>
                </a:tc>
                <a:extLst>
                  <a:ext uri="{0D108BD9-81ED-4DB2-BD59-A6C34878D82A}">
                    <a16:rowId xmlns:a16="http://schemas.microsoft.com/office/drawing/2014/main" val="749029391"/>
                  </a:ext>
                </a:extLst>
              </a:tr>
              <a:tr h="159694">
                <a:tc>
                  <a:txBody>
                    <a:bodyPr/>
                    <a:lstStyle/>
                    <a:p>
                      <a:pPr algn="l" fontAlgn="b"/>
                      <a:r>
                        <a:rPr lang="en-GB" sz="700" u="none" strike="noStrike" dirty="0" err="1">
                          <a:effectLst/>
                        </a:rPr>
                        <a:t>Bolllero</a:t>
                      </a:r>
                      <a:r>
                        <a:rPr lang="en-GB" sz="700" u="none" strike="noStrike" dirty="0">
                          <a:effectLst/>
                        </a:rPr>
                        <a:t> power plus</a:t>
                      </a:r>
                      <a:endParaRPr lang="en-GB" sz="700" b="1" i="0" u="none" strike="noStrike" dirty="0">
                        <a:solidFill>
                          <a:srgbClr val="000000"/>
                        </a:solidFill>
                        <a:effectLst/>
                        <a:latin typeface="Calibri" panose="020F0502020204030204" pitchFamily="34" charset="0"/>
                      </a:endParaRPr>
                    </a:p>
                  </a:txBody>
                  <a:tcPr marL="61907" marR="5159" marT="5159" marB="0" anchor="b"/>
                </a:tc>
                <a:tc>
                  <a:txBody>
                    <a:bodyPr/>
                    <a:lstStyle/>
                    <a:p>
                      <a:pPr algn="r" fontAlgn="b"/>
                      <a:r>
                        <a:rPr lang="en-GB" sz="700" u="none" strike="noStrike" dirty="0">
                          <a:effectLst/>
                        </a:rPr>
                        <a:t>2157</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dirty="0">
                          <a:effectLst/>
                        </a:rPr>
                        <a:t>16.3</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dirty="0">
                          <a:effectLst/>
                        </a:rPr>
                        <a:t>70</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r" fontAlgn="b"/>
                      <a:r>
                        <a:rPr lang="en-GB" sz="700" b="1" i="0" u="none" strike="noStrike" dirty="0">
                          <a:solidFill>
                            <a:srgbClr val="000000"/>
                          </a:solidFill>
                          <a:effectLst/>
                          <a:latin typeface="Calibri" panose="020F0502020204030204" pitchFamily="34" charset="0"/>
                        </a:rPr>
                        <a:t>9</a:t>
                      </a:r>
                    </a:p>
                  </a:txBody>
                  <a:tcPr marL="5159" marR="5159" marT="5159" marB="0" anchor="b"/>
                </a:tc>
                <a:tc>
                  <a:txBody>
                    <a:bodyPr/>
                    <a:lstStyle/>
                    <a:p>
                      <a:pPr algn="r" fontAlgn="b"/>
                      <a:r>
                        <a:rPr lang="en-GB" sz="700" u="none" strike="noStrike" dirty="0">
                          <a:effectLst/>
                        </a:rPr>
                        <a:t>1845</a:t>
                      </a:r>
                      <a:endParaRPr lang="en-GB" sz="700" b="1" i="0" u="none" strike="noStrike" dirty="0">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4850</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1960</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a:effectLst/>
                        </a:rPr>
                        <a:t>348</a:t>
                      </a:r>
                      <a:endParaRPr lang="en-GB" sz="700" b="1" i="0" u="none" strike="noStrike">
                        <a:solidFill>
                          <a:srgbClr val="000000"/>
                        </a:solidFill>
                        <a:effectLst/>
                        <a:latin typeface="Calibri" panose="020F0502020204030204" pitchFamily="34" charset="0"/>
                      </a:endParaRPr>
                    </a:p>
                  </a:txBody>
                  <a:tcPr marL="5159" marR="5159" marT="5159" marB="0" anchor="b"/>
                </a:tc>
                <a:tc>
                  <a:txBody>
                    <a:bodyPr/>
                    <a:lstStyle/>
                    <a:p>
                      <a:pPr algn="r" fontAlgn="b"/>
                      <a:r>
                        <a:rPr lang="en-GB" sz="700" u="none" strike="noStrike" dirty="0">
                          <a:effectLst/>
                        </a:rPr>
                        <a:t>9</a:t>
                      </a:r>
                      <a:endParaRPr lang="en-GB" sz="700" b="1" i="0" u="none" strike="noStrike" dirty="0">
                        <a:solidFill>
                          <a:srgbClr val="000000"/>
                        </a:solidFill>
                        <a:effectLst/>
                        <a:latin typeface="Calibri" panose="020F0502020204030204" pitchFamily="34" charset="0"/>
                      </a:endParaRPr>
                    </a:p>
                  </a:txBody>
                  <a:tcPr marL="5159" marR="5159" marT="5159" marB="0" anchor="b"/>
                </a:tc>
                <a:extLst>
                  <a:ext uri="{0D108BD9-81ED-4DB2-BD59-A6C34878D82A}">
                    <a16:rowId xmlns:a16="http://schemas.microsoft.com/office/drawing/2014/main" val="772792217"/>
                  </a:ext>
                </a:extLst>
              </a:tr>
            </a:tbl>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197C2DF-239A-4E1D-98FA-68782B7C3CCD}"/>
                  </a:ext>
                </a:extLst>
              </p:cNvPr>
              <p:cNvGraphicFramePr/>
              <p:nvPr>
                <p:extLst>
                  <p:ext uri="{D42A27DB-BD31-4B8C-83A1-F6EECF244321}">
                    <p14:modId xmlns:p14="http://schemas.microsoft.com/office/powerpoint/2010/main" val="4228670883"/>
                  </p:ext>
                </p:extLst>
              </p:nvPr>
            </p:nvGraphicFramePr>
            <p:xfrm>
              <a:off x="6297562" y="1310148"/>
              <a:ext cx="4572000" cy="162503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D197C2DF-239A-4E1D-98FA-68782B7C3CCD}"/>
                  </a:ext>
                </a:extLst>
              </p:cNvPr>
              <p:cNvPicPr>
                <a:picLocks noGrp="1" noRot="1" noChangeAspect="1" noMove="1" noResize="1" noEditPoints="1" noAdjustHandles="1" noChangeArrowheads="1" noChangeShapeType="1"/>
              </p:cNvPicPr>
              <p:nvPr/>
            </p:nvPicPr>
            <p:blipFill>
              <a:blip r:embed="rId4"/>
              <a:stretch>
                <a:fillRect/>
              </a:stretch>
            </p:blipFill>
            <p:spPr>
              <a:xfrm>
                <a:off x="6297562" y="1310148"/>
                <a:ext cx="4572000" cy="162503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D2C6CF1B-A119-44E4-9C2D-0ACAD6556C4A}"/>
                  </a:ext>
                </a:extLst>
              </p:cNvPr>
              <p:cNvGraphicFramePr/>
              <p:nvPr>
                <p:extLst>
                  <p:ext uri="{D42A27DB-BD31-4B8C-83A1-F6EECF244321}">
                    <p14:modId xmlns:p14="http://schemas.microsoft.com/office/powerpoint/2010/main" val="2383677562"/>
                  </p:ext>
                </p:extLst>
              </p:nvPr>
            </p:nvGraphicFramePr>
            <p:xfrm>
              <a:off x="6297562" y="3011130"/>
              <a:ext cx="4572000" cy="1757516"/>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Chart 5">
                <a:extLst>
                  <a:ext uri="{FF2B5EF4-FFF2-40B4-BE49-F238E27FC236}">
                    <a16:creationId xmlns:a16="http://schemas.microsoft.com/office/drawing/2014/main" id="{D2C6CF1B-A119-44E4-9C2D-0ACAD6556C4A}"/>
                  </a:ext>
                </a:extLst>
              </p:cNvPr>
              <p:cNvPicPr>
                <a:picLocks noGrp="1" noRot="1" noChangeAspect="1" noMove="1" noResize="1" noEditPoints="1" noAdjustHandles="1" noChangeArrowheads="1" noChangeShapeType="1"/>
              </p:cNvPicPr>
              <p:nvPr/>
            </p:nvPicPr>
            <p:blipFill>
              <a:blip r:embed="rId6"/>
              <a:stretch>
                <a:fillRect/>
              </a:stretch>
            </p:blipFill>
            <p:spPr>
              <a:xfrm>
                <a:off x="6297562" y="3011130"/>
                <a:ext cx="4572000" cy="175751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BDDDABF4-D377-4AD7-88C0-11AF6D227DF8}"/>
                  </a:ext>
                </a:extLst>
              </p:cNvPr>
              <p:cNvGraphicFramePr/>
              <p:nvPr>
                <p:extLst>
                  <p:ext uri="{D42A27DB-BD31-4B8C-83A1-F6EECF244321}">
                    <p14:modId xmlns:p14="http://schemas.microsoft.com/office/powerpoint/2010/main" val="2165774312"/>
                  </p:ext>
                </p:extLst>
              </p:nvPr>
            </p:nvGraphicFramePr>
            <p:xfrm>
              <a:off x="6297562" y="4898924"/>
              <a:ext cx="4572000" cy="1757516"/>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7" name="Chart 6">
                <a:extLst>
                  <a:ext uri="{FF2B5EF4-FFF2-40B4-BE49-F238E27FC236}">
                    <a16:creationId xmlns:a16="http://schemas.microsoft.com/office/drawing/2014/main" id="{BDDDABF4-D377-4AD7-88C0-11AF6D227DF8}"/>
                  </a:ext>
                </a:extLst>
              </p:cNvPr>
              <p:cNvPicPr>
                <a:picLocks noGrp="1" noRot="1" noChangeAspect="1" noMove="1" noResize="1" noEditPoints="1" noAdjustHandles="1" noChangeArrowheads="1" noChangeShapeType="1"/>
              </p:cNvPicPr>
              <p:nvPr/>
            </p:nvPicPr>
            <p:blipFill>
              <a:blip r:embed="rId8"/>
              <a:stretch>
                <a:fillRect/>
              </a:stretch>
            </p:blipFill>
            <p:spPr>
              <a:xfrm>
                <a:off x="6297562" y="4898924"/>
                <a:ext cx="4572000" cy="1757516"/>
              </a:xfrm>
              <a:prstGeom prst="rect">
                <a:avLst/>
              </a:prstGeom>
            </p:spPr>
          </p:pic>
        </mc:Fallback>
      </mc:AlternateContent>
    </p:spTree>
    <p:extLst>
      <p:ext uri="{BB962C8B-B14F-4D97-AF65-F5344CB8AC3E}">
        <p14:creationId xmlns:p14="http://schemas.microsoft.com/office/powerpoint/2010/main" val="274448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CF669-6E78-9B5D-843C-B6CC55880D9C}"/>
              </a:ext>
            </a:extLst>
          </p:cNvPr>
          <p:cNvSpPr>
            <a:spLocks noGrp="1"/>
          </p:cNvSpPr>
          <p:nvPr>
            <p:ph sz="half" idx="1"/>
          </p:nvPr>
        </p:nvSpPr>
        <p:spPr>
          <a:xfrm>
            <a:off x="838200" y="943897"/>
            <a:ext cx="5181600" cy="5233066"/>
          </a:xfrm>
        </p:spPr>
        <p:txBody>
          <a:bodyPr>
            <a:normAutofit/>
          </a:bodyPr>
          <a:lstStyle/>
          <a:p>
            <a:pPr marL="0" indent="0">
              <a:buNone/>
            </a:pPr>
            <a:r>
              <a:rPr lang="en-GB" sz="1500" b="1" dirty="0">
                <a:latin typeface="Times New Roman" panose="02020603050405020304" pitchFamily="18" charset="0"/>
                <a:cs typeface="Times New Roman" panose="02020603050405020304" pitchFamily="18" charset="0"/>
              </a:rPr>
              <a:t> 10: </a:t>
            </a:r>
            <a:r>
              <a:rPr lang="en-GB" sz="1500" dirty="0">
                <a:latin typeface="Times New Roman" panose="02020603050405020304" pitchFamily="18" charset="0"/>
                <a:cs typeface="Times New Roman" panose="02020603050405020304" pitchFamily="18" charset="0"/>
              </a:rPr>
              <a:t>Top 3 cars with the highest number of variant in the hatchback  category.</a:t>
            </a: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r>
              <a:rPr lang="en-GB" sz="1500" dirty="0">
                <a:latin typeface="Times New Roman" panose="02020603050405020304" pitchFamily="18" charset="0"/>
                <a:cs typeface="Times New Roman" panose="02020603050405020304" pitchFamily="18" charset="0"/>
              </a:rPr>
              <a:t>Top 3 cars with the highest number of variant in the Sedan Category.</a:t>
            </a: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r>
              <a:rPr lang="en-GB" sz="1500" dirty="0">
                <a:latin typeface="Times New Roman" panose="02020603050405020304" pitchFamily="18" charset="0"/>
                <a:cs typeface="Times New Roman" panose="02020603050405020304" pitchFamily="18" charset="0"/>
              </a:rPr>
              <a:t>Top 3 cars with the highest number of variant in the SUV Category.</a:t>
            </a: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sz="1500"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3CF8961-5969-0427-9A48-BB8D687BC8BD}"/>
              </a:ext>
            </a:extLst>
          </p:cNvPr>
          <p:cNvSpPr>
            <a:spLocks noGrp="1"/>
          </p:cNvSpPr>
          <p:nvPr>
            <p:ph sz="half" idx="2"/>
          </p:nvPr>
        </p:nvSpPr>
        <p:spPr>
          <a:xfrm>
            <a:off x="6172200" y="943897"/>
            <a:ext cx="5181600" cy="5233066"/>
          </a:xfrm>
        </p:spPr>
        <p:txBody>
          <a:bodyPr>
            <a:normAutofit/>
          </a:bodyPr>
          <a:lstStyle/>
          <a:p>
            <a:pPr marL="0" indent="0">
              <a:buNone/>
            </a:pPr>
            <a:r>
              <a:rPr lang="en-GB" sz="1500" b="1" dirty="0">
                <a:latin typeface="Times New Roman" panose="02020603050405020304" pitchFamily="18" charset="0"/>
                <a:cs typeface="Times New Roman" panose="02020603050405020304" pitchFamily="18" charset="0"/>
              </a:rPr>
              <a:t> 11</a:t>
            </a:r>
            <a:r>
              <a:rPr lang="en-GB" sz="2500" dirty="0">
                <a:latin typeface="Times New Roman" panose="02020603050405020304" pitchFamily="18" charset="0"/>
                <a:cs typeface="Times New Roman" panose="02020603050405020304" pitchFamily="18" charset="0"/>
              </a:rPr>
              <a:t>:</a:t>
            </a:r>
            <a:r>
              <a:rPr lang="en-GB" sz="1500" dirty="0">
                <a:latin typeface="Times New Roman" panose="02020603050405020304" pitchFamily="18" charset="0"/>
                <a:cs typeface="Times New Roman" panose="02020603050405020304" pitchFamily="18" charset="0"/>
              </a:rPr>
              <a:t>Most popular car body type by count from the analysis of task 2</a:t>
            </a:r>
            <a:r>
              <a:rPr lang="en-GB" sz="2500" dirty="0">
                <a:latin typeface="Times New Roman" panose="02020603050405020304" pitchFamily="18" charset="0"/>
                <a:cs typeface="Times New Roman" panose="02020603050405020304" pitchFamily="18" charset="0"/>
              </a:rPr>
              <a:t>.</a:t>
            </a: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Identified the most popular body type is Hatchback	</a:t>
            </a:r>
            <a:r>
              <a:rPr lang="en-US" sz="2500" dirty="0">
                <a:latin typeface="Times New Roman" panose="02020603050405020304" pitchFamily="18" charset="0"/>
                <a:cs typeface="Times New Roman" panose="02020603050405020304" pitchFamily="18" charset="0"/>
              </a:rPr>
              <a:t>		</a:t>
            </a:r>
          </a:p>
          <a:p>
            <a:pPr marL="0" indent="0">
              <a:buNone/>
            </a:pPr>
            <a:r>
              <a:rPr lang="en-US" sz="2500" dirty="0">
                <a:latin typeface="Times New Roman" panose="02020603050405020304" pitchFamily="18" charset="0"/>
                <a:cs typeface="Times New Roman" panose="02020603050405020304" pitchFamily="18" charset="0"/>
              </a:rPr>
              <a:t>			</a:t>
            </a: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sz="25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14A1D6A-4164-5623-FFB6-5027847C093C}"/>
              </a:ext>
            </a:extLst>
          </p:cNvPr>
          <p:cNvGraphicFramePr>
            <a:graphicFrameLocks noGrp="1"/>
          </p:cNvGraphicFramePr>
          <p:nvPr>
            <p:extLst>
              <p:ext uri="{D42A27DB-BD31-4B8C-83A1-F6EECF244321}">
                <p14:modId xmlns:p14="http://schemas.microsoft.com/office/powerpoint/2010/main" val="4222371745"/>
              </p:ext>
            </p:extLst>
          </p:nvPr>
        </p:nvGraphicFramePr>
        <p:xfrm>
          <a:off x="1199534" y="1592826"/>
          <a:ext cx="3057833" cy="876300"/>
        </p:xfrm>
        <a:graphic>
          <a:graphicData uri="http://schemas.openxmlformats.org/drawingml/2006/table">
            <a:tbl>
              <a:tblPr>
                <a:tableStyleId>{5C22544A-7EE6-4342-B048-85BDC9FD1C3A}</a:tableStyleId>
              </a:tblPr>
              <a:tblGrid>
                <a:gridCol w="1395521">
                  <a:extLst>
                    <a:ext uri="{9D8B030D-6E8A-4147-A177-3AD203B41FA5}">
                      <a16:colId xmlns:a16="http://schemas.microsoft.com/office/drawing/2014/main" val="2499906021"/>
                    </a:ext>
                  </a:extLst>
                </a:gridCol>
                <a:gridCol w="1662312">
                  <a:extLst>
                    <a:ext uri="{9D8B030D-6E8A-4147-A177-3AD203B41FA5}">
                      <a16:colId xmlns:a16="http://schemas.microsoft.com/office/drawing/2014/main" val="4292966266"/>
                    </a:ext>
                  </a:extLst>
                </a:gridCol>
              </a:tblGrid>
              <a:tr h="144012">
                <a:tc>
                  <a:txBody>
                    <a:bodyPr/>
                    <a:lstStyle/>
                    <a:p>
                      <a:pPr algn="l" fontAlgn="b"/>
                      <a:r>
                        <a:rPr lang="en-GB" sz="1100" u="none" strike="noStrike">
                          <a:effectLst/>
                        </a:rPr>
                        <a:t>Row Labels</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Count of Variant</a:t>
                      </a:r>
                      <a:endParaRPr lang="en-GB"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326463"/>
                  </a:ext>
                </a:extLst>
              </a:tr>
              <a:tr h="144012">
                <a:tc>
                  <a:txBody>
                    <a:bodyPr/>
                    <a:lstStyle/>
                    <a:p>
                      <a:pPr algn="l" fontAlgn="b"/>
                      <a:r>
                        <a:rPr lang="en-GB" sz="1100" u="none" strike="noStrike">
                          <a:effectLst/>
                        </a:rPr>
                        <a:t>Suzuki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96</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6875361"/>
                  </a:ext>
                </a:extLst>
              </a:tr>
              <a:tr h="144012">
                <a:tc>
                  <a:txBody>
                    <a:bodyPr/>
                    <a:lstStyle/>
                    <a:p>
                      <a:pPr algn="l" fontAlgn="b"/>
                      <a:r>
                        <a:rPr lang="en-GB" sz="1100" u="none" strike="noStrike">
                          <a:effectLst/>
                        </a:rPr>
                        <a:t>Hyundai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46</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6351163"/>
                  </a:ext>
                </a:extLst>
              </a:tr>
              <a:tr h="144012">
                <a:tc>
                  <a:txBody>
                    <a:bodyPr/>
                    <a:lstStyle/>
                    <a:p>
                      <a:pPr algn="l" fontAlgn="b"/>
                      <a:r>
                        <a:rPr lang="en-GB" sz="1100" u="none" strike="noStrike">
                          <a:effectLst/>
                        </a:rPr>
                        <a:t>Tata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36</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2556498"/>
                  </a:ext>
                </a:extLst>
              </a:tr>
              <a:tr h="144012">
                <a:tc>
                  <a:txBody>
                    <a:bodyPr/>
                    <a:lstStyle/>
                    <a:p>
                      <a:pPr algn="l" fontAlgn="b"/>
                      <a:r>
                        <a:rPr lang="en-GB" sz="1100" u="none" strike="noStrike">
                          <a:effectLst/>
                        </a:rPr>
                        <a:t>Grand Total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178</a:t>
                      </a:r>
                      <a:endParaRPr lang="en-GB"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719550"/>
                  </a:ext>
                </a:extLst>
              </a:tr>
            </a:tbl>
          </a:graphicData>
        </a:graphic>
      </p:graphicFrame>
      <p:graphicFrame>
        <p:nvGraphicFramePr>
          <p:cNvPr id="7" name="Table 6">
            <a:extLst>
              <a:ext uri="{FF2B5EF4-FFF2-40B4-BE49-F238E27FC236}">
                <a16:creationId xmlns:a16="http://schemas.microsoft.com/office/drawing/2014/main" id="{55EA1B4A-0022-8964-7474-3BD5BCE42128}"/>
              </a:ext>
            </a:extLst>
          </p:cNvPr>
          <p:cNvGraphicFramePr>
            <a:graphicFrameLocks noGrp="1"/>
          </p:cNvGraphicFramePr>
          <p:nvPr>
            <p:extLst>
              <p:ext uri="{D42A27DB-BD31-4B8C-83A1-F6EECF244321}">
                <p14:modId xmlns:p14="http://schemas.microsoft.com/office/powerpoint/2010/main" val="771969832"/>
              </p:ext>
            </p:extLst>
          </p:nvPr>
        </p:nvGraphicFramePr>
        <p:xfrm>
          <a:off x="1171267" y="3270378"/>
          <a:ext cx="3057833" cy="914400"/>
        </p:xfrm>
        <a:graphic>
          <a:graphicData uri="http://schemas.openxmlformats.org/drawingml/2006/table">
            <a:tbl>
              <a:tblPr>
                <a:tableStyleId>{5C22544A-7EE6-4342-B048-85BDC9FD1C3A}</a:tableStyleId>
              </a:tblPr>
              <a:tblGrid>
                <a:gridCol w="1395521">
                  <a:extLst>
                    <a:ext uri="{9D8B030D-6E8A-4147-A177-3AD203B41FA5}">
                      <a16:colId xmlns:a16="http://schemas.microsoft.com/office/drawing/2014/main" val="3808198653"/>
                    </a:ext>
                  </a:extLst>
                </a:gridCol>
                <a:gridCol w="1662312">
                  <a:extLst>
                    <a:ext uri="{9D8B030D-6E8A-4147-A177-3AD203B41FA5}">
                      <a16:colId xmlns:a16="http://schemas.microsoft.com/office/drawing/2014/main" val="1751184226"/>
                    </a:ext>
                  </a:extLst>
                </a:gridCol>
              </a:tblGrid>
              <a:tr h="182880">
                <a:tc>
                  <a:txBody>
                    <a:bodyPr/>
                    <a:lstStyle/>
                    <a:p>
                      <a:pPr algn="l" fontAlgn="b"/>
                      <a:r>
                        <a:rPr lang="en-GB" sz="1100" u="none" strike="noStrike">
                          <a:effectLst/>
                        </a:rPr>
                        <a:t>Row Labels</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Count of Variant</a:t>
                      </a:r>
                      <a:endParaRPr lang="en-GB"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9898097"/>
                  </a:ext>
                </a:extLst>
              </a:tr>
              <a:tr h="182880">
                <a:tc>
                  <a:txBody>
                    <a:bodyPr/>
                    <a:lstStyle/>
                    <a:p>
                      <a:pPr algn="l" fontAlgn="b"/>
                      <a:r>
                        <a:rPr lang="en-GB" sz="1100" u="none" strike="noStrike">
                          <a:effectLst/>
                        </a:rPr>
                        <a:t>Hyundai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44</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5625551"/>
                  </a:ext>
                </a:extLst>
              </a:tr>
              <a:tr h="182880">
                <a:tc>
                  <a:txBody>
                    <a:bodyPr/>
                    <a:lstStyle/>
                    <a:p>
                      <a:pPr algn="l" fontAlgn="b"/>
                      <a:r>
                        <a:rPr lang="en-GB" sz="1100" u="none" strike="noStrike">
                          <a:effectLst/>
                        </a:rPr>
                        <a:t>Skoda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39</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1468923"/>
                  </a:ext>
                </a:extLst>
              </a:tr>
              <a:tr h="182880">
                <a:tc>
                  <a:txBody>
                    <a:bodyPr/>
                    <a:lstStyle/>
                    <a:p>
                      <a:pPr algn="l" fontAlgn="b"/>
                      <a:r>
                        <a:rPr lang="en-GB" sz="1100" u="none" strike="noStrike">
                          <a:effectLst/>
                        </a:rPr>
                        <a:t>Toyota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32</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8365684"/>
                  </a:ext>
                </a:extLst>
              </a:tr>
              <a:tr h="182880">
                <a:tc>
                  <a:txBody>
                    <a:bodyPr/>
                    <a:lstStyle/>
                    <a:p>
                      <a:pPr algn="l" fontAlgn="b"/>
                      <a:r>
                        <a:rPr lang="en-GB" sz="1100" u="none" strike="noStrike">
                          <a:effectLst/>
                        </a:rPr>
                        <a:t>Grand Total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115</a:t>
                      </a:r>
                      <a:endParaRPr lang="en-GB"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5471726"/>
                  </a:ext>
                </a:extLst>
              </a:tr>
            </a:tbl>
          </a:graphicData>
        </a:graphic>
      </p:graphicFrame>
      <p:graphicFrame>
        <p:nvGraphicFramePr>
          <p:cNvPr id="8" name="Table 7">
            <a:extLst>
              <a:ext uri="{FF2B5EF4-FFF2-40B4-BE49-F238E27FC236}">
                <a16:creationId xmlns:a16="http://schemas.microsoft.com/office/drawing/2014/main" id="{FBCDB335-527B-14A0-FCDA-A3159F3732BD}"/>
              </a:ext>
            </a:extLst>
          </p:cNvPr>
          <p:cNvGraphicFramePr>
            <a:graphicFrameLocks noGrp="1"/>
          </p:cNvGraphicFramePr>
          <p:nvPr>
            <p:extLst>
              <p:ext uri="{D42A27DB-BD31-4B8C-83A1-F6EECF244321}">
                <p14:modId xmlns:p14="http://schemas.microsoft.com/office/powerpoint/2010/main" val="1576907896"/>
              </p:ext>
            </p:extLst>
          </p:nvPr>
        </p:nvGraphicFramePr>
        <p:xfrm>
          <a:off x="1199534" y="4807974"/>
          <a:ext cx="3057832" cy="914400"/>
        </p:xfrm>
        <a:graphic>
          <a:graphicData uri="http://schemas.openxmlformats.org/drawingml/2006/table">
            <a:tbl>
              <a:tblPr>
                <a:tableStyleId>{5C22544A-7EE6-4342-B048-85BDC9FD1C3A}</a:tableStyleId>
              </a:tblPr>
              <a:tblGrid>
                <a:gridCol w="1395521">
                  <a:extLst>
                    <a:ext uri="{9D8B030D-6E8A-4147-A177-3AD203B41FA5}">
                      <a16:colId xmlns:a16="http://schemas.microsoft.com/office/drawing/2014/main" val="3506245709"/>
                    </a:ext>
                  </a:extLst>
                </a:gridCol>
                <a:gridCol w="1662311">
                  <a:extLst>
                    <a:ext uri="{9D8B030D-6E8A-4147-A177-3AD203B41FA5}">
                      <a16:colId xmlns:a16="http://schemas.microsoft.com/office/drawing/2014/main" val="2452672149"/>
                    </a:ext>
                  </a:extLst>
                </a:gridCol>
              </a:tblGrid>
              <a:tr h="182880">
                <a:tc>
                  <a:txBody>
                    <a:bodyPr/>
                    <a:lstStyle/>
                    <a:p>
                      <a:pPr algn="l" fontAlgn="b"/>
                      <a:r>
                        <a:rPr lang="en-GB" sz="1100" u="none" strike="noStrike">
                          <a:effectLst/>
                        </a:rPr>
                        <a:t>Row Labels</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Count of Variant</a:t>
                      </a:r>
                      <a:endParaRPr lang="en-GB"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438260"/>
                  </a:ext>
                </a:extLst>
              </a:tr>
              <a:tr h="182880">
                <a:tc>
                  <a:txBody>
                    <a:bodyPr/>
                    <a:lstStyle/>
                    <a:p>
                      <a:pPr algn="l" fontAlgn="b"/>
                      <a:r>
                        <a:rPr lang="en-GB" sz="1100" u="none" strike="noStrike">
                          <a:effectLst/>
                        </a:rPr>
                        <a:t>Mahindra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78</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585195"/>
                  </a:ext>
                </a:extLst>
              </a:tr>
              <a:tr h="182880">
                <a:tc>
                  <a:txBody>
                    <a:bodyPr/>
                    <a:lstStyle/>
                    <a:p>
                      <a:pPr algn="l" fontAlgn="b"/>
                      <a:r>
                        <a:rPr lang="en-GB" sz="1100" u="none" strike="noStrike">
                          <a:effectLst/>
                        </a:rPr>
                        <a:t>Tata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054367"/>
                  </a:ext>
                </a:extLst>
              </a:tr>
              <a:tr h="182880">
                <a:tc>
                  <a:txBody>
                    <a:bodyPr/>
                    <a:lstStyle/>
                    <a:p>
                      <a:pPr algn="l" fontAlgn="b"/>
                      <a:r>
                        <a:rPr lang="en-GB" sz="1100" u="none" strike="noStrike">
                          <a:effectLst/>
                        </a:rPr>
                        <a:t>Hyundai</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40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6369884"/>
                  </a:ext>
                </a:extLst>
              </a:tr>
              <a:tr h="182880">
                <a:tc>
                  <a:txBody>
                    <a:bodyPr/>
                    <a:lstStyle/>
                    <a:p>
                      <a:pPr algn="l" fontAlgn="b"/>
                      <a:r>
                        <a:rPr lang="en-GB" sz="1100" u="none" strike="noStrike">
                          <a:effectLst/>
                        </a:rPr>
                        <a:t>Grand Total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158</a:t>
                      </a:r>
                      <a:endParaRPr lang="en-GB"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671847"/>
                  </a:ext>
                </a:extLst>
              </a:tr>
            </a:tbl>
          </a:graphicData>
        </a:graphic>
      </p:graphicFrame>
      <p:graphicFrame>
        <p:nvGraphicFramePr>
          <p:cNvPr id="9" name="Table 8">
            <a:extLst>
              <a:ext uri="{FF2B5EF4-FFF2-40B4-BE49-F238E27FC236}">
                <a16:creationId xmlns:a16="http://schemas.microsoft.com/office/drawing/2014/main" id="{D88CDF8E-1863-7265-2D80-38506BC7676C}"/>
              </a:ext>
            </a:extLst>
          </p:cNvPr>
          <p:cNvGraphicFramePr>
            <a:graphicFrameLocks noGrp="1"/>
          </p:cNvGraphicFramePr>
          <p:nvPr>
            <p:extLst>
              <p:ext uri="{D42A27DB-BD31-4B8C-83A1-F6EECF244321}">
                <p14:modId xmlns:p14="http://schemas.microsoft.com/office/powerpoint/2010/main" val="984307940"/>
              </p:ext>
            </p:extLst>
          </p:nvPr>
        </p:nvGraphicFramePr>
        <p:xfrm>
          <a:off x="7000567" y="1914511"/>
          <a:ext cx="3175819" cy="2342860"/>
        </p:xfrm>
        <a:graphic>
          <a:graphicData uri="http://schemas.openxmlformats.org/drawingml/2006/table">
            <a:tbl>
              <a:tblPr>
                <a:tableStyleId>{5C22544A-7EE6-4342-B048-85BDC9FD1C3A}</a:tableStyleId>
              </a:tblPr>
              <a:tblGrid>
                <a:gridCol w="1495491">
                  <a:extLst>
                    <a:ext uri="{9D8B030D-6E8A-4147-A177-3AD203B41FA5}">
                      <a16:colId xmlns:a16="http://schemas.microsoft.com/office/drawing/2014/main" val="408892236"/>
                    </a:ext>
                  </a:extLst>
                </a:gridCol>
                <a:gridCol w="1680328">
                  <a:extLst>
                    <a:ext uri="{9D8B030D-6E8A-4147-A177-3AD203B41FA5}">
                      <a16:colId xmlns:a16="http://schemas.microsoft.com/office/drawing/2014/main" val="2672911201"/>
                    </a:ext>
                  </a:extLst>
                </a:gridCol>
              </a:tblGrid>
              <a:tr h="180220">
                <a:tc>
                  <a:txBody>
                    <a:bodyPr/>
                    <a:lstStyle/>
                    <a:p>
                      <a:pPr algn="l" fontAlgn="b"/>
                      <a:r>
                        <a:rPr lang="en-GB" sz="1100" u="none" strike="noStrike">
                          <a:effectLst/>
                        </a:rPr>
                        <a:t>Row Labels</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Count of Body_Type</a:t>
                      </a:r>
                      <a:endParaRPr lang="en-GB"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950539"/>
                  </a:ext>
                </a:extLst>
              </a:tr>
              <a:tr h="180220">
                <a:tc>
                  <a:txBody>
                    <a:bodyPr/>
                    <a:lstStyle/>
                    <a:p>
                      <a:pPr algn="l" fontAlgn="b"/>
                      <a:r>
                        <a:rPr lang="en-GB" sz="1100" u="none" strike="noStrike">
                          <a:effectLst/>
                        </a:rPr>
                        <a:t>Hatchback</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263</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6864063"/>
                  </a:ext>
                </a:extLst>
              </a:tr>
              <a:tr h="180220">
                <a:tc>
                  <a:txBody>
                    <a:bodyPr/>
                    <a:lstStyle/>
                    <a:p>
                      <a:pPr algn="l" fontAlgn="b"/>
                      <a:r>
                        <a:rPr lang="en-GB" sz="1100" u="none" strike="noStrike">
                          <a:effectLst/>
                        </a:rPr>
                        <a:t>suv</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224</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8394397"/>
                  </a:ext>
                </a:extLst>
              </a:tr>
              <a:tr h="180220">
                <a:tc>
                  <a:txBody>
                    <a:bodyPr/>
                    <a:lstStyle/>
                    <a:p>
                      <a:pPr algn="l" fontAlgn="b"/>
                      <a:r>
                        <a:rPr lang="en-GB" sz="1100" u="none" strike="noStrike">
                          <a:effectLst/>
                        </a:rPr>
                        <a:t>Sedan</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223</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3224700"/>
                  </a:ext>
                </a:extLst>
              </a:tr>
              <a:tr h="180220">
                <a:tc>
                  <a:txBody>
                    <a:bodyPr/>
                    <a:lstStyle/>
                    <a:p>
                      <a:pPr algn="l" fontAlgn="b"/>
                      <a:r>
                        <a:rPr lang="en-GB" sz="1100" u="none" strike="noStrike">
                          <a:effectLst/>
                        </a:rPr>
                        <a:t>MUV</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32</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8739163"/>
                  </a:ext>
                </a:extLst>
              </a:tr>
              <a:tr h="180220">
                <a:tc>
                  <a:txBody>
                    <a:bodyPr/>
                    <a:lstStyle/>
                    <a:p>
                      <a:pPr algn="l" fontAlgn="b"/>
                      <a:r>
                        <a:rPr lang="en-GB" sz="1100" u="none" strike="noStrike">
                          <a:effectLst/>
                        </a:rPr>
                        <a:t>MPV</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25</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6708880"/>
                  </a:ext>
                </a:extLst>
              </a:tr>
              <a:tr h="180220">
                <a:tc>
                  <a:txBody>
                    <a:bodyPr/>
                    <a:lstStyle/>
                    <a:p>
                      <a:pPr algn="l" fontAlgn="b"/>
                      <a:r>
                        <a:rPr lang="en-GB" sz="1100" u="none" strike="noStrike">
                          <a:effectLst/>
                        </a:rPr>
                        <a:t>Crossover</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2802723"/>
                  </a:ext>
                </a:extLst>
              </a:tr>
              <a:tr h="180220">
                <a:tc>
                  <a:txBody>
                    <a:bodyPr/>
                    <a:lstStyle/>
                    <a:p>
                      <a:pPr algn="l" fontAlgn="b"/>
                      <a:r>
                        <a:rPr lang="en-GB" sz="1100" u="none" strike="noStrike">
                          <a:effectLst/>
                        </a:rPr>
                        <a:t>Coupe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2487383"/>
                  </a:ext>
                </a:extLst>
              </a:tr>
              <a:tr h="180220">
                <a:tc>
                  <a:txBody>
                    <a:bodyPr/>
                    <a:lstStyle/>
                    <a:p>
                      <a:pPr algn="l" fontAlgn="b"/>
                      <a:r>
                        <a:rPr lang="en-GB" sz="1100" u="none" strike="noStrike">
                          <a:effectLst/>
                        </a:rPr>
                        <a:t>Sports, Convertible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8641356"/>
                  </a:ext>
                </a:extLst>
              </a:tr>
              <a:tr h="180220">
                <a:tc>
                  <a:txBody>
                    <a:bodyPr/>
                    <a:lstStyle/>
                    <a:p>
                      <a:pPr algn="l" fontAlgn="b"/>
                      <a:r>
                        <a:rPr lang="en-GB" sz="1100" u="none" strike="noStrike">
                          <a:effectLst/>
                        </a:rPr>
                        <a:t>SUV, Crossover</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1129134"/>
                  </a:ext>
                </a:extLst>
              </a:tr>
              <a:tr h="180220">
                <a:tc>
                  <a:txBody>
                    <a:bodyPr/>
                    <a:lstStyle/>
                    <a:p>
                      <a:pPr algn="l" fontAlgn="b"/>
                      <a:r>
                        <a:rPr lang="en-GB" sz="1100" u="none" strike="noStrike">
                          <a:effectLst/>
                        </a:rPr>
                        <a:t>Crossover, SUV</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5080681"/>
                  </a:ext>
                </a:extLst>
              </a:tr>
              <a:tr h="180220">
                <a:tc>
                  <a:txBody>
                    <a:bodyPr/>
                    <a:lstStyle/>
                    <a:p>
                      <a:pPr algn="l" fontAlgn="b"/>
                      <a:r>
                        <a:rPr lang="en-GB" sz="1100" u="none" strike="noStrike">
                          <a:effectLst/>
                        </a:rPr>
                        <a:t>Sedan, Coupe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1490120"/>
                  </a:ext>
                </a:extLst>
              </a:tr>
              <a:tr h="180220">
                <a:tc>
                  <a:txBody>
                    <a:bodyPr/>
                    <a:lstStyle/>
                    <a:p>
                      <a:pPr algn="l" fontAlgn="b"/>
                      <a:r>
                        <a:rPr lang="en-GB" sz="1100" u="none" strike="noStrike">
                          <a:effectLst/>
                        </a:rPr>
                        <a:t>Grand Total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787</a:t>
                      </a:r>
                      <a:endParaRPr lang="en-GB"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6998955"/>
                  </a:ext>
                </a:extLst>
              </a:tr>
            </a:tbl>
          </a:graphicData>
        </a:graphic>
      </p:graphicFrame>
    </p:spTree>
    <p:extLst>
      <p:ext uri="{BB962C8B-B14F-4D97-AF65-F5344CB8AC3E}">
        <p14:creationId xmlns:p14="http://schemas.microsoft.com/office/powerpoint/2010/main" val="311048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1697A-460F-9625-BD82-1F15F195E786}"/>
              </a:ext>
            </a:extLst>
          </p:cNvPr>
          <p:cNvSpPr>
            <a:spLocks noGrp="1"/>
          </p:cNvSpPr>
          <p:nvPr>
            <p:ph sz="half" idx="1"/>
          </p:nvPr>
        </p:nvSpPr>
        <p:spPr>
          <a:xfrm>
            <a:off x="838200" y="707923"/>
            <a:ext cx="5181600" cy="5469040"/>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1:</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Top Two Car Manufacturer Of Widest Range Of Car Variants</a:t>
            </a:r>
            <a:r>
              <a:rPr lang="en-GB" sz="2000" dirty="0"/>
              <a: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p:txBody>
      </p:sp>
      <p:sp>
        <p:nvSpPr>
          <p:cNvPr id="4" name="Content Placeholder 3">
            <a:extLst>
              <a:ext uri="{FF2B5EF4-FFF2-40B4-BE49-F238E27FC236}">
                <a16:creationId xmlns:a16="http://schemas.microsoft.com/office/drawing/2014/main" id="{BD116D8D-5764-CD62-07DC-2CAC3876705F}"/>
              </a:ext>
            </a:extLst>
          </p:cNvPr>
          <p:cNvSpPr>
            <a:spLocks noGrp="1"/>
          </p:cNvSpPr>
          <p:nvPr>
            <p:ph sz="half" idx="2"/>
          </p:nvPr>
        </p:nvSpPr>
        <p:spPr>
          <a:xfrm>
            <a:off x="6096000" y="707922"/>
            <a:ext cx="5181600" cy="5142271"/>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The Number Of Variants Under Each Body Type For The Top Two Manufacturer.</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US" sz="1800" b="1" i="0" u="none" strike="noStrike" dirty="0">
              <a:solidFill>
                <a:srgbClr val="000000"/>
              </a:solidFill>
              <a:effectLst/>
              <a:latin typeface="Calibri" panose="020F0502020204030204" pitchFamily="34" charset="0"/>
            </a:endParaRPr>
          </a:p>
          <a:p>
            <a:endParaRPr lang="en-US" sz="1800" b="1" i="0" u="none" strike="noStrike" dirty="0">
              <a:solidFill>
                <a:srgbClr val="000000"/>
              </a:solidFill>
              <a:effectLst/>
              <a:latin typeface="Calibri" panose="020F0502020204030204" pitchFamily="34" charset="0"/>
            </a:endParaRPr>
          </a:p>
          <a:p>
            <a:r>
              <a:rPr lang="en-US" sz="1800" i="0" u="none" strike="noStrike" dirty="0">
                <a:solidFill>
                  <a:srgbClr val="000000"/>
                </a:solidFill>
                <a:effectLst/>
                <a:latin typeface="Times New Roman" panose="02020603050405020304" pitchFamily="18" charset="0"/>
                <a:cs typeface="Times New Roman" panose="02020603050405020304" pitchFamily="18" charset="0"/>
              </a:rPr>
              <a:t>Here We Are Finding The Widest Variant Using The Body Type For The Top Two Manufactures Of Previous Task.</a:t>
            </a:r>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23D0018F-0B4B-A2E4-DA1C-8CF6FF3E1DEB}"/>
              </a:ext>
            </a:extLst>
          </p:cNvPr>
          <p:cNvGraphicFramePr>
            <a:graphicFrameLocks/>
          </p:cNvGraphicFramePr>
          <p:nvPr>
            <p:extLst>
              <p:ext uri="{D42A27DB-BD31-4B8C-83A1-F6EECF244321}">
                <p14:modId xmlns:p14="http://schemas.microsoft.com/office/powerpoint/2010/main" val="1924891206"/>
              </p:ext>
            </p:extLst>
          </p:nvPr>
        </p:nvGraphicFramePr>
        <p:xfrm>
          <a:off x="918210" y="1950301"/>
          <a:ext cx="5021580" cy="3108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AF02A88-8B31-EF2A-BC3E-C7D50DF11241}"/>
              </a:ext>
            </a:extLst>
          </p:cNvPr>
          <p:cNvGraphicFramePr>
            <a:graphicFrameLocks/>
          </p:cNvGraphicFramePr>
          <p:nvPr>
            <p:extLst>
              <p:ext uri="{D42A27DB-BD31-4B8C-83A1-F6EECF244321}">
                <p14:modId xmlns:p14="http://schemas.microsoft.com/office/powerpoint/2010/main" val="2685179989"/>
              </p:ext>
            </p:extLst>
          </p:nvPr>
        </p:nvGraphicFramePr>
        <p:xfrm>
          <a:off x="6834402" y="1874520"/>
          <a:ext cx="3901440" cy="3108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427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TotalTime>
  <Words>1267</Words>
  <Application>Microsoft Office PowerPoint</Application>
  <PresentationFormat>Widescreen</PresentationFormat>
  <Paragraphs>420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Automobile Data Analysis</vt:lpstr>
      <vt:lpstr>INTRODUCTION:</vt:lpstr>
      <vt:lpstr>OBJECTIVE</vt:lpstr>
      <vt:lpstr>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Hridhthik</dc:creator>
  <cp:lastModifiedBy>Hridhthik</cp:lastModifiedBy>
  <cp:revision>7</cp:revision>
  <dcterms:created xsi:type="dcterms:W3CDTF">2024-09-10T11:56:52Z</dcterms:created>
  <dcterms:modified xsi:type="dcterms:W3CDTF">2024-09-11T08:15:01Z</dcterms:modified>
</cp:coreProperties>
</file>