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68" r:id="rId6"/>
    <p:sldId id="257" r:id="rId7"/>
    <p:sldId id="259" r:id="rId8"/>
    <p:sldId id="277" r:id="rId9"/>
    <p:sldId id="260" r:id="rId10"/>
    <p:sldId id="278" r:id="rId11"/>
    <p:sldId id="283" r:id="rId12"/>
    <p:sldId id="289" r:id="rId13"/>
    <p:sldId id="270" r:id="rId14"/>
    <p:sldId id="288" r:id="rId15"/>
    <p:sldId id="287" r:id="rId16"/>
    <p:sldId id="286" r:id="rId17"/>
    <p:sldId id="261" r:id="rId18"/>
    <p:sldId id="271" r:id="rId19"/>
    <p:sldId id="290" r:id="rId20"/>
    <p:sldId id="272" r:id="rId21"/>
    <p:sldId id="273" r:id="rId22"/>
    <p:sldId id="274" r:id="rId23"/>
    <p:sldId id="275" r:id="rId24"/>
    <p:sldId id="276" r:id="rId25"/>
    <p:sldId id="267" r:id="rId26"/>
    <p:sldId id="291" r:id="rId27"/>
    <p:sldId id="29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4F5"/>
    <a:srgbClr val="33CCCC"/>
    <a:srgbClr val="D0FCD2"/>
    <a:srgbClr val="D9FBD1"/>
    <a:srgbClr val="DFF4D8"/>
    <a:srgbClr val="E3F6FD"/>
    <a:srgbClr val="F9A5B3"/>
    <a:srgbClr val="DCF4FC"/>
    <a:srgbClr val="D1F0FB"/>
    <a:srgbClr val="F4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466BD-31D2-84AE-3AAC-5C8E8646DB20}" v="580" dt="2025-05-06T03:33:18.634"/>
    <p1510:client id="{4A665D9A-84EE-3BBD-551C-22428531D462}" v="449" dt="2025-05-06T00:02:38.640"/>
    <p1510:client id="{7BC4366D-6F21-76D9-30C3-F23CCA0ED138}" v="137" dt="2025-05-05T04:37:04.947"/>
    <p1510:client id="{92480D9E-F7FD-1D2E-C81D-E7A70829A273}" v="1139" dt="2025-05-05T09:19:41.521"/>
    <p1510:client id="{C8E61764-54D3-6A27-BF33-079F3475CD1F}" v="500" dt="2025-05-06T02:16:00.507"/>
    <p1510:client id="{FA13E11C-22AB-4A25-AB4B-983882B24B65}" v="5834" dt="2025-05-06T03:45:57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07.81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5 24423,'747'0'0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08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1 24575,'145'0'-1365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14.24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24575,'28'1'0,"-1"1"0,29 6 0,-26-5 0,0-1 0,53-4 0,-17 0 0,9 1 0,79 2 0,-118 5 54,18 1-1473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19.145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879 19 24537,'-878'-18'0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28.035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24120,'626'7'0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39.69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24575,'6'302'0,"7"-212"-1365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45.718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0 402 24575,'91'-6'0,"-83"5"0,0-2 0,0 1 0,0-1 0,0 0 0,0 0 0,-1-1 0,1 0 0,6-5 0,35-17 0,-33 20 0,-1-1 0,1-1 0,-1 0 0,-1-1 0,1-1 0,-2 0 0,1-1 0,12-13 0,-2-2 0,-1-1 0,35-55 0,-53 74 0,0 0 0,-1 0 0,-1-1 0,1 1 0,1-11 0,-4 17 0,0-1 0,-1 1 0,0-1 0,1 1 0,-1-1 0,0 0 0,0 1 0,-1-1 0,1 1 0,-1-4 0,0 4 0,1 1 0,-1 0 0,1 0 0,-1 0 0,1 0 0,-1 0 0,0 0 0,0 0 0,0 0 0,1 1 0,-1-1 0,0 0 0,0 0 0,0 1 0,0-1 0,0 0 0,0 1 0,0-1 0,0 1 0,-1-1 0,1 1 0,0 0 0,-1-1 0,-1 1 0,0 0 0,0 0 0,0 0 0,0 1 0,0-1 0,0 1 0,0 0 0,1 0 0,-1 0 0,0 0 0,0 0 0,-2 2 0,-37 22 0,29-16 0,3-1 0,-1 1 0,2 0 0,0 0 0,0 1 0,0 0 0,1 1 0,-7 13 0,-12 13 0,-4 6 0,19-24 0,-1-1 0,-23 23 0,35-40 0,0 0 0,0 0 0,0 0 0,1 0 0,-1-1 0,0 1 0,0 0 0,0-1 0,-1 1 0,1-1 0,0 1 0,0-1 0,0 1 0,0-1 0,0 0 0,-1 1 0,1-1 0,-2 0 0,2 0 0,0-1 0,0 1 0,1 0 0,-1-1 0,0 1 0,0 0 0,1-1 0,-1 1 0,0-1 0,0 1 0,1-1 0,-1 0 0,1 1 0,-1-1 0,1 0 0,-1 1 0,1-1 0,-1 0 0,0-1 0,-1-2 0,1 0 0,-1-1 0,1 1 0,0 0 0,0-1 0,1 1 0,-1-10 0,0-31 0,-8-46 0,7 81 0,1-2 0,-1 0 0,0 0 0,-5-15 0,7 27 0,0-1 0,0 1 0,1-1 0,-1 1 0,0-1 0,0 1 0,0-1 0,1 1 0,-1 0 0,0-1 0,1 1 0,-1 0 0,0-1 0,1 1 0,-1 0 0,0-1 0,1 1 0,-1 0 0,1 0 0,-1-1 0,0 1 0,1 0 0,-1 0 0,1 0 0,-1 0 0,1-1 0,-1 1 0,1 0 0,-1 0 0,1 0 0,-1 0 0,1 0 0,-1 0 0,1 0 0,0 1 0,23-2 0,-21 1 0,112 8 0,-77-3 0,-38-5 0,0 0 0,0 0 0,0 0 0,1 0 0,-1 0 0,0 0 0,0 0 0,0 1 0,1-1 0,-1 0 0,0 0 0,0 0 0,0 0 0,0 1 0,0-1 0,1 0 0,-1 0 0,0 0 0,0 1 0,0-1 0,0 0 0,0 0 0,0 0 0,0 1 0,0-1 0,0 0 0,0 0 0,0 1 0,0-1 0,0 0 0,0 0 0,0 0 0,0 1 0,0-1 0,0 0 0,0 0 0,0 1 0,0-1 0,0 0 0,0 0 0,0 0 0,0 1 0,-1-1 0,1 0 0,0 0 0,0 0 0,0 0 0,0 1 0,-1-1 0,1 0 0,0 0 0,0 0 0,0 0 0,0 0 0,-1 0 0,1 1 0,0-1 0,0 0 0,-1 0 0,1 0 0,0 0 0,-21 19 0,6-6 0,-27 48-1365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56.01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441 0 24575,'-49'54'0,"20"-21"0,-58 50 0,-2-13 0,70-54 0,-2-1 0,1 0 0,-43 21 0,53-32-227,1 0-1,0 2 1,0-1-1,0 1 1,-9 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1:01.695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1 415 24575,'35'2'0,"-29"-1"0,1-1 0,-1 1 0,0-1 0,1 0 0,-1-1 0,0 1 0,0-1 0,1 0 0,-1-1 0,0 0 0,0 0 0,0 0 0,-1 0 0,1-1 0,10-7 0,85-55 0,-78 53 0,-1-2 0,0 0 0,-1-1 0,0-2 0,-2 0 0,22-23 0,-40 38 0,21-23 0,0-2 0,-2-1 0,26-47 0,-28 34-1365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10.07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369 188 24575,'-5'-1'0,"1"-1"0,-1 0 0,1 0 0,-1 0 0,1-1 0,0 0 0,-7-6 0,0 1 0,-13-7 0,0 0 0,-1 2 0,-43-17 0,49 22 0,0-1 0,1-1 0,-23-17 0,35 24 0,6 3 0,-1-1 0,1 1 0,0 0 0,-1 0 0,1 0 0,0 0 0,0 0 0,-1-1 0,1 1 0,0 0 0,-1 0 0,1 0 0,0-1 0,0 1 0,0 0 0,-1 0 0,1-1 0,0 1 0,0 0 0,0 0 0,-1-1 0,1 1 0,0 0 0,0-1 0,0 1 0,0 0 0,0-1 0,0 1 0,0 0 0,0-1 0,0 1 0,0 0 0,0-1 0,0 1 0,0 0 0,0-1 0,0 1 0,0 0 0,0-1 0,0 1 0,1 0 0,-1-1 0,16-7 0,23 2 0,-22 7 0,-1 0 0,0 1 0,0 1 0,21 7 0,0-1 0,27 7 0,-38-8 0,1-2 0,32 4 0,-57-9 0,0-1 0,0 1 0,0 0 0,-1-1 0,1 1 0,0 0 0,-1 0 0,1 0 0,-1 0 0,1 1 0,-1-1 0,1 0 0,-1 1 0,0-1 0,0 1 0,1-1 0,-1 1 0,0-1 0,0 1 0,-1 0 0,1 0 0,0-1 0,0 4 0,13 53 0,-10-37 0,16 44 0,-12-40 0,9 42 0,-17-65 0,0 0 0,0 0 0,-1 0 0,1 0 0,0 0 0,-1 0 0,0 0 0,1 0 0,-1 0 0,0 0 0,0 0 0,0 0 0,0-1 0,0 1 0,-1 0 0,1-1 0,0 1 0,-1-1 0,0 1 0,1-1 0,-1 0 0,1 0 0,-1 0 0,0 0 0,0 0 0,0 0 0,0 0 0,0 0 0,-3 0 0,1 1 0,-1-1 0,0 1 0,0-1 0,1 0 0,-1 0 0,0-1 0,0 1 0,0-1 0,0 0 0,0 0 0,-9-2 0,4-2 0,0-1 0,0 1 0,1-2 0,0 1 0,-15-12 0,-28-16 0,42 27 0,0-1 0,-19-14 0,-15-10 0,30 24 0,0 0 0,0-1 0,0-1 0,1 0 0,0-1 0,1-1 0,0 0 0,1 0 0,0-1 0,-14-20 0,3 1 0,17 26 0,1-1 0,-1 0 0,1 1 0,1-2 0,-1 1 0,1 0 0,-5-12 0,9 17 0,-1 1 0,0-1 0,0 1 0,0-1 0,0 1 0,1-1 0,-1 1 0,0-1 0,1 1 0,-1-1 0,0 1 0,1-1 0,-1 1 0,0 0 0,1-1 0,-1 1 0,1 0 0,-1-1 0,1 1 0,-1 0 0,1 0 0,-1-1 0,1 1 0,-1 0 0,1 0 0,-1 0 0,1 0 0,-1 0 0,1-1 0,-1 1 0,1 0 0,-1 0 0,1 0 0,0 1 0,-1-1 0,1 0 0,-1 0 0,1 0 0,-1 0 0,1 0 0,-1 1 0,1-1 0,26 6 0,-6 2 0,-1 1 0,0 1 0,-1 1 0,36 26 0,9 5 0,117 73 0,-178-112-151,1-1-1,-2 0 0,1 1 0,0 0 1,0 0-1,-1 0 0,0 0 1,4 5-1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19.05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222 199 24571,'1'0'0,"0"1"0,0-1 0,1 1 0,0 0 0,0 0 0,1 0 0,1 0 0,-1 0 0,1-1 0,0 1 0,1 0 0,1-1 0,-2 0 0,3 0 0,-2-1 0,1 0 0,1 0 0,-1 0 0,1-1 0,-1 0 0,0-1 0,1 0 0,-1 0 0,0-1 0,1 0 0,-2 0 0,1-1 0,-2 0 0,1 0 0,0-1 0,-2 0 0,1 0 0,-1 0 0,-1-1 0,0 0 0,-1 1 0,0-1 0,-2 0 0,0 0 0,0 0 0,-1 0 0,-1 0 0,0 0 0,-1 1 0,-1 0 0,-1 0 0,0 0 0,0 1 0,-2-1 0,1 2 0,-1-1 0,-1 1 0,-1 0 0,0 1 0,1-1 0,-2 1 0,1 1 0,-1 0 0,0 1 0,0 0 0,0 0 0,-1 0 0,1 1 0,0 0 0,0 0 0,0 1 0,0 0 0,1-1 0,-1 2 0,2-1 0,-1 0 0,1 1 0,0-1 0,0 1 0,1 0 0,0-1 0,1 1 0,1-1 0,-1 1 0,1-1 0,1 1 0,0-1 0,0 0 0,1 0 0,1 0 0,-1-1 0,1 1 0,1-1 0,0 1 0,0-1 0,1 0 0,-1 0 0,1 0 0,0 0 0,1 0 0,0-1 0,0 2 0,0-1 0,0 1 0,1 0 0,-1 0 0,0 1 0,1 0 0,-1 0 0,0 0 0,0 1 0,0 1 0,0-1 0,1 1 0,-1 1 0,0 0 0,0 0 0,0 2 0,1-1 0,-1 1 0,0 0 0,1 2 0,-1-1 0,1 0 0,0 1 0,-1 1 0,2-1 0,-1 2 0,0-2 0,1 2 0,1 0 0,-1-1 0,0 1 0,1 0 0,1-1 0,-1 1 0,0 0 0,2-1 0,-1 0 0,1 0 0,-1 0 0,2-1 0,-1 0 0,2-1 0,-1 0 0,0 0 0,0-2 0,1 1 0,0-2 0,0 1 0,0-2 0,0-1 0,1 1 0,-1-2 0,0 0 0,0-1 0,1-1 0,-1 0 0,0-2 0,-1 1 0,1-1 0,-1-2 0,0 2 0,0-3 0,-1 1 0,0-1 0,0 0 0,0-1 0,-2 0 0,0-1 0,1 1 0,-1-1 0,-1 0 0,0 0 0,0 1 0,-2-1 0,1 0 0,0 0 0,-1 0 0,0 1 0,-1 0 0,0-1 0,0 2 0,0-1 0,0 1 0,-1 0 0,1 1 0,-1 0 0,0 0 0,0 0 0,1 2 0,-1-1 0,0 1 0,1 0 0,0 1 0,0 0 0,0 0 0,0 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13.59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19 24575,'8'-3'0,"-1"1"0,1-1 0,-1 1 0,1 0 0,0 1 0,0 0 0,10 0 0,61 2 0,-31 1 0,452-2 0,-392-6 0,-67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28.47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24575,'361'0'-1365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34.930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2 24575,'92'-1'0,"97"3"0,-102 12-1365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41.68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24575,'556'0'0,"-554"0"0,1 0 0,0 1 0,0-1 0,0 1 0,0 0 0,0 0 0,-1 0 0,1 0 0,0 0 0,-1 0 0,1 1 0,-1-1 0,1 1 0,-1 0 0,0 0 0,1 0 0,-1 0 0,0 0 0,2 3 0,-3-3 0,0-1 0,0 1 0,0 0 0,0 0 0,-1-1 0,1 1 0,0 0 0,-1 0 0,1 0 0,-1 0 0,0 0 0,0 0 0,1 0 0,-1 0 0,0 0 0,-1-1 0,1 1 0,0 0 0,-1 0 0,1 0 0,-1 0 0,1 0 0,-1 0 0,0-1 0,0 1 0,0 0 0,0 0 0,0-1 0,0 1 0,-2 1 0,-4 4 0,-1-1 0,1 0 0,-1 0 0,-9 4 0,-3 2 0,-22 13 0,0-2 0,-2-3 0,0-1 0,-73 21 0,21-15 0,7-7 0,99-26 0,0 1 0,-1-2 0,16-15 0,2-2 0,-7-2 0,-5 6 0,-11 18 0,0 1 0,0 0 0,0 1 0,0-1 0,0 1 0,1 0 0,-1 0 0,1 0 0,-1 0 0,1 1 0,9-2 0,55-3 0,-40 7 0,-10-2 0,-43-15 0,7 6 0,10 6 0,1 0 0,-1 0 0,0 0 0,0 1 0,0 1 0,-1-1 0,1 1 0,-1 0 0,1 1 0,-1-1 0,-11 1 0,17 1 0,-1 0 0,0 0 0,0 0 0,1 1 0,-1-1 0,0 1 0,1-1 0,-1 1 0,0 0 0,1 0 0,-1 0 0,1 1 0,0-1 0,-3 2 0,1 1 0,0 0 0,0 1 0,1-1 0,-1 1 0,-3 7 0,2-4 0,-13 22-66,9-15-259,0 0 0,-1-1 1,-17 20-1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9:55.48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440 0 24524,'-439'247'0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05.54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23892,'751'0'0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13.816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24575,'310'0'-1365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17.51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24451,'578'398'0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21.061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24575,'0'3'0,"0"0"0,1 0 0,-1 0 0,1 0 0,0 0 0,0 0 0,0 0 0,0-1 0,0 1 0,1 0 0,0 0 0,-1-1 0,1 1 0,0-1 0,4 4 0,40 32 0,-7-7 0,0 1 71,-32-27-310,-1 0-1,1 1 1,-1-1 0,0 1-1,11 13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24.94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24575,'1'5'0,"0"-1"0,0 1 0,1 0 0,0-1 0,0 1 0,0-1 0,0 1 0,1-1 0,-1 0 0,1 0 0,0 0 0,1-1 0,3 5 0,7 9 0,-5-8 0,-1 0 0,1 0 0,1-1 0,12 8 0,9 9 0,25 15 0,-43-30 0,2-1 0,-1 0 0,2-1 0,-1 0 0,28 9 0,-20-8 0,17 5 0,59 13 0,-28-12-1365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09.03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0 428 24575,'51'15'0,"-35"-16"0,0 0 0,0-1 0,0 0 0,22-8 0,19-2 0,-30 9 0,0-2 0,0-1 0,-1-1 0,0-1 0,0-1 0,31-17 0,-8 2 0,-34 18 0,-1-1 0,0 0 0,18-14 0,-8 3 0,70-58 0,-84 66 0,-1 0 0,0-1 0,0 0 0,-1-1 0,0 0 0,9-21 0,6-5 69,-18 31-308,0 0 0,-1-1 0,0 1 0,-1-1 0,4-9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22.725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78 8 24575,'-1'0'0,"1"-1"0,-1 0 0,1 1 0,-1-1 0,1 1 0,-1-1 0,0 1 0,1 0 0,-1-1 0,1 1 0,-1 0 0,0-1 0,1 1 0,-1 0 0,0-1 0,0 1 0,1 0 0,-1 0 0,0 0 0,1 0 0,-1 0 0,0 0 0,0 0 0,1 0 0,-1 0 0,0 0 0,0 0 0,-1 1 0,-22 3 0,22-4 0,1 0 0,0 0 0,-1 0 0,1 0 0,0 1 0,-1-1 0,1 0 0,0 1 0,-1-1 0,1 1 0,0 0 0,0-1 0,-1 1 0,1 0 0,0 0 0,0 0 0,0 0 0,0 0 0,0 0 0,0 0 0,0 0 0,1 0 0,-1 0 0,0 0 0,1 1 0,-1-1 0,0 0 0,1 0 0,0 1 0,-1-1 0,1 0 0,0 1 0,-1-1 0,1 1 0,0-1 0,0 0 0,0 1 0,1-1 0,-1 1 0,0-1 0,0 0 0,1 1 0,0 1 0,3 7 0,1-1 0,0-1 0,1 1 0,0-1 0,8 10 0,4 6 0,-11-15 0,0-1 0,1 0 0,0 0 0,10 7 0,3 4 0,-11-12 0,1 1 0,-1-2 0,1 1 0,14 5 0,-1 0 0,1 0 0,1-2 0,33 10 0,-13-5 0,-37-12 0,52 15 0,-55-17 0,-1 0 0,0 0 0,0-1 0,1 1 0,-1-1 0,0-1 0,1 1 0,-1-1 0,10-2 0,-15 3 0,0 0 0,0 0 0,0 0 0,1 0 0,-1 0 0,0 0 0,0 0 0,0 0 0,0 0 0,1-1 0,-1 1 0,0 0 0,0 0 0,0 0 0,0 0 0,0 0 0,0 0 0,1 0 0,-1-1 0,0 1 0,0 0 0,0 0 0,0 0 0,0 0 0,0-1 0,0 1 0,0 0 0,0 0 0,0 0 0,0 0 0,0-1 0,0 1 0,0 0 0,0 0 0,0 0 0,0 0 0,0-1 0,0 1 0,0 0 0,0 0 0,0 0 0,0 0 0,0-1 0,-8-7 0,-17-9 0,20 14 0,-41-30 0,28 20 0,0 0 0,-2 1 0,1 0 0,-28-11 0,27 20 0,20 3 0,-1 0 0,1 0 0,0 1 0,0-1 0,0 0 0,0 0 0,0 1 0,0-1 0,0 0 0,0 1 0,0-1 0,0 0 0,0 0 0,0 1 0,0-1 0,0 0 0,1 1 0,-1-1 0,0 0 0,0 0 0,0 1 0,0-1 0,0 0 0,0 0 0,1 0 0,-1 1 0,0-1 0,0 0 0,0 0 0,1 0 0,-1 1 0,0-1 0,0 0 0,1 0 0,30 25 0,-16-15 0,0 0 0,0-2 0,1 0 0,1 0 0,-1-2 0,1 0 0,0-1 0,0 0 0,36 3 0,-18-4 0,37 0 0,-65-4 0,-1-1 0,1 0 0,-1 0 0,0-1 0,0 1 0,1-1 0,-1-1 0,0 1 0,7-5 0,65-23 0,-79 30 0,1 0 0,0 0 0,0 0 0,0 0 0,0 0 0,0 0 0,0 0 0,0 0 0,0 0 0,0 0 0,0-1 0,0 1 0,0 0 0,0 0 0,0 0 0,0 0 0,0 0 0,0 0 0,0 0 0,-1 0 0,1 0 0,0 0 0,0 0 0,0 0 0,0-1 0,0 1 0,0 0 0,0 0 0,0 0 0,0 0 0,0 0 0,1 0 0,-1 0 0,0 0 0,0 0 0,0 0 0,0 0 0,0 0 0,0-1 0,0 1 0,0 0 0,0 0 0,0 0 0,0 0 0,0 0 0,0 0 0,0 0 0,0 0 0,0 0 0,0 0 0,0 0 0,0 0 0,1 0 0,-1 0 0,0 0 0,0 0 0,0 0 0,0 0 0,0 0 0,0 0 0,0 0 0,0 0 0,0 0 0,-10-1 0,-16 4 0,26-3 0,-6 3 0,0 0 0,-1-1 0,1 1 0,-1-2 0,0 1 0,0 0 0,1-1 0,-1-1 0,0 1 0,0-1 0,0 0 0,0-1 0,-12-1 0,-48-11 0,-53-13 0,119 26 0,1 0 0,-1 0 0,0 0 0,1 0 0,-1 0 0,1 0 0,-1 0 0,0-1 0,1 1 0,-1 0 0,1 0 0,-1-1 0,1 1 0,-1 0 0,1-1 0,-1 1 0,1 0 0,-1-1 0,1 1 0,-1-1 0,1 1 0,-1 0 0,1-1 0,0 1 0,-1-1 0,1 0 0,0 1 0,0-1 0,-1 1 0,1-1 0,0 0 0,17-14 0,-9 10 0,0 0 0,0 1 0,0 0 0,1 1 0,-1-1 0,1 2 0,0-1 0,0 1 0,0 1 0,0-1 0,12 1 0,4 2 0,0 1 0,44 9 0,-34-4 0,-9-5 0,0 0 0,1-2 0,44-4 0,103-27 0,-153 24 0,-33 10 0,0 1 0,0-1 0,0-1 0,-1 0 0,1-1 0,0 0 0,-1-1 0,1 0 0,-1-1 0,1 0 0,0-1 0,-18-5 0,-7 3 0,31 4 0,-1 0 0,1 0 0,0-1 0,0 0 0,0 0 0,0 0 0,0-1 0,0 0 0,0 0 0,-8-5 0,20 6 0,-1-1 0,1 1 0,0 0 0,0 1 0,8-1 0,-6 1 0,8 1 0,1-2 0,-1 1 0,0-2 0,1 0 0,-1-1 0,15-6 0,-17 6 0,-1 0 0,1 0 0,-1 2 0,1-1 0,23 2 0,19-2 0,-56 2 0,1 0 0,-1 1 0,0-1 0,0 0 0,0 0 0,0 0 0,0 0 0,0 0 0,0 0 0,1 0 0,-1-1 0,0 1 0,0 0 0,0 0 0,0 0 0,0 0 0,0 0 0,0 0 0,0 0 0,0 0 0,1 0 0,-1 0 0,0 0 0,0 0 0,0 0 0,0 0 0,0 0 0,0-1 0,0 1 0,0 0 0,0 0 0,0 0 0,0 0 0,0 0 0,0 0 0,0 0 0,0 0 0,0-1 0,0 1 0,1 0 0,-1 0 0,0 0 0,0 0 0,0 0 0,-1 0 0,1 0 0,0 0 0,0-1 0,0 1 0,0 0 0,0 0 0,0 0 0,0 0 0,0 0 0,0 0 0,0 0 0,0 0 0,0-1 0,0 1 0,0 0 0,0 0 0,0 0 0,-10-8 0,-10-6 0,13 10 0,1 0 0,-1 1 0,0 0 0,0 0 0,0 0 0,0 1 0,-1 0 0,1 1 0,0-1 0,-1 1 0,-12 1 0,-39 4 16,45-1-246,0-2 0,0 0 0,0-1-1,0 0 1,-21-4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7:16.59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10 0 24575,'-1'2'0,"0"0"0,0 0 0,0 0 0,0-1 0,0 1 0,0 0 0,0 0 0,1 0 0,-1 0 0,1 0 0,0 0 0,-1 0 0,1 5 0,1 33 0,0-22 0,0 24 0,12 81 0,-9-95-78,-3-20-83,-1 1 0,2-1 0,0 1 0,0-1 1,0 0-1,1 0 0,6 13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7:21.080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46 1 24575,'3'74'0,"0"-53"0,-2 1 0,-1-1 0,0 0 0,-2 0 0,-7 39 0,2-37-455,-1 1 0,-19 37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7:29.715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2 24575,'79'-1'0,"81"2"0,-120 7 0,-30-6 0,1 0 0,-1-1 0,15 1 0,26-3 0,89 2 0,-52 6 0,-103-15 0,14 7 0,0 0 0,0 0 0,0 0 0,0 0 0,0 0 0,-1 1 0,1-1 0,0 0 0,-1 1 0,1-1 0,0 1 0,-1-1 0,1 1 0,-1-1 0,1 1 0,-1 0 0,1 0 0,-1 0 0,1 0 0,-1 0 0,1 0 0,-1 0 0,-1 1 0,-57 29 0,44-21 0,0-1 0,-26 10 0,37-16 0,0-1 0,0 0 0,1 0 0,-1 0 0,0 0 0,0-1 0,0 0 0,0 0 0,0 0 0,0-1 0,0 0 0,0 0 0,-8-2 0,-14-12 0,25 13 0,0 0 0,0 0 0,0 0 0,0 1 0,-1-1 0,1 1 0,0 0 0,-1-1 0,1 1 0,-1 1 0,0-1 0,1 0 0,-1 0 0,0 1 0,0 0 0,1-1 0,-1 1 0,0 0 0,0 0 0,1 1 0,-1-1 0,0 1 0,-4 1 0,6-2 0,1 1 0,-1 0 0,0 0 0,1 0 0,0 0 0,-1 0 0,1 0 0,-1 0 0,1 0 0,0 0 0,0 0 0,0 0 0,-1 0 0,1 0 0,0 0 0,0 0 0,1 0 0,-1 0 0,0 0 0,0 0 0,0 0 0,1 0 0,-1 0 0,1 2 0,11 30 0,-11-29 0,0-2 0,1 3 0,-1 0 0,1 0 0,0-1 0,0 1 0,0-1 0,0 0 0,1 0 0,0 1 0,0-2 0,0 1 0,0 0 0,1-1 0,-1 1 0,1-1 0,0 0 0,5 3 0,-4-3 0,1 0 0,-1 1 0,0-1 0,0 1 0,-1 0 0,1 1 0,-1-1 0,0 1 0,0 0 0,-1 0 0,5 8 0,35 37 0,-34-37 0,0-1 0,0 0 0,1 0 0,1-1 0,14 13 0,12 11 0,-39-38 0,1 0 0,-1 0 0,1 0 0,0 0 0,-1-1 0,2 1 0,-1 0 0,0-5 0,-6-17 0,-11-10 0,-35-51 0,51 82 0,0 0 0,0 0 0,1-1 0,0 1 0,0 0 0,0-1 0,1 1 0,-1-1 0,1 1 0,0-1 0,1-8 0,0-7 0,-1 19 0,0 0 0,1 0 0,-1 0 0,1 0 0,-1 0 0,1 0 0,-1 0 0,1 0 0,0 0 0,0 0 0,-1 0 0,1 0 0,0 1 0,0-1 0,0 0 0,0 0 0,0 1 0,0-1 0,0 1 0,0-1 0,0 1 0,0-1 0,0 1 0,0 0 0,0-1 0,1 1 0,-1 0 0,0 0 0,1 0 0,38-4 0,-37 4 0,-1 0 0,0 0 0,0-1 0,0 1 0,1 0 0,-1 1 0,0-1 0,0 0 0,0 1 0,1-1 0,-1 1 0,0-1 0,0 1 0,0 0 0,3 2 0,-4-2 0,0 1 0,0 0 0,1 0 0,-2 0 0,1 1 0,0-1 0,0 0 0,-1 0 0,1 0 0,-1 0 0,1 1 0,-1-1 0,0 0 0,0 4 0,2 104 0,2 29 0,-1-127-1365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4:48.350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24575,'20'11'0,"-1"1"0,0 1 0,0 0 0,26 26 0,93 106 0,-133-141 0,1 1 0,0 0 0,0-1 0,10 5 0,21 17 0,63 54-1365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4:52.10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24575,'0'1'0,"0"1"0,1-1 0,-1 0 0,1 1 0,-1-1 0,1 1 0,0-1 0,0 0 0,-1 0 0,1 1 0,0-1 0,0 0 0,0 0 0,0 0 0,0 0 0,2 1 0,25 18 0,-16-12 0,2 3 0,0 0 0,0 0 0,-1 1 0,19 24 0,-11-11 0,2 0 0,39 32 0,-53-49 0,51 31 0,-35-23 0,-9-5 0,0 2 0,18 17 0,-24-19 0,0-2 0,1 1 0,1-1 0,-1-1 0,2 0 0,13 6 0,0-1-52,-21-10-67,0 0 0,0-1-1,0 0 1,0 0-1,0 0 1,1 0 0,-1-1-1,1 0 1,-1 0-1,7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4:55.368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24575,'0'3'0,"1"1"0,0 0 0,0-1 0,0 1 0,1-1 0,-1 1 0,1-1 0,0 0 0,0 0 0,0 0 0,0 0 0,0 0 0,1 0 0,0 0 0,-1-1 0,1 1 0,0-1 0,0 0 0,0 0 0,5 2 0,-3 0 0,1 0 0,-1 0 0,0 1 0,0 0 0,4 6 0,12 19 0,-16-21 0,0 0 0,1 0 0,0-1 0,1 0 0,0 0 0,1-1 0,-1 1 0,1-2 0,15 11 0,-6-7 0,0 0 0,-1 1 0,-1 1 0,0 0 0,23 25 0,-31-31-163,0 0 0,1 0 0,0 0 0,0-1 0,11 6 0,-16-10-224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4:57.58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24575,'0'5'0,"0"0"0,1-1 0,-1 1 0,1 0 0,0-1 0,1 1 0,-1-1 0,1 0 0,0 1 0,0-1 0,0 0 0,0 0 0,1 0 0,0 0 0,0-1 0,5 6 0,4 2 0,1-1 0,0 0 0,22 12 0,17 12 0,-15-7 12,-21-16-471,-1 1 0,17 16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4:59.693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0 24575,'1'4'0,"1"-1"0,0 0 0,0 1 0,0-1 0,0 0 0,1 0 0,-1 0 0,1-1 0,0 1 0,0 0 0,0-1 0,4 3 0,6 6 0,19 23 0,-21-22 0,0 0 0,1-1 0,0 0 0,20 14 0,-9-11-110,71 42-1145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02.317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1 24575,'335'0'0,"-288"8"-1365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05.626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479 0 24404,'-478'323'0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52.671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24575,'2'3'0,"0"0"0,0-1 0,0 1 0,0 0 0,0 0 0,-1 0 0,0 0 0,2 5 0,10 17 0,54 34 0,-55-47 0,1 0 0,0 0 0,19 12 0,19 17 0,-40-32 0,1 0 0,-1-1 0,2 0 0,-1-1 0,24 10 0,69 20 0,-105-37 0,71 20 0,-35-14-40,-25-5-181,0 0 0,0 2 0,0-1 0,-1 1 1,17 8-1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13.550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221 196 24570,'1'0'0,"-1"1"0,1 0 0,1 0 0,0 0 0,1 0 0,0-1 0,0 1 0,0 0 0,2 0 0,-1-1 0,1 1 0,0-1 0,0 0 0,0 0 0,1-1 0,0 0 0,0 0 0,0 0 0,1-1 0,-1 0 0,1-1 0,-1 0 0,0 0 0,0 0 0,0-2 0,0 1 0,-1-1 0,0 0 0,0 0 0,-1-1 0,0 0 0,-1 0 0,1 0 0,-3 0 0,1-1 0,0 0 0,-2 0 0,0 1 0,-1-1 0,-1 0 0,0 0 0,-1 1 0,0-1 0,-2 1 0,1-1 0,-2 1 0,0 1 0,0-1 0,-1 1 0,-1 0 0,0 1 0,-1 0 0,0 1 0,-1-1 0,1 1 0,-2 0 0,1 1 0,-1 0 0,1 0 0,-2 2 0,1-1 0,0 0 0,0 1 0,0 0 0,0 0 0,0 1 0,1 0 0,-1-1 0,1 2 0,1-1 0,-1 1 0,0-1 0,2 1 0,0 0 0,-1-1 0,2 1 0,0 0 0,0-1 0,1 0 0,0 1 0,0-1 0,2 0 0,-1 0 0,1 0 0,1 0 0,-1 0 0,2 0 0,-1-1 0,1 0 0,0 0 0,1 0 0,-1 0 0,2 0 0,-1 0 0,0 0 0,1 0 0,0 0 0,1 1 0,-1 0 0,1 1 0,-1 0 0,0-1 0,0 1 0,0 0 0,0 2 0,1-2 0,-1 3 0,0-1 0,0 0 0,0 1 0,1 1 0,-1 0 0,0 0 0,0 1 0,1 0 0,-1 1 0,1 0 0,0 0 0,-1 2 0,1-1 0,0 0 0,1 1 0,-1 1 0,1-1 0,0 0 0,0 1 0,1-1 0,0 1 0,0 0 0,1-1 0,-1 1 0,2-1 0,-1 0 0,1-1 0,0 1 0,0-1 0,0 0 0,1 0 0,1-2 0,-1 0 0,0 0 0,1-1 0,0-1 0,0 0 0,-1 0 0,2-1 0,-1-2 0,0 1 0,1-1 0,-1-2 0,-1 0 0,2 0 0,-1-1 0,-1-1 0,0 0 0,1-1 0,-1 0 0,-1-1 0,1-1 0,-2 1 0,1-2 0,-1 1 0,0-1 0,0-1 0,-2 2 0,2-2 0,-3 0 0,2 0 0,-2 0 0,1 0 0,-2 0 0,0 0 0,0 1 0,0 0 0,0-1 0,-1 1 0,0 0 0,0 1 0,-1 0 0,1 0 0,-1 1 0,0 0 0,1 0 0,-1 1 0,0 0 0,0 1 0,1-1 0,-1 2 0,1-1 0,0 1 0,1 0 0,-1 1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19.81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120 147 24480,'0'1'0,"1"-1"0,-1 0 0,1 1 0,0 1 0,0-1 0,1-1 0,0 2 0,-1 0 0,2-2 0,-1 2 0,0 0 0,2-2 0,-1 2 0,0-1 0,0 0 0,1 0 0,-1-1 0,1 1 0,0 0 0,1-1 0,-1 0 0,0 0 0,1-1 0,-1 0 0,1 0 0,-1 0 0,0-1 0,0 1 0,0-1 0,0 0 0,0-1 0,-1 0 0,0 1 0,0-2 0,-1 0 0,0 1 0,0-1 0,0 0 0,-2 0 0,1-1 0,0 1 0,-2 0 0,1 0 0,-1-1 0,0 0 0,-1 0 0,0 0 0,-1 1 0,0 0 0,0-1 0,-1 1 0,0-1 0,-1 1 0,0 0 0,1 0 0,-1 0 0,-1 0 0,0 1 0,0 0 0,0-1 0,0 1 0,0 0 0,-1 1 0,1-1 0,0 1 0,-1-1 0,1 2 0,-1-1 0,2 0 0,-2 1 0,2-1 0,-1 1 0,1 0 0,-1 0 0,1 0 0,0 1 0,1-1 0,0 0 0,0 0 0,0 1 0,0-1 0,1 1 0,1 0 0,-1 0 0,1-1 0,0 1 0,0 0 0,0-1 0,2 1 0,-2-1 0,1 1 0,0 0 0,1-1 0,0 1 0,-1 0 0,2 0 0,-1 1 0,0 0 0,0 0 0,-1 0 0,1-1 0,0 2 0,-1 0 0,0-1 0,1 1 0,-1 0 0,1 1 0,-2-1 0,1 1 0,0 0 0,0 1 0,-1 0 0,1 0 0,0 0 0,-1 0 0,1 1 0,-1 1 0,0-1 0,1 0 0,-1 2 0,1-2 0,0 2 0,-1-1 0,1 0 0,0 1 0,0 0 0,0-1 0,0 2 0,1-2 0,0 1 0,0 0 0,0 0 0,1 0 0,-1-1 0,2 1 0,-1-1 0,0 0 0,1 0 0,0 0 0,0-1 0,0 0 0,1 0 0,0 0 0,0-1 0,0-1 0,1 1 0,-1-2 0,1 1 0,0-1 0,0 0 0,0-1 0,0 0 0,1 0 0,-1-1 0,0 0 0,0-1 0,1 0 0,-1 0 0,0-1 0,0 1 0,-1-2 0,1 1 0,-1-1 0,1-1 0,-1 1 0,0 0 0,-1 0 0,1-1 0,-1 0 0,0 1 0,0-1 0,0 0 0,-1 0 0,0 0 0,0 0 0,0 1 0,-1-1 0,1 1 0,-1 0 0,0 0 0,0 0 0,0 1 0,-1-1 0,1 2 0,-1-1 0,1 1 0,-1-1 0,1 1 0,-1 0 0,1 1 0,0-1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22.579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1 1 23892,'791'0'0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29.214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417 35 24575,'-6'1'0,"0"1"0,1-1 0,-1 1 0,1 0 0,-1 1 0,1-1 0,0 1 0,-6 4 0,-11 5 0,-80 45 0,69-37 0,-1 2 0,1 1 0,1 2 0,2 2 0,-34 35 0,64-62 0,0 1 0,-1-1 0,1 1 0,0-1 0,0 1 0,0-1 0,-1 0 0,1 1 0,0-1 0,0 0 0,-1 1 0,1-1 0,0 0 0,-1 1 0,1-1 0,-1 0 0,1 0 0,0 1 0,-1-1 0,1 0 0,-1 0 0,1 0 0,0 1 0,-1-1 0,1 0 0,-1 0 0,1 0 0,-1 0 0,1 0 0,-1 0 0,0 0 0,5-15 0,0-3 0,0-15 0,-4 25 0,1 0 0,0 0 0,0 0 0,1 0 0,0 1 0,0-1 0,1 0 0,0 1 0,8-14 0,5-5 0,-12 18 0,1 0 0,0 0 0,1 1 0,9-11 0,-11 15 0,-1 0 0,0 1 0,1 0 0,-1 0 0,1 0 0,-1 0 0,1 0 0,0 1 0,0-1 0,0 1 0,0 0 0,0 1 0,0-1 0,4 0 0,49 0 0,-42 2 0,0-2 0,-1 1 0,1-2 0,0 0 0,-1 0 0,16-6 0,9-8 0,-30 12 0,0 0 0,1 0 0,-1 1 0,1 0 0,-1 1 0,1 0 0,0 1 0,13-1 0,189 3-1365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25:35.48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0 446 24575,'19'1'0,"-1"-2"0,1 0 0,-1-1 0,0-1 0,29-9 0,-8 2 0,-25 7 0,1-1 0,20-9 0,-27 10 0,-1 1 0,1 0 0,0 0 0,-1 1 0,12-1 0,-10 1 0,0 0 0,0-1 0,0 1 0,9-5 0,20-9 0,-2-2 0,0-2 0,-1-1 0,51-39 0,-60 35 0,-20 18 0,0 0 0,0 1 0,0 0 0,1 0 0,10-6 0,-10 6 0,0 0 0,0 0 0,0-1 0,-1 0 0,0 0 0,0 0 0,0-1 0,-1 0 0,5-9 0,21-23 0,-28 35 16,0 0-1,0 0 1,-1 0 0,1-1-1,-1 0 1,0 1-1,3-10 1,8-16-1506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02.478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24575,'6'3'0,"-1"-1"0,0 1 0,0 0 0,0 1 0,8 6 0,-8-5 0,3 2 0,0 0 0,0 1 0,-1 1 0,10 14 0,-11-14 0,0-1 0,1 0 0,0 0 0,0 0 0,15 11 0,-4-8-5,0-1-1,25 11 1,-12-6-1344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02.61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1 24575,'31'1'-1760,"-1"2"-1,34 8 1,-10-1 257,-15-6 3211,1-2 0,67-6 0,-8 1-1413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44.996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24575,'3'2'0,"0"1"0,0-1 0,-1 0 0,1 1 0,-1 0 0,1-1 0,-1 1 0,0 0 0,0 0 0,0 0 0,2 7 0,3 1 0,10 14 0,-11-15 0,0-1 0,0 1 0,1-1 0,1-1 0,-1 1 0,1-1 0,1-1 0,-1 1 0,1-2 0,19 12 0,-17-12 0,0 2 0,-1-1 0,19 18 0,10 7 0,-19-17 0,1-1 0,0-2 0,2 0 0,-1-1 0,1-1 0,36 10 0,64 14 0,-90-24 0,1-2 0,59 6 0,-51-9-38,-11-1-626,34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39:47.51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0 24575,'4'2'0,"0"0"0,0-1 0,0 1 0,-1 1 0,1-1 0,-1 0 0,1 1 0,-1 0 0,4 3 0,5 4 0,15 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0:40:05.362"/>
    </inkml:context>
    <inkml:brush xml:id="br0">
      <inkml:brushProperty name="width" value="0.1" units="cm"/>
      <inkml:brushProperty name="height" value="0.1" units="cm"/>
      <inkml:brushProperty name="color" value="#C8FCD8"/>
    </inkml:brush>
  </inkml:definitions>
  <inkml:trace contextRef="#ctx0" brushRef="#br0">0 98 24575,'5'1'0,"1"1"0,-1-1 0,0 1 0,0 0 0,0 0 0,0 0 0,-1 1 0,1 0 0,-1 0 0,6 4 0,10 7 0,-7-6 0,25 11 0,-36-19 0,-1 1 0,0-1 0,1 0 0,-1 1 0,1-1 0,-1 0 0,1 0 0,-1 0 0,1 0 0,-1 0 0,1-1 0,-1 1 0,1 0 0,-1-1 0,1 1 0,-1-1 0,0 1 0,1-1 0,-1 0 0,0 0 0,1 1 0,-1-1 0,0 0 0,2-2 0,6-6 0,0-1 0,0-1 0,13-19 0,-19 24 0,0 0 0,-1 1 0,1-1 0,-1 0 0,-1 0 0,1 0 0,-1 0 0,0-1 0,0 1 0,0-9 0,-2 14 0,1 0 0,0 0 0,0 1 0,0-1 0,0 0 0,0 1 0,0-1 0,0 0 0,0 0 0,0 1 0,0-1 0,0 0 0,0 0 0,0 1 0,0-1 0,1 0 0,-1 1 0,0-1 0,1 0 0,-1 1 0,0-1 0,1 1 0,-1-1 0,1 0 0,-1 1 0,1-1 0,-1 1 0,1-1 0,0 1 0,-1 0 0,1-1 0,-1 1 0,1 0 0,0-1 0,1 1 0,-1 0 0,0 0 0,0 1 0,-1 0 0,1-1 0,0 1 0,0-1 0,0 1 0,0 0 0,0 0 0,-1 0 0,1-1 0,0 1 0,-1 0 0,1 0 0,-1 0 0,1 0 0,-1 0 0,1 0 0,-1 0 0,0 0 0,1 0 0,-1 0 0,0 0 0,0 2 0,4 28-67,-4-26-9,0 0-1,1 0 1,-1 0 0,1 0-1,0-1 1,0 1 0,0 0-1,1-1 1,0 1-1,0-1 1,0 1 0,0-1-1,0 0 1,1 0 0,0 0-1,4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3670A-90CB-4118-9F6C-FBBA83BF5CE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7F2E6-1C0B-4D7A-8E14-EF01B6C5A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F2E6-1C0B-4D7A-8E14-EF01B6C5AE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F2E6-1C0B-4D7A-8E14-EF01B6C5AE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7F2E6-1C0B-4D7A-8E14-EF01B6C5AE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0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203-726C-5DA7-FF37-A020182C2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925D-32E4-6A44-05E1-4CD9250B9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2F2-67EE-8239-F40A-C958F421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80F-D75F-F32D-683E-66D020B2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F076-070B-6E33-5758-93B180AE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16BE-F681-FBEB-2EFC-FFE589E2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CCFF2-EF41-E80E-5D72-C169FA6D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B256-B76B-28F5-C612-68C15035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8E59-D2CD-BE2B-E5A7-76DD4313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61356-3AFA-FCA1-518D-639BDC1E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488A7-5E2A-B4B0-00ED-B8F9CFA89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86C0C-7D05-279F-E221-B78F4B72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227-7949-B51F-C485-295F5A23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D102-69E9-4555-4B1C-0B8F2AB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8F67-BA87-3D93-5CFD-D29F8DF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DE9F-FC71-EF67-738F-5A358F24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C50B-3FC5-54CF-A39B-DBBB06AEB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392B-60A2-E419-01CE-3BD6087E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EA3C-F9AC-9E1F-8C65-D4993EED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B587-80A0-68E4-1B7C-C45896A6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5AEF-F57F-CD5A-CBEB-D53BBE30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E70A8-3EE2-A7BC-7D1B-13AD556CD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DC1E-29DB-311A-920D-34BC84F8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09DC-0245-0F1E-2823-CED0590A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64CE-9966-9785-9D33-C3CB18A0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C062-DFEE-DA83-2CF2-CA1EC429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C51F-5D2F-4567-6C6F-5E38A2992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5217E-FCC6-BE31-B996-F516B9211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934F-AE2F-5638-B8E9-9B559C42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13C2-7B87-5C56-5214-E197419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E5985-2C13-3800-2FEB-4FAF2779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3DB2-B5E1-C282-03C9-DAE7879F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6CDA-D56B-11D4-3C44-B34C515B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EDA6-487D-C69C-6813-940F15999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ADD0C-E1B9-70B8-476C-211AF793C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4814D-222E-3073-D4F8-2200A041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88DC6-67B0-C44E-DF03-4EF36D9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30E93-DB7C-B96C-AF95-9BBDABB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A45481-35E2-EEB7-C3E4-5895A649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900E-FD7C-E0E0-B931-27A9438E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3B589-D95A-E485-69CC-E59FB329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95156-2D18-D090-992C-88502FF0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7187A-A84D-8B3B-881D-B58BF0AC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4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C7571-3890-87FF-29ED-6F91A86E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00D7F-A8D3-38C3-AB23-1A052D96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FFD2A-9205-B811-B95E-BE036838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DEA4-F22E-743F-9034-FFBB58E2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79DF-38DF-70C1-EA30-3F3CE34E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50FA3-18B3-8D3D-E569-DBD6FAE3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9ABB4-AC79-2731-576B-74994C55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4FCB-2A7F-7BC7-D537-4400F705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BBF3D-BB11-B631-3C3B-FC34E8BF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8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3023-84FE-1573-E41D-84B10ADE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6ED5A-0F12-0F15-1DBC-EE4E6DD21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AB67B-1DD7-4022-35CD-F08BC587B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0CCA-0AD7-FABE-62D9-7AAF023A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60BD-4B42-E862-8293-85D83A83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87DE7-DC32-B02C-0CCF-17414173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E5445-A361-D8B7-6361-C2CA3587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1DE0-CAC3-312F-E01F-52AECA01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15E4-F7E2-A6B8-B9D8-2E4BAA2C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1308F-3421-466B-9C92-03F516F68E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EC0E-A3E8-AEAE-6B6A-FE68FF6AA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1CF-9C25-63F3-43EC-8F1AAB41C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1EB2B-046A-498B-830F-66045540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9.xml"/><Relationship Id="rId42" Type="http://schemas.openxmlformats.org/officeDocument/2006/relationships/image" Target="../media/image60.png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73.png"/><Relationship Id="rId84" Type="http://schemas.openxmlformats.org/officeDocument/2006/relationships/image" Target="../media/image81.png"/><Relationship Id="rId89" Type="http://schemas.openxmlformats.org/officeDocument/2006/relationships/customXml" Target="../ink/ink42.xml"/><Relationship Id="rId16" Type="http://schemas.openxmlformats.org/officeDocument/2006/relationships/image" Target="../media/image46.png"/><Relationship Id="rId11" Type="http://schemas.openxmlformats.org/officeDocument/2006/relationships/customXml" Target="../ink/ink4.xml"/><Relationship Id="rId32" Type="http://schemas.openxmlformats.org/officeDocument/2006/relationships/image" Target="../media/image54.png"/><Relationship Id="rId37" Type="http://schemas.openxmlformats.org/officeDocument/2006/relationships/customXml" Target="../ink/ink17.xml"/><Relationship Id="rId53" Type="http://schemas.openxmlformats.org/officeDocument/2006/relationships/customXml" Target="../ink/ink24.xml"/><Relationship Id="rId58" Type="http://schemas.openxmlformats.org/officeDocument/2006/relationships/image" Target="../media/image68.png"/><Relationship Id="rId74" Type="http://schemas.openxmlformats.org/officeDocument/2006/relationships/image" Target="../media/image76.png"/><Relationship Id="rId79" Type="http://schemas.openxmlformats.org/officeDocument/2006/relationships/customXml" Target="../ink/ink37.xml"/><Relationship Id="rId5" Type="http://schemas.openxmlformats.org/officeDocument/2006/relationships/customXml" Target="../ink/ink1.xml"/><Relationship Id="rId90" Type="http://schemas.openxmlformats.org/officeDocument/2006/relationships/image" Target="../media/image84.png"/><Relationship Id="rId22" Type="http://schemas.openxmlformats.org/officeDocument/2006/relationships/image" Target="../media/image49.png"/><Relationship Id="rId27" Type="http://schemas.openxmlformats.org/officeDocument/2006/relationships/customXml" Target="../ink/ink12.xml"/><Relationship Id="rId43" Type="http://schemas.openxmlformats.org/officeDocument/2006/relationships/customXml" Target="../ink/ink19.xml"/><Relationship Id="rId48" Type="http://schemas.openxmlformats.org/officeDocument/2006/relationships/image" Target="../media/image63.png"/><Relationship Id="rId64" Type="http://schemas.openxmlformats.org/officeDocument/2006/relationships/image" Target="../media/image71.png"/><Relationship Id="rId69" Type="http://schemas.openxmlformats.org/officeDocument/2006/relationships/customXml" Target="../ink/ink32.xml"/><Relationship Id="rId8" Type="http://schemas.openxmlformats.org/officeDocument/2006/relationships/image" Target="../media/image42.png"/><Relationship Id="rId51" Type="http://schemas.openxmlformats.org/officeDocument/2006/relationships/customXml" Target="../ink/ink23.xml"/><Relationship Id="rId72" Type="http://schemas.openxmlformats.org/officeDocument/2006/relationships/image" Target="../media/image75.png"/><Relationship Id="rId80" Type="http://schemas.openxmlformats.org/officeDocument/2006/relationships/image" Target="../media/image79.png"/><Relationship Id="rId85" Type="http://schemas.openxmlformats.org/officeDocument/2006/relationships/customXml" Target="../ink/ink40.xml"/><Relationship Id="rId93" Type="http://schemas.openxmlformats.org/officeDocument/2006/relationships/customXml" Target="../ink/ink44.xml"/><Relationship Id="rId3" Type="http://schemas.openxmlformats.org/officeDocument/2006/relationships/image" Target="../media/image32.svg"/><Relationship Id="rId12" Type="http://schemas.openxmlformats.org/officeDocument/2006/relationships/image" Target="../media/image4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57.png"/><Relationship Id="rId46" Type="http://schemas.openxmlformats.org/officeDocument/2006/relationships/image" Target="../media/image62.png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48.png"/><Relationship Id="rId41" Type="http://schemas.openxmlformats.org/officeDocument/2006/relationships/customXml" Target="../ink/ink18.xml"/><Relationship Id="rId54" Type="http://schemas.openxmlformats.org/officeDocument/2006/relationships/image" Target="../media/image66.png"/><Relationship Id="rId62" Type="http://schemas.openxmlformats.org/officeDocument/2006/relationships/image" Target="../media/image70.png"/><Relationship Id="rId70" Type="http://schemas.openxmlformats.org/officeDocument/2006/relationships/image" Target="../media/image74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83.png"/><Relationship Id="rId91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43.png"/><Relationship Id="rId31" Type="http://schemas.openxmlformats.org/officeDocument/2006/relationships/customXml" Target="../ink/ink14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image" Target="../media/image69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78.png"/><Relationship Id="rId81" Type="http://schemas.openxmlformats.org/officeDocument/2006/relationships/customXml" Target="../ink/ink38.xml"/><Relationship Id="rId86" Type="http://schemas.openxmlformats.org/officeDocument/2006/relationships/image" Target="../media/image82.png"/><Relationship Id="rId94" Type="http://schemas.openxmlformats.org/officeDocument/2006/relationships/image" Target="../media/image86.png"/><Relationship Id="rId4" Type="http://schemas.openxmlformats.org/officeDocument/2006/relationships/image" Target="../media/image40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47.png"/><Relationship Id="rId39" Type="http://schemas.openxmlformats.org/officeDocument/2006/relationships/image" Target="../media/image58.png"/><Relationship Id="rId34" Type="http://schemas.openxmlformats.org/officeDocument/2006/relationships/image" Target="../media/image55.png"/><Relationship Id="rId50" Type="http://schemas.openxmlformats.org/officeDocument/2006/relationships/image" Target="../media/image64.png"/><Relationship Id="rId55" Type="http://schemas.openxmlformats.org/officeDocument/2006/relationships/customXml" Target="../ink/ink25.xml"/><Relationship Id="rId76" Type="http://schemas.openxmlformats.org/officeDocument/2006/relationships/image" Target="../media/image77.png"/><Relationship Id="rId7" Type="http://schemas.openxmlformats.org/officeDocument/2006/relationships/customXml" Target="../ink/ink2.xml"/><Relationship Id="rId71" Type="http://schemas.openxmlformats.org/officeDocument/2006/relationships/customXml" Target="../ink/ink33.xml"/><Relationship Id="rId92" Type="http://schemas.openxmlformats.org/officeDocument/2006/relationships/image" Target="../media/image85.png"/><Relationship Id="rId2" Type="http://schemas.openxmlformats.org/officeDocument/2006/relationships/image" Target="../media/image31.png"/><Relationship Id="rId29" Type="http://schemas.openxmlformats.org/officeDocument/2006/relationships/customXml" Target="../ink/ink13.xml"/><Relationship Id="rId24" Type="http://schemas.openxmlformats.org/officeDocument/2006/relationships/image" Target="../media/image50.png"/><Relationship Id="rId40" Type="http://schemas.openxmlformats.org/officeDocument/2006/relationships/image" Target="../media/image59.png"/><Relationship Id="rId45" Type="http://schemas.openxmlformats.org/officeDocument/2006/relationships/customXml" Target="../ink/ink20.xml"/><Relationship Id="rId66" Type="http://schemas.openxmlformats.org/officeDocument/2006/relationships/image" Target="../media/image72.png"/><Relationship Id="rId87" Type="http://schemas.openxmlformats.org/officeDocument/2006/relationships/customXml" Target="../ink/ink41.xml"/><Relationship Id="rId61" Type="http://schemas.openxmlformats.org/officeDocument/2006/relationships/customXml" Target="../ink/ink28.xml"/><Relationship Id="rId82" Type="http://schemas.openxmlformats.org/officeDocument/2006/relationships/image" Target="../media/image80.png"/><Relationship Id="rId19" Type="http://schemas.openxmlformats.org/officeDocument/2006/relationships/customXml" Target="../ink/ink8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16.xml"/><Relationship Id="rId56" Type="http://schemas.openxmlformats.org/officeDocument/2006/relationships/image" Target="../media/image67.png"/><Relationship Id="rId77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Relationship Id="rId9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4B5FD-F0B2-CF85-8BE6-8299322DCA35}"/>
              </a:ext>
            </a:extLst>
          </p:cNvPr>
          <p:cNvSpPr txBox="1"/>
          <p:nvPr/>
        </p:nvSpPr>
        <p:spPr>
          <a:xfrm>
            <a:off x="4638367" y="776125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ECEN 5743 Deep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F7AF-4A9E-B344-2847-07E19449D0EB}"/>
              </a:ext>
            </a:extLst>
          </p:cNvPr>
          <p:cNvSpPr txBox="1"/>
          <p:nvPr/>
        </p:nvSpPr>
        <p:spPr>
          <a:xfrm>
            <a:off x="5152103" y="4557250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ell MT" panose="02020503060305020303" pitchFamily="18" charset="0"/>
              </a:rPr>
              <a:t>Dr. Martin Hagan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6471F-92E2-322F-E9E7-0A506A0C8599}"/>
              </a:ext>
            </a:extLst>
          </p:cNvPr>
          <p:cNvSpPr txBox="1"/>
          <p:nvPr/>
        </p:nvSpPr>
        <p:spPr>
          <a:xfrm>
            <a:off x="5018743" y="5718844"/>
            <a:ext cx="22242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Bell MT"/>
              </a:rPr>
              <a:t>Hridi Prova Debnath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C3D9B-AA45-B05A-8AD7-AF904B188D6F}"/>
              </a:ext>
            </a:extLst>
          </p:cNvPr>
          <p:cNvSpPr txBox="1"/>
          <p:nvPr/>
        </p:nvSpPr>
        <p:spPr>
          <a:xfrm>
            <a:off x="5289754" y="5346741"/>
            <a:ext cx="161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Bell MT" panose="02020503060305020303" pitchFamily="18" charset="0"/>
              </a:rPr>
              <a:t>Claudia Pauyac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735763-6DA2-9768-58E7-94B0F50EDB33}"/>
              </a:ext>
            </a:extLst>
          </p:cNvPr>
          <p:cNvSpPr txBox="1"/>
          <p:nvPr/>
        </p:nvSpPr>
        <p:spPr>
          <a:xfrm>
            <a:off x="2084247" y="2717515"/>
            <a:ext cx="8023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Convolutional Neural Networks for Emotion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5A576-4CA6-0F4F-6A7B-07FD78922DEE}"/>
              </a:ext>
            </a:extLst>
          </p:cNvPr>
          <p:cNvSpPr txBox="1"/>
          <p:nvPr/>
        </p:nvSpPr>
        <p:spPr>
          <a:xfrm>
            <a:off x="5242434" y="2338158"/>
            <a:ext cx="1707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Bell MT" panose="02020503060305020303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5237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1901C-0361-2667-DE98-230836240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87691-459F-C966-D879-29D064DC7877}"/>
              </a:ext>
            </a:extLst>
          </p:cNvPr>
          <p:cNvSpPr txBox="1"/>
          <p:nvPr/>
        </p:nvSpPr>
        <p:spPr>
          <a:xfrm>
            <a:off x="710381" y="430633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3.3. Progressive Training Strategy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CE196D3-E7B9-F662-956D-D6DC3F411913}"/>
              </a:ext>
            </a:extLst>
          </p:cNvPr>
          <p:cNvGrpSpPr/>
          <p:nvPr/>
        </p:nvGrpSpPr>
        <p:grpSpPr>
          <a:xfrm>
            <a:off x="904574" y="3668802"/>
            <a:ext cx="5300645" cy="2706195"/>
            <a:chOff x="904574" y="3499467"/>
            <a:chExt cx="5300645" cy="2706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A8E1A-840D-FAB1-2F03-892BC0902903}"/>
                </a:ext>
              </a:extLst>
            </p:cNvPr>
            <p:cNvSpPr txBox="1"/>
            <p:nvPr/>
          </p:nvSpPr>
          <p:spPr>
            <a:xfrm>
              <a:off x="904574" y="3499467"/>
              <a:ext cx="51914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u="sng">
                  <a:effectLst/>
                  <a:latin typeface="Bell MT" panose="02020503060305020303" pitchFamily="18" charset="0"/>
                </a:rPr>
                <a:t>Phase 1</a:t>
              </a:r>
              <a:r>
                <a:rPr lang="en-US" b="0" i="0">
                  <a:effectLst/>
                  <a:latin typeface="Bell MT" panose="02020503060305020303" pitchFamily="18" charset="0"/>
                </a:rPr>
                <a:t>: Feature extraction (Frozen base)</a:t>
              </a:r>
              <a:endParaRPr lang="en-US">
                <a:latin typeface="Bell MT" panose="020205030603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511A3-9FFB-B67F-2BA0-453DDB64002D}"/>
                </a:ext>
              </a:extLst>
            </p:cNvPr>
            <p:cNvSpPr txBox="1"/>
            <p:nvPr/>
          </p:nvSpPr>
          <p:spPr>
            <a:xfrm>
              <a:off x="904574" y="3841951"/>
              <a:ext cx="5191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>
                  <a:effectLst/>
                  <a:latin typeface="Bell MT" panose="02020503060305020303" pitchFamily="18" charset="0"/>
                </a:rPr>
                <a:t>Objective: </a:t>
              </a:r>
              <a:r>
                <a:rPr lang="en-US">
                  <a:effectLst/>
                  <a:latin typeface="Bell MT" panose="02020503060305020303" pitchFamily="18" charset="0"/>
                </a:rPr>
                <a:t>Learn task-specific patterns without altering pre-trained ResNet50 features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C00BEF-A8AB-995C-B6C6-53B4AA6B0883}"/>
                </a:ext>
              </a:extLst>
            </p:cNvPr>
            <p:cNvSpPr txBox="1"/>
            <p:nvPr/>
          </p:nvSpPr>
          <p:spPr>
            <a:xfrm>
              <a:off x="904574" y="4451159"/>
              <a:ext cx="5300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>
                  <a:latin typeface="Bell MT" panose="02020503060305020303" pitchFamily="18" charset="0"/>
                </a:rPr>
                <a:t>Why?</a:t>
              </a:r>
              <a:r>
                <a:rPr lang="en-US" b="1">
                  <a:effectLst/>
                  <a:latin typeface="Bell MT" panose="02020503060305020303" pitchFamily="18" charset="0"/>
                </a:rPr>
                <a:t> </a:t>
              </a:r>
              <a:endParaRPr lang="en-US">
                <a:effectLst/>
                <a:latin typeface="Bell MT" panose="020205030603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880BC-C5BB-5CDF-2537-53A964E5C1BE}"/>
                </a:ext>
              </a:extLst>
            </p:cNvPr>
            <p:cNvSpPr txBox="1"/>
            <p:nvPr/>
          </p:nvSpPr>
          <p:spPr>
            <a:xfrm>
              <a:off x="1194627" y="4728334"/>
              <a:ext cx="49013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Courier New" panose="02070309020205020404" pitchFamily="49" charset="0"/>
                <a:buChar char="o"/>
              </a:pPr>
              <a:r>
                <a:rPr lang="en-US">
                  <a:latin typeface="Bell MT" panose="02020503060305020303" pitchFamily="18" charset="0"/>
                </a:rPr>
                <a:t>ResNet50’s pre-trained features (trained on ImageNet) already detect edges, textures, and basic shapes</a:t>
              </a:r>
            </a:p>
            <a:p>
              <a:pPr marL="285750" indent="-285750" algn="just">
                <a:buFont typeface="Courier New" panose="02070309020205020404" pitchFamily="49" charset="0"/>
                <a:buChar char="o"/>
              </a:pPr>
              <a:r>
                <a:rPr lang="en-US">
                  <a:latin typeface="Bell MT" panose="02020503060305020303" pitchFamily="18" charset="0"/>
                </a:rPr>
                <a:t>Prevents "noisy" gradients from destabilizing the base early in training</a:t>
              </a:r>
            </a:p>
          </p:txBody>
        </p:sp>
      </p:grpSp>
      <p:pic>
        <p:nvPicPr>
          <p:cNvPr id="19" name="Graphic 18" descr="Line arrow: Counter-clockwise curve with solid fill">
            <a:extLst>
              <a:ext uri="{FF2B5EF4-FFF2-40B4-BE49-F238E27FC236}">
                <a16:creationId xmlns:a16="http://schemas.microsoft.com/office/drawing/2014/main" id="{7CA8CE4A-7B43-25EF-6FE6-A45DA59C7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69099" flipV="1">
            <a:off x="10459634" y="6028042"/>
            <a:ext cx="914400" cy="9144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75CB34D-82A2-E467-128A-A9B8831AA41B}"/>
              </a:ext>
            </a:extLst>
          </p:cNvPr>
          <p:cNvGrpSpPr/>
          <p:nvPr/>
        </p:nvGrpSpPr>
        <p:grpSpPr>
          <a:xfrm>
            <a:off x="3595701" y="844881"/>
            <a:ext cx="8503173" cy="5080482"/>
            <a:chOff x="1458248" y="923690"/>
            <a:chExt cx="8503173" cy="508048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4F01F89-4180-C4AD-E34A-5AC8577E840B}"/>
                </a:ext>
              </a:extLst>
            </p:cNvPr>
            <p:cNvGrpSpPr/>
            <p:nvPr/>
          </p:nvGrpSpPr>
          <p:grpSpPr>
            <a:xfrm>
              <a:off x="1458248" y="923690"/>
              <a:ext cx="8503173" cy="5080482"/>
              <a:chOff x="956116" y="1335482"/>
              <a:chExt cx="8503173" cy="508048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B74B6ED-B491-509F-0287-869290C29F90}"/>
                  </a:ext>
                </a:extLst>
              </p:cNvPr>
              <p:cNvSpPr txBox="1"/>
              <p:nvPr/>
            </p:nvSpPr>
            <p:spPr>
              <a:xfrm>
                <a:off x="2858785" y="1335482"/>
                <a:ext cx="4716996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b="1">
                    <a:latin typeface="Bell MT" panose="02020503060305020303" pitchFamily="18" charset="0"/>
                  </a:rPr>
                  <a:t>FEATURE EXTRACTION (FROZEN BASE)</a:t>
                </a:r>
                <a:endParaRPr lang="en-US" sz="1700">
                  <a:effectLst/>
                  <a:latin typeface="Bell MT" panose="02020503060305020303" pitchFamily="18" charset="0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E6E60EA-E1B5-9909-DCB4-2136ADCD3F04}"/>
                  </a:ext>
                </a:extLst>
              </p:cNvPr>
              <p:cNvGrpSpPr/>
              <p:nvPr/>
            </p:nvGrpSpPr>
            <p:grpSpPr>
              <a:xfrm>
                <a:off x="956116" y="1739482"/>
                <a:ext cx="8503173" cy="4676482"/>
                <a:chOff x="823757" y="1721552"/>
                <a:chExt cx="8503173" cy="4676482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22B1073C-B903-E9E5-B77A-A4A2DA1A0EAD}"/>
                    </a:ext>
                  </a:extLst>
                </p:cNvPr>
                <p:cNvGrpSpPr/>
                <p:nvPr/>
              </p:nvGrpSpPr>
              <p:grpSpPr>
                <a:xfrm>
                  <a:off x="1892100" y="1721552"/>
                  <a:ext cx="2667296" cy="2129689"/>
                  <a:chOff x="6910919" y="2029355"/>
                  <a:chExt cx="2667296" cy="2129689"/>
                </a:xfrm>
              </p:grpSpPr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7B066D54-15E7-A4FC-1826-7568394B2B03}"/>
                      </a:ext>
                    </a:extLst>
                  </p:cNvPr>
                  <p:cNvSpPr/>
                  <p:nvPr/>
                </p:nvSpPr>
                <p:spPr>
                  <a:xfrm>
                    <a:off x="6912075" y="2029355"/>
                    <a:ext cx="2664543" cy="2129689"/>
                  </a:xfrm>
                  <a:prstGeom prst="roundRect">
                    <a:avLst/>
                  </a:prstGeom>
                  <a:solidFill>
                    <a:srgbClr val="F9A5B3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ResNet50 Layers</a:t>
                    </a:r>
                    <a:b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Pre-trained weights (Frozen)</a:t>
                    </a:r>
                    <a:br>
                      <a: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br>
                      <a: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br>
                      <a: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br>
                      <a: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endParaRPr lang="en-US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3CA4D4C-9CF0-A64C-8642-9868C4B15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12075" y="3035208"/>
                    <a:ext cx="2664543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461825D-CF63-20DF-0AD5-50863C2F1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12500" y="3257754"/>
                    <a:ext cx="2664543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444EF93-7EC8-3CF9-36C8-2A12DE686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10919" y="3478982"/>
                    <a:ext cx="2664543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FF396E9-8692-8687-5F95-B25420926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13672" y="3708719"/>
                    <a:ext cx="2664543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0AA4B1D6-0A2B-FE3A-6E6F-FA5420575F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4500" y="3928050"/>
                    <a:ext cx="262520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CD2F6819-0C44-8601-AB99-4C9724D45ABD}"/>
                    </a:ext>
                  </a:extLst>
                </p:cNvPr>
                <p:cNvSpPr/>
                <p:nvPr/>
              </p:nvSpPr>
              <p:spPr>
                <a:xfrm>
                  <a:off x="5199356" y="2024438"/>
                  <a:ext cx="2816300" cy="1523915"/>
                </a:xfrm>
                <a:prstGeom prst="roundRect">
                  <a:avLst/>
                </a:prstGeom>
                <a:solidFill>
                  <a:srgbClr val="DFF4D8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0" b="1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Custom Head</a:t>
                  </a:r>
                  <a:br>
                    <a:rPr lang="en-US" sz="1700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r>
                    <a:rPr lang="en-US" sz="1600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Spatial-Channel Attention</a:t>
                  </a:r>
                </a:p>
                <a:p>
                  <a:pPr algn="ctr"/>
                  <a:r>
                    <a:rPr lang="en-US" sz="1600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Transformer block</a:t>
                  </a:r>
                </a:p>
                <a:p>
                  <a:pPr algn="just"/>
                  <a:r>
                    <a:rPr lang="en-US" sz="1600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Class-Specific Dense Layers</a:t>
                  </a:r>
                </a:p>
                <a:p>
                  <a:pPr algn="ctr"/>
                  <a:r>
                    <a:rPr lang="en-US" sz="1600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Fusion Layer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F8901246-FC72-BDD1-6433-A45821735DA2}"/>
                    </a:ext>
                  </a:extLst>
                </p:cNvPr>
                <p:cNvCxnSpPr>
                  <a:cxnSpLocks/>
                  <a:stCxn id="63" idx="3"/>
                  <a:endCxn id="52" idx="1"/>
                </p:cNvCxnSpPr>
                <p:nvPr/>
              </p:nvCxnSpPr>
              <p:spPr>
                <a:xfrm flipV="1">
                  <a:off x="4557799" y="2786396"/>
                  <a:ext cx="641557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Left Brace 53">
                  <a:extLst>
                    <a:ext uri="{FF2B5EF4-FFF2-40B4-BE49-F238E27FC236}">
                      <a16:creationId xmlns:a16="http://schemas.microsoft.com/office/drawing/2014/main" id="{17EE08C4-77CF-2383-F9DF-68732BABABAA}"/>
                    </a:ext>
                  </a:extLst>
                </p:cNvPr>
                <p:cNvSpPr/>
                <p:nvPr/>
              </p:nvSpPr>
              <p:spPr>
                <a:xfrm>
                  <a:off x="1602235" y="2727418"/>
                  <a:ext cx="206442" cy="1123823"/>
                </a:xfrm>
                <a:prstGeom prst="leftBrace">
                  <a:avLst>
                    <a:gd name="adj1" fmla="val 54274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E20188-D7D5-0C90-69F2-EA939C7D335D}"/>
                    </a:ext>
                  </a:extLst>
                </p:cNvPr>
                <p:cNvSpPr txBox="1"/>
                <p:nvPr/>
              </p:nvSpPr>
              <p:spPr>
                <a:xfrm>
                  <a:off x="823757" y="2996941"/>
                  <a:ext cx="98492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>
                      <a:effectLst/>
                      <a:latin typeface="Bell MT" panose="02020503060305020303" pitchFamily="18" charset="0"/>
                    </a:rPr>
                    <a:t>175 layers</a:t>
                  </a:r>
                  <a:endParaRPr lang="en-US" sz="1600"/>
                </a:p>
              </p:txBody>
            </p:sp>
            <p:sp>
              <p:nvSpPr>
                <p:cNvPr id="56" name="Arrow: Down 55">
                  <a:extLst>
                    <a:ext uri="{FF2B5EF4-FFF2-40B4-BE49-F238E27FC236}">
                      <a16:creationId xmlns:a16="http://schemas.microsoft.com/office/drawing/2014/main" id="{60885C6C-FAB7-9D18-CF2A-39B2AC326F8B}"/>
                    </a:ext>
                  </a:extLst>
                </p:cNvPr>
                <p:cNvSpPr/>
                <p:nvPr/>
              </p:nvSpPr>
              <p:spPr>
                <a:xfrm>
                  <a:off x="4672230" y="3527882"/>
                  <a:ext cx="412694" cy="441523"/>
                </a:xfrm>
                <a:prstGeom prst="downArrow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87FDF61-177C-6B53-28CE-C104C1704C03}"/>
                    </a:ext>
                  </a:extLst>
                </p:cNvPr>
                <p:cNvSpPr txBox="1"/>
                <p:nvPr/>
              </p:nvSpPr>
              <p:spPr>
                <a:xfrm>
                  <a:off x="3887282" y="3998542"/>
                  <a:ext cx="198258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>
                      <a:effectLst/>
                      <a:latin typeface="Bell MT" panose="02020503060305020303" pitchFamily="18" charset="0"/>
                    </a:rPr>
                    <a:t>Input Feature Map from ResNet50</a:t>
                  </a:r>
                  <a:endParaRPr lang="en-US" sz="16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: Rounded Corners 57">
                      <a:extLst>
                        <a:ext uri="{FF2B5EF4-FFF2-40B4-BE49-F238E27FC236}">
                          <a16:creationId xmlns:a16="http://schemas.microsoft.com/office/drawing/2014/main" id="{D5D6A6F4-7E10-4D69-2EF8-A5AD05185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5244" y="5033364"/>
                      <a:ext cx="1784524" cy="1364670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Optimizer/LR</a:t>
                      </a:r>
                      <a:br>
                        <a:rPr lang="en-US" sz="17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AdamW LR: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→3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(Cosine Decay)</a:t>
                      </a:r>
                    </a:p>
                  </p:txBody>
                </p:sp>
              </mc:Choice>
              <mc:Fallback xmlns="">
                <p:sp>
                  <p:nvSpPr>
                    <p:cNvPr id="58" name="Rectangle: Rounded Corners 57">
                      <a:extLst>
                        <a:ext uri="{FF2B5EF4-FFF2-40B4-BE49-F238E27FC236}">
                          <a16:creationId xmlns:a16="http://schemas.microsoft.com/office/drawing/2014/main" id="{D5D6A6F4-7E10-4D69-2EF8-A5AD0518516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244" y="5033364"/>
                      <a:ext cx="1784524" cy="136467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bg2">
                          <a:lumMod val="5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Arrow: Down 58">
                  <a:extLst>
                    <a:ext uri="{FF2B5EF4-FFF2-40B4-BE49-F238E27FC236}">
                      <a16:creationId xmlns:a16="http://schemas.microsoft.com/office/drawing/2014/main" id="{4F90F184-B7F5-2668-0681-7469F5D6FEAF}"/>
                    </a:ext>
                  </a:extLst>
                </p:cNvPr>
                <p:cNvSpPr/>
                <p:nvPr/>
              </p:nvSpPr>
              <p:spPr>
                <a:xfrm>
                  <a:off x="8129288" y="3527881"/>
                  <a:ext cx="412694" cy="441523"/>
                </a:xfrm>
                <a:prstGeom prst="downArrow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D8EC29E-5133-2066-DC6B-667C11643473}"/>
                    </a:ext>
                  </a:extLst>
                </p:cNvPr>
                <p:cNvSpPr txBox="1"/>
                <p:nvPr/>
              </p:nvSpPr>
              <p:spPr>
                <a:xfrm>
                  <a:off x="7344341" y="3998542"/>
                  <a:ext cx="1982589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0" i="0">
                      <a:effectLst/>
                      <a:latin typeface="Bell MT" panose="02020503060305020303" pitchFamily="18" charset="0"/>
                    </a:rPr>
                    <a:t>Output</a:t>
                  </a:r>
                </a:p>
                <a:p>
                  <a:pPr algn="ctr"/>
                  <a:r>
                    <a:rPr lang="en-US" sz="1600" b="0" i="0">
                      <a:effectLst/>
                      <a:latin typeface="Bell MT" panose="02020503060305020303" pitchFamily="18" charset="0"/>
                    </a:rPr>
                    <a:t>neurons</a:t>
                  </a:r>
                  <a:endParaRPr lang="en-US" sz="1600"/>
                </a:p>
              </p:txBody>
            </p:sp>
            <p:sp>
              <p:nvSpPr>
                <p:cNvPr id="61" name="Left Brace 60">
                  <a:extLst>
                    <a:ext uri="{FF2B5EF4-FFF2-40B4-BE49-F238E27FC236}">
                      <a16:creationId xmlns:a16="http://schemas.microsoft.com/office/drawing/2014/main" id="{A6A2D130-3692-219C-A2A9-1A5BA02BBFC9}"/>
                    </a:ext>
                  </a:extLst>
                </p:cNvPr>
                <p:cNvSpPr/>
                <p:nvPr/>
              </p:nvSpPr>
              <p:spPr>
                <a:xfrm rot="16200000">
                  <a:off x="6504287" y="3253237"/>
                  <a:ext cx="206442" cy="2816301"/>
                </a:xfrm>
                <a:prstGeom prst="leftBrace">
                  <a:avLst>
                    <a:gd name="adj1" fmla="val 54274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9F2854A-4F26-7577-5091-8CD885A5B0D2}"/>
                    </a:ext>
                  </a:extLst>
                </p:cNvPr>
                <p:cNvSpPr txBox="1"/>
                <p:nvPr/>
              </p:nvSpPr>
              <p:spPr>
                <a:xfrm>
                  <a:off x="5943620" y="4705601"/>
                  <a:ext cx="132777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>
                      <a:latin typeface="Bell MT" panose="02020503060305020303" pitchFamily="18" charset="0"/>
                    </a:rPr>
                    <a:t>3</a:t>
                  </a:r>
                  <a:r>
                    <a:rPr lang="en-US" sz="1600" b="0" i="0">
                      <a:effectLst/>
                      <a:latin typeface="Bell MT" panose="02020503060305020303" pitchFamily="18" charset="0"/>
                    </a:rPr>
                    <a:t>0 epochs</a:t>
                  </a:r>
                  <a:endParaRPr lang="en-US" sz="1600"/>
                </a:p>
              </p:txBody>
            </p:sp>
          </p:grp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E8D0D23-8BC4-9EAA-8642-E9C49CD6558B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 flipV="1">
              <a:off x="8650147" y="2388699"/>
              <a:ext cx="641557" cy="38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83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42B35C-CEB3-CB8C-B2D2-09C9AEFAD862}"/>
              </a:ext>
            </a:extLst>
          </p:cNvPr>
          <p:cNvSpPr txBox="1"/>
          <p:nvPr/>
        </p:nvSpPr>
        <p:spPr>
          <a:xfrm>
            <a:off x="602103" y="1397263"/>
            <a:ext cx="8355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Phase 2</a:t>
            </a:r>
            <a:r>
              <a:rPr lang="en-US" b="0" i="0">
                <a:effectLst/>
                <a:latin typeface="Bell MT" panose="02020503060305020303" pitchFamily="18" charset="0"/>
              </a:rPr>
              <a:t>: Fine-tuning (Gradual layer unfreezing)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33FB3-C415-DD36-34F6-B4F9606B81D5}"/>
              </a:ext>
            </a:extLst>
          </p:cNvPr>
          <p:cNvSpPr txBox="1"/>
          <p:nvPr/>
        </p:nvSpPr>
        <p:spPr>
          <a:xfrm>
            <a:off x="602104" y="1851819"/>
            <a:ext cx="761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Objective: </a:t>
            </a:r>
            <a:r>
              <a:rPr lang="en-US">
                <a:effectLst/>
                <a:latin typeface="Bell MT" panose="02020503060305020303" pitchFamily="18" charset="0"/>
              </a:rPr>
              <a:t>Gradually adapt ResNet50 to emotion-specific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76957-14D5-C5B5-E1AC-C8990599E03E}"/>
              </a:ext>
            </a:extLst>
          </p:cNvPr>
          <p:cNvSpPr txBox="1"/>
          <p:nvPr/>
        </p:nvSpPr>
        <p:spPr>
          <a:xfrm>
            <a:off x="602103" y="2307036"/>
            <a:ext cx="53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Implementation:</a:t>
            </a:r>
            <a:r>
              <a:rPr lang="en-US" b="1">
                <a:effectLst/>
                <a:latin typeface="Bell MT" panose="02020503060305020303" pitchFamily="18" charset="0"/>
              </a:rPr>
              <a:t> </a:t>
            </a:r>
            <a:endParaRPr lang="en-US">
              <a:effectLst/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2FC3C-A06B-6F5F-BF03-6766013EB4CB}"/>
              </a:ext>
            </a:extLst>
          </p:cNvPr>
          <p:cNvSpPr txBox="1"/>
          <p:nvPr/>
        </p:nvSpPr>
        <p:spPr>
          <a:xfrm>
            <a:off x="892155" y="2626291"/>
            <a:ext cx="7618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u="sng">
                <a:latin typeface="Bell MT" panose="02020503060305020303" pitchFamily="18" charset="0"/>
              </a:rPr>
              <a:t>Layers unfreezing</a:t>
            </a:r>
            <a:r>
              <a:rPr lang="en-US">
                <a:latin typeface="Bell MT" panose="02020503060305020303" pitchFamily="18" charset="0"/>
              </a:rPr>
              <a:t>: Unfreeze ResNet50 layers in stages (deep 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 shallow)</a:t>
            </a:r>
          </a:p>
          <a:p>
            <a:pPr algn="just"/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     1. </a:t>
            </a:r>
            <a:r>
              <a:rPr lang="en-US" b="1">
                <a:latin typeface="Bell MT" panose="02020503060305020303" pitchFamily="18" charset="0"/>
                <a:sym typeface="Wingdings" panose="05000000000000000000" pitchFamily="2" charset="2"/>
              </a:rPr>
              <a:t>Stage 1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: Layers 160-175 (final ResNet50 blocks, closest to head)</a:t>
            </a:r>
          </a:p>
          <a:p>
            <a:pPr algn="just"/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     2. </a:t>
            </a:r>
            <a:r>
              <a:rPr lang="en-US" b="1">
                <a:latin typeface="Bell MT" panose="02020503060305020303" pitchFamily="18" charset="0"/>
                <a:sym typeface="Wingdings" panose="05000000000000000000" pitchFamily="2" charset="2"/>
              </a:rPr>
              <a:t>Stage 2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: Layers 140-160 (mid-level blocks)</a:t>
            </a:r>
          </a:p>
          <a:p>
            <a:pPr algn="just"/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     3. </a:t>
            </a:r>
            <a:r>
              <a:rPr lang="en-US" b="1">
                <a:latin typeface="Bell MT" panose="02020503060305020303" pitchFamily="18" charset="0"/>
                <a:sym typeface="Wingdings" panose="05000000000000000000" pitchFamily="2" charset="2"/>
              </a:rPr>
              <a:t>Stage 3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: Layers 100-140 (earlier blocks)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AC211-9FD0-E4AD-4C74-E77180F9EFFB}"/>
              </a:ext>
            </a:extLst>
          </p:cNvPr>
          <p:cNvSpPr txBox="1"/>
          <p:nvPr/>
        </p:nvSpPr>
        <p:spPr>
          <a:xfrm>
            <a:off x="892156" y="4060788"/>
            <a:ext cx="8895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u="sng">
                <a:latin typeface="Bell MT" panose="02020503060305020303" pitchFamily="18" charset="0"/>
              </a:rPr>
              <a:t>Why deep </a:t>
            </a:r>
            <a:r>
              <a:rPr lang="en-US" u="sng">
                <a:latin typeface="Bell MT" panose="02020503060305020303" pitchFamily="18" charset="0"/>
                <a:sym typeface="Wingdings" panose="05000000000000000000" pitchFamily="2" charset="2"/>
              </a:rPr>
              <a:t> shallow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?</a:t>
            </a:r>
          </a:p>
          <a:p>
            <a:pPr algn="just"/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     1. Deeper layers encode high-level features (facial structures) critical for emotions</a:t>
            </a:r>
          </a:p>
          <a:p>
            <a:pPr algn="just"/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     2. Earlier layers detect generic patterns (edges) that need minimal adjustment</a:t>
            </a:r>
          </a:p>
          <a:p>
            <a:pPr algn="just"/>
            <a:endParaRPr lang="en-US">
              <a:latin typeface="Bell MT" panose="02020503060305020303" pitchFamily="18" charset="0"/>
            </a:endParaRPr>
          </a:p>
        </p:txBody>
      </p:sp>
      <p:pic>
        <p:nvPicPr>
          <p:cNvPr id="4" name="Graphic 3" descr="Line arrow: Counter-clockwise curve with solid fill">
            <a:extLst>
              <a:ext uri="{FF2B5EF4-FFF2-40B4-BE49-F238E27FC236}">
                <a16:creationId xmlns:a16="http://schemas.microsoft.com/office/drawing/2014/main" id="{33008F3C-0B70-1C53-530E-7836D3724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69099" flipV="1">
            <a:off x="10423811" y="6026256"/>
            <a:ext cx="914400" cy="914400"/>
          </a:xfrm>
          <a:prstGeom prst="rect">
            <a:avLst/>
          </a:prstGeom>
        </p:spPr>
      </p:pic>
      <p:pic>
        <p:nvPicPr>
          <p:cNvPr id="5" name="Graphic 4" descr="Line arrow: Counter-clockwise curve with solid fill">
            <a:extLst>
              <a:ext uri="{FF2B5EF4-FFF2-40B4-BE49-F238E27FC236}">
                <a16:creationId xmlns:a16="http://schemas.microsoft.com/office/drawing/2014/main" id="{101B380B-AFB0-7EBD-068B-1F9C637C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92186" flipV="1">
            <a:off x="10425132" y="-8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222786-B0A7-4B0F-79FA-78B84BE99959}"/>
              </a:ext>
            </a:extLst>
          </p:cNvPr>
          <p:cNvSpPr txBox="1"/>
          <p:nvPr/>
        </p:nvSpPr>
        <p:spPr>
          <a:xfrm>
            <a:off x="3931116" y="295065"/>
            <a:ext cx="43968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>
                <a:latin typeface="Bell MT" panose="02020503060305020303" pitchFamily="18" charset="0"/>
              </a:rPr>
              <a:t>PROGRESSIVE FINE-TUNING </a:t>
            </a:r>
            <a:r>
              <a:rPr lang="en-US" sz="1700">
                <a:latin typeface="Bell MT" panose="02020503060305020303" pitchFamily="18" charset="0"/>
              </a:rPr>
              <a:t>(50 epochs)</a:t>
            </a:r>
          </a:p>
        </p:txBody>
      </p:sp>
      <p:pic>
        <p:nvPicPr>
          <p:cNvPr id="223" name="Graphic 222" descr="Line arrow: Counter-clockwise curve with solid fill">
            <a:extLst>
              <a:ext uri="{FF2B5EF4-FFF2-40B4-BE49-F238E27FC236}">
                <a16:creationId xmlns:a16="http://schemas.microsoft.com/office/drawing/2014/main" id="{AB1AAEFE-EFBB-26F3-B496-541770DA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4030" flipH="1" flipV="1">
            <a:off x="213128" y="-36180"/>
            <a:ext cx="914400" cy="700227"/>
          </a:xfrm>
          <a:prstGeom prst="rect">
            <a:avLst/>
          </a:prstGeom>
        </p:spPr>
      </p:pic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62610E8-6D70-4E3A-F66A-403D8227EB3A}"/>
              </a:ext>
            </a:extLst>
          </p:cNvPr>
          <p:cNvGrpSpPr/>
          <p:nvPr/>
        </p:nvGrpSpPr>
        <p:grpSpPr>
          <a:xfrm>
            <a:off x="-23799" y="642200"/>
            <a:ext cx="12115620" cy="6007812"/>
            <a:chOff x="-23799" y="736469"/>
            <a:chExt cx="12115620" cy="6007812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E2713AAC-F0E3-4736-B518-06F08F252488}"/>
                </a:ext>
              </a:extLst>
            </p:cNvPr>
            <p:cNvGrpSpPr/>
            <p:nvPr/>
          </p:nvGrpSpPr>
          <p:grpSpPr>
            <a:xfrm>
              <a:off x="-23799" y="736469"/>
              <a:ext cx="12115620" cy="5741178"/>
              <a:chOff x="-23799" y="736469"/>
              <a:chExt cx="12115620" cy="5741178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11B4553-F73C-817E-BFD8-F2B6F223BDAB}"/>
                  </a:ext>
                </a:extLst>
              </p:cNvPr>
              <p:cNvGrpSpPr/>
              <p:nvPr/>
            </p:nvGrpSpPr>
            <p:grpSpPr>
              <a:xfrm>
                <a:off x="-23799" y="736469"/>
                <a:ext cx="12115620" cy="5669258"/>
                <a:chOff x="-89116" y="736469"/>
                <a:chExt cx="12115620" cy="566925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8288D7F4-9C84-CF9E-0992-02EC44BA3D2C}"/>
                    </a:ext>
                  </a:extLst>
                </p:cNvPr>
                <p:cNvGrpSpPr/>
                <p:nvPr/>
              </p:nvGrpSpPr>
              <p:grpSpPr>
                <a:xfrm>
                  <a:off x="-89116" y="754046"/>
                  <a:ext cx="4076188" cy="5487104"/>
                  <a:chOff x="274778" y="726054"/>
                  <a:chExt cx="4076188" cy="5487104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529D2529-B285-9942-9976-8B06DA4CBE21}"/>
                      </a:ext>
                    </a:extLst>
                  </p:cNvPr>
                  <p:cNvGrpSpPr/>
                  <p:nvPr/>
                </p:nvGrpSpPr>
                <p:grpSpPr>
                  <a:xfrm>
                    <a:off x="1590058" y="1117050"/>
                    <a:ext cx="2667296" cy="2129689"/>
                    <a:chOff x="6910919" y="2029355"/>
                    <a:chExt cx="2667296" cy="2129689"/>
                  </a:xfrm>
                </p:grpSpPr>
                <p:sp>
                  <p:nvSpPr>
                    <p:cNvPr id="20" name="Rectangle: Rounded Corners 19">
                      <a:extLst>
                        <a:ext uri="{FF2B5EF4-FFF2-40B4-BE49-F238E27FC236}">
                          <a16:creationId xmlns:a16="http://schemas.microsoft.com/office/drawing/2014/main" id="{C7BE0D1D-31E9-EF8D-1866-85D7D8D19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2075" y="2029355"/>
                      <a:ext cx="2664543" cy="2129689"/>
                    </a:xfrm>
                    <a:prstGeom prst="roundRect">
                      <a:avLst/>
                    </a:prstGeom>
                    <a:solidFill>
                      <a:srgbClr val="F9A5B3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ResNet50 Layers</a:t>
                      </a:r>
                      <a:b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Pre-trained weights (Frozen)</a:t>
                      </a: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endPara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74AE14EF-375D-CF1E-6A02-FC2D316F7B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2075" y="3046359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F1334BC1-12D0-7D7C-17BF-1767A1C903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2500" y="3257754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99EFF791-6C3F-2571-20BD-D967354ABA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0919" y="3478982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4B30C1D0-5BC5-B9B1-D968-F6AF93C921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3672" y="3708719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0CD4962A-EEE4-FE31-6B8D-C838D4438D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34500" y="3928050"/>
                      <a:ext cx="2625207" cy="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1CCA5AF5-E612-5042-ED72-971505F10CB8}"/>
                      </a:ext>
                    </a:extLst>
                  </p:cNvPr>
                  <p:cNvSpPr/>
                  <p:nvPr/>
                </p:nvSpPr>
                <p:spPr>
                  <a:xfrm>
                    <a:off x="1534666" y="3596369"/>
                    <a:ext cx="2816300" cy="1523915"/>
                  </a:xfrm>
                  <a:prstGeom prst="roundRect">
                    <a:avLst/>
                  </a:prstGeom>
                  <a:solidFill>
                    <a:srgbClr val="DFF4D8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Custom Head</a:t>
                    </a:r>
                    <a:br>
                      <a:rPr lang="en-US" sz="17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Spatial-Channel Attention</a:t>
                    </a:r>
                  </a:p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Transformer block</a:t>
                    </a:r>
                  </a:p>
                  <a:p>
                    <a:pPr algn="just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Class-Specific Dense Layers</a:t>
                    </a:r>
                  </a:p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Fusion Layer</a:t>
                    </a:r>
                  </a:p>
                </p:txBody>
              </p: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A8482272-48CA-F978-D458-04B4C8133428}"/>
                      </a:ext>
                    </a:extLst>
                  </p:cNvPr>
                  <p:cNvCxnSpPr>
                    <a:cxnSpLocks/>
                    <a:stCxn id="33" idx="2"/>
                    <a:endCxn id="8" idx="0"/>
                  </p:cNvCxnSpPr>
                  <p:nvPr/>
                </p:nvCxnSpPr>
                <p:spPr>
                  <a:xfrm>
                    <a:off x="2942816" y="3235076"/>
                    <a:ext cx="0" cy="36129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Left Brace 9">
                    <a:extLst>
                      <a:ext uri="{FF2B5EF4-FFF2-40B4-BE49-F238E27FC236}">
                        <a16:creationId xmlns:a16="http://schemas.microsoft.com/office/drawing/2014/main" id="{5BFE28A4-65EA-3362-636A-745CB3FB54DF}"/>
                      </a:ext>
                    </a:extLst>
                  </p:cNvPr>
                  <p:cNvSpPr/>
                  <p:nvPr/>
                </p:nvSpPr>
                <p:spPr>
                  <a:xfrm>
                    <a:off x="1300193" y="3010880"/>
                    <a:ext cx="142929" cy="235859"/>
                  </a:xfrm>
                  <a:prstGeom prst="leftBrace">
                    <a:avLst>
                      <a:gd name="adj1" fmla="val 17107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21EFE3AB-CD76-C948-78BE-B9163F3275E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78" y="2836421"/>
                    <a:ext cx="1174616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0" i="0">
                        <a:effectLst/>
                        <a:latin typeface="Bell MT" panose="02020503060305020303" pitchFamily="18" charset="0"/>
                      </a:rPr>
                      <a:t>Layers </a:t>
                    </a:r>
                    <a:r>
                      <a:rPr lang="en-US" sz="1600" b="1" i="0">
                        <a:effectLst/>
                        <a:latin typeface="Bell MT" panose="02020503060305020303" pitchFamily="18" charset="0"/>
                      </a:rPr>
                      <a:t>160-175</a:t>
                    </a:r>
                  </a:p>
                  <a:p>
                    <a:pPr algn="ctr"/>
                    <a:r>
                      <a:rPr lang="en-US" sz="1600">
                        <a:latin typeface="Bell MT" panose="02020503060305020303" pitchFamily="18" charset="0"/>
                      </a:rPr>
                      <a:t>(</a:t>
                    </a:r>
                    <a:r>
                      <a:rPr lang="en-US" sz="1600" b="1" err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Bell MT" panose="02020503060305020303" pitchFamily="18" charset="0"/>
                      </a:rPr>
                      <a:t>unfreezed</a:t>
                    </a:r>
                    <a:r>
                      <a:rPr lang="en-US" sz="1600">
                        <a:latin typeface="Bell MT" panose="02020503060305020303" pitchFamily="18" charset="0"/>
                      </a:rPr>
                      <a:t>)</a:t>
                    </a:r>
                    <a:endParaRPr lang="en-US" sz="16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C14CD76E-180F-F8E3-E283-71562E2A4D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0554" y="5345904"/>
                        <a:ext cx="1784524" cy="867254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700" b="1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Optimizer/LR</a:t>
                        </a:r>
                        <a:br>
                          <a:rPr lang="en-US" sz="17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r>
                          <a:rPr lang="en-US" sz="17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Adam </a:t>
                        </a:r>
                        <a:r>
                          <a:rPr lang="en-US" sz="16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LR: </a:t>
                        </a:r>
                        <a14:m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sup>
                            </m:sSup>
                          </m:oMath>
                        </a14:m>
                        <a:endPara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Rectangle: Rounded Corners 14">
                        <a:extLst>
                          <a:ext uri="{FF2B5EF4-FFF2-40B4-BE49-F238E27FC236}">
                            <a16:creationId xmlns:a16="http://schemas.microsoft.com/office/drawing/2014/main" id="{C14CD76E-180F-F8E3-E283-71562E2A4D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50554" y="5345904"/>
                        <a:ext cx="1784524" cy="867254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68C431-CEF8-EE8E-BDCC-2E1D4F738AD4}"/>
                      </a:ext>
                    </a:extLst>
                  </p:cNvPr>
                  <p:cNvSpPr/>
                  <p:nvPr/>
                </p:nvSpPr>
                <p:spPr>
                  <a:xfrm>
                    <a:off x="1920028" y="3026152"/>
                    <a:ext cx="2045576" cy="208924"/>
                  </a:xfrm>
                  <a:prstGeom prst="rect">
                    <a:avLst/>
                  </a:prstGeom>
                  <a:solidFill>
                    <a:srgbClr val="D0FC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">
                    <p14:nvContentPartPr>
                      <p14:cNvPr id="39" name="Ink 38">
                        <a:extLst>
                          <a:ext uri="{FF2B5EF4-FFF2-40B4-BE49-F238E27FC236}">
                            <a16:creationId xmlns:a16="http://schemas.microsoft.com/office/drawing/2014/main" id="{B3DA1301-E8F2-1459-DD17-9A6EE9CCE52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82927" y="3068724"/>
                      <a:ext cx="269280" cy="720"/>
                    </p14:xfrm>
                  </p:contentPart>
                </mc:Choice>
                <mc:Fallback xmlns="">
                  <p:pic>
                    <p:nvPicPr>
                      <p:cNvPr id="39" name="Ink 38">
                        <a:extLst>
                          <a:ext uri="{FF2B5EF4-FFF2-40B4-BE49-F238E27FC236}">
                            <a16:creationId xmlns:a16="http://schemas.microsoft.com/office/drawing/2014/main" id="{B3DA1301-E8F2-1459-DD17-9A6EE9CCE5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927" y="3032724"/>
                        <a:ext cx="304920" cy="72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">
                    <p14:nvContentPartPr>
                      <p14:cNvPr id="40" name="Ink 39">
                        <a:extLst>
                          <a:ext uri="{FF2B5EF4-FFF2-40B4-BE49-F238E27FC236}">
                            <a16:creationId xmlns:a16="http://schemas.microsoft.com/office/drawing/2014/main" id="{28823FAF-B183-1B96-42E3-E4972D34550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74287" y="3051444"/>
                      <a:ext cx="305640" cy="7200"/>
                    </p14:xfrm>
                  </p:contentPart>
                </mc:Choice>
                <mc:Fallback xmlns="">
                  <p:pic>
                    <p:nvPicPr>
                      <p:cNvPr id="40" name="Ink 39">
                        <a:extLst>
                          <a:ext uri="{FF2B5EF4-FFF2-40B4-BE49-F238E27FC236}">
                            <a16:creationId xmlns:a16="http://schemas.microsoft.com/office/drawing/2014/main" id="{28823FAF-B183-1B96-42E3-E4972D345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56287" y="3033444"/>
                        <a:ext cx="341280" cy="42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">
                    <p14:nvContentPartPr>
                      <p14:cNvPr id="42" name="Ink 41">
                        <a:extLst>
                          <a:ext uri="{FF2B5EF4-FFF2-40B4-BE49-F238E27FC236}">
                            <a16:creationId xmlns:a16="http://schemas.microsoft.com/office/drawing/2014/main" id="{497BFD92-0C51-683E-A009-592E075B526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72487" y="3051084"/>
                      <a:ext cx="402120" cy="121320"/>
                    </p14:xfrm>
                  </p:contentPart>
                </mc:Choice>
                <mc:Fallback xmlns="">
                  <p:pic>
                    <p:nvPicPr>
                      <p:cNvPr id="42" name="Ink 41">
                        <a:extLst>
                          <a:ext uri="{FF2B5EF4-FFF2-40B4-BE49-F238E27FC236}">
                            <a16:creationId xmlns:a16="http://schemas.microsoft.com/office/drawing/2014/main" id="{497BFD92-0C51-683E-A009-592E075B5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54503" y="3033084"/>
                        <a:ext cx="437728" cy="1569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1">
                    <p14:nvContentPartPr>
                      <p14:cNvPr id="52" name="Ink 51">
                        <a:extLst>
                          <a:ext uri="{FF2B5EF4-FFF2-40B4-BE49-F238E27FC236}">
                            <a16:creationId xmlns:a16="http://schemas.microsoft.com/office/drawing/2014/main" id="{5A66D823-A676-4249-B960-325C1C48451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72127" y="3079884"/>
                      <a:ext cx="218520" cy="128880"/>
                    </p14:xfrm>
                  </p:contentPart>
                </mc:Choice>
                <mc:Fallback xmlns="">
                  <p:pic>
                    <p:nvPicPr>
                      <p:cNvPr id="52" name="Ink 51">
                        <a:extLst>
                          <a:ext uri="{FF2B5EF4-FFF2-40B4-BE49-F238E27FC236}">
                            <a16:creationId xmlns:a16="http://schemas.microsoft.com/office/drawing/2014/main" id="{5A66D823-A676-4249-B960-325C1C4845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4127" y="3061934"/>
                        <a:ext cx="254160" cy="16442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3">
                    <p14:nvContentPartPr>
                      <p14:cNvPr id="35" name="Ink 34">
                        <a:extLst>
                          <a:ext uri="{FF2B5EF4-FFF2-40B4-BE49-F238E27FC236}">
                            <a16:creationId xmlns:a16="http://schemas.microsoft.com/office/drawing/2014/main" id="{7D719B38-B6EC-C7C9-B34E-7E27CC04F8D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61327" y="3053964"/>
                      <a:ext cx="92880" cy="72720"/>
                    </p14:xfrm>
                  </p:contentPart>
                </mc:Choice>
                <mc:Fallback xmlns="">
                  <p:pic>
                    <p:nvPicPr>
                      <p:cNvPr id="35" name="Ink 34">
                        <a:extLst>
                          <a:ext uri="{FF2B5EF4-FFF2-40B4-BE49-F238E27FC236}">
                            <a16:creationId xmlns:a16="http://schemas.microsoft.com/office/drawing/2014/main" id="{7D719B38-B6EC-C7C9-B34E-7E27CC04F8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43327" y="3035964"/>
                        <a:ext cx="128520" cy="10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5">
                    <p14:nvContentPartPr>
                      <p14:cNvPr id="36" name="Ink 35">
                        <a:extLst>
                          <a:ext uri="{FF2B5EF4-FFF2-40B4-BE49-F238E27FC236}">
                            <a16:creationId xmlns:a16="http://schemas.microsoft.com/office/drawing/2014/main" id="{34775571-684D-2863-1D17-7066DD16282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52407" y="3090684"/>
                      <a:ext cx="167400" cy="11520"/>
                    </p14:xfrm>
                  </p:contentPart>
                </mc:Choice>
                <mc:Fallback xmlns="">
                  <p:pic>
                    <p:nvPicPr>
                      <p:cNvPr id="36" name="Ink 35">
                        <a:extLst>
                          <a:ext uri="{FF2B5EF4-FFF2-40B4-BE49-F238E27FC236}">
                            <a16:creationId xmlns:a16="http://schemas.microsoft.com/office/drawing/2014/main" id="{34775571-684D-2863-1D17-7066DD162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34407" y="3072684"/>
                        <a:ext cx="203040" cy="471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7">
                    <p14:nvContentPartPr>
                      <p14:cNvPr id="49" name="Ink 48">
                        <a:extLst>
                          <a:ext uri="{FF2B5EF4-FFF2-40B4-BE49-F238E27FC236}">
                            <a16:creationId xmlns:a16="http://schemas.microsoft.com/office/drawing/2014/main" id="{307C509F-ED9D-5E7A-D761-D2D1D75014D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65647" y="3064764"/>
                      <a:ext cx="312480" cy="154440"/>
                    </p14:xfrm>
                  </p:contentPart>
                </mc:Choice>
                <mc:Fallback xmlns="">
                  <p:pic>
                    <p:nvPicPr>
                      <p:cNvPr id="49" name="Ink 48">
                        <a:extLst>
                          <a:ext uri="{FF2B5EF4-FFF2-40B4-BE49-F238E27FC236}">
                            <a16:creationId xmlns:a16="http://schemas.microsoft.com/office/drawing/2014/main" id="{307C509F-ED9D-5E7A-D761-D2D1D7501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47647" y="3046764"/>
                        <a:ext cx="348120" cy="1900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9">
                    <p14:nvContentPartPr>
                      <p14:cNvPr id="51" name="Ink 50">
                        <a:extLst>
                          <a:ext uri="{FF2B5EF4-FFF2-40B4-BE49-F238E27FC236}">
                            <a16:creationId xmlns:a16="http://schemas.microsoft.com/office/drawing/2014/main" id="{E57861C0-9E30-3DD2-513B-84A6A8D2F4D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69967" y="3077724"/>
                      <a:ext cx="28800" cy="19080"/>
                    </p14:xfrm>
                  </p:contentPart>
                </mc:Choice>
                <mc:Fallback xmlns="">
                  <p:pic>
                    <p:nvPicPr>
                      <p:cNvPr id="51" name="Ink 50">
                        <a:extLst>
                          <a:ext uri="{FF2B5EF4-FFF2-40B4-BE49-F238E27FC236}">
                            <a16:creationId xmlns:a16="http://schemas.microsoft.com/office/drawing/2014/main" id="{E57861C0-9E30-3DD2-513B-84A6A8D2F4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51967" y="3060057"/>
                        <a:ext cx="64440" cy="540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1">
                    <p14:nvContentPartPr>
                      <p14:cNvPr id="56" name="Ink 55">
                        <a:extLst>
                          <a:ext uri="{FF2B5EF4-FFF2-40B4-BE49-F238E27FC236}">
                            <a16:creationId xmlns:a16="http://schemas.microsoft.com/office/drawing/2014/main" id="{D3375759-22AE-EAD2-B478-A3BAA447761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91007" y="3135684"/>
                      <a:ext cx="106920" cy="60840"/>
                    </p14:xfrm>
                  </p:contentPart>
                </mc:Choice>
                <mc:Fallback xmlns="">
                  <p:pic>
                    <p:nvPicPr>
                      <p:cNvPr id="56" name="Ink 55">
                        <a:extLst>
                          <a:ext uri="{FF2B5EF4-FFF2-40B4-BE49-F238E27FC236}">
                            <a16:creationId xmlns:a16="http://schemas.microsoft.com/office/drawing/2014/main" id="{D3375759-22AE-EAD2-B478-A3BAA44776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73007" y="3117684"/>
                        <a:ext cx="142560" cy="96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3">
                    <p14:nvContentPartPr>
                      <p14:cNvPr id="58" name="Ink 57">
                        <a:extLst>
                          <a:ext uri="{FF2B5EF4-FFF2-40B4-BE49-F238E27FC236}">
                            <a16:creationId xmlns:a16="http://schemas.microsoft.com/office/drawing/2014/main" id="{EA0CFBF5-CAD1-448E-CED2-D48F0638A50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93447" y="3069084"/>
                      <a:ext cx="52560" cy="360"/>
                    </p14:xfrm>
                  </p:contentPart>
                </mc:Choice>
                <mc:Fallback xmlns="">
                  <p:pic>
                    <p:nvPicPr>
                      <p:cNvPr id="58" name="Ink 57">
                        <a:extLst>
                          <a:ext uri="{FF2B5EF4-FFF2-40B4-BE49-F238E27FC236}">
                            <a16:creationId xmlns:a16="http://schemas.microsoft.com/office/drawing/2014/main" id="{EA0CFBF5-CAD1-448E-CED2-D48F0638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75447" y="3051084"/>
                        <a:ext cx="88200" cy="36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5">
                    <p14:nvContentPartPr>
                      <p14:cNvPr id="61" name="Ink 60">
                        <a:extLst>
                          <a:ext uri="{FF2B5EF4-FFF2-40B4-BE49-F238E27FC236}">
                            <a16:creationId xmlns:a16="http://schemas.microsoft.com/office/drawing/2014/main" id="{D6573C1D-9E20-1BBE-DF1C-CACA84543EC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11007" y="3049644"/>
                      <a:ext cx="230040" cy="9000"/>
                    </p14:xfrm>
                  </p:contentPart>
                </mc:Choice>
                <mc:Fallback xmlns="">
                  <p:pic>
                    <p:nvPicPr>
                      <p:cNvPr id="61" name="Ink 60">
                        <a:extLst>
                          <a:ext uri="{FF2B5EF4-FFF2-40B4-BE49-F238E27FC236}">
                            <a16:creationId xmlns:a16="http://schemas.microsoft.com/office/drawing/2014/main" id="{D6573C1D-9E20-1BBE-DF1C-CACA84543E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93035" y="3032336"/>
                        <a:ext cx="265624" cy="432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7">
                    <p14:nvContentPartPr>
                      <p14:cNvPr id="63" name="Ink 62">
                        <a:extLst>
                          <a:ext uri="{FF2B5EF4-FFF2-40B4-BE49-F238E27FC236}">
                            <a16:creationId xmlns:a16="http://schemas.microsoft.com/office/drawing/2014/main" id="{9909B4F1-3644-0211-4917-DF407F14EB6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58807" y="3042804"/>
                      <a:ext cx="316440" cy="6840"/>
                    </p14:xfrm>
                  </p:contentPart>
                </mc:Choice>
                <mc:Fallback xmlns="">
                  <p:pic>
                    <p:nvPicPr>
                      <p:cNvPr id="63" name="Ink 62">
                        <a:extLst>
                          <a:ext uri="{FF2B5EF4-FFF2-40B4-BE49-F238E27FC236}">
                            <a16:creationId xmlns:a16="http://schemas.microsoft.com/office/drawing/2014/main" id="{9909B4F1-3644-0211-4917-DF407F14E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40807" y="3024804"/>
                        <a:ext cx="352080" cy="42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9">
                    <p14:nvContentPartPr>
                      <p14:cNvPr id="65" name="Ink 64">
                        <a:extLst>
                          <a:ext uri="{FF2B5EF4-FFF2-40B4-BE49-F238E27FC236}">
                            <a16:creationId xmlns:a16="http://schemas.microsoft.com/office/drawing/2014/main" id="{ED368BE4-720F-A82E-F3E9-33C2AF5573A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959927" y="3045013"/>
                      <a:ext cx="225720" cy="2520"/>
                    </p14:xfrm>
                  </p:contentPart>
                </mc:Choice>
                <mc:Fallback xmlns="">
                  <p:pic>
                    <p:nvPicPr>
                      <p:cNvPr id="65" name="Ink 64">
                        <a:extLst>
                          <a:ext uri="{FF2B5EF4-FFF2-40B4-BE49-F238E27FC236}">
                            <a16:creationId xmlns:a16="http://schemas.microsoft.com/office/drawing/2014/main" id="{ED368BE4-720F-A82E-F3E9-33C2AF5573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41927" y="3029263"/>
                        <a:ext cx="261360" cy="3370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1">
                    <p14:nvContentPartPr>
                      <p14:cNvPr id="68" name="Ink 67">
                        <a:extLst>
                          <a:ext uri="{FF2B5EF4-FFF2-40B4-BE49-F238E27FC236}">
                            <a16:creationId xmlns:a16="http://schemas.microsoft.com/office/drawing/2014/main" id="{3B045C32-2947-57C9-C765-706854EF165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958127" y="3069133"/>
                      <a:ext cx="6840" cy="141120"/>
                    </p14:xfrm>
                  </p:contentPart>
                </mc:Choice>
                <mc:Fallback xmlns="">
                  <p:pic>
                    <p:nvPicPr>
                      <p:cNvPr id="68" name="Ink 67">
                        <a:extLst>
                          <a:ext uri="{FF2B5EF4-FFF2-40B4-BE49-F238E27FC236}">
                            <a16:creationId xmlns:a16="http://schemas.microsoft.com/office/drawing/2014/main" id="{3B045C32-2947-57C9-C765-706854EF1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941027" y="3051179"/>
                        <a:ext cx="40698" cy="1766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3">
                    <p14:nvContentPartPr>
                      <p14:cNvPr id="69" name="Ink 68">
                        <a:extLst>
                          <a:ext uri="{FF2B5EF4-FFF2-40B4-BE49-F238E27FC236}">
                            <a16:creationId xmlns:a16="http://schemas.microsoft.com/office/drawing/2014/main" id="{47EE9924-B389-63AA-45DB-0FD41747E42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3955967" y="3065173"/>
                      <a:ext cx="178560" cy="145080"/>
                    </p14:xfrm>
                  </p:contentPart>
                </mc:Choice>
                <mc:Fallback xmlns="">
                  <p:pic>
                    <p:nvPicPr>
                      <p:cNvPr id="69" name="Ink 68">
                        <a:extLst>
                          <a:ext uri="{FF2B5EF4-FFF2-40B4-BE49-F238E27FC236}">
                            <a16:creationId xmlns:a16="http://schemas.microsoft.com/office/drawing/2014/main" id="{47EE9924-B389-63AA-45DB-0FD41747E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937967" y="3047173"/>
                        <a:ext cx="214200" cy="180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5">
                    <p14:nvContentPartPr>
                      <p14:cNvPr id="71" name="Ink 70">
                        <a:extLst>
                          <a:ext uri="{FF2B5EF4-FFF2-40B4-BE49-F238E27FC236}">
                            <a16:creationId xmlns:a16="http://schemas.microsoft.com/office/drawing/2014/main" id="{F802F8F5-B531-BBEA-CFF2-6D9FBCAF539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022567" y="3066973"/>
                      <a:ext cx="159120" cy="129960"/>
                    </p14:xfrm>
                  </p:contentPart>
                </mc:Choice>
                <mc:Fallback xmlns="">
                  <p:pic>
                    <p:nvPicPr>
                      <p:cNvPr id="71" name="Ink 70">
                        <a:extLst>
                          <a:ext uri="{FF2B5EF4-FFF2-40B4-BE49-F238E27FC236}">
                            <a16:creationId xmlns:a16="http://schemas.microsoft.com/office/drawing/2014/main" id="{F802F8F5-B531-BBEA-CFF2-6D9FBCAF5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004567" y="3048973"/>
                        <a:ext cx="194760" cy="1656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7">
                    <p14:nvContentPartPr>
                      <p14:cNvPr id="72" name="Ink 71">
                        <a:extLst>
                          <a:ext uri="{FF2B5EF4-FFF2-40B4-BE49-F238E27FC236}">
                            <a16:creationId xmlns:a16="http://schemas.microsoft.com/office/drawing/2014/main" id="{B8E94DAB-E593-FF8A-3034-26B0A1CADDA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003487" y="3045373"/>
                      <a:ext cx="195840" cy="150840"/>
                    </p14:xfrm>
                  </p:contentPart>
                </mc:Choice>
                <mc:Fallback xmlns="">
                  <p:pic>
                    <p:nvPicPr>
                      <p:cNvPr id="72" name="Ink 71">
                        <a:extLst>
                          <a:ext uri="{FF2B5EF4-FFF2-40B4-BE49-F238E27FC236}">
                            <a16:creationId xmlns:a16="http://schemas.microsoft.com/office/drawing/2014/main" id="{B8E94DAB-E593-FF8A-3034-26B0A1CADD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985454" y="3027373"/>
                        <a:ext cx="231546" cy="1864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05998362-4DD8-5A98-D4F0-118F5184A8D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617463" y="2778072"/>
                    <a:ext cx="667649" cy="470638"/>
                  </a:xfrm>
                  <a:prstGeom prst="arc">
                    <a:avLst>
                      <a:gd name="adj1" fmla="val 16562392"/>
                      <a:gd name="adj2" fmla="val 21507974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AF34ABD3-1CB3-B143-EFDB-5403EA47EAE0}"/>
                      </a:ext>
                    </a:extLst>
                  </p:cNvPr>
                  <p:cNvCxnSpPr/>
                  <p:nvPr/>
                </p:nvCxnSpPr>
                <p:spPr>
                  <a:xfrm>
                    <a:off x="1920028" y="3246285"/>
                    <a:ext cx="2045576" cy="0"/>
                  </a:xfrm>
                  <a:prstGeom prst="line">
                    <a:avLst/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Arc 31">
                    <a:extLst>
                      <a:ext uri="{FF2B5EF4-FFF2-40B4-BE49-F238E27FC236}">
                        <a16:creationId xmlns:a16="http://schemas.microsoft.com/office/drawing/2014/main" id="{811A12B1-D93C-92EE-11F7-42FFC7DC152C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566905" y="2774884"/>
                    <a:ext cx="667649" cy="470638"/>
                  </a:xfrm>
                  <a:prstGeom prst="arc">
                    <a:avLst>
                      <a:gd name="adj1" fmla="val 16562392"/>
                      <a:gd name="adj2" fmla="val 21507974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9E449A04-CF24-A46F-0134-2EED3D180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355508" y="726054"/>
                    <a:ext cx="1174616" cy="353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00" b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Bell MT" panose="02020503060305020303" pitchFamily="18" charset="0"/>
                      </a:rPr>
                      <a:t>Stage 1</a:t>
                    </a:r>
                    <a:endParaRPr lang="en-US" sz="1700"/>
                  </a:p>
                </p:txBody>
              </p:sp>
            </p:grp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5252431-2FDD-D479-4A4D-CE1D41C13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1175" y="857907"/>
                  <a:ext cx="0" cy="5523711"/>
                </a:xfrm>
                <a:prstGeom prst="line">
                  <a:avLst/>
                </a:prstGeom>
                <a:ln>
                  <a:solidFill>
                    <a:srgbClr val="33CC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C389DDF3-9D63-6CBE-5A2A-58BA07850334}"/>
                    </a:ext>
                  </a:extLst>
                </p:cNvPr>
                <p:cNvGrpSpPr/>
                <p:nvPr/>
              </p:nvGrpSpPr>
              <p:grpSpPr>
                <a:xfrm>
                  <a:off x="3996016" y="749448"/>
                  <a:ext cx="4006749" cy="5491702"/>
                  <a:chOff x="4791572" y="606425"/>
                  <a:chExt cx="4006749" cy="5491702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869E73A4-E71A-95BC-493A-0CF16CDF1195}"/>
                      </a:ext>
                    </a:extLst>
                  </p:cNvPr>
                  <p:cNvGrpSpPr/>
                  <p:nvPr/>
                </p:nvGrpSpPr>
                <p:grpSpPr>
                  <a:xfrm>
                    <a:off x="4791572" y="606425"/>
                    <a:ext cx="4006749" cy="5491702"/>
                    <a:chOff x="323730" y="726054"/>
                    <a:chExt cx="4006749" cy="5491702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288BE0BC-9B0A-1C46-3F7D-D76B4DD076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90058" y="1117050"/>
                      <a:ext cx="2667296" cy="2129689"/>
                      <a:chOff x="6910919" y="2029355"/>
                      <a:chExt cx="2667296" cy="2129689"/>
                    </a:xfrm>
                  </p:grpSpPr>
                  <p:sp>
                    <p:nvSpPr>
                      <p:cNvPr id="119" name="Rectangle: Rounded Corners 118">
                        <a:extLst>
                          <a:ext uri="{FF2B5EF4-FFF2-40B4-BE49-F238E27FC236}">
                            <a16:creationId xmlns:a16="http://schemas.microsoft.com/office/drawing/2014/main" id="{A1836B22-14E1-65AC-B5D7-571E2250C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12075" y="2029355"/>
                        <a:ext cx="2664543" cy="2129689"/>
                      </a:xfrm>
                      <a:prstGeom prst="roundRect">
                        <a:avLst/>
                      </a:prstGeom>
                      <a:solidFill>
                        <a:srgbClr val="F9A5B3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700" b="1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ResNet50 Layers</a:t>
                        </a:r>
                        <a:br>
                          <a:rPr lang="en-US" sz="1700" b="1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r>
                          <a:rPr lang="en-US" sz="1700" b="1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Pre-trained weights (Frozen)</a:t>
                        </a:r>
                        <a:br>
                          <a:rPr lang="en-US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br>
                          <a:rPr lang="en-US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br>
                          <a:rPr lang="en-US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br>
                          <a:rPr lang="en-US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endPara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endParaRPr>
                      </a:p>
                    </p:txBody>
                  </p:sp>
                  <p:cxnSp>
                    <p:nvCxnSpPr>
                      <p:cNvPr id="120" name="Straight Connector 119">
                        <a:extLst>
                          <a:ext uri="{FF2B5EF4-FFF2-40B4-BE49-F238E27FC236}">
                            <a16:creationId xmlns:a16="http://schemas.microsoft.com/office/drawing/2014/main" id="{36A56C01-F3EE-7CB7-1E91-E75B3E38B51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12075" y="3046359"/>
                        <a:ext cx="266454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Straight Connector 120">
                        <a:extLst>
                          <a:ext uri="{FF2B5EF4-FFF2-40B4-BE49-F238E27FC236}">
                            <a16:creationId xmlns:a16="http://schemas.microsoft.com/office/drawing/2014/main" id="{3CD9033E-1F44-23C7-B077-8DD79CA0EA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12500" y="3257754"/>
                        <a:ext cx="266454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4F673DFB-037B-E99C-F114-5AF8249A48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10919" y="3478982"/>
                        <a:ext cx="266454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>
                        <a:extLst>
                          <a:ext uri="{FF2B5EF4-FFF2-40B4-BE49-F238E27FC236}">
                            <a16:creationId xmlns:a16="http://schemas.microsoft.com/office/drawing/2014/main" id="{C7461E68-EEDC-B226-0C0B-533372BC31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13672" y="3708719"/>
                        <a:ext cx="2664543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>
                        <a:extLst>
                          <a:ext uri="{FF2B5EF4-FFF2-40B4-BE49-F238E27FC236}">
                            <a16:creationId xmlns:a16="http://schemas.microsoft.com/office/drawing/2014/main" id="{F3148459-9E09-6D2D-DE99-877BAFDB18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34500" y="3710903"/>
                        <a:ext cx="2625207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Rectangle: Rounded Corners 90">
                      <a:extLst>
                        <a:ext uri="{FF2B5EF4-FFF2-40B4-BE49-F238E27FC236}">
                          <a16:creationId xmlns:a16="http://schemas.microsoft.com/office/drawing/2014/main" id="{A52FB14D-51DB-B503-CBF9-A514905A5F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4179" y="3596369"/>
                      <a:ext cx="2816300" cy="1523915"/>
                    </a:xfrm>
                    <a:prstGeom prst="roundRect">
                      <a:avLst/>
                    </a:prstGeom>
                    <a:solidFill>
                      <a:srgbClr val="DFF4D8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Custom Head</a:t>
                      </a:r>
                      <a:br>
                        <a:rPr lang="en-US" sz="17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Spatial-Channel Attention</a:t>
                      </a: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Transformer block</a:t>
                      </a:r>
                    </a:p>
                    <a:p>
                      <a:pPr algn="just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Class-Specific Dense Layers</a:t>
                      </a:r>
                    </a:p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Fusion Layer</a:t>
                      </a:r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4F01A9C0-4B01-76F2-A6FC-461C9B2E9F23}"/>
                        </a:ext>
                      </a:extLst>
                    </p:cNvPr>
                    <p:cNvCxnSpPr>
                      <a:cxnSpLocks/>
                      <a:stCxn id="119" idx="2"/>
                      <a:endCxn id="91" idx="0"/>
                    </p:cNvCxnSpPr>
                    <p:nvPr/>
                  </p:nvCxnSpPr>
                  <p:spPr>
                    <a:xfrm flipH="1">
                      <a:off x="2922329" y="3246739"/>
                      <a:ext cx="1157" cy="34963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Left Brace 92">
                      <a:extLst>
                        <a:ext uri="{FF2B5EF4-FFF2-40B4-BE49-F238E27FC236}">
                          <a16:creationId xmlns:a16="http://schemas.microsoft.com/office/drawing/2014/main" id="{7B48E389-AA72-94DB-232C-B94DB0503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2495" y="2787093"/>
                      <a:ext cx="142929" cy="466216"/>
                    </a:xfrm>
                    <a:prstGeom prst="leftBrace">
                      <a:avLst>
                        <a:gd name="adj1" fmla="val 17107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AFFD4350-D45A-D024-8428-203D0387DF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3730" y="2742536"/>
                      <a:ext cx="117461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600" b="0" i="0">
                          <a:effectLst/>
                          <a:latin typeface="Bell MT" panose="02020503060305020303" pitchFamily="18" charset="0"/>
                        </a:rPr>
                        <a:t>Layers </a:t>
                      </a:r>
                      <a:r>
                        <a:rPr lang="en-US" sz="1600" b="1" i="0">
                          <a:effectLst/>
                          <a:latin typeface="Bell MT" panose="02020503060305020303" pitchFamily="18" charset="0"/>
                        </a:rPr>
                        <a:t>140-175</a:t>
                      </a:r>
                    </a:p>
                    <a:p>
                      <a:pPr algn="ctr"/>
                      <a:r>
                        <a:rPr lang="en-US" sz="1600">
                          <a:latin typeface="Bell MT" panose="02020503060305020303" pitchFamily="18" charset="0"/>
                        </a:rPr>
                        <a:t>(</a:t>
                      </a:r>
                      <a:r>
                        <a:rPr lang="en-US" sz="1600" b="1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Bell MT" panose="02020503060305020303" pitchFamily="18" charset="0"/>
                        </a:rPr>
                        <a:t>unfreezed</a:t>
                      </a:r>
                      <a:r>
                        <a:rPr lang="en-US" sz="1600">
                          <a:latin typeface="Bell MT" panose="02020503060305020303" pitchFamily="18" charset="0"/>
                        </a:rPr>
                        <a:t>)</a:t>
                      </a:r>
                      <a:endParaRPr lang="en-US" sz="16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Rectangle: Rounded Corners 94">
                          <a:extLst>
                            <a:ext uri="{FF2B5EF4-FFF2-40B4-BE49-F238E27FC236}">
                              <a16:creationId xmlns:a16="http://schemas.microsoft.com/office/drawing/2014/main" id="{C5FAA66D-9FC4-82C6-8B99-B83A4E8CE5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30067" y="5350502"/>
                          <a:ext cx="1784524" cy="867254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1700" b="1">
                              <a:solidFill>
                                <a:schemeClr val="tx1"/>
                              </a:solidFill>
                              <a:latin typeface="Bell MT" panose="02020503060305020303" pitchFamily="18" charset="0"/>
                            </a:rPr>
                            <a:t>Optimizer/LR</a:t>
                          </a:r>
                          <a:br>
                            <a:rPr lang="en-US" sz="1700">
                              <a:solidFill>
                                <a:schemeClr val="tx1"/>
                              </a:solidFill>
                              <a:latin typeface="Bell MT" panose="02020503060305020303" pitchFamily="18" charset="0"/>
                            </a:rPr>
                          </a:br>
                          <a:r>
                            <a:rPr lang="en-US" sz="1700">
                              <a:solidFill>
                                <a:schemeClr val="tx1"/>
                              </a:solidFill>
                              <a:latin typeface="Bell MT" panose="02020503060305020303" pitchFamily="18" charset="0"/>
                            </a:rPr>
                            <a:t>Adam </a:t>
                          </a:r>
                          <a:r>
                            <a:rPr lang="en-US" sz="1600">
                              <a:solidFill>
                                <a:schemeClr val="tx1"/>
                              </a:solidFill>
                              <a:latin typeface="Bell MT" panose="02020503060305020303" pitchFamily="18" charset="0"/>
                            </a:rPr>
                            <a:t>LR: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en-US" sz="16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Rectangle: Rounded Corners 94">
                          <a:extLst>
                            <a:ext uri="{FF2B5EF4-FFF2-40B4-BE49-F238E27FC236}">
                              <a16:creationId xmlns:a16="http://schemas.microsoft.com/office/drawing/2014/main" id="{C5FAA66D-9FC4-82C6-8B99-B83A4E8CE56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30067" y="5350502"/>
                          <a:ext cx="1784524" cy="867254"/>
                        </a:xfrm>
                        <a:prstGeom prst="round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  <a:ln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96" name="Rectangle 95">
                      <a:extLst>
                        <a:ext uri="{FF2B5EF4-FFF2-40B4-BE49-F238E27FC236}">
                          <a16:creationId xmlns:a16="http://schemas.microsoft.com/office/drawing/2014/main" id="{F02BA9DD-02C3-DFD6-0E95-5FF2FCD52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13639" y="2809315"/>
                      <a:ext cx="2620915" cy="208924"/>
                    </a:xfrm>
                    <a:prstGeom prst="rect">
                      <a:avLst/>
                    </a:prstGeom>
                    <a:solidFill>
                      <a:srgbClr val="D0FCD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Arc 115">
                      <a:extLst>
                        <a:ext uri="{FF2B5EF4-FFF2-40B4-BE49-F238E27FC236}">
                          <a16:creationId xmlns:a16="http://schemas.microsoft.com/office/drawing/2014/main" id="{7F6D1DB4-FB11-8DF4-C4B5-056A1F4C67B4}"/>
                        </a:ext>
                      </a:extLst>
                    </p:cNvPr>
                    <p:cNvSpPr/>
                    <p:nvPr/>
                  </p:nvSpPr>
                  <p:spPr>
                    <a:xfrm rot="7787133" flipH="1">
                      <a:off x="3684511" y="2619462"/>
                      <a:ext cx="577793" cy="549504"/>
                    </a:xfrm>
                    <a:prstGeom prst="arc">
                      <a:avLst>
                        <a:gd name="adj1" fmla="val 16789447"/>
                        <a:gd name="adj2" fmla="val 19765432"/>
                      </a:avLst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429F9BAB-3740-9858-5E6E-D131004F81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5508" y="726054"/>
                      <a:ext cx="1174616" cy="3539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700" b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Bell MT" panose="02020503060305020303" pitchFamily="18" charset="0"/>
                        </a:rPr>
                        <a:t>Stage 2</a:t>
                      </a:r>
                      <a:endParaRPr lang="en-US" sz="17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6F52F923-76EF-6E12-65D2-C931D48E9F19}"/>
                      </a:ext>
                    </a:extLst>
                  </p:cNvPr>
                  <p:cNvSpPr/>
                  <p:nvPr/>
                </p:nvSpPr>
                <p:spPr>
                  <a:xfrm rot="13812867">
                    <a:off x="6055205" y="2491591"/>
                    <a:ext cx="577793" cy="549504"/>
                  </a:xfrm>
                  <a:prstGeom prst="arc">
                    <a:avLst>
                      <a:gd name="adj1" fmla="val 16789447"/>
                      <a:gd name="adj2" fmla="val 19765432"/>
                    </a:avLst>
                  </a:prstGeom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A173BC3-F140-E11A-9A34-CAB2993A0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71763" y="882016"/>
                  <a:ext cx="0" cy="5523711"/>
                </a:xfrm>
                <a:prstGeom prst="line">
                  <a:avLst/>
                </a:prstGeom>
                <a:ln>
                  <a:solidFill>
                    <a:srgbClr val="33CCCC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8DFCB7D9-BCB2-8C30-8B61-1448ACD6D776}"/>
                    </a:ext>
                  </a:extLst>
                </p:cNvPr>
                <p:cNvGrpSpPr/>
                <p:nvPr/>
              </p:nvGrpSpPr>
              <p:grpSpPr>
                <a:xfrm>
                  <a:off x="8069839" y="736469"/>
                  <a:ext cx="3956665" cy="5504681"/>
                  <a:chOff x="373814" y="726054"/>
                  <a:chExt cx="3956665" cy="5504681"/>
                </a:xfrm>
              </p:grpSpPr>
              <p:grpSp>
                <p:nvGrpSpPr>
                  <p:cNvPr id="147" name="Group 146">
                    <a:extLst>
                      <a:ext uri="{FF2B5EF4-FFF2-40B4-BE49-F238E27FC236}">
                        <a16:creationId xmlns:a16="http://schemas.microsoft.com/office/drawing/2014/main" id="{372EFCCD-B87D-E5FD-360E-98A5106A0A2A}"/>
                      </a:ext>
                    </a:extLst>
                  </p:cNvPr>
                  <p:cNvGrpSpPr/>
                  <p:nvPr/>
                </p:nvGrpSpPr>
                <p:grpSpPr>
                  <a:xfrm>
                    <a:off x="1590058" y="1117050"/>
                    <a:ext cx="2667296" cy="2129689"/>
                    <a:chOff x="6910919" y="2029355"/>
                    <a:chExt cx="2667296" cy="2129689"/>
                  </a:xfrm>
                </p:grpSpPr>
                <p:sp>
                  <p:nvSpPr>
                    <p:cNvPr id="157" name="Rectangle: Rounded Corners 156">
                      <a:extLst>
                        <a:ext uri="{FF2B5EF4-FFF2-40B4-BE49-F238E27FC236}">
                          <a16:creationId xmlns:a16="http://schemas.microsoft.com/office/drawing/2014/main" id="{495F6A81-6432-02DF-DE22-44FC23D9F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12075" y="2029355"/>
                      <a:ext cx="2664543" cy="2129689"/>
                    </a:xfrm>
                    <a:prstGeom prst="roundRect">
                      <a:avLst/>
                    </a:prstGeom>
                    <a:solidFill>
                      <a:srgbClr val="F9A5B3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ResNet50 Layers</a:t>
                      </a:r>
                      <a:b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r>
                        <a:rPr lang="en-US" sz="1700" b="1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Pre-trained weights (Frozen)</a:t>
                      </a: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b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</a:br>
                      <a:endParaRPr lang="en-US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p:txBody>
                </p: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808769E1-47C9-1B80-8C1C-2D84ADE9E2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2075" y="3046359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77D43B36-1940-E558-C858-C70639F4AD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2500" y="3257754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FC7E9A6F-9E74-B52D-F54E-3E6A8AD7E5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0919" y="3478982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D9705030-8169-4514-3C63-6399D968A4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3672" y="3708719"/>
                      <a:ext cx="2664543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C0177982-3308-DF2C-818A-DFB4F438A1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910919" y="3479137"/>
                      <a:ext cx="2648788" cy="0"/>
                    </a:xfrm>
                    <a:prstGeom prst="line">
                      <a:avLst/>
                    </a:prstGeom>
                    <a:ln w="28575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C77FC617-9241-55B9-E2F8-ECC6CE663699}"/>
                      </a:ext>
                    </a:extLst>
                  </p:cNvPr>
                  <p:cNvSpPr/>
                  <p:nvPr/>
                </p:nvSpPr>
                <p:spPr>
                  <a:xfrm>
                    <a:off x="1514179" y="3596369"/>
                    <a:ext cx="2816300" cy="1523915"/>
                  </a:xfrm>
                  <a:prstGeom prst="roundRect">
                    <a:avLst/>
                  </a:prstGeom>
                  <a:solidFill>
                    <a:srgbClr val="DFF4D8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Custom Head</a:t>
                    </a:r>
                    <a:br>
                      <a:rPr lang="en-US" sz="17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Spatial-Channel Attention</a:t>
                    </a:r>
                  </a:p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Transformer block</a:t>
                    </a:r>
                  </a:p>
                  <a:p>
                    <a:pPr algn="just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Class-Specific Dense Layers</a:t>
                    </a:r>
                  </a:p>
                  <a:p>
                    <a:pPr algn="ctr"/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Fusion Layer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3ABF8CE8-5514-7388-99B5-6ED9C766D7C1}"/>
                      </a:ext>
                    </a:extLst>
                  </p:cNvPr>
                  <p:cNvCxnSpPr>
                    <a:cxnSpLocks/>
                    <a:stCxn id="157" idx="2"/>
                    <a:endCxn id="148" idx="0"/>
                  </p:cNvCxnSpPr>
                  <p:nvPr/>
                </p:nvCxnSpPr>
                <p:spPr>
                  <a:xfrm flipH="1">
                    <a:off x="2922329" y="3246739"/>
                    <a:ext cx="1157" cy="34963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Left Brace 149">
                    <a:extLst>
                      <a:ext uri="{FF2B5EF4-FFF2-40B4-BE49-F238E27FC236}">
                        <a16:creationId xmlns:a16="http://schemas.microsoft.com/office/drawing/2014/main" id="{4A04D4D6-D4C8-31A6-849F-B4FF66D08F4C}"/>
                      </a:ext>
                    </a:extLst>
                  </p:cNvPr>
                  <p:cNvSpPr/>
                  <p:nvPr/>
                </p:nvSpPr>
                <p:spPr>
                  <a:xfrm>
                    <a:off x="1377683" y="2563149"/>
                    <a:ext cx="142929" cy="683590"/>
                  </a:xfrm>
                  <a:prstGeom prst="leftBrace">
                    <a:avLst>
                      <a:gd name="adj1" fmla="val 17107"/>
                      <a:gd name="adj2" fmla="val 5000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033F8BC7-EDD9-6A4B-4462-A78BB64097BB}"/>
                      </a:ext>
                    </a:extLst>
                  </p:cNvPr>
                  <p:cNvSpPr txBox="1"/>
                  <p:nvPr/>
                </p:nvSpPr>
                <p:spPr>
                  <a:xfrm>
                    <a:off x="373814" y="2646185"/>
                    <a:ext cx="1174616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600" b="0" i="0">
                        <a:effectLst/>
                        <a:latin typeface="Bell MT" panose="02020503060305020303" pitchFamily="18" charset="0"/>
                      </a:rPr>
                      <a:t>Layers </a:t>
                    </a:r>
                    <a:r>
                      <a:rPr lang="en-US" sz="1600" b="1" i="0">
                        <a:effectLst/>
                        <a:latin typeface="Bell MT" panose="02020503060305020303" pitchFamily="18" charset="0"/>
                      </a:rPr>
                      <a:t>100-175</a:t>
                    </a:r>
                  </a:p>
                  <a:p>
                    <a:pPr algn="ctr"/>
                    <a:r>
                      <a:rPr lang="en-US" sz="1600">
                        <a:latin typeface="Bell MT" panose="02020503060305020303" pitchFamily="18" charset="0"/>
                      </a:rPr>
                      <a:t>(</a:t>
                    </a:r>
                    <a:r>
                      <a:rPr lang="en-US" sz="1600" b="1" err="1">
                        <a:solidFill>
                          <a:srgbClr val="5994F5"/>
                        </a:solidFill>
                        <a:latin typeface="Bell MT" panose="02020503060305020303" pitchFamily="18" charset="0"/>
                      </a:rPr>
                      <a:t>unfreezed</a:t>
                    </a:r>
                    <a:r>
                      <a:rPr lang="en-US" sz="1600">
                        <a:latin typeface="Bell MT" panose="02020503060305020303" pitchFamily="18" charset="0"/>
                      </a:rPr>
                      <a:t>)</a:t>
                    </a:r>
                    <a:endParaRPr lang="en-US" sz="16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: Rounded Corners 151">
                        <a:extLst>
                          <a:ext uri="{FF2B5EF4-FFF2-40B4-BE49-F238E27FC236}">
                            <a16:creationId xmlns:a16="http://schemas.microsoft.com/office/drawing/2014/main" id="{203D5112-7571-73D8-0728-3E816E234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2190" y="5363481"/>
                        <a:ext cx="1784524" cy="867254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700" b="1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Optimizer/LR</a:t>
                        </a:r>
                        <a:br>
                          <a:rPr lang="en-US" sz="17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</a:br>
                        <a:r>
                          <a:rPr lang="en-US" sz="17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Adam </a:t>
                        </a:r>
                        <a:r>
                          <a:rPr lang="en-US" sz="1600">
                            <a:solidFill>
                              <a:schemeClr val="tx1"/>
                            </a:solidFill>
                            <a:latin typeface="Bell MT" panose="02020503060305020303" pitchFamily="18" charset="0"/>
                          </a:rPr>
                          <a:t>LR: </a:t>
                        </a:r>
                        <a14:m>
                          <m:oMath xmlns:m="http://schemas.openxmlformats.org/officeDocument/2006/math">
                            <m:r>
                              <a:rPr 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sup>
                            </m:sSup>
                          </m:oMath>
                        </a14:m>
                        <a:endPara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2" name="Rectangle: Rounded Corners 151">
                        <a:extLst>
                          <a:ext uri="{FF2B5EF4-FFF2-40B4-BE49-F238E27FC236}">
                            <a16:creationId xmlns:a16="http://schemas.microsoft.com/office/drawing/2014/main" id="{203D5112-7571-73D8-0728-3E816E2345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22190" y="5363481"/>
                        <a:ext cx="1784524" cy="867254"/>
                      </a:xfrm>
                      <a:prstGeom prst="round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7C0F251A-CCAE-5045-8B3F-2919D195E9E0}"/>
                      </a:ext>
                    </a:extLst>
                  </p:cNvPr>
                  <p:cNvSpPr/>
                  <p:nvPr/>
                </p:nvSpPr>
                <p:spPr>
                  <a:xfrm>
                    <a:off x="1611158" y="2579658"/>
                    <a:ext cx="2640291" cy="208924"/>
                  </a:xfrm>
                  <a:prstGeom prst="rect">
                    <a:avLst/>
                  </a:prstGeom>
                  <a:solidFill>
                    <a:srgbClr val="D0FC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710EA65E-A8EF-679F-F34D-87F92E5FFFC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5508" y="726054"/>
                    <a:ext cx="1174616" cy="353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700" b="1">
                        <a:solidFill>
                          <a:srgbClr val="5994F5"/>
                        </a:solidFill>
                        <a:latin typeface="Bell MT" panose="02020503060305020303" pitchFamily="18" charset="0"/>
                      </a:rPr>
                      <a:t>Stage 3</a:t>
                    </a:r>
                    <a:endParaRPr lang="en-US" sz="1700">
                      <a:solidFill>
                        <a:srgbClr val="5994F5"/>
                      </a:solidFill>
                    </a:endParaRPr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FAA5B4F3-4076-CAD5-E61B-E1AD76B6213E}"/>
                    </a:ext>
                  </a:extLst>
                </p:cNvPr>
                <p:cNvCxnSpPr/>
                <p:nvPr/>
              </p:nvCxnSpPr>
              <p:spPr>
                <a:xfrm>
                  <a:off x="9291837" y="2573564"/>
                  <a:ext cx="0" cy="2325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AC98A853-1F24-B232-7F4A-FFDAD98BD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92404" y="2811380"/>
                  <a:ext cx="2648788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8263FA87-6591-D0F7-61EA-F3E954DE5C49}"/>
                    </a:ext>
                  </a:extLst>
                </p:cNvPr>
                <p:cNvCxnSpPr/>
                <p:nvPr/>
              </p:nvCxnSpPr>
              <p:spPr>
                <a:xfrm>
                  <a:off x="11949135" y="2566497"/>
                  <a:ext cx="0" cy="2325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6FD225E-75BE-9885-56C0-6711ABEC1465}"/>
                  </a:ext>
                </a:extLst>
              </p:cNvPr>
              <p:cNvCxnSpPr/>
              <p:nvPr/>
            </p:nvCxnSpPr>
            <p:spPr>
              <a:xfrm>
                <a:off x="5642438" y="3270133"/>
                <a:ext cx="2045576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898C0FEC-EB2D-D017-3060-4D91D034342B}"/>
                  </a:ext>
                </a:extLst>
              </p:cNvPr>
              <p:cNvSpPr/>
              <p:nvPr/>
            </p:nvSpPr>
            <p:spPr>
              <a:xfrm rot="10800000" flipH="1">
                <a:off x="7288915" y="2798697"/>
                <a:ext cx="667649" cy="470638"/>
              </a:xfrm>
              <a:prstGeom prst="arc">
                <a:avLst>
                  <a:gd name="adj1" fmla="val 16562392"/>
                  <a:gd name="adj2" fmla="val 21507974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FF5992AF-69B0-AD7C-E496-E0075CB46FAD}"/>
                  </a:ext>
                </a:extLst>
              </p:cNvPr>
              <p:cNvSpPr/>
              <p:nvPr/>
            </p:nvSpPr>
            <p:spPr>
              <a:xfrm rot="10800000">
                <a:off x="5361339" y="2801069"/>
                <a:ext cx="667649" cy="470638"/>
              </a:xfrm>
              <a:prstGeom prst="arc">
                <a:avLst>
                  <a:gd name="adj1" fmla="val 16562392"/>
                  <a:gd name="adj2" fmla="val 21507974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9E7A688-B4A1-319C-E262-22EC3A2FF96D}"/>
                  </a:ext>
                </a:extLst>
              </p:cNvPr>
              <p:cNvSpPr/>
              <p:nvPr/>
            </p:nvSpPr>
            <p:spPr>
              <a:xfrm>
                <a:off x="5618635" y="3033630"/>
                <a:ext cx="2045576" cy="226835"/>
              </a:xfrm>
              <a:prstGeom prst="rect">
                <a:avLst/>
              </a:prstGeom>
              <a:solidFill>
                <a:srgbClr val="D0FCD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58F0A7F-DDE1-2E00-9CDB-B43A5E1B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7328" y="3038872"/>
                <a:ext cx="262520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F41D6249-951F-5B28-B2D6-7BE2F0C01EFA}"/>
                      </a:ext>
                    </a:extLst>
                  </p14:cNvPr>
                  <p14:cNvContentPartPr/>
                  <p14:nvPr/>
                </p14:nvContentPartPr>
                <p14:xfrm>
                  <a:off x="5444603" y="3078090"/>
                  <a:ext cx="192240" cy="14112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F41D6249-951F-5B28-B2D6-7BE2F0C01EFA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426603" y="3060090"/>
                    <a:ext cx="22788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982730E0-C19D-1CB0-F896-9E5AFFEDA37B}"/>
                      </a:ext>
                    </a:extLst>
                  </p14:cNvPr>
                  <p14:cNvContentPartPr/>
                  <p14:nvPr/>
                </p14:nvContentPartPr>
                <p14:xfrm rot="623082">
                  <a:off x="7679058" y="3078260"/>
                  <a:ext cx="137290" cy="13574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982730E0-C19D-1CB0-F896-9E5AFFEDA37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 rot="623082">
                    <a:off x="7661041" y="3060257"/>
                    <a:ext cx="172964" cy="171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89DB2F57-3DBC-7E1E-50A3-7D79BB1A3A1B}"/>
                      </a:ext>
                    </a:extLst>
                  </p14:cNvPr>
                  <p14:cNvContentPartPr/>
                  <p14:nvPr/>
                </p14:nvContentPartPr>
                <p14:xfrm>
                  <a:off x="5491403" y="3083490"/>
                  <a:ext cx="130320" cy="36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89DB2F57-3DBC-7E1E-50A3-7D79BB1A3A1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473403" y="3065490"/>
                    <a:ext cx="1659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A187FAD5-3FF8-AC73-2089-2FBE3D560D57}"/>
                      </a:ext>
                    </a:extLst>
                  </p14:cNvPr>
                  <p14:cNvContentPartPr/>
                  <p14:nvPr/>
                </p14:nvContentPartPr>
                <p14:xfrm>
                  <a:off x="5506883" y="3074850"/>
                  <a:ext cx="132840" cy="648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A187FAD5-3FF8-AC73-2089-2FBE3D560D5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488883" y="3055791"/>
                    <a:ext cx="168480" cy="442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CCB4DCA2-7171-1928-3349-6D713515DBAA}"/>
                      </a:ext>
                    </a:extLst>
                  </p14:cNvPr>
                  <p14:cNvContentPartPr/>
                  <p14:nvPr/>
                </p14:nvContentPartPr>
                <p14:xfrm>
                  <a:off x="7655363" y="3080610"/>
                  <a:ext cx="222840" cy="10944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CCB4DCA2-7171-1928-3349-6D713515DBA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637363" y="3062610"/>
                    <a:ext cx="25848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E4BC2DF8-D4AF-AC55-EDC5-A8EE6B40ECDB}"/>
                      </a:ext>
                    </a:extLst>
                  </p14:cNvPr>
                  <p14:cNvContentPartPr/>
                  <p14:nvPr/>
                </p14:nvContentPartPr>
                <p14:xfrm>
                  <a:off x="7660403" y="3132450"/>
                  <a:ext cx="158400" cy="8892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E4BC2DF8-D4AF-AC55-EDC5-A8EE6B40ECDB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7642403" y="3114523"/>
                    <a:ext cx="194040" cy="124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C7E7533-8C7C-5D04-2A6F-D0B1A47FB497}"/>
                      </a:ext>
                    </a:extLst>
                  </p14:cNvPr>
                  <p14:cNvContentPartPr/>
                  <p14:nvPr/>
                </p14:nvContentPartPr>
                <p14:xfrm>
                  <a:off x="7642043" y="3072690"/>
                  <a:ext cx="270720" cy="72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C7E7533-8C7C-5D04-2A6F-D0B1A47FB497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7624043" y="3036690"/>
                    <a:ext cx="3063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143825C9-98D6-FB0C-017C-EFA8E97C38E6}"/>
                      </a:ext>
                    </a:extLst>
                  </p14:cNvPr>
                  <p14:cNvContentPartPr/>
                  <p14:nvPr/>
                </p14:nvContentPartPr>
                <p14:xfrm>
                  <a:off x="5397803" y="3073050"/>
                  <a:ext cx="111960" cy="36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143825C9-98D6-FB0C-017C-EFA8E97C38E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5379803" y="3055050"/>
                    <a:ext cx="1476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32118368-C215-C057-7CE9-0E42987A2DD6}"/>
                      </a:ext>
                    </a:extLst>
                  </p14:cNvPr>
                  <p14:cNvContentPartPr/>
                  <p14:nvPr/>
                </p14:nvContentPartPr>
                <p14:xfrm>
                  <a:off x="5410763" y="3093570"/>
                  <a:ext cx="208440" cy="14364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32118368-C215-C057-7CE9-0E42987A2DD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5392763" y="3075570"/>
                    <a:ext cx="24408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9476FE64-7A04-E2E2-6991-18D3D97D48CF}"/>
                      </a:ext>
                    </a:extLst>
                  </p14:cNvPr>
                  <p14:cNvContentPartPr/>
                  <p14:nvPr/>
                </p14:nvContentPartPr>
                <p14:xfrm>
                  <a:off x="5421203" y="3104010"/>
                  <a:ext cx="70560" cy="7056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9476FE64-7A04-E2E2-6991-18D3D97D48C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5403203" y="3086010"/>
                    <a:ext cx="10620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89AFCEFF-187E-05B7-97E0-9B0B26003347}"/>
                      </a:ext>
                    </a:extLst>
                  </p14:cNvPr>
                  <p14:cNvContentPartPr/>
                  <p14:nvPr/>
                </p14:nvContentPartPr>
                <p14:xfrm>
                  <a:off x="5434163" y="3116970"/>
                  <a:ext cx="195840" cy="11664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89AFCEFF-187E-05B7-97E0-9B0B2600334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5416163" y="3098970"/>
                    <a:ext cx="2314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5D772808-BE7C-C12A-5BA4-3CC063EF0E47}"/>
                      </a:ext>
                    </a:extLst>
                  </p14:cNvPr>
                  <p14:cNvContentPartPr/>
                  <p14:nvPr/>
                </p14:nvContentPartPr>
                <p14:xfrm>
                  <a:off x="7642403" y="3074850"/>
                  <a:ext cx="284400" cy="15948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5D772808-BE7C-C12A-5BA4-3CC063EF0E4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624403" y="3056850"/>
                    <a:ext cx="320040" cy="19512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002779F-FB68-7DE9-2D17-0CE3671ADFD0}"/>
                  </a:ext>
                </a:extLst>
              </p:cNvPr>
              <p:cNvCxnSpPr/>
              <p:nvPr/>
            </p:nvCxnSpPr>
            <p:spPr>
              <a:xfrm>
                <a:off x="9621529" y="3257154"/>
                <a:ext cx="2045576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9E7B0374-26B8-272C-6350-D92A41D3A9C6}"/>
                  </a:ext>
                </a:extLst>
              </p:cNvPr>
              <p:cNvSpPr/>
              <p:nvPr/>
            </p:nvSpPr>
            <p:spPr>
              <a:xfrm rot="10800000" flipH="1">
                <a:off x="11305741" y="2786793"/>
                <a:ext cx="667649" cy="470638"/>
              </a:xfrm>
              <a:prstGeom prst="arc">
                <a:avLst>
                  <a:gd name="adj1" fmla="val 16562392"/>
                  <a:gd name="adj2" fmla="val 21507974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AA9BDBD-8202-99FA-915F-904377CE0F49}"/>
                  </a:ext>
                </a:extLst>
              </p:cNvPr>
              <p:cNvSpPr/>
              <p:nvPr/>
            </p:nvSpPr>
            <p:spPr>
              <a:xfrm>
                <a:off x="9621529" y="3019438"/>
                <a:ext cx="2045576" cy="226835"/>
              </a:xfrm>
              <a:prstGeom prst="rect">
                <a:avLst/>
              </a:prstGeom>
              <a:solidFill>
                <a:srgbClr val="D0FCD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E9224BC-7C6D-CE22-13F2-C6A446F01292}"/>
                  </a:ext>
                </a:extLst>
              </p:cNvPr>
              <p:cNvSpPr/>
              <p:nvPr/>
            </p:nvSpPr>
            <p:spPr>
              <a:xfrm>
                <a:off x="9373213" y="2829271"/>
                <a:ext cx="2620915" cy="208924"/>
              </a:xfrm>
              <a:prstGeom prst="rect">
                <a:avLst/>
              </a:prstGeom>
              <a:solidFill>
                <a:srgbClr val="D0FCD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58A7D7D6-7C4F-22D0-9890-BB2185AD9E8E}"/>
                  </a:ext>
                </a:extLst>
              </p:cNvPr>
              <p:cNvSpPr/>
              <p:nvPr/>
            </p:nvSpPr>
            <p:spPr>
              <a:xfrm rot="11253519">
                <a:off x="9369634" y="2795636"/>
                <a:ext cx="667649" cy="470638"/>
              </a:xfrm>
              <a:prstGeom prst="arc">
                <a:avLst>
                  <a:gd name="adj1" fmla="val 16562392"/>
                  <a:gd name="adj2" fmla="val 21507974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5F85B0AC-FC8E-BE87-7C07-BE9A8693F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3190" y="3027742"/>
                <a:ext cx="262520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0CEEB6A7-9CCA-B0C8-EA7A-193EFFE3CC13}"/>
                  </a:ext>
                </a:extLst>
              </p:cNvPr>
              <p:cNvSpPr/>
              <p:nvPr/>
            </p:nvSpPr>
            <p:spPr>
              <a:xfrm rot="7787133" flipH="1">
                <a:off x="11444172" y="2627086"/>
                <a:ext cx="587646" cy="549504"/>
              </a:xfrm>
              <a:prstGeom prst="arc">
                <a:avLst>
                  <a:gd name="adj1" fmla="val 16789447"/>
                  <a:gd name="adj2" fmla="val 19765432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5E7A826D-C9BF-8D67-4EDA-62FF4F3035F6}"/>
                  </a:ext>
                </a:extLst>
              </p:cNvPr>
              <p:cNvSpPr/>
              <p:nvPr/>
            </p:nvSpPr>
            <p:spPr>
              <a:xfrm rot="13812867">
                <a:off x="9343631" y="2634613"/>
                <a:ext cx="577793" cy="549504"/>
              </a:xfrm>
              <a:prstGeom prst="arc">
                <a:avLst>
                  <a:gd name="adj1" fmla="val 16789447"/>
                  <a:gd name="adj2" fmla="val 19765432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C72E8278-B559-0296-95EF-09F0DD5BEC5F}"/>
                      </a:ext>
                    </a:extLst>
                  </p14:cNvPr>
                  <p14:cNvContentPartPr/>
                  <p14:nvPr/>
                </p14:nvContentPartPr>
                <p14:xfrm>
                  <a:off x="9386421" y="2852712"/>
                  <a:ext cx="15120" cy="130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C72E8278-B559-0296-95EF-09F0DD5BEC5F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9368421" y="2834762"/>
                    <a:ext cx="50760" cy="1658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4A3A11B1-0708-911E-8006-2883DC7D536E}"/>
                      </a:ext>
                    </a:extLst>
                  </p14:cNvPr>
                  <p14:cNvContentPartPr/>
                  <p14:nvPr/>
                </p14:nvContentPartPr>
                <p14:xfrm>
                  <a:off x="11966901" y="2841912"/>
                  <a:ext cx="19440" cy="12564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4A3A11B1-0708-911E-8006-2883DC7D536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1948901" y="2823912"/>
                    <a:ext cx="550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ACBEEDC7-5F90-9D2B-3C99-5EC4F3F04FA0}"/>
                      </a:ext>
                    </a:extLst>
                  </p14:cNvPr>
                  <p14:cNvContentPartPr/>
                  <p14:nvPr/>
                </p14:nvContentPartPr>
                <p14:xfrm>
                  <a:off x="9419181" y="3063312"/>
                  <a:ext cx="221400" cy="15228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ACBEEDC7-5F90-9D2B-3C99-5EC4F3F04FA0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9401181" y="3045312"/>
                    <a:ext cx="25704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2C103F3B-54BB-E3D6-1112-3935BAF7C2E8}"/>
                      </a:ext>
                    </a:extLst>
                  </p14:cNvPr>
                  <p14:cNvContentPartPr/>
                  <p14:nvPr/>
                </p14:nvContentPartPr>
                <p14:xfrm>
                  <a:off x="9456638" y="3080034"/>
                  <a:ext cx="157680" cy="13212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2C103F3B-54BB-E3D6-1112-3935BAF7C2E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9438597" y="3062034"/>
                    <a:ext cx="193402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118977DF-D888-7733-6797-DB8BF9926B5D}"/>
                      </a:ext>
                    </a:extLst>
                  </p14:cNvPr>
                  <p14:cNvContentPartPr/>
                  <p14:nvPr/>
                </p14:nvContentPartPr>
                <p14:xfrm>
                  <a:off x="9408398" y="3055914"/>
                  <a:ext cx="212760" cy="16488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118977DF-D888-7733-6797-DB8BF9926B5D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9390398" y="3037914"/>
                    <a:ext cx="248400" cy="2005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96B4E90-745F-E565-A4D2-787EF1BF9148}"/>
                  </a:ext>
                </a:extLst>
              </p:cNvPr>
              <p:cNvGrpSpPr/>
              <p:nvPr/>
            </p:nvGrpSpPr>
            <p:grpSpPr>
              <a:xfrm>
                <a:off x="9424598" y="3063834"/>
                <a:ext cx="198000" cy="129960"/>
                <a:chOff x="9424598" y="3063834"/>
                <a:chExt cx="198000" cy="129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207" name="Ink 206">
                      <a:extLst>
                        <a:ext uri="{FF2B5EF4-FFF2-40B4-BE49-F238E27FC236}">
                          <a16:creationId xmlns:a16="http://schemas.microsoft.com/office/drawing/2014/main" id="{24DE6FAB-27C1-31A3-F2E3-C868AB537E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24598" y="3067794"/>
                    <a:ext cx="131400" cy="126000"/>
                  </p14:xfrm>
                </p:contentPart>
              </mc:Choice>
              <mc:Fallback xmlns="">
                <p:pic>
                  <p:nvPicPr>
                    <p:cNvPr id="207" name="Ink 206">
                      <a:extLst>
                        <a:ext uri="{FF2B5EF4-FFF2-40B4-BE49-F238E27FC236}">
                          <a16:creationId xmlns:a16="http://schemas.microsoft.com/office/drawing/2014/main" id="{24DE6FAB-27C1-31A3-F2E3-C868AB537E0A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9406549" y="3049794"/>
                      <a:ext cx="167138" cy="161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AF3BAAB1-A7D4-557B-B146-048C6D008E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28558" y="3080034"/>
                    <a:ext cx="93240" cy="87480"/>
                  </p14:xfrm>
                </p:contentPart>
              </mc:Choice>
              <mc:Fallback xmlns=""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AF3BAAB1-A7D4-557B-B146-048C6D008E8F}"/>
                        </a:ext>
                      </a:extLst>
                    </p:cNvPr>
                    <p:cNvPicPr/>
                    <p:nvPr/>
                  </p:nvPicPr>
                  <p:blipFill>
                    <a:blip r:embed="rId78"/>
                    <a:stretch>
                      <a:fillRect/>
                    </a:stretch>
                  </p:blipFill>
                  <p:spPr>
                    <a:xfrm>
                      <a:off x="9410558" y="3062108"/>
                      <a:ext cx="128880" cy="1229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3E013F7C-5589-4242-B398-9F603F6B1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40438" y="3104154"/>
                    <a:ext cx="99360" cy="82080"/>
                  </p14:xfrm>
                </p:contentPart>
              </mc:Choice>
              <mc:Fallback xmlns=""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3E013F7C-5589-4242-B398-9F603F6B1CF6}"/>
                        </a:ext>
                      </a:extLst>
                    </p:cNvPr>
                    <p:cNvPicPr/>
                    <p:nvPr/>
                  </p:nvPicPr>
                  <p:blipFill>
                    <a:blip r:embed="rId80"/>
                    <a:stretch>
                      <a:fillRect/>
                    </a:stretch>
                  </p:blipFill>
                  <p:spPr>
                    <a:xfrm>
                      <a:off x="9422438" y="3086154"/>
                      <a:ext cx="135000" cy="117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211" name="Ink 210">
                      <a:extLst>
                        <a:ext uri="{FF2B5EF4-FFF2-40B4-BE49-F238E27FC236}">
                          <a16:creationId xmlns:a16="http://schemas.microsoft.com/office/drawing/2014/main" id="{A96705F8-C31A-FE82-C37A-166D588927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84718" y="3063834"/>
                    <a:ext cx="137880" cy="3600"/>
                  </p14:xfrm>
                </p:contentPart>
              </mc:Choice>
              <mc:Fallback xmlns="">
                <p:pic>
                  <p:nvPicPr>
                    <p:cNvPr id="211" name="Ink 210">
                      <a:extLst>
                        <a:ext uri="{FF2B5EF4-FFF2-40B4-BE49-F238E27FC236}">
                          <a16:creationId xmlns:a16="http://schemas.microsoft.com/office/drawing/2014/main" id="{A96705F8-C31A-FE82-C37A-166D588927F7}"/>
                        </a:ext>
                      </a:extLst>
                    </p:cNvPr>
                    <p:cNvPicPr/>
                    <p:nvPr/>
                  </p:nvPicPr>
                  <p:blipFill>
                    <a:blip r:embed="rId82"/>
                    <a:stretch>
                      <a:fillRect/>
                    </a:stretch>
                  </p:blipFill>
                  <p:spPr>
                    <a:xfrm>
                      <a:off x="9466718" y="3043834"/>
                      <a:ext cx="173520" cy="432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0C40F05B-0DAA-E778-85BA-B237D4E2D716}"/>
                      </a:ext>
                    </a:extLst>
                  </p14:cNvPr>
                  <p14:cNvContentPartPr/>
                  <p14:nvPr/>
                </p14:nvContentPartPr>
                <p14:xfrm>
                  <a:off x="11682518" y="3108114"/>
                  <a:ext cx="172800" cy="11664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0C40F05B-0DAA-E778-85BA-B237D4E2D716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1664480" y="3090114"/>
                    <a:ext cx="208514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D7AD0E54-F6C3-96B4-7330-62F875380E3A}"/>
                      </a:ext>
                    </a:extLst>
                  </p14:cNvPr>
                  <p14:cNvContentPartPr/>
                  <p14:nvPr/>
                </p14:nvContentPartPr>
                <p14:xfrm rot="-7597835">
                  <a:off x="11665048" y="3050000"/>
                  <a:ext cx="135740" cy="134228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D7AD0E54-F6C3-96B4-7330-62F875380E3A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 rot="-7597835">
                    <a:off x="11647045" y="3031959"/>
                    <a:ext cx="171385" cy="1699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74B1201A-FA4E-14C6-5614-DD5A448F7009}"/>
                      </a:ext>
                    </a:extLst>
                  </p14:cNvPr>
                  <p14:cNvContentPartPr/>
                  <p14:nvPr/>
                </p14:nvContentPartPr>
                <p14:xfrm>
                  <a:off x="11676398" y="3101634"/>
                  <a:ext cx="84600" cy="8604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74B1201A-FA4E-14C6-5614-DD5A448F700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1658398" y="3083634"/>
                    <a:ext cx="1202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C34BF941-C952-8BBF-2574-B4A3806AA0DD}"/>
                      </a:ext>
                    </a:extLst>
                  </p14:cNvPr>
                  <p14:cNvContentPartPr/>
                  <p14:nvPr/>
                </p14:nvContentPartPr>
                <p14:xfrm>
                  <a:off x="11650118" y="3063834"/>
                  <a:ext cx="285480" cy="72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C34BF941-C952-8BBF-2574-B4A3806AA0D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1632095" y="3027834"/>
                    <a:ext cx="321165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8A65F2A4-B0F6-BB14-521C-F9222D568390}"/>
                      </a:ext>
                    </a:extLst>
                  </p14:cNvPr>
                  <p14:cNvContentPartPr/>
                  <p14:nvPr/>
                </p14:nvContentPartPr>
                <p14:xfrm>
                  <a:off x="11660918" y="3095514"/>
                  <a:ext cx="243000" cy="11304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8A65F2A4-B0F6-BB14-521C-F9222D568390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1642918" y="3077514"/>
                    <a:ext cx="27864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8E28B877-A559-4FAF-1818-458C33C9A205}"/>
                      </a:ext>
                    </a:extLst>
                  </p14:cNvPr>
                  <p14:cNvContentPartPr/>
                  <p14:nvPr/>
                </p14:nvContentPartPr>
                <p14:xfrm>
                  <a:off x="11650478" y="3063834"/>
                  <a:ext cx="285120" cy="16092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8E28B877-A559-4FAF-1818-458C33C9A20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11632501" y="3045834"/>
                    <a:ext cx="320715" cy="196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24" name="Left Brace 223">
                <a:extLst>
                  <a:ext uri="{FF2B5EF4-FFF2-40B4-BE49-F238E27FC236}">
                    <a16:creationId xmlns:a16="http://schemas.microsoft.com/office/drawing/2014/main" id="{5CEB1D60-1EA1-1C53-3880-43099B0A8443}"/>
                  </a:ext>
                </a:extLst>
              </p:cNvPr>
              <p:cNvSpPr/>
              <p:nvPr/>
            </p:nvSpPr>
            <p:spPr>
              <a:xfrm rot="16200000">
                <a:off x="2543551" y="4966274"/>
                <a:ext cx="206442" cy="2816302"/>
              </a:xfrm>
              <a:prstGeom prst="leftBrace">
                <a:avLst>
                  <a:gd name="adj1" fmla="val 5427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Left Brace 224">
                <a:extLst>
                  <a:ext uri="{FF2B5EF4-FFF2-40B4-BE49-F238E27FC236}">
                    <a16:creationId xmlns:a16="http://schemas.microsoft.com/office/drawing/2014/main" id="{990890DE-1E82-3668-FD2C-809F1AA7652F}"/>
                  </a:ext>
                </a:extLst>
              </p:cNvPr>
              <p:cNvSpPr/>
              <p:nvPr/>
            </p:nvSpPr>
            <p:spPr>
              <a:xfrm rot="16200000">
                <a:off x="6535450" y="4966275"/>
                <a:ext cx="206442" cy="2816302"/>
              </a:xfrm>
              <a:prstGeom prst="leftBrace">
                <a:avLst>
                  <a:gd name="adj1" fmla="val 5427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Left Brace 225">
                <a:extLst>
                  <a:ext uri="{FF2B5EF4-FFF2-40B4-BE49-F238E27FC236}">
                    <a16:creationId xmlns:a16="http://schemas.microsoft.com/office/drawing/2014/main" id="{D085BAB9-1DDB-84F5-51DE-4EF54C089DC2}"/>
                  </a:ext>
                </a:extLst>
              </p:cNvPr>
              <p:cNvSpPr/>
              <p:nvPr/>
            </p:nvSpPr>
            <p:spPr>
              <a:xfrm rot="16200000">
                <a:off x="10580449" y="4966275"/>
                <a:ext cx="206442" cy="2816302"/>
              </a:xfrm>
              <a:prstGeom prst="leftBrace">
                <a:avLst>
                  <a:gd name="adj1" fmla="val 5427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58CE548-A854-0A4B-85AF-6177DA03FDDA}"/>
                </a:ext>
              </a:extLst>
            </p:cNvPr>
            <p:cNvSpPr txBox="1"/>
            <p:nvPr/>
          </p:nvSpPr>
          <p:spPr>
            <a:xfrm>
              <a:off x="1982886" y="6405727"/>
              <a:ext cx="13277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>
                  <a:effectLst/>
                  <a:latin typeface="Bell MT" panose="02020503060305020303" pitchFamily="18" charset="0"/>
                </a:rPr>
                <a:t>15 epochs</a:t>
              </a:r>
              <a:endParaRPr lang="en-US" sz="160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705047B-6028-00B8-8D91-41131D6A2852}"/>
                </a:ext>
              </a:extLst>
            </p:cNvPr>
            <p:cNvSpPr txBox="1"/>
            <p:nvPr/>
          </p:nvSpPr>
          <p:spPr>
            <a:xfrm>
              <a:off x="5974785" y="6405727"/>
              <a:ext cx="13277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>
                  <a:effectLst/>
                  <a:latin typeface="Bell MT" panose="02020503060305020303" pitchFamily="18" charset="0"/>
                </a:rPr>
                <a:t>15 epochs</a:t>
              </a:r>
              <a:endParaRPr lang="en-US" sz="160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69AF76A-92BB-E41F-0A9C-7B9D08AAD6F5}"/>
                </a:ext>
              </a:extLst>
            </p:cNvPr>
            <p:cNvSpPr txBox="1"/>
            <p:nvPr/>
          </p:nvSpPr>
          <p:spPr>
            <a:xfrm>
              <a:off x="10019784" y="6405727"/>
              <a:ext cx="13277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>
                  <a:effectLst/>
                  <a:latin typeface="Bell MT" panose="02020503060305020303" pitchFamily="18" charset="0"/>
                </a:rPr>
                <a:t>20 epochs</a:t>
              </a:r>
              <a:endParaRPr lang="en-US" sz="1600"/>
            </a:p>
          </p:txBody>
        </p:sp>
      </p:grpSp>
      <p:pic>
        <p:nvPicPr>
          <p:cNvPr id="232" name="Graphic 231" descr="Line arrow: Counter-clockwise curve with solid fill">
            <a:extLst>
              <a:ext uri="{FF2B5EF4-FFF2-40B4-BE49-F238E27FC236}">
                <a16:creationId xmlns:a16="http://schemas.microsoft.com/office/drawing/2014/main" id="{83537A8C-2175-DEAF-3D5D-D4020830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4030" flipH="1" flipV="1">
            <a:off x="206996" y="6168329"/>
            <a:ext cx="914400" cy="7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D952A1-9A5D-623D-3D4F-DD264BC31854}"/>
              </a:ext>
            </a:extLst>
          </p:cNvPr>
          <p:cNvSpPr txBox="1"/>
          <p:nvPr/>
        </p:nvSpPr>
        <p:spPr>
          <a:xfrm>
            <a:off x="904574" y="531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Phase 3</a:t>
            </a:r>
            <a:r>
              <a:rPr lang="en-US" b="0" i="0">
                <a:effectLst/>
                <a:latin typeface="Bell MT" panose="02020503060305020303" pitchFamily="18" charset="0"/>
              </a:rPr>
              <a:t>: Head optimization (</a:t>
            </a:r>
            <a:r>
              <a:rPr lang="en-US">
                <a:latin typeface="Bell MT" panose="02020503060305020303" pitchFamily="18" charset="0"/>
              </a:rPr>
              <a:t>D</a:t>
            </a:r>
            <a:r>
              <a:rPr lang="en-US" b="0" i="0">
                <a:effectLst/>
                <a:latin typeface="Bell MT" panose="02020503060305020303" pitchFamily="18" charset="0"/>
              </a:rPr>
              <a:t>ense layers)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B5553-25B3-C93B-4DF2-33845ECAD40F}"/>
              </a:ext>
            </a:extLst>
          </p:cNvPr>
          <p:cNvSpPr txBox="1"/>
          <p:nvPr/>
        </p:nvSpPr>
        <p:spPr>
          <a:xfrm>
            <a:off x="904576" y="927215"/>
            <a:ext cx="349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Objective: </a:t>
            </a:r>
            <a:r>
              <a:rPr lang="en-US">
                <a:effectLst/>
                <a:latin typeface="Bell MT" panose="02020503060305020303" pitchFamily="18" charset="0"/>
              </a:rPr>
              <a:t>Final polish of the custom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C5BD1-C706-E65C-0CAD-CE0EB939D079}"/>
              </a:ext>
            </a:extLst>
          </p:cNvPr>
          <p:cNvSpPr txBox="1"/>
          <p:nvPr/>
        </p:nvSpPr>
        <p:spPr>
          <a:xfrm>
            <a:off x="904575" y="1626149"/>
            <a:ext cx="450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Implementation:</a:t>
            </a:r>
            <a:r>
              <a:rPr lang="en-US" b="1">
                <a:effectLst/>
                <a:latin typeface="Bell MT" panose="02020503060305020303" pitchFamily="18" charset="0"/>
              </a:rPr>
              <a:t> </a:t>
            </a:r>
            <a:endParaRPr lang="en-US">
              <a:effectLst/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9503F-5ADA-DAF6-89F4-4316130B78B3}"/>
              </a:ext>
            </a:extLst>
          </p:cNvPr>
          <p:cNvSpPr txBox="1"/>
          <p:nvPr/>
        </p:nvSpPr>
        <p:spPr>
          <a:xfrm>
            <a:off x="1194627" y="1887522"/>
            <a:ext cx="3207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u="sng">
                <a:latin typeface="Bell MT" panose="02020503060305020303" pitchFamily="18" charset="0"/>
              </a:rPr>
              <a:t>Freeze ResNet50</a:t>
            </a:r>
            <a:r>
              <a:rPr lang="en-US">
                <a:latin typeface="Bell MT" panose="02020503060305020303" pitchFamily="18" charset="0"/>
              </a:rPr>
              <a:t>: Base model weights locked again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Unfreeze head: Attention layers, dense layers, and class-specific branches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8DB71-1646-BC06-31ED-19B639075CB2}"/>
              </a:ext>
            </a:extLst>
          </p:cNvPr>
          <p:cNvSpPr txBox="1"/>
          <p:nvPr/>
        </p:nvSpPr>
        <p:spPr>
          <a:xfrm>
            <a:off x="904574" y="3395449"/>
            <a:ext cx="53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Why?</a:t>
            </a:r>
            <a:r>
              <a:rPr lang="en-US" b="1">
                <a:effectLst/>
                <a:latin typeface="Bell MT" panose="02020503060305020303" pitchFamily="18" charset="0"/>
              </a:rPr>
              <a:t> </a:t>
            </a:r>
            <a:endParaRPr lang="en-US">
              <a:effectLst/>
              <a:latin typeface="Bell MT" panose="020205030603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22A45-78A8-6E2E-F642-5EC338C131B3}"/>
              </a:ext>
            </a:extLst>
          </p:cNvPr>
          <p:cNvSpPr txBox="1"/>
          <p:nvPr/>
        </p:nvSpPr>
        <p:spPr>
          <a:xfrm>
            <a:off x="1194627" y="3672173"/>
            <a:ext cx="501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After adapting ResNet50, focus shifts to refining decision boundaries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Prevents overfitting by isolating head training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86BD4A-91AB-E0F6-B802-B5CAC6B16D10}"/>
              </a:ext>
            </a:extLst>
          </p:cNvPr>
          <p:cNvGrpSpPr/>
          <p:nvPr/>
        </p:nvGrpSpPr>
        <p:grpSpPr>
          <a:xfrm>
            <a:off x="904574" y="4818912"/>
            <a:ext cx="7438461" cy="1371178"/>
            <a:chOff x="904573" y="4244902"/>
            <a:chExt cx="6218982" cy="13711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2FCEA0-864A-85E2-D9F0-969B962FF121}"/>
                </a:ext>
              </a:extLst>
            </p:cNvPr>
            <p:cNvSpPr txBox="1"/>
            <p:nvPr/>
          </p:nvSpPr>
          <p:spPr>
            <a:xfrm>
              <a:off x="904575" y="4244902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u="sng">
                  <a:effectLst/>
                  <a:latin typeface="Bell MT" panose="02020503060305020303" pitchFamily="18" charset="0"/>
                </a:rPr>
                <a:t>Optimizer</a:t>
              </a:r>
              <a:r>
                <a:rPr lang="en-US" b="0" i="0">
                  <a:effectLst/>
                  <a:latin typeface="Bell MT" panose="02020503060305020303" pitchFamily="18" charset="0"/>
                </a:rPr>
                <a:t>: AdamW </a:t>
              </a:r>
              <a:r>
                <a:rPr lang="en-US">
                  <a:latin typeface="Bell MT" panose="02020503060305020303" pitchFamily="18" charset="0"/>
                </a:rPr>
                <a:t>with cosine learning rate decay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514E59-A8FB-977A-8485-0279011D0715}"/>
                </a:ext>
              </a:extLst>
            </p:cNvPr>
            <p:cNvSpPr txBox="1"/>
            <p:nvPr/>
          </p:nvSpPr>
          <p:spPr>
            <a:xfrm>
              <a:off x="904573" y="4596172"/>
              <a:ext cx="62189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>
                  <a:effectLst/>
                  <a:latin typeface="Bell MT" panose="02020503060305020303" pitchFamily="18" charset="0"/>
                </a:rPr>
                <a:t>Adam Optimizer: </a:t>
              </a:r>
              <a:r>
                <a:rPr lang="en-US">
                  <a:latin typeface="Bell MT" panose="02020503060305020303" pitchFamily="18" charset="0"/>
                </a:rPr>
                <a:t>E</a:t>
              </a:r>
              <a:r>
                <a:rPr lang="en-US">
                  <a:effectLst/>
                  <a:latin typeface="Bell MT" panose="02020503060305020303" pitchFamily="18" charset="0"/>
                </a:rPr>
                <a:t>nsures robust parameter updates with effective regularization (preserving ResNet50’s pre-trained knowledge)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3AB8CB-62A1-CFF6-2185-70913E6A2CEB}"/>
                </a:ext>
              </a:extLst>
            </p:cNvPr>
            <p:cNvSpPr txBox="1"/>
            <p:nvPr/>
          </p:nvSpPr>
          <p:spPr>
            <a:xfrm>
              <a:off x="904573" y="5246748"/>
              <a:ext cx="621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>
                  <a:effectLst/>
                  <a:latin typeface="Bell MT" panose="02020503060305020303" pitchFamily="18" charset="0"/>
                </a:rPr>
                <a:t>Cosine Decay: </a:t>
              </a:r>
              <a:r>
                <a:rPr lang="en-US">
                  <a:latin typeface="Bell MT" panose="02020503060305020303" pitchFamily="18" charset="0"/>
                </a:rPr>
                <a:t>E</a:t>
              </a:r>
              <a:r>
                <a:rPr lang="en-US">
                  <a:effectLst/>
                  <a:latin typeface="Bell MT" panose="02020503060305020303" pitchFamily="18" charset="0"/>
                </a:rPr>
                <a:t>nables smooth transitions between training phases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ECA2B3-0C5D-D103-C1F6-221F6A36007D}"/>
              </a:ext>
            </a:extLst>
          </p:cNvPr>
          <p:cNvGrpSpPr/>
          <p:nvPr/>
        </p:nvGrpSpPr>
        <p:grpSpPr>
          <a:xfrm>
            <a:off x="4610150" y="860244"/>
            <a:ext cx="7191901" cy="3855331"/>
            <a:chOff x="956116" y="1335482"/>
            <a:chExt cx="7191901" cy="3855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953B4B-D1E7-F295-1EEF-B54CC726F3C7}"/>
                </a:ext>
              </a:extLst>
            </p:cNvPr>
            <p:cNvSpPr txBox="1"/>
            <p:nvPr/>
          </p:nvSpPr>
          <p:spPr>
            <a:xfrm>
              <a:off x="2858785" y="1335482"/>
              <a:ext cx="4716996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>
                  <a:latin typeface="Bell MT" panose="02020503060305020303" pitchFamily="18" charset="0"/>
                </a:rPr>
                <a:t>HEAD TUNING</a:t>
              </a:r>
              <a:endParaRPr lang="en-US" sz="1700">
                <a:effectLst/>
                <a:latin typeface="Bell MT" panose="02020503060305020303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F9988F-AD81-D43C-7432-313F0A0E7FB3}"/>
                </a:ext>
              </a:extLst>
            </p:cNvPr>
            <p:cNvGrpSpPr/>
            <p:nvPr/>
          </p:nvGrpSpPr>
          <p:grpSpPr>
            <a:xfrm>
              <a:off x="956116" y="1739482"/>
              <a:ext cx="7191901" cy="3451331"/>
              <a:chOff x="823757" y="1721552"/>
              <a:chExt cx="7191901" cy="345133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C8C7D7D-BACD-6358-1DFB-B0111F6E8113}"/>
                  </a:ext>
                </a:extLst>
              </p:cNvPr>
              <p:cNvGrpSpPr/>
              <p:nvPr/>
            </p:nvGrpSpPr>
            <p:grpSpPr>
              <a:xfrm>
                <a:off x="1892100" y="1721552"/>
                <a:ext cx="2667296" cy="2129689"/>
                <a:chOff x="6910919" y="2029355"/>
                <a:chExt cx="2667296" cy="2129689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1E0E490E-597F-5968-8E5C-F3F45BF9A6DF}"/>
                    </a:ext>
                  </a:extLst>
                </p:cNvPr>
                <p:cNvSpPr/>
                <p:nvPr/>
              </p:nvSpPr>
              <p:spPr>
                <a:xfrm>
                  <a:off x="6912075" y="2029355"/>
                  <a:ext cx="2664543" cy="2129689"/>
                </a:xfrm>
                <a:prstGeom prst="roundRect">
                  <a:avLst/>
                </a:prstGeom>
                <a:solidFill>
                  <a:srgbClr val="F9A5B3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700" b="1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ResNet50 Layers</a:t>
                  </a:r>
                  <a:br>
                    <a:rPr lang="en-US" sz="1700" b="1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r>
                    <a:rPr lang="en-US" sz="1700" b="1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  <a:t>Pre-trained weights (Frozen)</a:t>
                  </a:r>
                  <a:br>
                    <a:rPr lang="en-US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br>
                    <a:rPr lang="en-US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br>
                    <a:rPr lang="en-US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br>
                    <a:rPr lang="en-US">
                      <a:solidFill>
                        <a:schemeClr val="tx1"/>
                      </a:solidFill>
                      <a:latin typeface="Bell MT" panose="02020503060305020303" pitchFamily="18" charset="0"/>
                    </a:rPr>
                  </a:br>
                  <a:endParaRPr lang="en-US">
                    <a:solidFill>
                      <a:schemeClr val="tx1"/>
                    </a:solidFill>
                    <a:latin typeface="Bell MT" panose="02020503060305020303" pitchFamily="18" charset="0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D7E75F5-5729-B27C-E474-0E30F9E765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2075" y="3035208"/>
                  <a:ext cx="2664543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50AFEEA-A0CF-C93C-EE5C-8930C93D9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2500" y="3257754"/>
                  <a:ext cx="2664543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92288D00-7731-16CA-EAC0-ACBFC0BD8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0919" y="3478982"/>
                  <a:ext cx="2664543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A65DF8D-880A-1A6C-1861-E43ACD3A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3672" y="3708719"/>
                  <a:ext cx="2664543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DA38C0C-D9CF-72EF-7F31-488FF4730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4500" y="3928050"/>
                  <a:ext cx="262520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032991A-53AF-92FF-F013-5656E5C8D7B5}"/>
                  </a:ext>
                </a:extLst>
              </p:cNvPr>
              <p:cNvSpPr/>
              <p:nvPr/>
            </p:nvSpPr>
            <p:spPr>
              <a:xfrm>
                <a:off x="5199356" y="2024438"/>
                <a:ext cx="2816300" cy="1523915"/>
              </a:xfrm>
              <a:prstGeom prst="roundRect">
                <a:avLst/>
              </a:prstGeom>
              <a:solidFill>
                <a:srgbClr val="DFF4D8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700" b="1">
                    <a:solidFill>
                      <a:schemeClr val="tx1"/>
                    </a:solidFill>
                    <a:latin typeface="Bell MT" panose="02020503060305020303" pitchFamily="18" charset="0"/>
                  </a:rPr>
                  <a:t>Custom Head</a:t>
                </a:r>
                <a:br>
                  <a:rPr lang="en-US" sz="1700">
                    <a:solidFill>
                      <a:schemeClr val="tx1"/>
                    </a:solidFill>
                    <a:latin typeface="Bell MT" panose="02020503060305020303" pitchFamily="18" charset="0"/>
                  </a:rPr>
                </a:br>
                <a:r>
                  <a:rPr lang="en-US" sz="1600">
                    <a:solidFill>
                      <a:schemeClr val="tx1"/>
                    </a:solidFill>
                    <a:latin typeface="Bell MT" panose="02020503060305020303" pitchFamily="18" charset="0"/>
                  </a:rPr>
                  <a:t>Spatial-Channel Attention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Bell MT" panose="02020503060305020303" pitchFamily="18" charset="0"/>
                  </a:rPr>
                  <a:t>Transformer block</a:t>
                </a:r>
              </a:p>
              <a:p>
                <a:pPr algn="just"/>
                <a:r>
                  <a:rPr lang="en-US" sz="1600">
                    <a:solidFill>
                      <a:schemeClr val="tx1"/>
                    </a:solidFill>
                    <a:latin typeface="Bell MT" panose="02020503060305020303" pitchFamily="18" charset="0"/>
                  </a:rPr>
                  <a:t>Class-Specific Dense Layers</a:t>
                </a:r>
              </a:p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Bell MT" panose="02020503060305020303" pitchFamily="18" charset="0"/>
                  </a:rPr>
                  <a:t>Fusion Layer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03689D-11A8-15B2-EA87-419930BE6679}"/>
                  </a:ext>
                </a:extLst>
              </p:cNvPr>
              <p:cNvCxnSpPr>
                <a:cxnSpLocks/>
                <a:stCxn id="37" idx="3"/>
                <a:endCxn id="26" idx="1"/>
              </p:cNvCxnSpPr>
              <p:nvPr/>
            </p:nvCxnSpPr>
            <p:spPr>
              <a:xfrm flipV="1">
                <a:off x="4557799" y="2786396"/>
                <a:ext cx="641557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B25AC379-6619-E59E-EA0F-9BB99737D846}"/>
                  </a:ext>
                </a:extLst>
              </p:cNvPr>
              <p:cNvSpPr/>
              <p:nvPr/>
            </p:nvSpPr>
            <p:spPr>
              <a:xfrm>
                <a:off x="1602235" y="2727418"/>
                <a:ext cx="206442" cy="1123823"/>
              </a:xfrm>
              <a:prstGeom prst="leftBrace">
                <a:avLst>
                  <a:gd name="adj1" fmla="val 5427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0F2659-2F65-B901-7200-014F146CC003}"/>
                  </a:ext>
                </a:extLst>
              </p:cNvPr>
              <p:cNvSpPr txBox="1"/>
              <p:nvPr/>
            </p:nvSpPr>
            <p:spPr>
              <a:xfrm>
                <a:off x="823757" y="2996941"/>
                <a:ext cx="984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i="0">
                    <a:effectLst/>
                    <a:latin typeface="Bell MT" panose="02020503060305020303" pitchFamily="18" charset="0"/>
                  </a:rPr>
                  <a:t>175 layers</a:t>
                </a:r>
                <a:endParaRPr 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061C4A02-1807-0498-A95A-DF797F2A5CA3}"/>
                      </a:ext>
                    </a:extLst>
                  </p:cNvPr>
                  <p:cNvSpPr/>
                  <p:nvPr/>
                </p:nvSpPr>
                <p:spPr>
                  <a:xfrm>
                    <a:off x="5715244" y="4129589"/>
                    <a:ext cx="1784524" cy="104329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700" b="1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Optimizer/LR</a:t>
                    </a:r>
                    <a:br>
                      <a:rPr lang="en-US" sz="17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</a:br>
                    <a:r>
                      <a: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rPr>
                      <a:t>Adam LR: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en-US" sz="1600">
                      <a:solidFill>
                        <a:schemeClr val="tx1"/>
                      </a:solidFill>
                      <a:latin typeface="Bell MT" panose="020205030603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061C4A02-1807-0498-A95A-DF797F2A5C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244" y="4129589"/>
                    <a:ext cx="1784524" cy="1043294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AE0A7933-6781-68AD-11EB-650B482E933D}"/>
                  </a:ext>
                </a:extLst>
              </p:cNvPr>
              <p:cNvSpPr/>
              <p:nvPr/>
            </p:nvSpPr>
            <p:spPr>
              <a:xfrm rot="16200000">
                <a:off x="6504287" y="2338832"/>
                <a:ext cx="206442" cy="2816301"/>
              </a:xfrm>
              <a:prstGeom prst="leftBrace">
                <a:avLst>
                  <a:gd name="adj1" fmla="val 54274"/>
                  <a:gd name="adj2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992C81-A357-1796-09A9-728D8AEA9848}"/>
                  </a:ext>
                </a:extLst>
              </p:cNvPr>
              <p:cNvSpPr txBox="1"/>
              <p:nvPr/>
            </p:nvSpPr>
            <p:spPr>
              <a:xfrm>
                <a:off x="5943620" y="3780557"/>
                <a:ext cx="132777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0" i="0">
                    <a:effectLst/>
                    <a:latin typeface="Bell MT" panose="02020503060305020303" pitchFamily="18" charset="0"/>
                  </a:rPr>
                  <a:t>20 epochs</a:t>
                </a:r>
                <a:endParaRPr lang="en-US" sz="1600"/>
              </a:p>
            </p:txBody>
          </p:sp>
        </p:grpSp>
      </p:grpSp>
      <p:pic>
        <p:nvPicPr>
          <p:cNvPr id="44" name="Graphic 43" descr="Line arrow: Counter-clockwise curve with solid fill">
            <a:extLst>
              <a:ext uri="{FF2B5EF4-FFF2-40B4-BE49-F238E27FC236}">
                <a16:creationId xmlns:a16="http://schemas.microsoft.com/office/drawing/2014/main" id="{8A4ABA5E-105A-11F0-A32D-EA41FCF9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92186" flipV="1">
            <a:off x="10425132" y="-8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8A9405-6F8B-E09C-C4F4-BCF361372922}"/>
              </a:ext>
            </a:extLst>
          </p:cNvPr>
          <p:cNvSpPr txBox="1"/>
          <p:nvPr/>
        </p:nvSpPr>
        <p:spPr>
          <a:xfrm>
            <a:off x="710381" y="566894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3.4. Comparative Analysis of 4 Models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90CFF3-212B-8823-76EA-E1FC5534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62251"/>
              </p:ext>
            </p:extLst>
          </p:nvPr>
        </p:nvGraphicFramePr>
        <p:xfrm>
          <a:off x="575752" y="1071843"/>
          <a:ext cx="11040496" cy="505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992">
                  <a:extLst>
                    <a:ext uri="{9D8B030D-6E8A-4147-A177-3AD203B41FA5}">
                      <a16:colId xmlns:a16="http://schemas.microsoft.com/office/drawing/2014/main" val="1655139771"/>
                    </a:ext>
                  </a:extLst>
                </a:gridCol>
                <a:gridCol w="3306957">
                  <a:extLst>
                    <a:ext uri="{9D8B030D-6E8A-4147-A177-3AD203B41FA5}">
                      <a16:colId xmlns:a16="http://schemas.microsoft.com/office/drawing/2014/main" val="1181819840"/>
                    </a:ext>
                  </a:extLst>
                </a:gridCol>
                <a:gridCol w="3016578">
                  <a:extLst>
                    <a:ext uri="{9D8B030D-6E8A-4147-A177-3AD203B41FA5}">
                      <a16:colId xmlns:a16="http://schemas.microsoft.com/office/drawing/2014/main" val="3750744952"/>
                    </a:ext>
                  </a:extLst>
                </a:gridCol>
                <a:gridCol w="2450969">
                  <a:extLst>
                    <a:ext uri="{9D8B030D-6E8A-4147-A177-3AD203B41FA5}">
                      <a16:colId xmlns:a16="http://schemas.microsoft.com/office/drawing/2014/main" val="194474402"/>
                    </a:ext>
                  </a:extLst>
                </a:gridCol>
              </a:tblGrid>
              <a:tr h="2786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Model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Strengths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Weaknesses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Highlights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21574"/>
                  </a:ext>
                </a:extLst>
              </a:tr>
              <a:tr h="133771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Bell MT" panose="02020503060305020303" pitchFamily="18" charset="0"/>
                        </a:rPr>
                        <a:t>ResNet50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Best balanced accuracy (58.30%), Top macro F1 (58.29%)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Excellent per-class recall (e.g., Happy 83.2%, Surprise 77.5%)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High computational cost (77.4M params)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Slower inference</a:t>
                      </a:r>
                      <a:endParaRPr lang="en-US" sz="1600">
                        <a:solidFill>
                          <a:schemeClr val="tx1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High-accuracy applications in production and scientific research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5787"/>
                  </a:ext>
                </a:extLst>
              </a:tr>
              <a:tr h="112591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EfficientNetB3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Good recall for Sad (73%) and Surprise (65%)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Moderate Cohen's Kappa (42.81%)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Fails on Fear (12%) and Disgust (28%)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Performance unstable without tuning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Resource-aware deployments that can afford tuning and moderate performance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590015"/>
                  </a:ext>
                </a:extLst>
              </a:tr>
              <a:tr h="11259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Xception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Moderate recall for Happy (64.83%)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Lightweight with 74.6M parameters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Low balanced accuracy (24.6%)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Very poor on Surprise (2.49%) and Sad (5.68%)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Only with class balancing or additional training data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664131"/>
                  </a:ext>
                </a:extLst>
              </a:tr>
              <a:tr h="112591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MobileNetV3Small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Compact model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Decent recall on Happy (59.92%)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Very low parameter count (~2.5M)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Extremely low recall on Disgust (6.31%) and Fear (2.05%)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Lowest macro F1 (17.69%)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1600" b="0" i="0" u="none" strike="noStrike" noProof="0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Edge devices, mobile apps, rapid prototyping where speed &gt; accuracy</a:t>
                      </a:r>
                      <a:endParaRPr lang="en-US" sz="1600">
                        <a:latin typeface="Bell MT" panose="02020503060305020303" pitchFamily="18" charset="0"/>
                      </a:endParaRP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8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B72F-5598-B152-B4AE-9160A8BF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BB687-11C8-E0CA-253F-BB2037A50A37}"/>
              </a:ext>
            </a:extLst>
          </p:cNvPr>
          <p:cNvSpPr txBox="1"/>
          <p:nvPr/>
        </p:nvSpPr>
        <p:spPr>
          <a:xfrm>
            <a:off x="518651" y="451661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IV. Results &amp; Analysis</a:t>
            </a:r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DAA2770-65FA-F350-67F0-8C16F05B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8" y="820993"/>
            <a:ext cx="11474564" cy="569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8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F516A-A434-39B6-605D-5F626EC14FD7}"/>
              </a:ext>
            </a:extLst>
          </p:cNvPr>
          <p:cNvSpPr txBox="1"/>
          <p:nvPr/>
        </p:nvSpPr>
        <p:spPr>
          <a:xfrm>
            <a:off x="665102" y="587305"/>
            <a:ext cx="4009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ell MT"/>
              </a:rPr>
              <a:t>Why ResNet50?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0C3C5-2B7C-4B48-90C0-4E367359C5A6}"/>
              </a:ext>
            </a:extLst>
          </p:cNvPr>
          <p:cNvSpPr txBox="1"/>
          <p:nvPr/>
        </p:nvSpPr>
        <p:spPr>
          <a:xfrm>
            <a:off x="665102" y="1090480"/>
            <a:ext cx="4962812" cy="5324535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latin typeface="Bell MT"/>
              </a:rPr>
              <a:t>1. Best Overall Performance</a:t>
            </a:r>
          </a:p>
          <a:p>
            <a:pPr algn="just"/>
            <a:r>
              <a:rPr lang="en-US" sz="1400">
                <a:latin typeface="Bell MT"/>
                <a:ea typeface="+mn-lt"/>
                <a:cs typeface="+mn-lt"/>
              </a:rPr>
              <a:t>ResNet50 consistently outperformed all other tested models across all key evaluation metrics:</a:t>
            </a:r>
            <a:endParaRPr lang="en-US" sz="1400">
              <a:latin typeface="Bell 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latin typeface="Bell MT"/>
                <a:ea typeface="+mn-lt"/>
                <a:cs typeface="+mn-lt"/>
              </a:rPr>
              <a:t>Highest balanced accuracy</a:t>
            </a:r>
            <a:r>
              <a:rPr lang="en-US" sz="1400">
                <a:latin typeface="Bell MT"/>
                <a:ea typeface="+mn-lt"/>
                <a:cs typeface="+mn-lt"/>
              </a:rPr>
              <a:t> (58.87%)—indicating better handling of class imbalance.</a:t>
            </a:r>
            <a:endParaRPr lang="en-US" sz="1400">
              <a:latin typeface="Bell 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latin typeface="Bell MT"/>
                <a:ea typeface="+mn-lt"/>
                <a:cs typeface="+mn-lt"/>
              </a:rPr>
              <a:t>Strong macro F1 score</a:t>
            </a:r>
            <a:r>
              <a:rPr lang="en-US" sz="1400">
                <a:latin typeface="Bell MT"/>
                <a:ea typeface="+mn-lt"/>
                <a:cs typeface="+mn-lt"/>
              </a:rPr>
              <a:t> (57.37%)—demonstrating reliable predictions across all emotion classes.</a:t>
            </a:r>
            <a:endParaRPr lang="en-US" sz="1400">
              <a:latin typeface="Bell 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latin typeface="Bell MT"/>
                <a:ea typeface="+mn-lt"/>
                <a:cs typeface="+mn-lt"/>
              </a:rPr>
              <a:t>Lowest log loss</a:t>
            </a:r>
            <a:r>
              <a:rPr lang="en-US" sz="1400">
                <a:latin typeface="Bell MT"/>
                <a:ea typeface="+mn-lt"/>
                <a:cs typeface="+mn-lt"/>
              </a:rPr>
              <a:t> (1.056)—showing well-calibrated confidence in predictions.</a:t>
            </a:r>
            <a:endParaRPr lang="en-US" sz="1400">
              <a:latin typeface="Bell 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>
                <a:latin typeface="Bell MT"/>
                <a:ea typeface="+mn-lt"/>
                <a:cs typeface="+mn-lt"/>
              </a:rPr>
              <a:t>Highest per-class recall</a:t>
            </a:r>
            <a:r>
              <a:rPr lang="en-US" sz="1400">
                <a:latin typeface="Bell MT"/>
                <a:ea typeface="+mn-lt"/>
                <a:cs typeface="+mn-lt"/>
              </a:rPr>
              <a:t> (83.09% for </a:t>
            </a:r>
            <a:r>
              <a:rPr lang="en-US" sz="1400" i="1">
                <a:latin typeface="Bell MT"/>
                <a:ea typeface="+mn-lt"/>
                <a:cs typeface="+mn-lt"/>
              </a:rPr>
              <a:t>Happy</a:t>
            </a:r>
            <a:r>
              <a:rPr lang="en-US" sz="1400">
                <a:latin typeface="Bell MT"/>
                <a:ea typeface="+mn-lt"/>
                <a:cs typeface="+mn-lt"/>
              </a:rPr>
              <a:t>)—capturing even subtle expressions better than others.</a:t>
            </a:r>
            <a:endParaRPr lang="en-US" sz="1400">
              <a:latin typeface="Bell MT"/>
            </a:endParaRPr>
          </a:p>
          <a:p>
            <a:pPr marL="285750" indent="-285750" algn="just">
              <a:buFont typeface="Wingdings"/>
              <a:buChar char="Ø"/>
            </a:pPr>
            <a:endParaRPr lang="en-US" sz="1400">
              <a:latin typeface="Bell MT" panose="02020503060305020303" pitchFamily="18" charset="0"/>
            </a:endParaRPr>
          </a:p>
          <a:p>
            <a:pPr algn="just"/>
            <a:r>
              <a:rPr lang="en-US" sz="1400" b="1">
                <a:latin typeface="Bell MT"/>
              </a:rPr>
              <a:t> 2. Powerful Yet Proven Architecture</a:t>
            </a:r>
            <a:endParaRPr lang="en-US" sz="1400">
              <a:latin typeface="Bell MT"/>
            </a:endParaRPr>
          </a:p>
          <a:p>
            <a:pPr algn="just"/>
            <a:r>
              <a:rPr lang="en-US" sz="1400">
                <a:latin typeface="Bell MT"/>
              </a:rPr>
              <a:t>ResNet50 uses residual connections to allow training of deep networks without vanishing gradients. This enables it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Bell MT"/>
              </a:rPr>
              <a:t>Learn complex patterns in facial expressions.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Bell MT"/>
              </a:rPr>
              <a:t>Generalize better to unseen faces.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>
                <a:latin typeface="Bell MT"/>
              </a:rPr>
              <a:t>Avoid performance collapse that occurs in very deep or very shallow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>
              <a:latin typeface="Bell MT"/>
            </a:endParaRPr>
          </a:p>
          <a:p>
            <a:pPr algn="just"/>
            <a:r>
              <a:rPr lang="en-US" sz="1500" b="1">
                <a:latin typeface="Bell MT"/>
              </a:rPr>
              <a:t>3. Ideal for Transfer Learning</a:t>
            </a:r>
            <a:endParaRPr lang="en-US" sz="1500">
              <a:latin typeface="Bell 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>
                <a:latin typeface="Bell MT"/>
              </a:rPr>
              <a:t>Pretrained on ImageNet, ResNet50 effectively transfers low-level features to FER2013, making it perfect for small, real-world emotion datasets.</a:t>
            </a:r>
            <a:endParaRPr lang="en-US"/>
          </a:p>
        </p:txBody>
      </p:sp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07E2671-754D-773E-220A-8A46F27E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715" y="676015"/>
            <a:ext cx="5655860" cy="4540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0938F-A70A-AA77-41E4-12B5E3C7EB20}"/>
              </a:ext>
            </a:extLst>
          </p:cNvPr>
          <p:cNvSpPr txBox="1"/>
          <p:nvPr/>
        </p:nvSpPr>
        <p:spPr>
          <a:xfrm>
            <a:off x="5942764" y="5245464"/>
            <a:ext cx="5715627" cy="1169551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400" b="1">
                <a:latin typeface="Bell MT"/>
              </a:rPr>
              <a:t>4. Balance Between Accuracy and Efficiency</a:t>
            </a:r>
            <a:endParaRPr lang="en-US" sz="1600" b="1">
              <a:latin typeface="Bell MT" panose="02020503060305020303" pitchFamily="18" charset="0"/>
            </a:endParaRPr>
          </a:p>
          <a:p>
            <a:pPr algn="just"/>
            <a:r>
              <a:rPr lang="en-US" sz="1400">
                <a:latin typeface="Bell MT"/>
              </a:rPr>
              <a:t>While heavier than </a:t>
            </a:r>
            <a:r>
              <a:rPr lang="en-US" sz="1400" dirty="0">
                <a:latin typeface="Bell MT"/>
              </a:rPr>
              <a:t>MobileNet</a:t>
            </a:r>
            <a:r>
              <a:rPr lang="en-US" sz="1400">
                <a:latin typeface="Bell MT"/>
              </a:rPr>
              <a:t>, ResNet50 is much smaller than newer transformer-based models and</a:t>
            </a:r>
            <a:r>
              <a:rPr lang="en-US" sz="1400">
                <a:latin typeface="Bell MT"/>
                <a:ea typeface="+mn-lt"/>
                <a:cs typeface="+mn-lt"/>
              </a:rPr>
              <a:t> runs efficiently on standard GPUs, making it suitable for real-time applications like social robotics and assistive</a:t>
            </a:r>
            <a:r>
              <a:rPr lang="en-US" sz="1400">
                <a:latin typeface="Bell MT"/>
              </a:rPr>
              <a:t> technologies.</a:t>
            </a:r>
          </a:p>
        </p:txBody>
      </p:sp>
    </p:spTree>
    <p:extLst>
      <p:ext uri="{BB962C8B-B14F-4D97-AF65-F5344CB8AC3E}">
        <p14:creationId xmlns:p14="http://schemas.microsoft.com/office/powerpoint/2010/main" val="409802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9AAB7-3EAD-2F98-DAA5-AEC8399A9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87018-AB74-EB08-4B32-193B33D279BC}"/>
              </a:ext>
            </a:extLst>
          </p:cNvPr>
          <p:cNvSpPr txBox="1"/>
          <p:nvPr/>
        </p:nvSpPr>
        <p:spPr>
          <a:xfrm>
            <a:off x="518640" y="308306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V. Key Challenges &amp;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03E9D-08A3-1260-EE4A-1CC875C8304A}"/>
              </a:ext>
            </a:extLst>
          </p:cNvPr>
          <p:cNvSpPr txBox="1"/>
          <p:nvPr/>
        </p:nvSpPr>
        <p:spPr>
          <a:xfrm>
            <a:off x="518640" y="826921"/>
            <a:ext cx="5447938" cy="304698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Bell MT"/>
              </a:rPr>
              <a:t>1. Class Imbalance &amp; Confidence Issues</a:t>
            </a:r>
          </a:p>
          <a:p>
            <a:pPr algn="just"/>
            <a:r>
              <a:rPr lang="en-US" sz="1600" u="sng">
                <a:latin typeface="Bell MT"/>
              </a:rPr>
              <a:t>Challenge</a:t>
            </a:r>
            <a:r>
              <a:rPr lang="en-US" sz="1600">
                <a:latin typeface="Bell MT"/>
              </a:rPr>
              <a:t>: The model struggled with underrepresented classes like </a:t>
            </a:r>
            <a:r>
              <a:rPr lang="en-US" sz="1600" i="1">
                <a:latin typeface="Bell MT"/>
              </a:rPr>
              <a:t>Disgust</a:t>
            </a:r>
            <a:r>
              <a:rPr lang="en-US" sz="1600">
                <a:latin typeface="Bell MT"/>
              </a:rPr>
              <a:t> (111 samples) and </a:t>
            </a:r>
            <a:r>
              <a:rPr lang="en-US" sz="1600" i="1">
                <a:latin typeface="Bell MT"/>
              </a:rPr>
              <a:t>Fear</a:t>
            </a:r>
            <a:r>
              <a:rPr lang="en-US" sz="1600">
                <a:latin typeface="Bell MT"/>
              </a:rPr>
              <a:t> (1,024), while overpredicting dominant ones like </a:t>
            </a:r>
            <a:r>
              <a:rPr lang="en-US" sz="1600" i="1">
                <a:latin typeface="Bell MT"/>
              </a:rPr>
              <a:t>Happy</a:t>
            </a:r>
            <a:r>
              <a:rPr lang="en-US" sz="1600">
                <a:latin typeface="Bell MT"/>
              </a:rPr>
              <a:t> (1,774). Predictions were often overconfident and poorly calibrated.</a:t>
            </a:r>
          </a:p>
          <a:p>
            <a:pPr algn="just"/>
            <a:r>
              <a:rPr lang="en-US" sz="1600" u="sng">
                <a:latin typeface="Bell MT"/>
              </a:rPr>
              <a:t>Solution</a:t>
            </a:r>
            <a:r>
              <a:rPr lang="en-US" sz="1600">
                <a:latin typeface="Bell MT"/>
              </a:rPr>
              <a:t>: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Apply class-aware augmentations and synthetic oversampling (GANs).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Incorporate heavy class weighting (e.g., Disgust ×15, Fear ×8).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Use temperature scaling and MC Dropout to improve prediction confidence and uncertainty handling.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9F3A1-6FC7-117F-F40C-0AE5AA215DDC}"/>
              </a:ext>
            </a:extLst>
          </p:cNvPr>
          <p:cNvSpPr txBox="1"/>
          <p:nvPr/>
        </p:nvSpPr>
        <p:spPr>
          <a:xfrm>
            <a:off x="518640" y="4172475"/>
            <a:ext cx="5447938" cy="230832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Bell MT"/>
              </a:rPr>
              <a:t>2. Input Mismatch &amp; Feature Loss</a:t>
            </a:r>
          </a:p>
          <a:p>
            <a:pPr algn="just"/>
            <a:r>
              <a:rPr lang="en-US" sz="1600" u="sng">
                <a:latin typeface="Bell MT"/>
              </a:rPr>
              <a:t>Challenge</a:t>
            </a:r>
            <a:r>
              <a:rPr lang="en-US" sz="1600">
                <a:latin typeface="Bell MT"/>
              </a:rPr>
              <a:t>: FER2013 grayscale images (48×48) were mismatched with ResNet50's 224×224 RGB input, leading to degraded feature quality with naive channel repetition.</a:t>
            </a:r>
          </a:p>
          <a:p>
            <a:pPr algn="just"/>
            <a:r>
              <a:rPr lang="en-US" sz="1600" u="sng">
                <a:latin typeface="Bell MT"/>
              </a:rPr>
              <a:t>Solution</a:t>
            </a:r>
            <a:r>
              <a:rPr lang="en-US" sz="1600">
                <a:latin typeface="Bell MT"/>
              </a:rPr>
              <a:t>: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Introduce a learnable grayscale-to-RGB adapter using CNN layers.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Employ multi-scale image fusion to preserve both local and global expression cues.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7E416-2514-A112-E05C-EF7DA3E3AF52}"/>
              </a:ext>
            </a:extLst>
          </p:cNvPr>
          <p:cNvSpPr txBox="1"/>
          <p:nvPr/>
        </p:nvSpPr>
        <p:spPr>
          <a:xfrm>
            <a:off x="6331260" y="826354"/>
            <a:ext cx="4951210" cy="2062103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Bell MT"/>
              </a:rPr>
              <a:t>3. Overfitting &amp; Optimization </a:t>
            </a:r>
          </a:p>
          <a:p>
            <a:pPr algn="just"/>
            <a:r>
              <a:rPr lang="en-US" sz="1600" u="sng">
                <a:latin typeface="Bell MT"/>
              </a:rPr>
              <a:t>Challenge</a:t>
            </a:r>
            <a:r>
              <a:rPr lang="en-US" sz="1600">
                <a:latin typeface="Bell MT"/>
              </a:rPr>
              <a:t>: With ~77 million parameters, ResNet50 risked overfitting the small FER2013 dataset.</a:t>
            </a:r>
          </a:p>
          <a:p>
            <a:pPr algn="just"/>
            <a:r>
              <a:rPr lang="en-US" sz="1600" u="sng">
                <a:latin typeface="Bell MT"/>
              </a:rPr>
              <a:t>Solution</a:t>
            </a:r>
            <a:r>
              <a:rPr lang="en-US" sz="1600">
                <a:latin typeface="Bell MT"/>
              </a:rPr>
              <a:t>: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Frozen early layers and fine-tuned only higher layers.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Add strong regularization (dropout, L2 penalty).</a:t>
            </a:r>
          </a:p>
          <a:p>
            <a:pPr marL="228600" indent="-228600" algn="just">
              <a:buFont typeface=""/>
              <a:buChar char="•"/>
            </a:pPr>
            <a:r>
              <a:rPr lang="en-US" sz="1600">
                <a:latin typeface="Bell MT"/>
              </a:rPr>
              <a:t>Use cosine learning rate decay with warmup for stable training dynamics</a:t>
            </a:r>
            <a:r>
              <a:rPr lang="en-US" sz="1400">
                <a:latin typeface="Bell MT"/>
              </a:rPr>
              <a:t>.</a:t>
            </a:r>
          </a:p>
        </p:txBody>
      </p:sp>
      <p:pic>
        <p:nvPicPr>
          <p:cNvPr id="7" name="Picture 6" descr="A graph of loss and loss&#10;&#10;AI-generated content may be incorrect.">
            <a:extLst>
              <a:ext uri="{FF2B5EF4-FFF2-40B4-BE49-F238E27FC236}">
                <a16:creationId xmlns:a16="http://schemas.microsoft.com/office/drawing/2014/main" id="{E013620F-E609-AFF6-D48C-69B277BB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13" t="-1276" b="-164"/>
          <a:stretch/>
        </p:blipFill>
        <p:spPr>
          <a:xfrm>
            <a:off x="6019800" y="4169715"/>
            <a:ext cx="3524250" cy="2502471"/>
          </a:xfrm>
          <a:prstGeom prst="rect">
            <a:avLst/>
          </a:prstGeom>
        </p:spPr>
      </p:pic>
      <p:pic>
        <p:nvPicPr>
          <p:cNvPr id="3" name="Picture 2" descr="A graph of loss and loss&#10;&#10;AI-generated content may be incorrect.">
            <a:extLst>
              <a:ext uri="{FF2B5EF4-FFF2-40B4-BE49-F238E27FC236}">
                <a16:creationId xmlns:a16="http://schemas.microsoft.com/office/drawing/2014/main" id="{616029F2-0398-EE44-DDC7-D4873984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9704" b="-171"/>
          <a:stretch/>
        </p:blipFill>
        <p:spPr>
          <a:xfrm>
            <a:off x="8806865" y="3012794"/>
            <a:ext cx="3282639" cy="23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26DD-3651-5CF9-0F6E-B12D37DA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hild with her mouth open&#10;&#10;AI-generated content may be incorrect.">
            <a:extLst>
              <a:ext uri="{FF2B5EF4-FFF2-40B4-BE49-F238E27FC236}">
                <a16:creationId xmlns:a16="http://schemas.microsoft.com/office/drawing/2014/main" id="{63D04A4F-66AC-5CBC-7934-A39171C42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30" y="4392610"/>
            <a:ext cx="3308629" cy="22057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FD9CD9-1A33-BAC1-D939-CB925FB66C24}"/>
              </a:ext>
            </a:extLst>
          </p:cNvPr>
          <p:cNvSpPr txBox="1"/>
          <p:nvPr/>
        </p:nvSpPr>
        <p:spPr>
          <a:xfrm>
            <a:off x="518651" y="451661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VI. Real-Time Demo</a:t>
            </a:r>
          </a:p>
        </p:txBody>
      </p:sp>
      <p:pic>
        <p:nvPicPr>
          <p:cNvPr id="4" name="Picture 3" descr="A child with curly hair laughing&#10;&#10;AI-generated content may be incorrect.">
            <a:extLst>
              <a:ext uri="{FF2B5EF4-FFF2-40B4-BE49-F238E27FC236}">
                <a16:creationId xmlns:a16="http://schemas.microsoft.com/office/drawing/2014/main" id="{1B3387B3-3466-894F-EF10-E83801752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4" y="1129476"/>
            <a:ext cx="1645920" cy="1097280"/>
          </a:xfrm>
          <a:prstGeom prst="rect">
            <a:avLst/>
          </a:prstGeom>
        </p:spPr>
      </p:pic>
      <p:pic>
        <p:nvPicPr>
          <p:cNvPr id="6" name="Picture 5" descr="A child with curly hair and yellow shirt&#10;&#10;AI-generated content may be incorrect.">
            <a:extLst>
              <a:ext uri="{FF2B5EF4-FFF2-40B4-BE49-F238E27FC236}">
                <a16:creationId xmlns:a16="http://schemas.microsoft.com/office/drawing/2014/main" id="{DBA9412F-BD73-5EE9-FABF-4684142BC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59" y="451661"/>
            <a:ext cx="2864170" cy="1909446"/>
          </a:xfrm>
          <a:prstGeom prst="rect">
            <a:avLst/>
          </a:prstGeom>
        </p:spPr>
      </p:pic>
      <p:pic>
        <p:nvPicPr>
          <p:cNvPr id="8" name="Picture 7" descr="A close-up of a young child&#10;&#10;AI-generated content may be incorrect.">
            <a:extLst>
              <a:ext uri="{FF2B5EF4-FFF2-40B4-BE49-F238E27FC236}">
                <a16:creationId xmlns:a16="http://schemas.microsoft.com/office/drawing/2014/main" id="{46819070-ACEE-1749-A715-6FB282B91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09" y="2887533"/>
            <a:ext cx="1233230" cy="1233230"/>
          </a:xfrm>
          <a:prstGeom prst="rect">
            <a:avLst/>
          </a:prstGeom>
        </p:spPr>
      </p:pic>
      <p:pic>
        <p:nvPicPr>
          <p:cNvPr id="12" name="Picture 11" descr="A young child with her mouth open&#10;&#10;AI-generated content may be incorrect.">
            <a:extLst>
              <a:ext uri="{FF2B5EF4-FFF2-40B4-BE49-F238E27FC236}">
                <a16:creationId xmlns:a16="http://schemas.microsoft.com/office/drawing/2014/main" id="{0DA13492-5E0A-DECE-A61D-1E090783F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14" y="4781540"/>
            <a:ext cx="1521420" cy="101428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45D551-8FB9-CD49-6115-20F85D50BA35}"/>
              </a:ext>
            </a:extLst>
          </p:cNvPr>
          <p:cNvSpPr/>
          <p:nvPr/>
        </p:nvSpPr>
        <p:spPr>
          <a:xfrm>
            <a:off x="3254606" y="4952061"/>
            <a:ext cx="751356" cy="72795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813446E-C03A-0B83-4CEF-DDA7FC6CAF31}"/>
              </a:ext>
            </a:extLst>
          </p:cNvPr>
          <p:cNvSpPr/>
          <p:nvPr/>
        </p:nvSpPr>
        <p:spPr>
          <a:xfrm>
            <a:off x="3254606" y="1466541"/>
            <a:ext cx="751356" cy="72795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FFCD79D-7D21-CD06-0E24-440543B74A6F}"/>
              </a:ext>
            </a:extLst>
          </p:cNvPr>
          <p:cNvSpPr/>
          <p:nvPr/>
        </p:nvSpPr>
        <p:spPr>
          <a:xfrm>
            <a:off x="3254606" y="3209301"/>
            <a:ext cx="751356" cy="72795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-up of a child&#10;&#10;AI-generated content may be incorrect.">
            <a:extLst>
              <a:ext uri="{FF2B5EF4-FFF2-40B4-BE49-F238E27FC236}">
                <a16:creationId xmlns:a16="http://schemas.microsoft.com/office/drawing/2014/main" id="{9F274FB2-D6B1-05E7-2005-4634C091FE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33" y="2443837"/>
            <a:ext cx="2120622" cy="2120622"/>
          </a:xfrm>
          <a:prstGeom prst="rect">
            <a:avLst/>
          </a:prstGeom>
        </p:spPr>
      </p:pic>
      <p:pic>
        <p:nvPicPr>
          <p:cNvPr id="23" name="Picture 22" descr="A person making a face&#10;&#10;AI-generated content may be incorrect.">
            <a:extLst>
              <a:ext uri="{FF2B5EF4-FFF2-40B4-BE49-F238E27FC236}">
                <a16:creationId xmlns:a16="http://schemas.microsoft.com/office/drawing/2014/main" id="{9A69B0FE-C132-13DE-AFA6-8C449EA4C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84" y="625125"/>
            <a:ext cx="2124762" cy="1562518"/>
          </a:xfrm>
          <a:prstGeom prst="rect">
            <a:avLst/>
          </a:prstGeom>
        </p:spPr>
      </p:pic>
      <p:pic>
        <p:nvPicPr>
          <p:cNvPr id="25" name="Picture 24" descr="A person making a face&#10;&#10;AI-generated content may be incorrect.">
            <a:extLst>
              <a:ext uri="{FF2B5EF4-FFF2-40B4-BE49-F238E27FC236}">
                <a16:creationId xmlns:a16="http://schemas.microsoft.com/office/drawing/2014/main" id="{3E717DE9-59AD-EC34-0703-058E035D8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r="25898" b="31952"/>
          <a:stretch/>
        </p:blipFill>
        <p:spPr>
          <a:xfrm>
            <a:off x="7624513" y="3209301"/>
            <a:ext cx="3466504" cy="3243390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18D11B2-F48C-9A6C-E558-DD5CA53B903E}"/>
              </a:ext>
            </a:extLst>
          </p:cNvPr>
          <p:cNvSpPr/>
          <p:nvPr/>
        </p:nvSpPr>
        <p:spPr>
          <a:xfrm rot="5400000">
            <a:off x="8982087" y="2354295"/>
            <a:ext cx="751356" cy="72795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E78BD-A240-4F9B-1746-1E290A00ECA6}"/>
              </a:ext>
            </a:extLst>
          </p:cNvPr>
          <p:cNvCxnSpPr>
            <a:cxnSpLocks/>
          </p:cNvCxnSpPr>
          <p:nvPr/>
        </p:nvCxnSpPr>
        <p:spPr>
          <a:xfrm>
            <a:off x="6759209" y="924411"/>
            <a:ext cx="0" cy="5523711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5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9E41-AC3F-5EAE-F091-98F9BBCD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9CE430-3105-D42E-5F4E-8BD402DA1D08}"/>
              </a:ext>
            </a:extLst>
          </p:cNvPr>
          <p:cNvSpPr txBox="1"/>
          <p:nvPr/>
        </p:nvSpPr>
        <p:spPr>
          <a:xfrm>
            <a:off x="576325" y="601886"/>
            <a:ext cx="36698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Bell MT"/>
              </a:rPr>
              <a:t>VII. Summary </a:t>
            </a:r>
            <a:endParaRPr lang="en-US" b="1"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BEA40-33E1-E1EE-F27A-50FD5B51A0F3}"/>
              </a:ext>
            </a:extLst>
          </p:cNvPr>
          <p:cNvSpPr txBox="1"/>
          <p:nvPr/>
        </p:nvSpPr>
        <p:spPr>
          <a:xfrm>
            <a:off x="576838" y="1130189"/>
            <a:ext cx="88845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"/>
              <a:buChar char="•"/>
            </a:pPr>
            <a:r>
              <a:rPr lang="en-US">
                <a:latin typeface="Bell MT" panose="02020503060305020303" pitchFamily="18" charset="0"/>
              </a:rPr>
              <a:t>Developed a ResNet50-based architecture tailored for FER2013 emotion recognition</a:t>
            </a:r>
          </a:p>
          <a:p>
            <a:pPr marL="228600" indent="-228600" algn="just">
              <a:buFont typeface=""/>
              <a:buChar char="•"/>
            </a:pPr>
            <a:r>
              <a:rPr lang="en-US">
                <a:latin typeface="Bell MT" panose="02020503060305020303" pitchFamily="18" charset="0"/>
              </a:rPr>
              <a:t>Incorporated attention modules and class-specific output branches</a:t>
            </a:r>
          </a:p>
          <a:p>
            <a:pPr marL="228600" indent="-228600" algn="just">
              <a:buFont typeface=""/>
              <a:buChar char="•"/>
            </a:pPr>
            <a:r>
              <a:rPr lang="en-US">
                <a:latin typeface="Bell MT" panose="02020503060305020303" pitchFamily="18" charset="0"/>
              </a:rPr>
              <a:t>Tackled key challenges: class imbalance, grayscale input, and small dataset size</a:t>
            </a:r>
          </a:p>
          <a:p>
            <a:pPr marL="228600" indent="-228600" algn="just">
              <a:buFont typeface="Arial"/>
              <a:buChar char="•"/>
            </a:pPr>
            <a:r>
              <a:rPr lang="en-US">
                <a:latin typeface="Bell MT" panose="02020503060305020303" pitchFamily="18" charset="0"/>
              </a:rPr>
              <a:t>Used a progressive training strategy (freeze →fine-tune → optimize) to reduce overfitting</a:t>
            </a:r>
          </a:p>
          <a:p>
            <a:pPr marL="228600" indent="-228600" algn="just">
              <a:buFont typeface="Arial"/>
              <a:buChar char="•"/>
            </a:pPr>
            <a:r>
              <a:rPr lang="en-US">
                <a:latin typeface="Bell MT" panose="02020503060305020303" pitchFamily="18" charset="0"/>
              </a:rPr>
              <a:t>Model was robust, scalable, and well-calibrated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1B2B9-D622-2708-D910-60B2DD48CE0D}"/>
              </a:ext>
            </a:extLst>
          </p:cNvPr>
          <p:cNvSpPr txBox="1"/>
          <p:nvPr/>
        </p:nvSpPr>
        <p:spPr>
          <a:xfrm>
            <a:off x="7339588" y="3429000"/>
            <a:ext cx="3566537" cy="2308324"/>
          </a:xfrm>
          <a:prstGeom prst="rect">
            <a:avLst/>
          </a:prstGeom>
          <a:noFill/>
          <a:ln w="19050">
            <a:solidFill>
              <a:srgbClr val="5994F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Take Home:</a:t>
            </a:r>
            <a:endParaRPr lang="en-US">
              <a:latin typeface="Bell MT" panose="02020503060305020303" pitchFamily="18" charset="0"/>
            </a:endParaRPr>
          </a:p>
          <a:p>
            <a:pPr marL="228600" indent="-228600" algn="just">
              <a:buFont typeface=""/>
              <a:buChar char="•"/>
            </a:pPr>
            <a:r>
              <a:rPr lang="en-US">
                <a:latin typeface="Bell MT" panose="02020503060305020303" pitchFamily="18" charset="0"/>
              </a:rPr>
              <a:t>ResNet50 proved to be a high-performing and adaptable backbone</a:t>
            </a:r>
          </a:p>
          <a:p>
            <a:pPr marL="228600" indent="-228600" algn="just">
              <a:buFont typeface=""/>
              <a:buChar char="•"/>
            </a:pPr>
            <a:r>
              <a:rPr lang="en-US">
                <a:latin typeface="Bell MT" panose="02020503060305020303" pitchFamily="18" charset="0"/>
              </a:rPr>
              <a:t>Ideal for real-time emotion recognition in assistive robotics, mental health monitoring, and affective computing</a:t>
            </a:r>
          </a:p>
        </p:txBody>
      </p:sp>
      <p:pic>
        <p:nvPicPr>
          <p:cNvPr id="4" name="Picture 3" descr="A computer screen with a couple of women on it&#10;&#10;AI-generated content may be incorrect.">
            <a:extLst>
              <a:ext uri="{FF2B5EF4-FFF2-40B4-BE49-F238E27FC236}">
                <a16:creationId xmlns:a16="http://schemas.microsoft.com/office/drawing/2014/main" id="{DF2472C9-17C2-389B-2F81-BEFC8AC9A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22"/>
          <a:stretch/>
        </p:blipFill>
        <p:spPr>
          <a:xfrm>
            <a:off x="1059408" y="3429000"/>
            <a:ext cx="2436984" cy="3044726"/>
          </a:xfrm>
          <a:prstGeom prst="rect">
            <a:avLst/>
          </a:prstGeom>
        </p:spPr>
      </p:pic>
      <p:pic>
        <p:nvPicPr>
          <p:cNvPr id="7" name="Picture 6" descr="A computer with a screen showing two women&#10;&#10;AI-generated content may be incorrect.">
            <a:extLst>
              <a:ext uri="{FF2B5EF4-FFF2-40B4-BE49-F238E27FC236}">
                <a16:creationId xmlns:a16="http://schemas.microsoft.com/office/drawing/2014/main" id="{D55631E1-00CC-8D73-DE73-D38FFEC1B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48"/>
          <a:stretch/>
        </p:blipFill>
        <p:spPr>
          <a:xfrm>
            <a:off x="3270250" y="2997198"/>
            <a:ext cx="2806700" cy="29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7B34BA-AFEF-3648-F6A9-6BA7A0656A93}"/>
              </a:ext>
            </a:extLst>
          </p:cNvPr>
          <p:cNvSpPr txBox="1"/>
          <p:nvPr/>
        </p:nvSpPr>
        <p:spPr>
          <a:xfrm>
            <a:off x="1177412" y="1208760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C33F8-93A6-3918-583C-448C3CAAD525}"/>
              </a:ext>
            </a:extLst>
          </p:cNvPr>
          <p:cNvSpPr txBox="1"/>
          <p:nvPr/>
        </p:nvSpPr>
        <p:spPr>
          <a:xfrm>
            <a:off x="1177412" y="1666231"/>
            <a:ext cx="5891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Introduction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Dataset Overview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Methodology</a:t>
            </a:r>
            <a:br>
              <a:rPr lang="en-US">
                <a:latin typeface="Bell MT" panose="02020503060305020303" pitchFamily="18" charset="0"/>
              </a:rPr>
            </a:br>
            <a:r>
              <a:rPr lang="en-US">
                <a:latin typeface="Bell MT" panose="02020503060305020303" pitchFamily="18" charset="0"/>
              </a:rPr>
              <a:t>  3.1. Data Preparation &amp; Augmentation</a:t>
            </a:r>
            <a:br>
              <a:rPr lang="en-US">
                <a:latin typeface="Bell MT" panose="02020503060305020303" pitchFamily="18" charset="0"/>
              </a:rPr>
            </a:br>
            <a:r>
              <a:rPr lang="en-US">
                <a:latin typeface="Bell MT" panose="02020503060305020303" pitchFamily="18" charset="0"/>
              </a:rPr>
              <a:t>  3.2. Hybrid Architecture Design</a:t>
            </a:r>
            <a:br>
              <a:rPr lang="en-US">
                <a:latin typeface="Bell MT" panose="02020503060305020303" pitchFamily="18" charset="0"/>
              </a:rPr>
            </a:br>
            <a:r>
              <a:rPr lang="en-US">
                <a:latin typeface="Bell MT" panose="02020503060305020303" pitchFamily="18" charset="0"/>
              </a:rPr>
              <a:t>  3.3. Progressive Training Strategy</a:t>
            </a:r>
            <a:br>
              <a:rPr lang="en-US">
                <a:latin typeface="Bell MT" panose="02020503060305020303" pitchFamily="18" charset="0"/>
              </a:rPr>
            </a:br>
            <a:r>
              <a:rPr lang="en-US">
                <a:latin typeface="Bell MT" panose="02020503060305020303" pitchFamily="18" charset="0"/>
              </a:rPr>
              <a:t>  3.4. Comparative Analysis of 4 Models 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Results &amp; Analysis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Key Challenges &amp; Solutions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Real-Time Demo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Summary &amp; Conclusions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Future Work</a:t>
            </a:r>
          </a:p>
          <a:p>
            <a:pPr marL="400050" indent="-400050">
              <a:buAutoNum type="romanUcPeriod"/>
            </a:pPr>
            <a:r>
              <a:rPr lang="en-US">
                <a:latin typeface="Bell MT" panose="02020503060305020303" pitchFamily="18" charset="0"/>
              </a:rPr>
              <a:t>  References</a:t>
            </a:r>
          </a:p>
        </p:txBody>
      </p:sp>
    </p:spTree>
    <p:extLst>
      <p:ext uri="{BB962C8B-B14F-4D97-AF65-F5344CB8AC3E}">
        <p14:creationId xmlns:p14="http://schemas.microsoft.com/office/powerpoint/2010/main" val="846319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2312-2080-6050-801D-5357BD9D5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12A52-2B8C-6043-51C6-CF4B47A55A20}"/>
              </a:ext>
            </a:extLst>
          </p:cNvPr>
          <p:cNvSpPr txBox="1"/>
          <p:nvPr/>
        </p:nvSpPr>
        <p:spPr>
          <a:xfrm>
            <a:off x="518651" y="451661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VIII.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F5E2-CAB7-29F4-86D1-45A6B25C0A6F}"/>
              </a:ext>
            </a:extLst>
          </p:cNvPr>
          <p:cNvSpPr txBox="1"/>
          <p:nvPr/>
        </p:nvSpPr>
        <p:spPr>
          <a:xfrm>
            <a:off x="710381" y="819909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8.1. Improve Feature Discrimination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ABCBF-8A91-9A19-D59E-E3F00A2AB747}"/>
              </a:ext>
            </a:extLst>
          </p:cNvPr>
          <p:cNvSpPr txBox="1"/>
          <p:nvPr/>
        </p:nvSpPr>
        <p:spPr>
          <a:xfrm>
            <a:off x="904574" y="1140901"/>
            <a:ext cx="5576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Challenge</a:t>
            </a:r>
            <a:r>
              <a:rPr lang="en-US" b="0" i="0">
                <a:effectLst/>
                <a:latin typeface="Bell MT" panose="02020503060305020303" pitchFamily="18" charset="0"/>
              </a:rPr>
              <a:t>: Misclassification of similar emotions (e.g., "fear" vs. "sad“, “angry” vs. “disgust”, “sad” vs. “angry”) 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C14C3-F6A1-7A8E-BA2F-6DAD874F0FE2}"/>
              </a:ext>
            </a:extLst>
          </p:cNvPr>
          <p:cNvSpPr txBox="1"/>
          <p:nvPr/>
        </p:nvSpPr>
        <p:spPr>
          <a:xfrm>
            <a:off x="904574" y="2156085"/>
            <a:ext cx="530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Cross-Domain Attention</a:t>
            </a:r>
            <a:r>
              <a:rPr lang="en-US">
                <a:latin typeface="Bell MT" panose="02020503060305020303" pitchFamily="18" charset="0"/>
              </a:rPr>
              <a:t>: Add 3D attention blocks to capture spatial-temporal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Multi-Modal Fusion</a:t>
            </a:r>
            <a:r>
              <a:rPr lang="en-US">
                <a:effectLst/>
                <a:latin typeface="Bell MT" panose="02020503060305020303" pitchFamily="18" charset="0"/>
              </a:rPr>
              <a:t>: Combine facial, vocal, and textual cues for holistic emotion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07BFC-1266-081E-9895-209EF83D8064}"/>
              </a:ext>
            </a:extLst>
          </p:cNvPr>
          <p:cNvSpPr txBox="1"/>
          <p:nvPr/>
        </p:nvSpPr>
        <p:spPr>
          <a:xfrm>
            <a:off x="904574" y="1851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Innovations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97B12-0881-CDAE-5C71-2679DC930C94}"/>
              </a:ext>
            </a:extLst>
          </p:cNvPr>
          <p:cNvSpPr txBox="1"/>
          <p:nvPr/>
        </p:nvSpPr>
        <p:spPr>
          <a:xfrm>
            <a:off x="710381" y="3661090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8.2. Expand Dataset Diversity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13CC2-4B93-377D-E233-2F59EB23BCB6}"/>
              </a:ext>
            </a:extLst>
          </p:cNvPr>
          <p:cNvSpPr txBox="1"/>
          <p:nvPr/>
        </p:nvSpPr>
        <p:spPr>
          <a:xfrm>
            <a:off x="904574" y="39909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Current Limitation</a:t>
            </a:r>
            <a:r>
              <a:rPr lang="en-US" b="0" i="0">
                <a:effectLst/>
                <a:latin typeface="Bell MT" panose="02020503060305020303" pitchFamily="18" charset="0"/>
              </a:rPr>
              <a:t>: Biases in FER2013 (limited demographics/lighting conditions)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A5663-242C-3FBC-7628-9FBA19158153}"/>
              </a:ext>
            </a:extLst>
          </p:cNvPr>
          <p:cNvSpPr txBox="1"/>
          <p:nvPr/>
        </p:nvSpPr>
        <p:spPr>
          <a:xfrm>
            <a:off x="904574" y="5002528"/>
            <a:ext cx="530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Use </a:t>
            </a:r>
            <a:r>
              <a:rPr lang="en-US" err="1">
                <a:latin typeface="Bell MT" panose="02020503060305020303" pitchFamily="18" charset="0"/>
              </a:rPr>
              <a:t>AffectNet</a:t>
            </a:r>
            <a:r>
              <a:rPr lang="en-US">
                <a:latin typeface="Bell MT" panose="02020503060305020303" pitchFamily="18" charset="0"/>
              </a:rPr>
              <a:t> or RAF-DB for richer variation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Bell MT" panose="02020503060305020303" pitchFamily="18" charset="0"/>
              </a:rPr>
              <a:t>Audit model performance across age, gender, and ethnicity subgroups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E0FF2-540E-4560-42DC-2807AD488562}"/>
              </a:ext>
            </a:extLst>
          </p:cNvPr>
          <p:cNvSpPr txBox="1"/>
          <p:nvPr/>
        </p:nvSpPr>
        <p:spPr>
          <a:xfrm>
            <a:off x="904574" y="4697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Steps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6D0ED-7C1D-17D6-3629-3003E1703729}"/>
              </a:ext>
            </a:extLst>
          </p:cNvPr>
          <p:cNvSpPr txBox="1"/>
          <p:nvPr/>
        </p:nvSpPr>
        <p:spPr>
          <a:xfrm>
            <a:off x="6675379" y="819909"/>
            <a:ext cx="438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8.3. Explore Cutting-Edge Architectures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DC4DBC-5F5D-A250-147F-B8A44D455D65}"/>
              </a:ext>
            </a:extLst>
          </p:cNvPr>
          <p:cNvSpPr txBox="1"/>
          <p:nvPr/>
        </p:nvSpPr>
        <p:spPr>
          <a:xfrm>
            <a:off x="6874969" y="1143413"/>
            <a:ext cx="557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Research Directions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56E3E-AB71-CFC8-8ED5-1DDD6F40A7E9}"/>
              </a:ext>
            </a:extLst>
          </p:cNvPr>
          <p:cNvSpPr txBox="1"/>
          <p:nvPr/>
        </p:nvSpPr>
        <p:spPr>
          <a:xfrm>
            <a:off x="6891356" y="1468827"/>
            <a:ext cx="462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Vision Transformers (</a:t>
            </a:r>
            <a:r>
              <a:rPr lang="en-US" b="1" err="1">
                <a:latin typeface="Bell MT" panose="02020503060305020303" pitchFamily="18" charset="0"/>
              </a:rPr>
              <a:t>ViTs</a:t>
            </a:r>
            <a:r>
              <a:rPr lang="en-US" b="1">
                <a:latin typeface="Bell MT" panose="02020503060305020303" pitchFamily="18" charset="0"/>
              </a:rPr>
              <a:t>)</a:t>
            </a:r>
            <a:endParaRPr lang="en-US">
              <a:latin typeface="Bell MT" panose="020205030603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Self-Supervised Learning</a:t>
            </a:r>
            <a:r>
              <a:rPr lang="en-US">
                <a:effectLst/>
                <a:latin typeface="Bell MT" panose="02020503060305020303" pitchFamily="18" charset="0"/>
              </a:rPr>
              <a:t>: Pre-train on unlabeled video data to improve feature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126EA-A2F4-2F59-0FEB-BD50C432EBE5}"/>
              </a:ext>
            </a:extLst>
          </p:cNvPr>
          <p:cNvSpPr txBox="1"/>
          <p:nvPr/>
        </p:nvSpPr>
        <p:spPr>
          <a:xfrm>
            <a:off x="6675379" y="2950369"/>
            <a:ext cx="438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8.4. Real-World Applications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70A1C-0F74-7C8B-5DE1-AAD654462CFD}"/>
              </a:ext>
            </a:extLst>
          </p:cNvPr>
          <p:cNvSpPr txBox="1"/>
          <p:nvPr/>
        </p:nvSpPr>
        <p:spPr>
          <a:xfrm>
            <a:off x="6891357" y="3272012"/>
            <a:ext cx="46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Use Cases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7D34F-5EFA-63D6-D446-A23C533F896D}"/>
              </a:ext>
            </a:extLst>
          </p:cNvPr>
          <p:cNvSpPr txBox="1"/>
          <p:nvPr/>
        </p:nvSpPr>
        <p:spPr>
          <a:xfrm>
            <a:off x="6891356" y="3607597"/>
            <a:ext cx="462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Mental Health Monitoring</a:t>
            </a:r>
            <a:r>
              <a:rPr lang="en-US">
                <a:latin typeface="Bell MT" panose="02020503060305020303" pitchFamily="18" charset="0"/>
              </a:rPr>
              <a:t>: Integrate with apps to track emotional well-being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Human-Computer Interaction</a:t>
            </a:r>
            <a:r>
              <a:rPr lang="en-US">
                <a:effectLst/>
                <a:latin typeface="Bell MT" panose="02020503060305020303" pitchFamily="18" charset="0"/>
              </a:rPr>
              <a:t>: Enable emotion-aware chatbots or VR systems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68F822-213C-2991-16D5-8B2478A12D0D}"/>
              </a:ext>
            </a:extLst>
          </p:cNvPr>
          <p:cNvSpPr txBox="1"/>
          <p:nvPr/>
        </p:nvSpPr>
        <p:spPr>
          <a:xfrm>
            <a:off x="6891356" y="4868518"/>
            <a:ext cx="4624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Deployment</a:t>
            </a:r>
            <a:r>
              <a:rPr lang="en-US" b="0" i="0">
                <a:effectLst/>
                <a:latin typeface="Bell MT" panose="02020503060305020303" pitchFamily="18" charset="0"/>
              </a:rPr>
              <a:t>: Develop a user-friendly API for easy integration </a:t>
            </a:r>
            <a:endParaRPr lang="en-US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11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652E8-7D8F-2D85-654B-4C8C8AAD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6FF4C-15E5-F42A-D221-BE33310B755F}"/>
              </a:ext>
            </a:extLst>
          </p:cNvPr>
          <p:cNvSpPr txBox="1"/>
          <p:nvPr/>
        </p:nvSpPr>
        <p:spPr>
          <a:xfrm>
            <a:off x="518651" y="310989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IX.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0CC6F-1455-5CF7-E430-1B3E6D5818FB}"/>
              </a:ext>
            </a:extLst>
          </p:cNvPr>
          <p:cNvSpPr txBox="1"/>
          <p:nvPr/>
        </p:nvSpPr>
        <p:spPr>
          <a:xfrm>
            <a:off x="518651" y="650177"/>
            <a:ext cx="1113743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ResNet50 Architecture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K. He, X. Zhang, S. Ren, and J. Sun, "Deep Residual Learning for Image Recognition," in IEEE Conference on Computer Vision and Pattern Recognition (CVPR), 2016, pp. 770-778. DOI: 10.1109/CVPR.2016.90.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Data Augmentation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F. Chollet et al., "</a:t>
            </a:r>
            <a:r>
              <a:rPr lang="en-US" sz="1300" err="1">
                <a:effectLst/>
                <a:latin typeface="Bell MT" panose="02020503060305020303" pitchFamily="18" charset="0"/>
              </a:rPr>
              <a:t>Keras</a:t>
            </a:r>
            <a:r>
              <a:rPr lang="en-US" sz="1300">
                <a:effectLst/>
                <a:latin typeface="Bell MT" panose="02020503060305020303" pitchFamily="18" charset="0"/>
              </a:rPr>
              <a:t>: Deep Learning for Humans," GitHub Repository, 2015. [Online]. Available: https://keras.io/api/preprocessing/image/. [Accessed: 10-Oct-2023].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latin typeface="Bell MT" panose="02020503060305020303" pitchFamily="18" charset="0"/>
              </a:rPr>
              <a:t>Spatial-Channel Attention</a:t>
            </a:r>
          </a:p>
          <a:p>
            <a:r>
              <a:rPr lang="en-US" sz="1300">
                <a:latin typeface="Bell MT" panose="02020503060305020303" pitchFamily="18" charset="0"/>
              </a:rPr>
              <a:t>J. Hu, L. Shen, and G. Sun, "Squeeze-and-Excitation Networks," in IEEE/CVF Conference on Computer Vision and Pattern Recognition (CVPR), 2018, pp. 7132-7141. DOI: 10.1109/CVPR.2018.00745.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Transformer Blocks</a:t>
            </a:r>
          </a:p>
          <a:p>
            <a:pPr algn="just"/>
            <a:r>
              <a:rPr lang="en-US" sz="1300">
                <a:effectLst/>
                <a:latin typeface="Bell MT" panose="02020503060305020303" pitchFamily="18" charset="0"/>
              </a:rPr>
              <a:t>A. Vaswani et al., "Attention Is All You Need," in Advances in Neural Information Processing Systems (</a:t>
            </a:r>
            <a:r>
              <a:rPr lang="en-US" sz="1300" err="1">
                <a:effectLst/>
                <a:latin typeface="Bell MT" panose="02020503060305020303" pitchFamily="18" charset="0"/>
              </a:rPr>
              <a:t>NeurIPS</a:t>
            </a:r>
            <a:r>
              <a:rPr lang="en-US" sz="1300">
                <a:effectLst/>
                <a:latin typeface="Bell MT" panose="02020503060305020303" pitchFamily="18" charset="0"/>
              </a:rPr>
              <a:t>), 2017, pp. 5998-6008. </a:t>
            </a:r>
            <a:r>
              <a:rPr lang="en-US" sz="1300" err="1">
                <a:effectLst/>
                <a:latin typeface="Bell MT" panose="02020503060305020303" pitchFamily="18" charset="0"/>
              </a:rPr>
              <a:t>arXiv</a:t>
            </a:r>
            <a:r>
              <a:rPr lang="en-US" sz="1300">
                <a:effectLst/>
                <a:latin typeface="Bell MT" panose="02020503060305020303" pitchFamily="18" charset="0"/>
              </a:rPr>
              <a:t>: 1706.03762.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latin typeface="Bell MT" panose="02020503060305020303" pitchFamily="18" charset="0"/>
              </a:rPr>
              <a:t>Class Weighting </a:t>
            </a:r>
          </a:p>
          <a:p>
            <a:r>
              <a:rPr lang="en-US" sz="1300">
                <a:latin typeface="Bell MT" panose="02020503060305020303" pitchFamily="18" charset="0"/>
              </a:rPr>
              <a:t>F. Pedregosa et al., "Scikit-learn: Machine Learning in Python," Journal of Machine Learning Research, vol. 12, pp. 2825-2830, 2011. [Online]. Available: https://jmlr.csail.mit.edu/papers/v12/pedregosa11a.html.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FER2013 D</a:t>
            </a:r>
            <a:r>
              <a:rPr lang="en-US" sz="1300" b="1">
                <a:latin typeface="Bell MT" panose="02020503060305020303" pitchFamily="18" charset="0"/>
              </a:rPr>
              <a:t>ataset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I. J. Goodfellow et al., "Challenges in Representation Learning: A Report on Three Machine Learning Contests," Neural Networks, vol. 64, pp. 59-63, 2015. DOI: </a:t>
            </a:r>
            <a:r>
              <a:rPr lang="en-US" sz="1300" strike="noStrike">
                <a:effectLst/>
                <a:latin typeface="Bell MT" panose="02020503060305020303" pitchFamily="18" charset="0"/>
              </a:rPr>
              <a:t>10.1016/j.neunet.2014.09.005</a:t>
            </a:r>
            <a:r>
              <a:rPr lang="en-US" sz="1300">
                <a:effectLst/>
                <a:latin typeface="Bell MT" panose="02020503060305020303" pitchFamily="18" charset="0"/>
              </a:rPr>
              <a:t>.</a:t>
            </a:r>
            <a:endParaRPr lang="en-US" sz="1300">
              <a:latin typeface="Bell MT" panose="020205030603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Mixed Precision Training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P. </a:t>
            </a:r>
            <a:r>
              <a:rPr lang="en-US" sz="1300" err="1">
                <a:effectLst/>
                <a:latin typeface="Bell MT" panose="02020503060305020303" pitchFamily="18" charset="0"/>
              </a:rPr>
              <a:t>Micikevicius</a:t>
            </a:r>
            <a:r>
              <a:rPr lang="en-US" sz="1300">
                <a:effectLst/>
                <a:latin typeface="Bell MT" panose="02020503060305020303" pitchFamily="18" charset="0"/>
              </a:rPr>
              <a:t> et al., "Mixed Precision Training," in International Conference on Learning Representations (ICLR), 2018. </a:t>
            </a:r>
            <a:r>
              <a:rPr lang="en-US" sz="1300" err="1">
                <a:effectLst/>
                <a:latin typeface="Bell MT" panose="02020503060305020303" pitchFamily="18" charset="0"/>
              </a:rPr>
              <a:t>arXiv</a:t>
            </a:r>
            <a:r>
              <a:rPr lang="en-US" sz="1300">
                <a:effectLst/>
                <a:latin typeface="Bell MT" panose="02020503060305020303" pitchFamily="18" charset="0"/>
              </a:rPr>
              <a:t>: 1710.03740.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latin typeface="Bell MT" panose="02020503060305020303" pitchFamily="18" charset="0"/>
              </a:rPr>
              <a:t>AdamW Optimizer</a:t>
            </a:r>
          </a:p>
          <a:p>
            <a:r>
              <a:rPr lang="en-US" sz="1300">
                <a:latin typeface="Bell MT" panose="02020503060305020303" pitchFamily="18" charset="0"/>
              </a:rPr>
              <a:t>I. Loshchilov and F. Hutter, "Decoupled Weight Decay Regularization," in International Conference on Learning Representations (ICLR), 2019. </a:t>
            </a:r>
            <a:r>
              <a:rPr lang="en-US" sz="1300" err="1">
                <a:latin typeface="Bell MT" panose="02020503060305020303" pitchFamily="18" charset="0"/>
              </a:rPr>
              <a:t>arXiv</a:t>
            </a:r>
            <a:r>
              <a:rPr lang="en-US" sz="1300">
                <a:latin typeface="Bell MT" panose="02020503060305020303" pitchFamily="18" charset="0"/>
              </a:rPr>
              <a:t>: 1711.05101.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Model Architecture Inspiration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A. </a:t>
            </a:r>
            <a:r>
              <a:rPr lang="en-US" sz="1300" err="1">
                <a:effectLst/>
                <a:latin typeface="Bell MT" panose="02020503060305020303" pitchFamily="18" charset="0"/>
              </a:rPr>
              <a:t>Mollahosseini</a:t>
            </a:r>
            <a:r>
              <a:rPr lang="en-US" sz="1300">
                <a:effectLst/>
                <a:latin typeface="Bell MT" panose="02020503060305020303" pitchFamily="18" charset="0"/>
              </a:rPr>
              <a:t>, B. Hasani, and M. H. Mahoor, "</a:t>
            </a:r>
            <a:r>
              <a:rPr lang="en-US" sz="1300" err="1">
                <a:effectLst/>
                <a:latin typeface="Bell MT" panose="02020503060305020303" pitchFamily="18" charset="0"/>
              </a:rPr>
              <a:t>AffectNet</a:t>
            </a:r>
            <a:r>
              <a:rPr lang="en-US" sz="1300">
                <a:effectLst/>
                <a:latin typeface="Bell MT" panose="02020503060305020303" pitchFamily="18" charset="0"/>
              </a:rPr>
              <a:t>: A Database for Facial Expression, Valence, and Arousal Computing in the Wild," IEEE Transactions on Affective Computing, vol. 10, no. 1, pp. 18-31, 2019. DOI: 10.1109/TAFFC.2017.2740923.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latin typeface="Bell MT" panose="02020503060305020303" pitchFamily="18" charset="0"/>
              </a:rPr>
              <a:t>Cosine Learning Rate Decay</a:t>
            </a:r>
          </a:p>
          <a:p>
            <a:r>
              <a:rPr lang="en-US" sz="1300">
                <a:latin typeface="Bell MT" panose="02020503060305020303" pitchFamily="18" charset="0"/>
              </a:rPr>
              <a:t>I. Loshchilov and F. Hutter, "SGDR: Stochastic Gradient Descent with Warm Restarts," in International Conference on Learning Representations (ICLR), 2017. </a:t>
            </a:r>
            <a:r>
              <a:rPr lang="en-US" sz="1300" err="1">
                <a:latin typeface="Bell MT" panose="02020503060305020303" pitchFamily="18" charset="0"/>
              </a:rPr>
              <a:t>arXiv</a:t>
            </a:r>
            <a:r>
              <a:rPr lang="en-US" sz="1300">
                <a:latin typeface="Bell MT" panose="02020503060305020303" pitchFamily="18" charset="0"/>
              </a:rPr>
              <a:t>: 1608.03983.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>
                <a:effectLst/>
                <a:latin typeface="Bell MT" panose="02020503060305020303" pitchFamily="18" charset="0"/>
              </a:rPr>
              <a:t>Real-Time Deployment</a:t>
            </a:r>
          </a:p>
          <a:p>
            <a:r>
              <a:rPr lang="en-US" sz="1300">
                <a:effectLst/>
                <a:latin typeface="Bell MT" panose="02020503060305020303" pitchFamily="18" charset="0"/>
              </a:rPr>
              <a:t>H. Yang et al., "Efficient Facial Emotion Recognition Using Hierarchical Neural Networks," 2017. </a:t>
            </a:r>
            <a:r>
              <a:rPr lang="en-US" sz="1300" err="1">
                <a:effectLst/>
                <a:latin typeface="Bell MT" panose="02020503060305020303" pitchFamily="18" charset="0"/>
              </a:rPr>
              <a:t>arXiv</a:t>
            </a:r>
            <a:r>
              <a:rPr lang="en-US" sz="1300">
                <a:effectLst/>
                <a:latin typeface="Bell MT" panose="02020503060305020303" pitchFamily="18" charset="0"/>
              </a:rPr>
              <a:t>: 1710.07557v1.</a:t>
            </a:r>
          </a:p>
        </p:txBody>
      </p:sp>
    </p:spTree>
    <p:extLst>
      <p:ext uri="{BB962C8B-B14F-4D97-AF65-F5344CB8AC3E}">
        <p14:creationId xmlns:p14="http://schemas.microsoft.com/office/powerpoint/2010/main" val="386682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AA49-012D-B01E-FABD-96B2541C77ED}"/>
              </a:ext>
            </a:extLst>
          </p:cNvPr>
          <p:cNvSpPr txBox="1"/>
          <p:nvPr/>
        </p:nvSpPr>
        <p:spPr>
          <a:xfrm>
            <a:off x="5053604" y="3167390"/>
            <a:ext cx="2084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170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BAEE-BE97-8DFA-2D16-0CDB2014D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94AC6-6499-5F97-7274-44CA00502D82}"/>
              </a:ext>
            </a:extLst>
          </p:cNvPr>
          <p:cNvSpPr txBox="1"/>
          <p:nvPr/>
        </p:nvSpPr>
        <p:spPr>
          <a:xfrm>
            <a:off x="557804" y="557540"/>
            <a:ext cx="20847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ell MT"/>
              </a:rPr>
              <a:t>Appendix I</a:t>
            </a:r>
            <a:endParaRPr lang="en-US" sz="28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pic>
        <p:nvPicPr>
          <p:cNvPr id="2" name="Picture 1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C1604ABA-ABF6-C5DA-FD95-BB50CD07C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845" y="583497"/>
            <a:ext cx="3033633" cy="2403529"/>
          </a:xfrm>
          <a:prstGeom prst="rect">
            <a:avLst/>
          </a:prstGeom>
        </p:spPr>
      </p:pic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0B9D3FAF-B33B-69CC-8960-3D295964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42" y="583183"/>
            <a:ext cx="3167629" cy="240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62047-E077-4B68-77B2-9C15B158E974}"/>
              </a:ext>
            </a:extLst>
          </p:cNvPr>
          <p:cNvSpPr txBox="1"/>
          <p:nvPr/>
        </p:nvSpPr>
        <p:spPr>
          <a:xfrm>
            <a:off x="4089909" y="2986712"/>
            <a:ext cx="1199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ResNet50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009F7-3545-201C-9455-BF3FEC9DBB08}"/>
              </a:ext>
            </a:extLst>
          </p:cNvPr>
          <p:cNvSpPr txBox="1"/>
          <p:nvPr/>
        </p:nvSpPr>
        <p:spPr>
          <a:xfrm>
            <a:off x="7419818" y="2986712"/>
            <a:ext cx="2007934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MobileNetV3Small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286F93-031A-870A-1593-069BE6CD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45" y="3530991"/>
            <a:ext cx="2901531" cy="2347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50B05-E25F-D47E-5F98-7F737F2DD991}"/>
              </a:ext>
            </a:extLst>
          </p:cNvPr>
          <p:cNvSpPr txBox="1"/>
          <p:nvPr/>
        </p:nvSpPr>
        <p:spPr>
          <a:xfrm>
            <a:off x="3890651" y="5955439"/>
            <a:ext cx="159835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EfficientNetB3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734A5-7120-F493-8A60-04FED2C65A45}"/>
              </a:ext>
            </a:extLst>
          </p:cNvPr>
          <p:cNvSpPr txBox="1"/>
          <p:nvPr/>
        </p:nvSpPr>
        <p:spPr>
          <a:xfrm>
            <a:off x="672104" y="1071889"/>
            <a:ext cx="22848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ell MT"/>
              </a:rPr>
              <a:t>(Confusion Matrix)</a:t>
            </a:r>
            <a:endParaRPr lang="en-US" sz="24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pic>
        <p:nvPicPr>
          <p:cNvPr id="11" name="Picture 10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78405794-15D6-3533-2D58-A307DE8DE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22" t="7439" r="122" b="-7439"/>
          <a:stretch/>
        </p:blipFill>
        <p:spPr>
          <a:xfrm>
            <a:off x="7123542" y="3643935"/>
            <a:ext cx="2914653" cy="24098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9C0C91-D2E8-93C5-4D5E-0DD2B8183C67}"/>
              </a:ext>
            </a:extLst>
          </p:cNvPr>
          <p:cNvSpPr txBox="1"/>
          <p:nvPr/>
        </p:nvSpPr>
        <p:spPr>
          <a:xfrm>
            <a:off x="7886697" y="5955439"/>
            <a:ext cx="1074176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Xception</a:t>
            </a:r>
          </a:p>
        </p:txBody>
      </p:sp>
    </p:spTree>
    <p:extLst>
      <p:ext uri="{BB962C8B-B14F-4D97-AF65-F5344CB8AC3E}">
        <p14:creationId xmlns:p14="http://schemas.microsoft.com/office/powerpoint/2010/main" val="1826262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8FC86-626F-4CF2-6753-A607C323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160E30-FF98-F5EA-B4FE-29681608B365}"/>
              </a:ext>
            </a:extLst>
          </p:cNvPr>
          <p:cNvSpPr txBox="1"/>
          <p:nvPr/>
        </p:nvSpPr>
        <p:spPr>
          <a:xfrm>
            <a:off x="557804" y="557540"/>
            <a:ext cx="20847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ell MT" panose="02020503060305020303" pitchFamily="18" charset="0"/>
              </a:rPr>
              <a:t>Appendix I</a:t>
            </a:r>
            <a:endParaRPr lang="en-US" sz="28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CFDAD-981C-144A-BB32-7DC13457837F}"/>
              </a:ext>
            </a:extLst>
          </p:cNvPr>
          <p:cNvSpPr txBox="1"/>
          <p:nvPr/>
        </p:nvSpPr>
        <p:spPr>
          <a:xfrm>
            <a:off x="4089910" y="29178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ResNet50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7F38B-8E6D-35B0-8275-99F356FDD8BD}"/>
              </a:ext>
            </a:extLst>
          </p:cNvPr>
          <p:cNvSpPr txBox="1"/>
          <p:nvPr/>
        </p:nvSpPr>
        <p:spPr>
          <a:xfrm>
            <a:off x="8109459" y="2917888"/>
            <a:ext cx="199810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MobileNetV3Small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AE0DA-536C-47B7-B70D-351B125729FC}"/>
              </a:ext>
            </a:extLst>
          </p:cNvPr>
          <p:cNvSpPr txBox="1"/>
          <p:nvPr/>
        </p:nvSpPr>
        <p:spPr>
          <a:xfrm>
            <a:off x="3947035" y="59849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EfficientNetB3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F3381-012F-DCC4-F808-1D40A8CFF17F}"/>
              </a:ext>
            </a:extLst>
          </p:cNvPr>
          <p:cNvSpPr txBox="1"/>
          <p:nvPr/>
        </p:nvSpPr>
        <p:spPr>
          <a:xfrm>
            <a:off x="462554" y="1071889"/>
            <a:ext cx="22848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ell MT" panose="02020503060305020303" pitchFamily="18" charset="0"/>
              </a:rPr>
              <a:t>(Recall Distribution)</a:t>
            </a:r>
            <a:endParaRPr lang="en-US" sz="24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0518F-055D-6FD2-3F02-C3E64A86BACA}"/>
              </a:ext>
            </a:extLst>
          </p:cNvPr>
          <p:cNvSpPr txBox="1"/>
          <p:nvPr/>
        </p:nvSpPr>
        <p:spPr>
          <a:xfrm>
            <a:off x="8532246" y="5981700"/>
            <a:ext cx="1143002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81796-1640-978D-1C37-CF961387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507302"/>
            <a:ext cx="4000500" cy="2381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BE88E-101D-A9A1-17E8-C16E5DE2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10" y="3448050"/>
            <a:ext cx="4181475" cy="2543175"/>
          </a:xfrm>
          <a:prstGeom prst="rect">
            <a:avLst/>
          </a:prstGeom>
        </p:spPr>
      </p:pic>
      <p:pic>
        <p:nvPicPr>
          <p:cNvPr id="13" name="Picture 12" descr="A graph with green rectangles&#10;&#10;AI-generated content may be incorrect.">
            <a:extLst>
              <a:ext uri="{FF2B5EF4-FFF2-40B4-BE49-F238E27FC236}">
                <a16:creationId xmlns:a16="http://schemas.microsoft.com/office/drawing/2014/main" id="{A64FDEE8-74D3-0847-F763-91EA0C101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25" y="3448050"/>
            <a:ext cx="4171950" cy="2533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762162-3CA9-B5BB-DCB5-3F2526074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535" y="426339"/>
            <a:ext cx="41719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67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84733-271B-53FB-077C-62325156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0C2D4-8851-A8EF-ADAB-882492C0857A}"/>
              </a:ext>
            </a:extLst>
          </p:cNvPr>
          <p:cNvSpPr txBox="1"/>
          <p:nvPr/>
        </p:nvSpPr>
        <p:spPr>
          <a:xfrm>
            <a:off x="557804" y="557540"/>
            <a:ext cx="20847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Bell MT"/>
              </a:rPr>
              <a:t>Appendix I</a:t>
            </a:r>
            <a:endParaRPr lang="en-US" sz="28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C8945-CDF0-2BF7-BEE8-907DCA48744D}"/>
              </a:ext>
            </a:extLst>
          </p:cNvPr>
          <p:cNvSpPr txBox="1"/>
          <p:nvPr/>
        </p:nvSpPr>
        <p:spPr>
          <a:xfrm>
            <a:off x="3034169" y="3462638"/>
            <a:ext cx="113993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ResNet50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3C5B3-D2A9-B89E-23E5-14280CEBCF0B}"/>
              </a:ext>
            </a:extLst>
          </p:cNvPr>
          <p:cNvSpPr txBox="1"/>
          <p:nvPr/>
        </p:nvSpPr>
        <p:spPr>
          <a:xfrm>
            <a:off x="8017903" y="346263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MobileNetV3Small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29525-6539-EA53-7E85-7D2C31DB03B0}"/>
              </a:ext>
            </a:extLst>
          </p:cNvPr>
          <p:cNvSpPr txBox="1"/>
          <p:nvPr/>
        </p:nvSpPr>
        <p:spPr>
          <a:xfrm>
            <a:off x="2805568" y="6108404"/>
            <a:ext cx="159713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EfficientNetB3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63F02-A77B-6503-7FAF-B05EDE47F6A1}"/>
              </a:ext>
            </a:extLst>
          </p:cNvPr>
          <p:cNvSpPr txBox="1"/>
          <p:nvPr/>
        </p:nvSpPr>
        <p:spPr>
          <a:xfrm>
            <a:off x="557804" y="1071889"/>
            <a:ext cx="22848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ell MT"/>
              </a:rPr>
              <a:t>(Training History)</a:t>
            </a:r>
            <a:endParaRPr lang="en-US" sz="24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FA7EE-24B5-1231-BA6E-3511D560D08F}"/>
              </a:ext>
            </a:extLst>
          </p:cNvPr>
          <p:cNvSpPr txBox="1"/>
          <p:nvPr/>
        </p:nvSpPr>
        <p:spPr>
          <a:xfrm>
            <a:off x="8434230" y="6108404"/>
            <a:ext cx="1080634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Bell MT" panose="02020503060305020303" pitchFamily="18" charset="0"/>
              </a:rPr>
              <a:t>Xception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7771330F-2EBB-A026-308B-1C965EF0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185" y="4322199"/>
            <a:ext cx="4895850" cy="1753961"/>
          </a:xfrm>
          <a:prstGeom prst="rect">
            <a:avLst/>
          </a:prstGeom>
        </p:spPr>
      </p:pic>
      <p:pic>
        <p:nvPicPr>
          <p:cNvPr id="12" name="Picture 11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A3252C56-475D-05B7-A501-71205EA64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96" y="4322200"/>
            <a:ext cx="4714875" cy="1753961"/>
          </a:xfrm>
          <a:prstGeom prst="rect">
            <a:avLst/>
          </a:prstGeom>
        </p:spPr>
      </p:pic>
      <p:pic>
        <p:nvPicPr>
          <p:cNvPr id="13" name="Picture 12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2096CEF8-7D55-8C57-6CA0-4A348B603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185" y="1644531"/>
            <a:ext cx="5038725" cy="1763486"/>
          </a:xfrm>
          <a:prstGeom prst="rect">
            <a:avLst/>
          </a:prstGeom>
        </p:spPr>
      </p:pic>
      <p:pic>
        <p:nvPicPr>
          <p:cNvPr id="15" name="Picture 14" descr="A graph of loss and loss&#10;&#10;AI-generated content may be incorrect.">
            <a:extLst>
              <a:ext uri="{FF2B5EF4-FFF2-40B4-BE49-F238E27FC236}">
                <a16:creationId xmlns:a16="http://schemas.microsoft.com/office/drawing/2014/main" id="{D845DE5E-04F7-FD0C-6C4E-11101EEB6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85" y="1658819"/>
            <a:ext cx="4838700" cy="1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2F517B-68CE-48C9-8C84-63BC465E9832}"/>
              </a:ext>
            </a:extLst>
          </p:cNvPr>
          <p:cNvSpPr txBox="1"/>
          <p:nvPr/>
        </p:nvSpPr>
        <p:spPr>
          <a:xfrm>
            <a:off x="518651" y="451661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I.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735AA-E872-AB16-95CB-AFE082EBE007}"/>
              </a:ext>
            </a:extLst>
          </p:cNvPr>
          <p:cNvSpPr txBox="1"/>
          <p:nvPr/>
        </p:nvSpPr>
        <p:spPr>
          <a:xfrm>
            <a:off x="710381" y="92115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1FB90-B42A-5D2E-0AC6-80AEF51F854E}"/>
              </a:ext>
            </a:extLst>
          </p:cNvPr>
          <p:cNvSpPr txBox="1"/>
          <p:nvPr/>
        </p:nvSpPr>
        <p:spPr>
          <a:xfrm>
            <a:off x="710381" y="358835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DFA35-A52F-042B-6A8C-752E0200198C}"/>
              </a:ext>
            </a:extLst>
          </p:cNvPr>
          <p:cNvSpPr txBox="1"/>
          <p:nvPr/>
        </p:nvSpPr>
        <p:spPr>
          <a:xfrm>
            <a:off x="872614" y="1285256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>
                <a:latin typeface="Bell MT" panose="02020503060305020303" pitchFamily="18" charset="0"/>
              </a:rPr>
              <a:t>Why emotion recognition</a:t>
            </a:r>
            <a:r>
              <a:rPr lang="en-US">
                <a:latin typeface="Bell MT" panose="02020503060305020303" pitchFamily="18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2EEB4-24D9-AAAD-963A-93691F02F670}"/>
              </a:ext>
            </a:extLst>
          </p:cNvPr>
          <p:cNvSpPr txBox="1"/>
          <p:nvPr/>
        </p:nvSpPr>
        <p:spPr>
          <a:xfrm>
            <a:off x="872614" y="1654588"/>
            <a:ext cx="63344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Critical for applications like human-computer interaction (HCI), mental health monitoring, and customer experience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Challenges: Variability in facial expressions, lightning, pose, and dataset limitations (e.g., dataset’s class imbalance, low-resolution images).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A44158-B9B8-EEE1-160F-6DACBC15B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7748" r="11915" b="5526"/>
          <a:stretch/>
        </p:blipFill>
        <p:spPr bwMode="auto">
          <a:xfrm>
            <a:off x="7878096" y="2173912"/>
            <a:ext cx="3084872" cy="196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0ACBE-D4FC-B0C2-5B95-8AE1BDFC8A7F}"/>
              </a:ext>
            </a:extLst>
          </p:cNvPr>
          <p:cNvSpPr txBox="1"/>
          <p:nvPr/>
        </p:nvSpPr>
        <p:spPr>
          <a:xfrm>
            <a:off x="872614" y="3952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Goal</a:t>
            </a:r>
            <a:r>
              <a:rPr lang="en-US" b="0" i="0">
                <a:effectLst/>
                <a:latin typeface="Bell MT" panose="02020503060305020303" pitchFamily="18" charset="0"/>
              </a:rPr>
              <a:t>: Develop a robust model for emotion recognition by: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6EBD5-EE7F-02A4-8D4D-6E5E43039CC4}"/>
              </a:ext>
            </a:extLst>
          </p:cNvPr>
          <p:cNvSpPr txBox="1"/>
          <p:nvPr/>
        </p:nvSpPr>
        <p:spPr>
          <a:xfrm>
            <a:off x="1123688" y="43165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i="0">
                <a:effectLst/>
                <a:latin typeface="Bell MT" panose="02020503060305020303" pitchFamily="18" charset="0"/>
              </a:rPr>
              <a:t>Leveraging </a:t>
            </a:r>
            <a:r>
              <a:rPr lang="en-US">
                <a:latin typeface="Bell MT" panose="02020503060305020303" pitchFamily="18" charset="0"/>
              </a:rPr>
              <a:t>pre-trained model for feature extraction</a:t>
            </a:r>
          </a:p>
          <a:p>
            <a:pPr marL="342900" indent="-342900">
              <a:buAutoNum type="arabicPeriod"/>
            </a:pPr>
            <a:r>
              <a:rPr lang="en-US">
                <a:latin typeface="Bell MT" panose="02020503060305020303" pitchFamily="18" charset="0"/>
              </a:rPr>
              <a:t>Integrating transformer layers to capture spatial attention</a:t>
            </a:r>
          </a:p>
          <a:p>
            <a:pPr marL="342900" indent="-342900">
              <a:buAutoNum type="arabicPeriod"/>
            </a:pPr>
            <a:r>
              <a:rPr lang="en-US">
                <a:latin typeface="Bell MT" panose="02020503060305020303" pitchFamily="18" charset="0"/>
              </a:rPr>
              <a:t>Enhancing generalization with data augmentation</a:t>
            </a:r>
          </a:p>
          <a:p>
            <a:pPr marL="342900" indent="-342900">
              <a:buAutoNum type="arabicPeriod"/>
            </a:pPr>
            <a:r>
              <a:rPr lang="en-US">
                <a:latin typeface="Bell MT" panose="02020503060305020303" pitchFamily="18" charset="0"/>
              </a:rPr>
              <a:t>Adding custom CNN/dense layers to refine predictions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275A6-5B0A-7BF3-C99B-CD4F7208950F}"/>
              </a:ext>
            </a:extLst>
          </p:cNvPr>
          <p:cNvSpPr txBox="1"/>
          <p:nvPr/>
        </p:nvSpPr>
        <p:spPr>
          <a:xfrm>
            <a:off x="872614" y="56136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>
                <a:latin typeface="Bell MT" panose="02020503060305020303" pitchFamily="18" charset="0"/>
              </a:rPr>
              <a:t>Target outcome</a:t>
            </a:r>
            <a:r>
              <a:rPr lang="en-US" b="0" i="0">
                <a:effectLst/>
                <a:latin typeface="Bell MT" panose="02020503060305020303" pitchFamily="18" charset="0"/>
              </a:rPr>
              <a:t>: Improve accuracy over baseline models and address dataset challenges.</a:t>
            </a:r>
            <a:endParaRPr lang="en-US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9FD76-BDA9-844F-27CF-51BD42CB1EA1}"/>
              </a:ext>
            </a:extLst>
          </p:cNvPr>
          <p:cNvSpPr txBox="1"/>
          <p:nvPr/>
        </p:nvSpPr>
        <p:spPr>
          <a:xfrm>
            <a:off x="518651" y="451661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II. Dataset 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D6695-2767-A220-8CD4-EA275BA5D3A6}"/>
              </a:ext>
            </a:extLst>
          </p:cNvPr>
          <p:cNvSpPr txBox="1"/>
          <p:nvPr/>
        </p:nvSpPr>
        <p:spPr>
          <a:xfrm>
            <a:off x="710381" y="92115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Dataset Source: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07CCD-ED69-EE10-10BD-F6E46FBFAACF}"/>
              </a:ext>
            </a:extLst>
          </p:cNvPr>
          <p:cNvSpPr txBox="1"/>
          <p:nvPr/>
        </p:nvSpPr>
        <p:spPr>
          <a:xfrm>
            <a:off x="872614" y="1285256"/>
            <a:ext cx="530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>
                <a:latin typeface="Bell MT" panose="02020503060305020303" pitchFamily="18" charset="0"/>
              </a:rPr>
              <a:t>FER2013</a:t>
            </a:r>
            <a:r>
              <a:rPr lang="en-US">
                <a:latin typeface="Bell MT" panose="02020503060305020303" pitchFamily="18" charset="0"/>
              </a:rPr>
              <a:t>: Public benchmark dataset for facial emotion recognition, introduced in ICML, 2013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956CD-E49A-C695-C3FC-BC921051C99A}"/>
              </a:ext>
            </a:extLst>
          </p:cNvPr>
          <p:cNvSpPr txBox="1"/>
          <p:nvPr/>
        </p:nvSpPr>
        <p:spPr>
          <a:xfrm>
            <a:off x="710380" y="200693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Key Statistics: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07743-4CF9-6476-3FA1-AAD69C268730}"/>
              </a:ext>
            </a:extLst>
          </p:cNvPr>
          <p:cNvSpPr txBox="1"/>
          <p:nvPr/>
        </p:nvSpPr>
        <p:spPr>
          <a:xfrm>
            <a:off x="872614" y="2376264"/>
            <a:ext cx="5300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Bell MT" panose="02020503060305020303" pitchFamily="18" charset="0"/>
              </a:rPr>
              <a:t>Total images</a:t>
            </a:r>
            <a:r>
              <a:rPr lang="en-US">
                <a:latin typeface="Bell MT" panose="02020503060305020303" pitchFamily="18" charset="0"/>
              </a:rPr>
              <a:t>: 35 887 grayscale faces (48x48 pixels)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Bell MT" panose="02020503060305020303" pitchFamily="18" charset="0"/>
              </a:rPr>
              <a:t>Emotion classes</a:t>
            </a:r>
            <a:r>
              <a:rPr lang="en-US">
                <a:latin typeface="Bell MT" panose="02020503060305020303" pitchFamily="18" charset="0"/>
              </a:rPr>
              <a:t>: 7 (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angry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rgbClr val="00B050"/>
                </a:solidFill>
                <a:latin typeface="Bell MT" panose="02020503060305020303" pitchFamily="18" charset="0"/>
              </a:rPr>
              <a:t>disgust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rgbClr val="8037B7"/>
                </a:solidFill>
                <a:latin typeface="Bell MT" panose="02020503060305020303" pitchFamily="18" charset="0"/>
              </a:rPr>
              <a:t>fear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rgbClr val="E6AF00"/>
                </a:solidFill>
                <a:latin typeface="Bell MT" panose="02020503060305020303" pitchFamily="18" charset="0"/>
              </a:rPr>
              <a:t>happy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0"/>
              </a:rPr>
              <a:t>sad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rgbClr val="FF33CC"/>
                </a:solidFill>
                <a:latin typeface="Bell MT" panose="02020503060305020303" pitchFamily="18" charset="0"/>
              </a:rPr>
              <a:t>surprise</a:t>
            </a:r>
            <a:r>
              <a:rPr lang="en-US">
                <a:latin typeface="Bell MT" panose="02020503060305020303" pitchFamily="18" charset="0"/>
              </a:rPr>
              <a:t>, </a:t>
            </a:r>
            <a:r>
              <a:rPr lang="en-US" b="1">
                <a:solidFill>
                  <a:srgbClr val="33CCCC"/>
                </a:solidFill>
                <a:latin typeface="Bell MT" panose="02020503060305020303" pitchFamily="18" charset="0"/>
              </a:rPr>
              <a:t>neutral</a:t>
            </a:r>
            <a:r>
              <a:rPr lang="en-US">
                <a:latin typeface="Bell MT" panose="020205030603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Bell MT" panose="02020503060305020303" pitchFamily="18" charset="0"/>
              </a:rPr>
              <a:t>Resolution</a:t>
            </a:r>
            <a:r>
              <a:rPr lang="en-US">
                <a:latin typeface="Bell MT" panose="02020503060305020303" pitchFamily="18" charset="0"/>
              </a:rPr>
              <a:t>: 48x48 pixels (low resolution)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>
                <a:latin typeface="Bell MT" panose="02020503060305020303" pitchFamily="18" charset="0"/>
              </a:rPr>
              <a:t>Split</a:t>
            </a:r>
            <a:r>
              <a:rPr lang="en-US">
                <a:latin typeface="Bell MT" panose="02020503060305020303" pitchFamily="18" charset="0"/>
              </a:rPr>
              <a:t>:</a:t>
            </a:r>
          </a:p>
          <a:p>
            <a:pPr algn="just"/>
            <a:r>
              <a:rPr lang="en-US">
                <a:latin typeface="Bell MT" panose="02020503060305020303" pitchFamily="18" charset="0"/>
              </a:rPr>
              <a:t>     </a:t>
            </a:r>
            <a:r>
              <a:rPr lang="en-US" b="1">
                <a:latin typeface="Bell MT" panose="02020503060305020303" pitchFamily="18" charset="0"/>
              </a:rPr>
              <a:t>Training:</a:t>
            </a:r>
            <a:r>
              <a:rPr lang="en-US">
                <a:latin typeface="Bell MT" panose="02020503060305020303" pitchFamily="18" charset="0"/>
              </a:rPr>
              <a:t> 22 967 images</a:t>
            </a:r>
          </a:p>
          <a:p>
            <a:pPr algn="just"/>
            <a:r>
              <a:rPr lang="en-US">
                <a:latin typeface="Bell MT" panose="02020503060305020303" pitchFamily="18" charset="0"/>
              </a:rPr>
              <a:t>     </a:t>
            </a:r>
            <a:r>
              <a:rPr lang="en-US" b="1">
                <a:latin typeface="Bell MT" panose="02020503060305020303" pitchFamily="18" charset="0"/>
              </a:rPr>
              <a:t>Validation:</a:t>
            </a:r>
            <a:r>
              <a:rPr lang="en-US">
                <a:latin typeface="Bell MT" panose="02020503060305020303" pitchFamily="18" charset="0"/>
              </a:rPr>
              <a:t> 5 742 images</a:t>
            </a:r>
          </a:p>
          <a:p>
            <a:pPr algn="just"/>
            <a:r>
              <a:rPr lang="en-US">
                <a:latin typeface="Bell MT" panose="02020503060305020303" pitchFamily="18" charset="0"/>
              </a:rPr>
              <a:t>     </a:t>
            </a:r>
            <a:r>
              <a:rPr lang="en-US" b="1">
                <a:latin typeface="Bell MT" panose="02020503060305020303" pitchFamily="18" charset="0"/>
              </a:rPr>
              <a:t>Test:</a:t>
            </a:r>
            <a:r>
              <a:rPr lang="en-US">
                <a:latin typeface="Bell MT" panose="02020503060305020303" pitchFamily="18" charset="0"/>
              </a:rPr>
              <a:t> 7 178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6CFE9C-3082-CECE-A679-C11CEADDE4D0}"/>
              </a:ext>
            </a:extLst>
          </p:cNvPr>
          <p:cNvSpPr txBox="1"/>
          <p:nvPr/>
        </p:nvSpPr>
        <p:spPr>
          <a:xfrm>
            <a:off x="6553205" y="921152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Sample Images: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5B871-87A2-E92F-D90B-43287DCBC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1474387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8FAE3C-86F0-7B11-C132-CAC50ACC7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1474387"/>
            <a:ext cx="4572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651B55-F293-E110-8B2F-EC662EDB6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2195508"/>
            <a:ext cx="457200" cy="457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BB1D4D-56C9-3B92-5F95-625BD1484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2195508"/>
            <a:ext cx="457200" cy="457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3E02F3-0457-BB09-2411-907F59419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2916629"/>
            <a:ext cx="457200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E405E5-BDAC-671B-AE38-88B2EDDF4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2916629"/>
            <a:ext cx="457200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844FD8-AED0-55D1-3280-A93C49CA1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3637750"/>
            <a:ext cx="45720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1D5024-D286-1BAA-4C80-823157CE7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3637444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43B4500-36A7-929B-BA30-8FDB6B2693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4358871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6943513-E68C-530D-96F8-4B3500EB4E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4358871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5041652-134F-8036-3BD9-CF055CD5D7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5077488"/>
            <a:ext cx="457200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BAECA8-D4FD-19AE-EBE4-9BD6FB9641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37" y="5077488"/>
            <a:ext cx="457200" cy="457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1510B5-5ED7-6DCC-E3B1-BA8EDF4DF6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2" y="5796105"/>
            <a:ext cx="457200" cy="45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349BF6-B459-D603-86C3-DAEA8A7132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94" y="5796105"/>
            <a:ext cx="457200" cy="457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BB505DF-2A1F-6400-ED43-7C3302096623}"/>
              </a:ext>
            </a:extLst>
          </p:cNvPr>
          <p:cNvSpPr/>
          <p:nvPr/>
        </p:nvSpPr>
        <p:spPr>
          <a:xfrm>
            <a:off x="6955976" y="1474387"/>
            <a:ext cx="1709058" cy="456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7039AE-9FC3-54E5-67E7-4CC84819A495}"/>
              </a:ext>
            </a:extLst>
          </p:cNvPr>
          <p:cNvSpPr/>
          <p:nvPr/>
        </p:nvSpPr>
        <p:spPr>
          <a:xfrm>
            <a:off x="6955976" y="2192698"/>
            <a:ext cx="1709058" cy="45689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E20A05-AC6E-F4BA-C75F-BB0EBFB0E28B}"/>
              </a:ext>
            </a:extLst>
          </p:cNvPr>
          <p:cNvSpPr/>
          <p:nvPr/>
        </p:nvSpPr>
        <p:spPr>
          <a:xfrm>
            <a:off x="6955976" y="2917088"/>
            <a:ext cx="1709058" cy="456894"/>
          </a:xfrm>
          <a:prstGeom prst="rect">
            <a:avLst/>
          </a:prstGeom>
          <a:noFill/>
          <a:ln w="28575">
            <a:solidFill>
              <a:srgbClr val="8037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131CC2-5FAC-1B00-3B16-38FBB22EF670}"/>
              </a:ext>
            </a:extLst>
          </p:cNvPr>
          <p:cNvSpPr/>
          <p:nvPr/>
        </p:nvSpPr>
        <p:spPr>
          <a:xfrm>
            <a:off x="6955976" y="3629626"/>
            <a:ext cx="1709058" cy="456894"/>
          </a:xfrm>
          <a:prstGeom prst="rect">
            <a:avLst/>
          </a:prstGeom>
          <a:noFill/>
          <a:ln w="28575">
            <a:solidFill>
              <a:srgbClr val="E6A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C4B5F8-DA6B-6647-BE2E-1F297070E688}"/>
              </a:ext>
            </a:extLst>
          </p:cNvPr>
          <p:cNvSpPr/>
          <p:nvPr/>
        </p:nvSpPr>
        <p:spPr>
          <a:xfrm>
            <a:off x="6955976" y="4359024"/>
            <a:ext cx="1709058" cy="456894"/>
          </a:xfrm>
          <a:prstGeom prst="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AE4EE1-CC6A-A40C-4FF0-DC42C2D8839E}"/>
              </a:ext>
            </a:extLst>
          </p:cNvPr>
          <p:cNvSpPr/>
          <p:nvPr/>
        </p:nvSpPr>
        <p:spPr>
          <a:xfrm>
            <a:off x="6955976" y="5088422"/>
            <a:ext cx="1709058" cy="456894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27F9B-3018-315A-F7A8-9A753F09D049}"/>
              </a:ext>
            </a:extLst>
          </p:cNvPr>
          <p:cNvSpPr/>
          <p:nvPr/>
        </p:nvSpPr>
        <p:spPr>
          <a:xfrm>
            <a:off x="6955976" y="5807039"/>
            <a:ext cx="1709058" cy="456894"/>
          </a:xfrm>
          <a:prstGeom prst="rect">
            <a:avLst/>
          </a:prstGeom>
          <a:noFill/>
          <a:ln w="28575">
            <a:solidFill>
              <a:srgbClr val="33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7F6628-8BA1-4FC1-32F2-A26CADD82EE4}"/>
              </a:ext>
            </a:extLst>
          </p:cNvPr>
          <p:cNvSpPr txBox="1"/>
          <p:nvPr/>
        </p:nvSpPr>
        <p:spPr>
          <a:xfrm>
            <a:off x="8771783" y="1518168"/>
            <a:ext cx="219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Angry </a:t>
            </a:r>
            <a:r>
              <a:rPr lang="en-US">
                <a:latin typeface="Bell MT" panose="02020503060305020303" pitchFamily="18" charset="0"/>
              </a:rPr>
              <a:t>(4953 images)</a:t>
            </a: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287040-69B4-AA17-A849-EC8F67B51305}"/>
              </a:ext>
            </a:extLst>
          </p:cNvPr>
          <p:cNvSpPr txBox="1"/>
          <p:nvPr/>
        </p:nvSpPr>
        <p:spPr>
          <a:xfrm>
            <a:off x="8771782" y="2236479"/>
            <a:ext cx="2709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B050"/>
                </a:solidFill>
                <a:latin typeface="Bell MT" panose="02020503060305020303" pitchFamily="18" charset="0"/>
              </a:rPr>
              <a:t>Disgust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(547 images)</a:t>
            </a:r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8BC7A-4390-6F8D-F0E2-8E16047AC17C}"/>
              </a:ext>
            </a:extLst>
          </p:cNvPr>
          <p:cNvSpPr txBox="1"/>
          <p:nvPr/>
        </p:nvSpPr>
        <p:spPr>
          <a:xfrm>
            <a:off x="8771782" y="2960563"/>
            <a:ext cx="219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8037B7"/>
                </a:solidFill>
                <a:latin typeface="Bell MT" panose="02020503060305020303" pitchFamily="18" charset="0"/>
              </a:rPr>
              <a:t>Fear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(5121 images)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2F5-8A76-6DC7-0D2B-1048C22BC46B}"/>
              </a:ext>
            </a:extLst>
          </p:cNvPr>
          <p:cNvSpPr txBox="1"/>
          <p:nvPr/>
        </p:nvSpPr>
        <p:spPr>
          <a:xfrm>
            <a:off x="8771781" y="3681378"/>
            <a:ext cx="219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E6AF00"/>
                </a:solidFill>
                <a:latin typeface="Bell MT" panose="02020503060305020303" pitchFamily="18" charset="0"/>
              </a:rPr>
              <a:t>Happy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(8989 images)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3F3B-1FA3-1DB6-8877-989B17C24398}"/>
              </a:ext>
            </a:extLst>
          </p:cNvPr>
          <p:cNvSpPr txBox="1"/>
          <p:nvPr/>
        </p:nvSpPr>
        <p:spPr>
          <a:xfrm>
            <a:off x="8771780" y="4399689"/>
            <a:ext cx="219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0"/>
              </a:rPr>
              <a:t>Sad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(6077 images)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F4F3DF-788E-E542-2674-922572C0BA6C}"/>
              </a:ext>
            </a:extLst>
          </p:cNvPr>
          <p:cNvSpPr txBox="1"/>
          <p:nvPr/>
        </p:nvSpPr>
        <p:spPr>
          <a:xfrm>
            <a:off x="8771780" y="5118000"/>
            <a:ext cx="250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33CC"/>
                </a:solidFill>
                <a:latin typeface="Bell MT" panose="02020503060305020303" pitchFamily="18" charset="0"/>
              </a:rPr>
              <a:t>Surprise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(4002 images)</a:t>
            </a:r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5680AF-6C34-5E00-F961-DF868E92712C}"/>
              </a:ext>
            </a:extLst>
          </p:cNvPr>
          <p:cNvSpPr txBox="1"/>
          <p:nvPr/>
        </p:nvSpPr>
        <p:spPr>
          <a:xfrm>
            <a:off x="8771780" y="5836311"/>
            <a:ext cx="250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33CCCC"/>
                </a:solidFill>
                <a:latin typeface="Bell MT" panose="02020503060305020303" pitchFamily="18" charset="0"/>
              </a:rPr>
              <a:t>Neutral</a:t>
            </a:r>
            <a:r>
              <a:rPr lang="en-US" b="1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r>
              <a:rPr lang="en-US">
                <a:latin typeface="Bell MT" panose="02020503060305020303" pitchFamily="18" charset="0"/>
              </a:rPr>
              <a:t>(6198 images)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7A118-EE6A-9B19-51CC-77066DF551C1}"/>
              </a:ext>
            </a:extLst>
          </p:cNvPr>
          <p:cNvSpPr txBox="1"/>
          <p:nvPr/>
        </p:nvSpPr>
        <p:spPr>
          <a:xfrm>
            <a:off x="710379" y="4759933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Preprocessing: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AB7B1-7DA8-0F2E-F453-CCD2A98D2879}"/>
              </a:ext>
            </a:extLst>
          </p:cNvPr>
          <p:cNvSpPr txBox="1"/>
          <p:nvPr/>
        </p:nvSpPr>
        <p:spPr>
          <a:xfrm>
            <a:off x="872614" y="5131863"/>
            <a:ext cx="5300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Resizing for desired pre trained model compatibility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If required, Grayscale </a:t>
            </a:r>
            <a:r>
              <a:rPr lang="en-US">
                <a:latin typeface="Bell MT" panose="02020503060305020303" pitchFamily="18" charset="0"/>
                <a:sym typeface="Wingdings" panose="05000000000000000000" pitchFamily="2" charset="2"/>
              </a:rPr>
              <a:t> RGB conversion via channel duplication</a:t>
            </a:r>
            <a:endParaRPr lang="en-US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2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E12287C-71F9-0E25-F9F9-3DAD5A461230}"/>
              </a:ext>
            </a:extLst>
          </p:cNvPr>
          <p:cNvSpPr txBox="1"/>
          <p:nvPr/>
        </p:nvSpPr>
        <p:spPr>
          <a:xfrm>
            <a:off x="710379" y="453395"/>
            <a:ext cx="291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* Challenges: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3F1695-6B3B-DC71-49FE-99777FE0AF1C}"/>
              </a:ext>
            </a:extLst>
          </p:cNvPr>
          <p:cNvSpPr txBox="1"/>
          <p:nvPr/>
        </p:nvSpPr>
        <p:spPr>
          <a:xfrm>
            <a:off x="872615" y="794008"/>
            <a:ext cx="530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Class imbalance (Disgust &lt;5% - only 547 images)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Low resolution (e.g., u</a:t>
            </a:r>
            <a:r>
              <a:rPr lang="en-US" b="0" i="0">
                <a:effectLst/>
                <a:latin typeface="Bell MT" panose="02020503060305020303" pitchFamily="18" charset="0"/>
              </a:rPr>
              <a:t>pscaled to 224x224 for ResNet50 compatibility</a:t>
            </a:r>
            <a:r>
              <a:rPr lang="en-US">
                <a:latin typeface="Bell MT" panose="02020503060305020303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Generalization (Variability in poses, lighting, and occlusions)</a:t>
            </a:r>
          </a:p>
        </p:txBody>
      </p:sp>
      <p:pic>
        <p:nvPicPr>
          <p:cNvPr id="7" name="Picture 6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53FDB901-B838-0CB5-548E-D62F2559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17" y="2272523"/>
            <a:ext cx="8377286" cy="41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5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2214C-FD59-7E3E-39FC-F3A88F503A89}"/>
              </a:ext>
            </a:extLst>
          </p:cNvPr>
          <p:cNvSpPr txBox="1"/>
          <p:nvPr/>
        </p:nvSpPr>
        <p:spPr>
          <a:xfrm>
            <a:off x="518651" y="451661"/>
            <a:ext cx="366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III.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59181-2238-9292-9781-C695EF6FDEF0}"/>
              </a:ext>
            </a:extLst>
          </p:cNvPr>
          <p:cNvSpPr txBox="1"/>
          <p:nvPr/>
        </p:nvSpPr>
        <p:spPr>
          <a:xfrm>
            <a:off x="710381" y="852328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3.1. Data Preparation &amp; Augmentation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FD656-732B-1139-A2DB-BB28116D1E6B}"/>
                  </a:ext>
                </a:extLst>
              </p:cNvPr>
              <p:cNvSpPr txBox="1"/>
              <p:nvPr/>
            </p:nvSpPr>
            <p:spPr>
              <a:xfrm>
                <a:off x="904574" y="1482840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effectLst/>
                    <a:latin typeface="Bell MT" panose="02020503060305020303" pitchFamily="18" charset="0"/>
                  </a:rPr>
                  <a:t>Rotation (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</m:t>
                    </m:r>
                    <m:r>
                      <a:rPr lang="es-PE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b="1">
                    <a:effectLst/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FFD656-732B-1139-A2DB-BB28116D1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4" y="1482840"/>
                <a:ext cx="5300645" cy="369332"/>
              </a:xfrm>
              <a:prstGeom prst="rect">
                <a:avLst/>
              </a:prstGeom>
              <a:blipFill>
                <a:blip r:embed="rId3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D2FA57C-6126-DA47-9FD6-C08D9E15B272}"/>
              </a:ext>
            </a:extLst>
          </p:cNvPr>
          <p:cNvSpPr txBox="1"/>
          <p:nvPr/>
        </p:nvSpPr>
        <p:spPr>
          <a:xfrm>
            <a:off x="904574" y="1172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Augmentation techniques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2DBE00-BB23-DAA6-C92D-25E00DA1749B}"/>
                  </a:ext>
                </a:extLst>
              </p:cNvPr>
              <p:cNvSpPr txBox="1"/>
              <p:nvPr/>
            </p:nvSpPr>
            <p:spPr>
              <a:xfrm>
                <a:off x="904573" y="3091006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Bell MT" panose="02020503060305020303" pitchFamily="18" charset="0"/>
                  </a:rPr>
                  <a:t>Weight and height shift range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US" b="1"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2DBE00-BB23-DAA6-C92D-25E00DA1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3" y="3091006"/>
                <a:ext cx="5300645" cy="369332"/>
              </a:xfrm>
              <a:prstGeom prst="rect">
                <a:avLst/>
              </a:prstGeom>
              <a:blipFill>
                <a:blip r:embed="rId4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E9597D-31A5-1504-4C65-1CAD1BBCC0A9}"/>
                  </a:ext>
                </a:extLst>
              </p:cNvPr>
              <p:cNvSpPr txBox="1"/>
              <p:nvPr/>
            </p:nvSpPr>
            <p:spPr>
              <a:xfrm>
                <a:off x="904572" y="5005828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Bell MT" panose="02020503060305020303" pitchFamily="18" charset="0"/>
                  </a:rPr>
                  <a:t>Brightness range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E9597D-31A5-1504-4C65-1CAD1BBC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2" y="5005828"/>
                <a:ext cx="5300645" cy="369332"/>
              </a:xfrm>
              <a:prstGeom prst="rect">
                <a:avLst/>
              </a:prstGeom>
              <a:blipFill>
                <a:blip r:embed="rId5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B0858-426E-606C-BEA8-B98F62AEEBC7}"/>
                  </a:ext>
                </a:extLst>
              </p:cNvPr>
              <p:cNvSpPr txBox="1"/>
              <p:nvPr/>
            </p:nvSpPr>
            <p:spPr>
              <a:xfrm>
                <a:off x="6557067" y="1482840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Bell MT" panose="02020503060305020303" pitchFamily="18" charset="0"/>
                  </a:rPr>
                  <a:t>Shear range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B0858-426E-606C-BEA8-B98F62AEE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7" y="1482840"/>
                <a:ext cx="5300645" cy="369332"/>
              </a:xfrm>
              <a:prstGeom prst="rect">
                <a:avLst/>
              </a:prstGeom>
              <a:blipFill>
                <a:blip r:embed="rId6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392600-09E0-9F69-1D5D-E5C5E6167E3B}"/>
                  </a:ext>
                </a:extLst>
              </p:cNvPr>
              <p:cNvSpPr txBox="1"/>
              <p:nvPr/>
            </p:nvSpPr>
            <p:spPr>
              <a:xfrm>
                <a:off x="6557067" y="3091006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Bell MT" panose="02020503060305020303" pitchFamily="18" charset="0"/>
                  </a:rPr>
                  <a:t>Zoom range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392600-09E0-9F69-1D5D-E5C5E616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7" y="3091006"/>
                <a:ext cx="5300645" cy="369332"/>
              </a:xfrm>
              <a:prstGeom prst="rect">
                <a:avLst/>
              </a:prstGeom>
              <a:blipFill>
                <a:blip r:embed="rId7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56BC4-1623-79F0-D86A-E73CDC97646A}"/>
                  </a:ext>
                </a:extLst>
              </p:cNvPr>
              <p:cNvSpPr txBox="1"/>
              <p:nvPr/>
            </p:nvSpPr>
            <p:spPr>
              <a:xfrm>
                <a:off x="1194626" y="1801338"/>
                <a:ext cx="5098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Simulates head tilts and camera angle variations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  <m:r>
                      <a:rPr lang="es-PE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Large enough to capture natural head movements without distorting facial landmarks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56BC4-1623-79F0-D86A-E73CDC97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1801338"/>
                <a:ext cx="5098026" cy="1200329"/>
              </a:xfrm>
              <a:prstGeom prst="rect">
                <a:avLst/>
              </a:prstGeom>
              <a:blipFill>
                <a:blip r:embed="rId8"/>
                <a:stretch>
                  <a:fillRect l="-1077" t="-2538" r="-95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AEE5C-3888-D36F-80B8-5B0E00C24234}"/>
                  </a:ext>
                </a:extLst>
              </p:cNvPr>
              <p:cNvSpPr txBox="1"/>
              <p:nvPr/>
            </p:nvSpPr>
            <p:spPr>
              <a:xfrm>
                <a:off x="1194626" y="3414195"/>
                <a:ext cx="50980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Account for imperfect face alignment in the dataset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25%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Matches typical face detection errors (e.g., off-center cropping) and Prevents excessive shifts that would crop out critical facial regions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6AEE5C-3888-D36F-80B8-5B0E00C2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3414195"/>
                <a:ext cx="5098026" cy="1477328"/>
              </a:xfrm>
              <a:prstGeom prst="rect">
                <a:avLst/>
              </a:prstGeom>
              <a:blipFill>
                <a:blip r:embed="rId9"/>
                <a:stretch>
                  <a:fillRect l="-1077" t="-2066" r="-957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F9E7F-4847-CD9A-9FDB-A02662DE07F0}"/>
                  </a:ext>
                </a:extLst>
              </p:cNvPr>
              <p:cNvSpPr txBox="1"/>
              <p:nvPr/>
            </p:nvSpPr>
            <p:spPr>
              <a:xfrm>
                <a:off x="1194626" y="5328993"/>
                <a:ext cx="5098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Simulates varying lighting conditions (dim to bright environments)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0.5−1.5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Covers natural lighting extremes without over-saturating grayscale pixels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0F9E7F-4847-CD9A-9FDB-A02662DE0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5328993"/>
                <a:ext cx="5098026" cy="1200329"/>
              </a:xfrm>
              <a:prstGeom prst="rect">
                <a:avLst/>
              </a:prstGeom>
              <a:blipFill>
                <a:blip r:embed="rId10"/>
                <a:stretch>
                  <a:fillRect l="-1077" t="-2538" r="-95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74A50F-7A15-640C-2BD6-5F92EF467B2D}"/>
                  </a:ext>
                </a:extLst>
              </p:cNvPr>
              <p:cNvSpPr txBox="1"/>
              <p:nvPr/>
            </p:nvSpPr>
            <p:spPr>
              <a:xfrm>
                <a:off x="6837818" y="1798344"/>
                <a:ext cx="4837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Mimics perspective changes (e.g., head leaning forward/backward)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</m:t>
                    </m:r>
                  </m:oMath>
                </a14:m>
                <a:r>
                  <a:rPr lang="en-US" u="sng">
                    <a:latin typeface="Bell MT" panose="020205030603050203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es-PE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): Represents moderate head tilts without warping key emotion features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74A50F-7A15-640C-2BD6-5F92EF46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18" y="1798344"/>
                <a:ext cx="4837462" cy="1200329"/>
              </a:xfrm>
              <a:prstGeom prst="rect">
                <a:avLst/>
              </a:prstGeom>
              <a:blipFill>
                <a:blip r:embed="rId11"/>
                <a:stretch>
                  <a:fillRect l="-1135" t="-2538" r="-1135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E30BD1-513B-738E-B4AE-D99F16C3FCDA}"/>
                  </a:ext>
                </a:extLst>
              </p:cNvPr>
              <p:cNvSpPr txBox="1"/>
              <p:nvPr/>
            </p:nvSpPr>
            <p:spPr>
              <a:xfrm>
                <a:off x="6837818" y="3405021"/>
                <a:ext cx="483746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Handles varying face sizes (e.g., distance from the camera)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40%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Avoids over-zooming (faces become pixelated) or under-zooming (irrelevant background)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E30BD1-513B-738E-B4AE-D99F16C3F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18" y="3405021"/>
                <a:ext cx="4837462" cy="1477328"/>
              </a:xfrm>
              <a:prstGeom prst="rect">
                <a:avLst/>
              </a:prstGeom>
              <a:blipFill>
                <a:blip r:embed="rId12"/>
                <a:stretch>
                  <a:fillRect l="-1135" t="-2479" r="-1135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91595C-0B1D-13BC-E330-641FBAEF934B}"/>
                  </a:ext>
                </a:extLst>
              </p:cNvPr>
              <p:cNvSpPr txBox="1"/>
              <p:nvPr/>
            </p:nvSpPr>
            <p:spPr>
              <a:xfrm>
                <a:off x="6557066" y="5005828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latin typeface="Bell MT" panose="02020503060305020303" pitchFamily="18" charset="0"/>
                  </a:rPr>
                  <a:t>Horizontal flip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𝑻𝒓𝒖𝒆</m:t>
                    </m:r>
                  </m:oMath>
                </a14:m>
                <a:r>
                  <a:rPr lang="en-US" b="1"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91595C-0B1D-13BC-E330-641FBAEF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66" y="5005828"/>
                <a:ext cx="5300645" cy="369332"/>
              </a:xfrm>
              <a:prstGeom prst="rect">
                <a:avLst/>
              </a:prstGeom>
              <a:blipFill>
                <a:blip r:embed="rId13"/>
                <a:stretch>
                  <a:fillRect l="-8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9093242-6AD6-9BEF-3672-EBF6F49062BB}"/>
              </a:ext>
            </a:extLst>
          </p:cNvPr>
          <p:cNvSpPr txBox="1"/>
          <p:nvPr/>
        </p:nvSpPr>
        <p:spPr>
          <a:xfrm>
            <a:off x="6837818" y="5328993"/>
            <a:ext cx="4837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>
                <a:latin typeface="Bell MT" panose="02020503060305020303" pitchFamily="18" charset="0"/>
              </a:rPr>
              <a:t>Purpose</a:t>
            </a:r>
            <a:r>
              <a:rPr lang="en-US">
                <a:latin typeface="Bell MT" panose="02020503060305020303" pitchFamily="18" charset="0"/>
              </a:rPr>
              <a:t>: Increases dataset diversity using facial symmetry</a:t>
            </a:r>
          </a:p>
          <a:p>
            <a:pPr algn="just"/>
            <a:r>
              <a:rPr lang="en-US" u="sng">
                <a:latin typeface="Bell MT" panose="02020503060305020303" pitchFamily="18" charset="0"/>
              </a:rPr>
              <a:t>Why</a:t>
            </a:r>
            <a:r>
              <a:rPr lang="en-US">
                <a:latin typeface="Bell MT" panose="02020503060305020303" pitchFamily="18" charset="0"/>
              </a:rPr>
              <a:t>: Most emotions are symmetric (e.g., happiness, surprise)</a:t>
            </a:r>
          </a:p>
        </p:txBody>
      </p:sp>
    </p:spTree>
    <p:extLst>
      <p:ext uri="{BB962C8B-B14F-4D97-AF65-F5344CB8AC3E}">
        <p14:creationId xmlns:p14="http://schemas.microsoft.com/office/powerpoint/2010/main" val="38394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64DE0-103E-492D-2F52-AD3B890EF7C9}"/>
                  </a:ext>
                </a:extLst>
              </p:cNvPr>
              <p:cNvSpPr txBox="1"/>
              <p:nvPr/>
            </p:nvSpPr>
            <p:spPr>
              <a:xfrm>
                <a:off x="904574" y="371794"/>
                <a:ext cx="530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b="1">
                    <a:effectLst/>
                    <a:latin typeface="Bell MT" panose="02020503060305020303" pitchFamily="18" charset="0"/>
                  </a:rPr>
                  <a:t>Fill mode (</a:t>
                </a:r>
                <a14:m>
                  <m:oMath xmlns:m="http://schemas.openxmlformats.org/officeDocument/2006/math">
                    <m:r>
                      <a:rPr lang="en-US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𝒄𝒐𝒏𝒔𝒕𝒂𝒏𝒕</m:t>
                    </m:r>
                  </m:oMath>
                </a14:m>
                <a:r>
                  <a:rPr lang="en-US" b="1">
                    <a:effectLst/>
                    <a:latin typeface="Bell MT" panose="02020503060305020303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F64DE0-103E-492D-2F52-AD3B890EF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4" y="371794"/>
                <a:ext cx="5300645" cy="369332"/>
              </a:xfrm>
              <a:prstGeom prst="rect">
                <a:avLst/>
              </a:prstGeom>
              <a:blipFill>
                <a:blip r:embed="rId2"/>
                <a:stretch>
                  <a:fillRect l="-69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89082-CC9E-3E80-196D-C350F579909E}"/>
                  </a:ext>
                </a:extLst>
              </p:cNvPr>
              <p:cNvSpPr txBox="1"/>
              <p:nvPr/>
            </p:nvSpPr>
            <p:spPr>
              <a:xfrm>
                <a:off x="1194626" y="690292"/>
                <a:ext cx="5098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Purpose</a:t>
                </a:r>
                <a:r>
                  <a:rPr lang="en-US">
                    <a:latin typeface="Bell MT" panose="02020503060305020303" pitchFamily="18" charset="0"/>
                  </a:rPr>
                  <a:t>: Handles empty pixels after transformations (e.g., rotation/shifts)</a:t>
                </a:r>
              </a:p>
              <a:p>
                <a:pPr algn="just"/>
                <a:r>
                  <a:rPr lang="en-US" u="sng">
                    <a:latin typeface="Bell MT" panose="02020503060305020303" pitchFamily="18" charset="0"/>
                  </a:rPr>
                  <a:t>Why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Simulates occlusions or out-of-frame faces realistically and avoids artificial patterns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89082-CC9E-3E80-196D-C350F579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690292"/>
                <a:ext cx="5098026" cy="1200329"/>
              </a:xfrm>
              <a:prstGeom prst="rect">
                <a:avLst/>
              </a:prstGeom>
              <a:blipFill>
                <a:blip r:embed="rId3"/>
                <a:stretch>
                  <a:fillRect l="-1077" t="-2538" r="-957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0459D8-0310-280E-6BBE-40275306802B}"/>
              </a:ext>
            </a:extLst>
          </p:cNvPr>
          <p:cNvSpPr txBox="1"/>
          <p:nvPr/>
        </p:nvSpPr>
        <p:spPr>
          <a:xfrm>
            <a:off x="2217249" y="2132782"/>
            <a:ext cx="10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chemeClr val="tx2"/>
                </a:solidFill>
                <a:latin typeface="Bell MT" panose="02020503060305020303" pitchFamily="18" charset="0"/>
              </a:rPr>
              <a:t>Original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EF7E7-D707-03EA-B3FE-48CA5BE5F8CC}"/>
              </a:ext>
            </a:extLst>
          </p:cNvPr>
          <p:cNvSpPr txBox="1"/>
          <p:nvPr/>
        </p:nvSpPr>
        <p:spPr>
          <a:xfrm>
            <a:off x="6508467" y="2136894"/>
            <a:ext cx="133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rgbClr val="5994F5"/>
                </a:solidFill>
                <a:latin typeface="Bell MT" panose="02020503060305020303" pitchFamily="18" charset="0"/>
              </a:rPr>
              <a:t>Augmented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5410C1-6CCF-DC8B-B7C3-5C2A1E42FD57}"/>
              </a:ext>
            </a:extLst>
          </p:cNvPr>
          <p:cNvCxnSpPr>
            <a:cxnSpLocks/>
          </p:cNvCxnSpPr>
          <p:nvPr/>
        </p:nvCxnSpPr>
        <p:spPr>
          <a:xfrm>
            <a:off x="3654745" y="2183992"/>
            <a:ext cx="0" cy="4111535"/>
          </a:xfrm>
          <a:prstGeom prst="line">
            <a:avLst/>
          </a:prstGeom>
          <a:ln>
            <a:solidFill>
              <a:srgbClr val="33CC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C7DB1-BF8F-9EF5-DAAD-9B601371B95F}"/>
              </a:ext>
            </a:extLst>
          </p:cNvPr>
          <p:cNvGrpSpPr/>
          <p:nvPr/>
        </p:nvGrpSpPr>
        <p:grpSpPr>
          <a:xfrm>
            <a:off x="2381385" y="3113607"/>
            <a:ext cx="690797" cy="2613117"/>
            <a:chOff x="906546" y="2467845"/>
            <a:chExt cx="690797" cy="261311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3EE4A1-04E1-C401-134E-E41E6C28C69D}"/>
                </a:ext>
              </a:extLst>
            </p:cNvPr>
            <p:cNvGrpSpPr/>
            <p:nvPr/>
          </p:nvGrpSpPr>
          <p:grpSpPr>
            <a:xfrm>
              <a:off x="906546" y="2467845"/>
              <a:ext cx="690797" cy="2613117"/>
              <a:chOff x="3180121" y="1980822"/>
              <a:chExt cx="690797" cy="26131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81096E0-B9C9-A6EB-BEC9-B0E8127D50FE}"/>
                  </a:ext>
                </a:extLst>
              </p:cNvPr>
              <p:cNvSpPr/>
              <p:nvPr/>
            </p:nvSpPr>
            <p:spPr>
              <a:xfrm>
                <a:off x="3182579" y="1980822"/>
                <a:ext cx="683342" cy="638175"/>
              </a:xfrm>
              <a:prstGeom prst="rect">
                <a:avLst/>
              </a:prstGeom>
              <a:noFill/>
              <a:ln w="28575">
                <a:solidFill>
                  <a:srgbClr val="FF33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33CC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9D4430-E02B-7846-9443-DB2C68486C1A}"/>
                  </a:ext>
                </a:extLst>
              </p:cNvPr>
              <p:cNvSpPr/>
              <p:nvPr/>
            </p:nvSpPr>
            <p:spPr>
              <a:xfrm>
                <a:off x="3180121" y="2968769"/>
                <a:ext cx="683342" cy="638175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025A05-B5C9-9164-91E8-80590823D7E7}"/>
                  </a:ext>
                </a:extLst>
              </p:cNvPr>
              <p:cNvSpPr/>
              <p:nvPr/>
            </p:nvSpPr>
            <p:spPr>
              <a:xfrm>
                <a:off x="3187576" y="3955764"/>
                <a:ext cx="683342" cy="638175"/>
              </a:xfrm>
              <a:prstGeom prst="rect">
                <a:avLst/>
              </a:prstGeom>
              <a:noFill/>
              <a:ln w="28575">
                <a:solidFill>
                  <a:srgbClr val="8037B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3EDEF9-1EB3-D1DD-D307-8A9DA2C75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617" y="2558809"/>
              <a:ext cx="457200" cy="4572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E41C8E-B9F6-7952-B96C-4B7E41822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72" y="4543106"/>
              <a:ext cx="457200" cy="457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F627A6-7D1E-87D2-A167-482C861F3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72" y="3546279"/>
              <a:ext cx="457200" cy="457200"/>
            </a:xfrm>
            <a:prstGeom prst="rect">
              <a:avLst/>
            </a:prstGeom>
          </p:spPr>
        </p:pic>
      </p:grpSp>
      <p:pic>
        <p:nvPicPr>
          <p:cNvPr id="2" name="Picture 1" descr="A collage of different facial expressions&#10;&#10;AI-generated content may be incorrect.">
            <a:extLst>
              <a:ext uri="{FF2B5EF4-FFF2-40B4-BE49-F238E27FC236}">
                <a16:creationId xmlns:a16="http://schemas.microsoft.com/office/drawing/2014/main" id="{A64B387A-CE03-1F42-AA05-182EF5DC6F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541" t="3849" r="5409" b="240"/>
          <a:stretch/>
        </p:blipFill>
        <p:spPr>
          <a:xfrm>
            <a:off x="3847560" y="2502556"/>
            <a:ext cx="6421387" cy="38066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69B0A4-3705-7476-3E1C-63508616051B}"/>
              </a:ext>
            </a:extLst>
          </p:cNvPr>
          <p:cNvSpPr/>
          <p:nvPr/>
        </p:nvSpPr>
        <p:spPr>
          <a:xfrm>
            <a:off x="4975908" y="4800441"/>
            <a:ext cx="683342" cy="705228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6AA9D5-C97C-2BAE-532D-380CEF603CDA}"/>
              </a:ext>
            </a:extLst>
          </p:cNvPr>
          <p:cNvSpPr/>
          <p:nvPr/>
        </p:nvSpPr>
        <p:spPr>
          <a:xfrm>
            <a:off x="8414844" y="2561780"/>
            <a:ext cx="683342" cy="705228"/>
          </a:xfrm>
          <a:prstGeom prst="rect">
            <a:avLst/>
          </a:prstGeom>
          <a:noFill/>
          <a:ln w="28575">
            <a:solidFill>
              <a:srgbClr val="8037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CE65D0-63FD-43CD-ED7D-78B57AA73D45}"/>
              </a:ext>
            </a:extLst>
          </p:cNvPr>
          <p:cNvSpPr/>
          <p:nvPr/>
        </p:nvSpPr>
        <p:spPr>
          <a:xfrm>
            <a:off x="6140037" y="2561780"/>
            <a:ext cx="683342" cy="705228"/>
          </a:xfrm>
          <a:prstGeom prst="rect">
            <a:avLst/>
          </a:prstGeom>
          <a:noFill/>
          <a:ln w="28575"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F858CC-AC5F-A2A8-ADAB-99432E9A6554}"/>
              </a:ext>
            </a:extLst>
          </p:cNvPr>
          <p:cNvSpPr txBox="1"/>
          <p:nvPr/>
        </p:nvSpPr>
        <p:spPr>
          <a:xfrm>
            <a:off x="904574" y="474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Class weighting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98E23-BE78-0AF7-F826-B7FB000594D4}"/>
              </a:ext>
            </a:extLst>
          </p:cNvPr>
          <p:cNvSpPr txBox="1"/>
          <p:nvPr/>
        </p:nvSpPr>
        <p:spPr>
          <a:xfrm>
            <a:off x="904574" y="804412"/>
            <a:ext cx="53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effectLst/>
                <a:latin typeface="Bell MT" panose="02020503060305020303" pitchFamily="18" charset="0"/>
              </a:rPr>
              <a:t>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436AF-E6D9-E443-2F98-0AEE905ED8D5}"/>
                  </a:ext>
                </a:extLst>
              </p:cNvPr>
              <p:cNvSpPr txBox="1"/>
              <p:nvPr/>
            </p:nvSpPr>
            <p:spPr>
              <a:xfrm>
                <a:off x="1194626" y="1103248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Courier New" panose="02070309020205020404" pitchFamily="49" charset="0"/>
                  <a:buChar char="o"/>
                </a:pPr>
                <a:r>
                  <a:rPr lang="en-US">
                    <a:latin typeface="Bell MT" panose="02020503060305020303" pitchFamily="18" charset="0"/>
                  </a:rPr>
                  <a:t>In FER2013, emotion “disgust” has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 samples, while “happy” has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7000</m:t>
                    </m:r>
                  </m:oMath>
                </a14:m>
                <a:endParaRPr lang="en-US">
                  <a:latin typeface="Bell MT" panose="02020503060305020303" pitchFamily="18" charset="0"/>
                </a:endParaRPr>
              </a:p>
              <a:p>
                <a:pPr marL="285750" indent="-285750" algn="just">
                  <a:buFont typeface="Courier New" panose="02070309020205020404" pitchFamily="49" charset="0"/>
                  <a:buChar char="o"/>
                </a:pPr>
                <a:r>
                  <a:rPr lang="en-US">
                    <a:latin typeface="Bell MT" panose="02020503060305020303" pitchFamily="18" charset="0"/>
                  </a:rPr>
                  <a:t>Without weighting, the model prioritizes majority classes, leading to poor performance on rare emotions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4436AF-E6D9-E443-2F98-0AEE905ED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1103248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700" t="-3046" r="-80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EEE46C2-800C-44BF-4800-8691F2194714}"/>
              </a:ext>
            </a:extLst>
          </p:cNvPr>
          <p:cNvSpPr txBox="1"/>
          <p:nvPr/>
        </p:nvSpPr>
        <p:spPr>
          <a:xfrm>
            <a:off x="904573" y="2394752"/>
            <a:ext cx="53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Bell MT" panose="02020503060305020303" pitchFamily="18" charset="0"/>
              </a:rPr>
              <a:t>Solution:</a:t>
            </a:r>
            <a:endParaRPr lang="en-US" b="1">
              <a:effectLst/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1DB2A-CE41-258A-7505-3F9F6CB04785}"/>
              </a:ext>
            </a:extLst>
          </p:cNvPr>
          <p:cNvSpPr txBox="1"/>
          <p:nvPr/>
        </p:nvSpPr>
        <p:spPr>
          <a:xfrm>
            <a:off x="1194626" y="2695260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Assign higher weights to underrepresented classes during training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Forces the model to “pay attention” to minority classes by amplifying their impact on the loss function (the loss for each sample is multiplied by its class weight)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CF7DCF-8898-1238-94B0-FEADEAAAE013}"/>
              </a:ext>
            </a:extLst>
          </p:cNvPr>
          <p:cNvSpPr txBox="1"/>
          <p:nvPr/>
        </p:nvSpPr>
        <p:spPr>
          <a:xfrm>
            <a:off x="904574" y="431509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Example</a:t>
            </a:r>
            <a:r>
              <a:rPr lang="en-US">
                <a:latin typeface="Bell MT" panose="02020503060305020303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FEDDD-A2C2-5C57-BDB5-147E14EA6DFF}"/>
                  </a:ext>
                </a:extLst>
              </p:cNvPr>
              <p:cNvSpPr txBox="1"/>
              <p:nvPr/>
            </p:nvSpPr>
            <p:spPr>
              <a:xfrm>
                <a:off x="904574" y="468442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>
                    <a:latin typeface="Bell MT" panose="02020503060305020303" pitchFamily="18" charset="0"/>
                  </a:rPr>
                  <a:t>If “disgust”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400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 samples and total samples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28 000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9FEDDD-A2C2-5C57-BDB5-147E14EA6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74" y="4684428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5FEC23-E15D-7394-3D1C-A8D1CB46D4C9}"/>
                  </a:ext>
                </a:extLst>
              </p:cNvPr>
              <p:cNvSpPr txBox="1"/>
              <p:nvPr/>
            </p:nvSpPr>
            <p:spPr>
              <a:xfrm>
                <a:off x="1194626" y="5053760"/>
                <a:ext cx="6096000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>
                    <a:latin typeface="Bell MT" panose="02020503060305020303" pitchFamily="18" charset="0"/>
                  </a:rPr>
                  <a:t>Weight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28 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×400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: This means each “disgust” sample counts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>
                    <a:latin typeface="Bell MT" panose="02020503060305020303" pitchFamily="18" charset="0"/>
                  </a:rPr>
                  <a:t> samples in the loss function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5FEC23-E15D-7394-3D1C-A8D1CB46D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6" y="5053760"/>
                <a:ext cx="6096000" cy="762773"/>
              </a:xfrm>
              <a:prstGeom prst="rect">
                <a:avLst/>
              </a:prstGeom>
              <a:blipFill>
                <a:blip r:embed="rId5"/>
                <a:stretch>
                  <a:fillRect l="-900" r="-8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E6DCEB-D6F4-8EB1-1BE8-197556A04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02988"/>
              </p:ext>
            </p:extLst>
          </p:nvPr>
        </p:nvGraphicFramePr>
        <p:xfrm>
          <a:off x="7659336" y="999701"/>
          <a:ext cx="3552717" cy="48585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4239">
                  <a:extLst>
                    <a:ext uri="{9D8B030D-6E8A-4147-A177-3AD203B41FA5}">
                      <a16:colId xmlns:a16="http://schemas.microsoft.com/office/drawing/2014/main" val="3184340472"/>
                    </a:ext>
                  </a:extLst>
                </a:gridCol>
                <a:gridCol w="1184239">
                  <a:extLst>
                    <a:ext uri="{9D8B030D-6E8A-4147-A177-3AD203B41FA5}">
                      <a16:colId xmlns:a16="http://schemas.microsoft.com/office/drawing/2014/main" val="4121483492"/>
                    </a:ext>
                  </a:extLst>
                </a:gridCol>
                <a:gridCol w="1184239">
                  <a:extLst>
                    <a:ext uri="{9D8B030D-6E8A-4147-A177-3AD203B41FA5}">
                      <a16:colId xmlns:a16="http://schemas.microsoft.com/office/drawing/2014/main" val="3084093036"/>
                    </a:ext>
                  </a:extLst>
                </a:gridCol>
              </a:tblGrid>
              <a:tr h="35753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Class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Samples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Bell MT" panose="02020503060305020303" pitchFamily="18" charset="0"/>
                        </a:rPr>
                        <a:t>Weight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759432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“angry”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4953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0.81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14509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“disgust”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547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7.31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896287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“fear”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5121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0.78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92501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“happy”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8989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0.44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59542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“sad”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6077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0.66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661094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“surprise”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4002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0.99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86110"/>
                  </a:ext>
                </a:extLst>
              </a:tr>
              <a:tr h="6418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“neutral”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6198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Bell MT" panose="02020503060305020303" pitchFamily="18" charset="0"/>
                        </a:rPr>
                        <a:t>0.65</a:t>
                      </a:r>
                    </a:p>
                  </a:txBody>
                  <a:tcPr anchor="ctr">
                    <a:solidFill>
                      <a:srgbClr val="DCF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2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1A2C8-CC47-5644-0DC7-F87F44DB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499E4-8241-D90A-433C-05174EB90AA9}"/>
              </a:ext>
            </a:extLst>
          </p:cNvPr>
          <p:cNvSpPr txBox="1"/>
          <p:nvPr/>
        </p:nvSpPr>
        <p:spPr>
          <a:xfrm>
            <a:off x="710381" y="498364"/>
            <a:ext cx="414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Bell MT" panose="02020503060305020303" pitchFamily="18" charset="0"/>
              </a:rPr>
              <a:t>3.2. Hybrid Architecture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8EF02-9B1E-A799-1D3D-2D3060919A17}"/>
              </a:ext>
            </a:extLst>
          </p:cNvPr>
          <p:cNvSpPr txBox="1"/>
          <p:nvPr/>
        </p:nvSpPr>
        <p:spPr>
          <a:xfrm>
            <a:off x="904574" y="889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ResNet50 Backbone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88A56-8E48-9524-2354-216D2150D22F}"/>
              </a:ext>
            </a:extLst>
          </p:cNvPr>
          <p:cNvSpPr txBox="1"/>
          <p:nvPr/>
        </p:nvSpPr>
        <p:spPr>
          <a:xfrm>
            <a:off x="904574" y="1209457"/>
            <a:ext cx="5300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Bell MT" panose="02020503060305020303" pitchFamily="18" charset="0"/>
              </a:rPr>
              <a:t>Pretrained on ImageNet to leverage strong low-level feature extractors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Bell MT" panose="02020503060305020303" pitchFamily="18" charset="0"/>
              </a:rPr>
              <a:t>Initial layers frozen during early training phases to retain general image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effectLst/>
                <a:latin typeface="Bell MT" panose="02020503060305020303" pitchFamily="18" charset="0"/>
              </a:rPr>
              <a:t>Later layers gradually unfrozen during fine-tuning to adapt to facial emotion nuances in grayscale FER2013 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20CE78-34ED-9552-BFDA-A723BBD0EC13}"/>
              </a:ext>
            </a:extLst>
          </p:cNvPr>
          <p:cNvSpPr txBox="1"/>
          <p:nvPr/>
        </p:nvSpPr>
        <p:spPr>
          <a:xfrm>
            <a:off x="904574" y="3429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>
                <a:effectLst/>
                <a:latin typeface="Bell MT" panose="02020503060305020303" pitchFamily="18" charset="0"/>
              </a:rPr>
              <a:t>Key Architectural Additions</a:t>
            </a:r>
            <a:r>
              <a:rPr lang="en-US" b="0" i="0">
                <a:effectLst/>
                <a:latin typeface="Bell MT" panose="02020503060305020303" pitchFamily="18" charset="0"/>
              </a:rPr>
              <a:t>:</a:t>
            </a:r>
            <a:endParaRPr lang="en-US">
              <a:latin typeface="Bell MT" panose="020205030603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942EE-CBCD-1B47-6130-2D83DB4C3099}"/>
              </a:ext>
            </a:extLst>
          </p:cNvPr>
          <p:cNvSpPr txBox="1"/>
          <p:nvPr/>
        </p:nvSpPr>
        <p:spPr>
          <a:xfrm>
            <a:off x="1194626" y="4054348"/>
            <a:ext cx="5098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Channel Attention: Learns which features (e.g., textures, edges) are most important per class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Spatial Attention: Learns where to look on the face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Suppresses irrelevant background noise and emphasizes subtle facial cues (focus on discriminative facial regions like eyes, mouth, and eyebrows)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C2EAA-0E0B-EFF7-9832-461227BE8BAA}"/>
              </a:ext>
            </a:extLst>
          </p:cNvPr>
          <p:cNvSpPr txBox="1"/>
          <p:nvPr/>
        </p:nvSpPr>
        <p:spPr>
          <a:xfrm>
            <a:off x="904573" y="3751515"/>
            <a:ext cx="53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effectLst/>
                <a:latin typeface="Bell MT" panose="02020503060305020303" pitchFamily="18" charset="0"/>
              </a:rPr>
              <a:t>1. Spatial-Channel Attention (SCA)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C357F-D326-EE85-3C2C-8FC3A33D6D05}"/>
              </a:ext>
            </a:extLst>
          </p:cNvPr>
          <p:cNvSpPr txBox="1"/>
          <p:nvPr/>
        </p:nvSpPr>
        <p:spPr>
          <a:xfrm>
            <a:off x="7000574" y="889695"/>
            <a:ext cx="406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latin typeface="Bell MT" panose="02020503060305020303" pitchFamily="18" charset="0"/>
              </a:rPr>
              <a:t>2</a:t>
            </a:r>
            <a:r>
              <a:rPr lang="en-US" b="1">
                <a:effectLst/>
                <a:latin typeface="Bell MT" panose="02020503060305020303" pitchFamily="18" charset="0"/>
              </a:rPr>
              <a:t>. Efficient Transformer Block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643735-166D-E5BA-B8D0-7A881CCE6639}"/>
              </a:ext>
            </a:extLst>
          </p:cNvPr>
          <p:cNvSpPr txBox="1"/>
          <p:nvPr/>
        </p:nvSpPr>
        <p:spPr>
          <a:xfrm>
            <a:off x="7295339" y="1191751"/>
            <a:ext cx="4393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Uses multi-head self-attention to detect relationships between distant facial landmarks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Enhances understanding of global emotion context, especially useful in complex expressions like fear or surprise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CFB05-4CF0-1A6A-83C8-BC8DBB704FFC}"/>
              </a:ext>
            </a:extLst>
          </p:cNvPr>
          <p:cNvSpPr txBox="1"/>
          <p:nvPr/>
        </p:nvSpPr>
        <p:spPr>
          <a:xfrm>
            <a:off x="7000574" y="3063467"/>
            <a:ext cx="406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effectLst/>
                <a:latin typeface="Bell MT" panose="02020503060305020303" pitchFamily="18" charset="0"/>
              </a:rPr>
              <a:t>3. Class-Specific Branches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BFD9EA-69AB-AA79-998E-6F84EA39622C}"/>
              </a:ext>
            </a:extLst>
          </p:cNvPr>
          <p:cNvSpPr txBox="1"/>
          <p:nvPr/>
        </p:nvSpPr>
        <p:spPr>
          <a:xfrm>
            <a:off x="7295339" y="3363011"/>
            <a:ext cx="4393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Combat class imbalance and improve performance on underrepresented or confused classes (e.g., angry, disgust, fear, sad)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Each branch processes </a:t>
            </a:r>
            <a:r>
              <a:rPr lang="en-US" err="1">
                <a:latin typeface="Bell MT" panose="02020503060305020303" pitchFamily="18" charset="0"/>
              </a:rPr>
              <a:t>ResNet</a:t>
            </a:r>
            <a:r>
              <a:rPr lang="en-US">
                <a:latin typeface="Bell MT" panose="02020503060305020303" pitchFamily="18" charset="0"/>
              </a:rPr>
              <a:t> + Transformer output separately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>
                <a:latin typeface="Bell MT" panose="02020503060305020303" pitchFamily="18" charset="0"/>
              </a:rPr>
              <a:t>Encourages the model to learn unique features for challenging classes, boosting their recall and F1 scores</a:t>
            </a:r>
          </a:p>
        </p:txBody>
      </p:sp>
    </p:spTree>
    <p:extLst>
      <p:ext uri="{BB962C8B-B14F-4D97-AF65-F5344CB8AC3E}">
        <p14:creationId xmlns:p14="http://schemas.microsoft.com/office/powerpoint/2010/main" val="175476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12DBD8FF0AAF4FBF90EF4366107968" ma:contentTypeVersion="10" ma:contentTypeDescription="Create a new document." ma:contentTypeScope="" ma:versionID="8134d23d7e4d7a8597bb86b38d79c7e2">
  <xsd:schema xmlns:xsd="http://www.w3.org/2001/XMLSchema" xmlns:xs="http://www.w3.org/2001/XMLSchema" xmlns:p="http://schemas.microsoft.com/office/2006/metadata/properties" xmlns:ns3="02299efa-a870-4bbc-9daa-c370e881da76" targetNamespace="http://schemas.microsoft.com/office/2006/metadata/properties" ma:root="true" ma:fieldsID="da614dd9779e7df20899e03f061aeea2" ns3:_="">
    <xsd:import namespace="02299efa-a870-4bbc-9daa-c370e881da7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99efa-a870-4bbc-9daa-c370e881da7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299efa-a870-4bbc-9daa-c370e881da76" xsi:nil="true"/>
  </documentManagement>
</p:properties>
</file>

<file path=customXml/itemProps1.xml><?xml version="1.0" encoding="utf-8"?>
<ds:datastoreItem xmlns:ds="http://schemas.openxmlformats.org/officeDocument/2006/customXml" ds:itemID="{B1D04EE7-7918-44EA-9003-FC8F247228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88ADC3-6BCA-410E-9111-08DDC568D82B}">
  <ds:schemaRefs>
    <ds:schemaRef ds:uri="02299efa-a870-4bbc-9daa-c370e881da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E540BD-3E11-4B6C-A198-7E176664FC2F}">
  <ds:schemaRefs>
    <ds:schemaRef ds:uri="http://purl.org/dc/elements/1.1/"/>
    <ds:schemaRef ds:uri="02299efa-a870-4bbc-9daa-c370e881da76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Microsoft Office PowerPoint</Application>
  <PresentationFormat>Widescreen</PresentationFormat>
  <Paragraphs>355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Bell MT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Pauyac Estrada, Claudia</dc:creator>
  <cp:lastModifiedBy>Pauyac Estrada, Claudia</cp:lastModifiedBy>
  <cp:revision>1</cp:revision>
  <dcterms:created xsi:type="dcterms:W3CDTF">2025-04-28T15:46:33Z</dcterms:created>
  <dcterms:modified xsi:type="dcterms:W3CDTF">2025-05-06T03:45:57Z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0x0101006412DBD8FF0AAF4FBF90EF4366107968</vt:lpwstr>
  </property>
</Properties>
</file>