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4" r:id="rId2"/>
    <p:sldId id="391" r:id="rId3"/>
    <p:sldId id="402" r:id="rId4"/>
    <p:sldId id="416" r:id="rId5"/>
    <p:sldId id="413" r:id="rId6"/>
    <p:sldId id="421" r:id="rId7"/>
    <p:sldId id="414" r:id="rId8"/>
    <p:sldId id="409" r:id="rId9"/>
    <p:sldId id="399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944A21-B7D3-DB4C-488C-A52A9CACAF9D}" name="Schaps, Carlton" initials="SC" userId="S::Carlton.Schaps@wellsfargo.com::fe306e63-6730-4285-b141-034571da60c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s, Thoma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F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2FFF61B-D25C-49D6-9A28-29191314A49D}">
  <a:tblStyle styleId="{A2FFF61B-D25C-49D6-9A28-29191314A49D}" styleName="Wells Fargo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dk1"/>
              </a:solidFill>
            </a:ln>
          </a:top>
          <a:bottom>
            <a:ln w="6350">
              <a:solidFill>
                <a:schemeClr val="dk1"/>
              </a:solidFill>
            </a:ln>
          </a:bottom>
          <a:insideH>
            <a:ln w="6350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lastRow>
      <a:tcTxStyle b="on">
        <a:fontRef idx="minor"/>
        <a:schemeClr val="dk1"/>
      </a:tcTxStyle>
      <a:tcStyle>
        <a:tcBdr>
          <a:top>
            <a:ln w="1905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327" autoAdjust="0"/>
  </p:normalViewPr>
  <p:slideViewPr>
    <p:cSldViewPr snapToGrid="0" showGuides="1">
      <p:cViewPr>
        <p:scale>
          <a:sx n="63" d="100"/>
          <a:sy n="63" d="100"/>
        </p:scale>
        <p:origin x="802" y="77"/>
      </p:cViewPr>
      <p:guideLst/>
    </p:cSldViewPr>
  </p:slideViewPr>
  <p:outlineViewPr>
    <p:cViewPr>
      <p:scale>
        <a:sx n="33" d="100"/>
        <a:sy n="33" d="100"/>
      </p:scale>
      <p:origin x="0" y="-52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5" d="100"/>
          <a:sy n="125" d="100"/>
        </p:scale>
        <p:origin x="492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0E776E-58AC-EA47-948C-28ACB05C0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183DC-5BD7-FB40-BCC8-4D283B2BA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B04F4-C842-4944-BB52-25F717F249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CC68A-51A6-A942-94B5-D9C64A8DAA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6CB8E-A16E-3C45-8DCF-0C93D2634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EF68-7CC1-1340-B300-DF14A44D0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35CE-8C34-6944-B9CA-59AB7C150D9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FE8C6-40C5-3A47-B40B-BF6D66835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971799"/>
            <a:ext cx="8321040" cy="1554439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three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4709160"/>
            <a:ext cx="1719072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937758"/>
            <a:ext cx="5943600" cy="91773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information optional line 2]</a:t>
            </a:r>
            <a:br>
              <a:rPr lang="en-US" dirty="0"/>
            </a:br>
            <a:r>
              <a:rPr lang="en-US" dirty="0"/>
              <a:t>[Presenter information optional line 3]</a:t>
            </a:r>
          </a:p>
        </p:txBody>
      </p:sp>
    </p:spTree>
    <p:extLst>
      <p:ext uri="{BB962C8B-B14F-4D97-AF65-F5344CB8AC3E}">
        <p14:creationId xmlns:p14="http://schemas.microsoft.com/office/powerpoint/2010/main" val="8311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366001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7224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0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67213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77225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7200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67213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77225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72F910CB-95D2-0C91-3B4A-68526E97F1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1"/>
            <a:ext cx="7366000" cy="11430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[Section header title or quote]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0C252E5-9618-4DD0-3E27-40196656DE4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1642187"/>
            <a:ext cx="7366000" cy="4572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9pPr>
          </a:lstStyle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604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5B7BAB03-7594-BAA7-C5F8-1BC8132738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7366000" cy="11430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[Section header title or quote]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2127858-582E-0E66-3472-9C70F96BDF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1642187"/>
            <a:ext cx="7366000" cy="4572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9pPr>
          </a:lstStyle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13270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778BD83E-0049-9573-AE86-2DC9890EB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7366000" cy="57150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[Section header title or quote]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AC315BD-BB7A-0153-1DAC-E0E62D6B6D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1642187"/>
            <a:ext cx="7366000" cy="4572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9pPr>
          </a:lstStyle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86929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6CF3A3-6A0F-3133-702C-9C3189A03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73660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[Section header title or quote]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4345561-728A-C420-1432-CA6F4B0DB5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1642187"/>
            <a:ext cx="7366000" cy="4572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800">
                <a:solidFill>
                  <a:schemeClr val="tx1"/>
                </a:solidFill>
              </a:defRPr>
            </a:lvl9pPr>
          </a:lstStyle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68922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7366001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1" y="1600200"/>
            <a:ext cx="7366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6024E-F261-E8D4-BDFA-E9BF1BE2AF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77225" y="-6350"/>
            <a:ext cx="3914775" cy="6864350"/>
          </a:xfrm>
          <a:solidFill>
            <a:srgbClr val="F4F0E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Insert an image here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95504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 descr="Upload or paste an image here">
            <a:extLst>
              <a:ext uri="{FF2B5EF4-FFF2-40B4-BE49-F238E27FC236}">
                <a16:creationId xmlns:a16="http://schemas.microsoft.com/office/drawing/2014/main" id="{55882B52-3839-39B1-E2A8-E2C61514DA1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2103438"/>
            <a:ext cx="12192000" cy="4754562"/>
          </a:xfrm>
          <a:solidFill>
            <a:srgbClr val="F4F0E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Insert an image here</a:t>
            </a:r>
          </a:p>
        </p:txBody>
      </p:sp>
    </p:spTree>
    <p:extLst>
      <p:ext uri="{BB962C8B-B14F-4D97-AF65-F5344CB8AC3E}">
        <p14:creationId xmlns:p14="http://schemas.microsoft.com/office/powerpoint/2010/main" val="5772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73660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EC28CB-AB0D-637B-E92F-B2AD48DD9CF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2103120"/>
            <a:ext cx="8277225" cy="4754562"/>
          </a:xfrm>
          <a:solidFill>
            <a:srgbClr val="F4F0E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Insert an image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7225" y="1600200"/>
            <a:ext cx="3457575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4F1189-7C1A-39EB-0CC4-8A0A7BE5EF5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277225" y="2103120"/>
            <a:ext cx="3914775" cy="4754562"/>
          </a:xfrm>
          <a:solidFill>
            <a:srgbClr val="B5ADA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Insert an image here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971799"/>
            <a:ext cx="5943600" cy="1554439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three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4709160"/>
            <a:ext cx="1719072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937758"/>
            <a:ext cx="5943600" cy="91773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information optional line 2]</a:t>
            </a:r>
            <a:br>
              <a:rPr lang="en-US" dirty="0"/>
            </a:br>
            <a:r>
              <a:rPr lang="en-US" dirty="0"/>
              <a:t>[Presenter information optional line 3]</a:t>
            </a:r>
          </a:p>
        </p:txBody>
      </p:sp>
      <p:sp>
        <p:nvSpPr>
          <p:cNvPr id="6" name="Content Placeholder 5" descr="Upload or paste an image here">
            <a:extLst>
              <a:ext uri="{FF2B5EF4-FFF2-40B4-BE49-F238E27FC236}">
                <a16:creationId xmlns:a16="http://schemas.microsoft.com/office/drawing/2014/main" id="{FF1BAFAB-1E7F-70B5-94D0-AD6DA5A86AB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842760" y="2189244"/>
            <a:ext cx="4892040" cy="3520440"/>
          </a:xfrm>
          <a:solidFill>
            <a:srgbClr val="F4F0E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Insert an image here</a:t>
            </a:r>
          </a:p>
        </p:txBody>
      </p:sp>
    </p:spTree>
    <p:extLst>
      <p:ext uri="{BB962C8B-B14F-4D97-AF65-F5344CB8AC3E}">
        <p14:creationId xmlns:p14="http://schemas.microsoft.com/office/powerpoint/2010/main" val="79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41845"/>
            <a:ext cx="345440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/>
            </a:lvl1pPr>
            <a:lvl2pPr marL="0" indent="0">
              <a:spcBef>
                <a:spcPts val="0"/>
              </a:spcBef>
              <a:buFontTx/>
              <a:buNone/>
              <a:defRPr sz="1400"/>
            </a:lvl2pPr>
            <a:lvl3pPr marL="0" indent="0">
              <a:spcBef>
                <a:spcPts val="0"/>
              </a:spcBef>
              <a:buFontTx/>
              <a:buNone/>
              <a:defRPr sz="1400"/>
            </a:lvl3pPr>
            <a:lvl4pPr marL="0" indent="0">
              <a:spcBef>
                <a:spcPts val="0"/>
              </a:spcBef>
              <a:buFontTx/>
              <a:buNone/>
              <a:defRPr sz="1400"/>
            </a:lvl4pPr>
            <a:lvl5pPr marL="0" indent="0">
              <a:spcBef>
                <a:spcPts val="0"/>
              </a:spcBef>
              <a:buFontTx/>
              <a:buNone/>
              <a:defRPr sz="1400"/>
            </a:lvl5pPr>
            <a:lvl6pPr marL="0" indent="0">
              <a:spcBef>
                <a:spcPts val="0"/>
              </a:spcBef>
              <a:buFontTx/>
              <a:buNone/>
              <a:defRPr sz="1400"/>
            </a:lvl6pPr>
            <a:lvl7pPr marL="0" indent="0">
              <a:spcBef>
                <a:spcPts val="0"/>
              </a:spcBef>
              <a:buFontTx/>
              <a:buNone/>
              <a:defRPr sz="1400"/>
            </a:lvl7pPr>
            <a:lvl8pPr marL="0" indent="0">
              <a:spcBef>
                <a:spcPts val="0"/>
              </a:spcBef>
              <a:buFontTx/>
              <a:buNone/>
              <a:defRPr sz="1400"/>
            </a:lvl8pPr>
            <a:lvl9pPr marL="0" indent="0">
              <a:spcBef>
                <a:spcPts val="0"/>
              </a:spcBef>
              <a:buFontTx/>
              <a:buNone/>
              <a:defRPr sz="14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D07161D0-A723-0366-6830-AA8946C66A43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457200" y="2400300"/>
            <a:ext cx="11277600" cy="914400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82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8800"/>
            <a:ext cx="5410200" cy="4340224"/>
          </a:xfrm>
        </p:spPr>
        <p:txBody>
          <a:bodyPr numCol="1"/>
          <a:lstStyle>
            <a:lvl1pPr marL="228600" indent="-228600">
              <a:buFont typeface="Arial" panose="020B0604020202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5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63246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2"/>
            <a:ext cx="11277600" cy="4340224"/>
          </a:xfrm>
        </p:spPr>
        <p:txBody>
          <a:bodyPr numCol="2"/>
          <a:lstStyle>
            <a:lvl1pPr marL="228600" indent="-228600">
              <a:buFont typeface="Arial" panose="020B0604020202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277600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6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366000" cy="4568825"/>
          </a:xfrm>
        </p:spPr>
        <p:txBody>
          <a:bodyPr>
            <a:noAutofit/>
          </a:bodyPr>
          <a:lstStyle>
            <a:lvl1pPr marL="365760" indent="-365760">
              <a:lnSpc>
                <a:spcPct val="90000"/>
              </a:lnSpc>
              <a:buFont typeface="Arial" panose="020B0604020202020204" pitchFamily="34" charset="0"/>
              <a:buChar char="•"/>
              <a:defRPr sz="3200">
                <a:latin typeface="+mj-lt"/>
              </a:defRPr>
            </a:lvl1pPr>
            <a:lvl2pPr marL="731520" indent="-365760">
              <a:lnSpc>
                <a:spcPct val="90000"/>
              </a:lnSpc>
              <a:buFont typeface="Arial" panose="020B0604020202020204" pitchFamily="34" charset="0"/>
              <a:buChar char="–"/>
              <a:defRPr sz="3200">
                <a:latin typeface="+mj-lt"/>
              </a:defRPr>
            </a:lvl2pPr>
            <a:lvl3pPr marL="1097280" indent="-365760">
              <a:lnSpc>
                <a:spcPct val="90000"/>
              </a:lnSpc>
              <a:buFont typeface="Arial" panose="020B0604020202020204" pitchFamily="34" charset="0"/>
              <a:buChar char="–"/>
              <a:defRPr sz="3200">
                <a:latin typeface="+mj-lt"/>
              </a:defRPr>
            </a:lvl3pPr>
            <a:lvl4pPr marL="1463040" indent="-365760">
              <a:lnSpc>
                <a:spcPct val="90000"/>
              </a:lnSpc>
              <a:buFont typeface="Arial" panose="020B0604020202020204" pitchFamily="34" charset="0"/>
              <a:buChar char="–"/>
              <a:defRPr sz="3200">
                <a:latin typeface="+mj-lt"/>
              </a:defRPr>
            </a:lvl4pPr>
            <a:lvl5pPr marL="1828800" indent="-365760">
              <a:lnSpc>
                <a:spcPct val="90000"/>
              </a:lnSpc>
              <a:buFont typeface="Arial" panose="020B0604020202020204" pitchFamily="34" charset="0"/>
              <a:buChar char="–"/>
              <a:defRPr sz="3200">
                <a:latin typeface="+mj-lt"/>
              </a:defRPr>
            </a:lvl5pPr>
            <a:lvl6pPr marL="2194560" indent="-365760">
              <a:lnSpc>
                <a:spcPct val="90000"/>
              </a:lnSpc>
              <a:buFont typeface="Arial" panose="020B0604020202020204" pitchFamily="34" charset="0"/>
              <a:buChar char="–"/>
              <a:defRPr sz="3200">
                <a:latin typeface="+mj-lt"/>
              </a:defRPr>
            </a:lvl6pPr>
            <a:lvl7pPr marL="2560320" indent="-365760">
              <a:lnSpc>
                <a:spcPct val="90000"/>
              </a:lnSpc>
              <a:buFont typeface="Arial" panose="020B0604020202020204" pitchFamily="34" charset="0"/>
              <a:buChar char="–"/>
              <a:defRPr sz="3200">
                <a:latin typeface="+mj-lt"/>
              </a:defRPr>
            </a:lvl7pPr>
            <a:lvl8pPr marL="2926080" indent="-365760">
              <a:lnSpc>
                <a:spcPct val="90000"/>
              </a:lnSpc>
              <a:buFont typeface="Arial" panose="020B0604020202020204" pitchFamily="34" charset="0"/>
              <a:buChar char="–"/>
              <a:defRPr sz="3200">
                <a:latin typeface="+mj-lt"/>
              </a:defRPr>
            </a:lvl8pPr>
            <a:lvl9pPr marL="3291840" indent="-365760">
              <a:lnSpc>
                <a:spcPct val="90000"/>
              </a:lnSpc>
              <a:buFont typeface="Arial" panose="020B0604020202020204" pitchFamily="34" charset="0"/>
              <a:buChar char="–"/>
              <a:defRPr sz="3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324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600200"/>
            <a:ext cx="541324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34544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7224" y="1600200"/>
            <a:ext cx="3457575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736917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1274552" cy="4572000"/>
          </a:xfrm>
          <a:prstGeom prst="rect">
            <a:avLst/>
          </a:prstGeom>
        </p:spPr>
        <p:txBody>
          <a:bodyPr vert="horz" lIns="0" tIns="0" rIns="0" bIns="0" spcCol="4572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400800"/>
            <a:ext cx="457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3" r:id="rId3"/>
    <p:sldLayoutId id="2147483672" r:id="rId4"/>
    <p:sldLayoutId id="2147483650" r:id="rId5"/>
    <p:sldLayoutId id="2147483675" r:id="rId6"/>
    <p:sldLayoutId id="2147483652" r:id="rId7"/>
    <p:sldLayoutId id="2147483658" r:id="rId8"/>
    <p:sldLayoutId id="2147483669" r:id="rId9"/>
    <p:sldLayoutId id="2147483670" r:id="rId10"/>
    <p:sldLayoutId id="2147483674" r:id="rId11"/>
    <p:sldLayoutId id="2147483651" r:id="rId12"/>
    <p:sldLayoutId id="2147483662" r:id="rId13"/>
    <p:sldLayoutId id="2147483664" r:id="rId14"/>
    <p:sldLayoutId id="2147483661" r:id="rId15"/>
    <p:sldLayoutId id="2147483667" r:id="rId16"/>
    <p:sldLayoutId id="2147483666" r:id="rId17"/>
    <p:sldLayoutId id="2147483668" r:id="rId18"/>
    <p:sldLayoutId id="2147483654" r:id="rId19"/>
    <p:sldLayoutId id="2147483655" r:id="rId20"/>
    <p:sldLayoutId id="214748367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4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BD8AC9-D2DF-1413-CA5F-8E74501FAA2B}"/>
              </a:ext>
            </a:extLst>
          </p:cNvPr>
          <p:cNvSpPr txBox="1"/>
          <p:nvPr/>
        </p:nvSpPr>
        <p:spPr>
          <a:xfrm>
            <a:off x="2124075" y="54498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>
                <a:solidFill>
                  <a:schemeClr val="bg1"/>
                </a:solidFill>
              </a:rPr>
              <a:t>Wells Fargo logo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72DA22B-0666-1647-8A12-A6F6D00A5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971799"/>
            <a:ext cx="8361947" cy="1554439"/>
          </a:xfrm>
        </p:spPr>
        <p:txBody>
          <a:bodyPr/>
          <a:lstStyle/>
          <a:p>
            <a:r>
              <a:rPr lang="en-US" dirty="0">
                <a:latin typeface="Wells Fargo Sans" panose="020B0503020203020204" pitchFamily="34" charset="0"/>
              </a:rPr>
              <a:t>Dynamic Training for Fraud Detection Models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78B65EB-C98D-4048-A9B2-C88B4A957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Wells Fargo Sans" panose="020B0503020203020204" pitchFamily="34" charset="0"/>
              </a:rPr>
              <a:t>Hridita Rubyat</a:t>
            </a:r>
          </a:p>
          <a:p>
            <a:r>
              <a:rPr lang="en-US" dirty="0">
                <a:latin typeface="Wells Fargo Sans" panose="020B0503020203020204" pitchFamily="34" charset="0"/>
              </a:rPr>
              <a:t>Risk Modeling Group – Fraud &amp; Model Innovation </a:t>
            </a:r>
          </a:p>
        </p:txBody>
      </p:sp>
      <p:sp>
        <p:nvSpPr>
          <p:cNvPr id="4" name="Legal">
            <a:extLst>
              <a:ext uri="{FF2B5EF4-FFF2-40B4-BE49-F238E27FC236}">
                <a16:creationId xmlns:a16="http://schemas.microsoft.com/office/drawing/2014/main" id="{4A3A1C04-1243-D8AE-65F9-D11AAECF756A}"/>
              </a:ext>
            </a:extLst>
          </p:cNvPr>
          <p:cNvSpPr txBox="1"/>
          <p:nvPr/>
        </p:nvSpPr>
        <p:spPr>
          <a:xfrm>
            <a:off x="457200" y="6175353"/>
            <a:ext cx="5410200" cy="45404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"/>
              <a:t>©2025 Wells Fargo Bank, N.A. All rights reserved. Internal use.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04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55310D-D9E5-323F-9559-A009ACCF80DA}"/>
              </a:ext>
            </a:extLst>
          </p:cNvPr>
          <p:cNvSpPr txBox="1"/>
          <p:nvPr/>
        </p:nvSpPr>
        <p:spPr>
          <a:xfrm>
            <a:off x="2124075" y="54498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800" dirty="0">
                <a:solidFill>
                  <a:schemeClr val="bg1"/>
                </a:solidFill>
              </a:rPr>
              <a:t>Wells Fargo logo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B7C051-453E-A7B9-5095-C046D113D6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55232"/>
            <a:ext cx="11277600" cy="914400"/>
          </a:xfrm>
        </p:spPr>
        <p:txBody>
          <a:bodyPr/>
          <a:lstStyle/>
          <a:p>
            <a:r>
              <a:rPr lang="en-US" dirty="0">
                <a:latin typeface="Wells Fargo Sans" panose="020B05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85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E629-6EB7-4E48-29EF-775C1743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ells Fargo Sans" panose="020B0503020203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BB9-6CE6-3CD1-987D-3B0F578E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Wells Fargo Sans" panose="020B0503020203020204" pitchFamily="34" charset="0"/>
              </a:rPr>
              <a:t>Problem Statement and Goal 	3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Model Architecture	4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Data Details	5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Approach 	6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Key Findings &amp; Recommendations	7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Appendix	8</a:t>
            </a:r>
          </a:p>
          <a:p>
            <a:pPr marL="0" indent="0">
              <a:buNone/>
            </a:pPr>
            <a:endParaRPr lang="en-US" sz="1600" dirty="0">
              <a:latin typeface="Wells Fargo Sans" panose="020B05030202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A602F-689C-4594-AAA2-2D7EE46BD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4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B619-869A-9232-9E65-C9B10B5E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ells Fargo Sans" panose="020B0503020203020204" pitchFamily="34" charset="0"/>
              </a:rPr>
              <a:t>Problem Statement and Goal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66A9-9271-FBF3-4A0D-52779BEF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7853"/>
            <a:ext cx="5954486" cy="328462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Wells Fargo Sans" panose="020B0503020203020204" pitchFamily="34" charset="0"/>
              </a:rPr>
              <a:t>The Challenge: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Fraudsters continuously evolve their tactics in Financial transactions.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Traditional ML models fail to keep pace with rapid fraud pattern changes.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Results : Outdated detection, Delayed responses, Financial loss, Reduced trust.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Zell platform’s high transaction volume, real-time nature creates unique fraud prevention challenges. 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91491-4543-282E-27A3-05BEE3F946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1DB1E-925B-935C-25EF-AE2735A7368F}"/>
              </a:ext>
            </a:extLst>
          </p:cNvPr>
          <p:cNvSpPr txBox="1"/>
          <p:nvPr/>
        </p:nvSpPr>
        <p:spPr>
          <a:xfrm>
            <a:off x="8980714" y="1752600"/>
            <a:ext cx="2122715" cy="2852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CDCCF-DB5D-7042-3D86-98D00153DA56}"/>
              </a:ext>
            </a:extLst>
          </p:cNvPr>
          <p:cNvSpPr txBox="1"/>
          <p:nvPr/>
        </p:nvSpPr>
        <p:spPr>
          <a:xfrm>
            <a:off x="457201" y="4985657"/>
            <a:ext cx="11277599" cy="11781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Wells Fargo Sans" panose="020B0503020203020204" pitchFamily="34" charset="0"/>
              </a:rPr>
              <a:t>Key Objective 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1"/>
              </a:solidFill>
              <a:latin typeface="Wells Fargo Sans" panose="020B05030202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Wells Fargo Sans" panose="020B0503020203020204" pitchFamily="34" charset="0"/>
              </a:rPr>
              <a:t>Explore whether Dynamic/Incremental learning techniques improve the model performance in fraud detection</a:t>
            </a:r>
            <a:r>
              <a:rPr lang="en-US" dirty="0"/>
              <a:t>.</a:t>
            </a:r>
            <a:endParaRPr lang="en-US" b="1" dirty="0"/>
          </a:p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pPr>
            <a:endParaRPr lang="en-US" sz="18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C259BB57-8CB7-D27C-499F-CA4B18246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62"/>
                    </a14:imgEffect>
                    <a14:imgEffect>
                      <a14:saturation sat="33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800" y="1467853"/>
            <a:ext cx="3733799" cy="3920722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092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CD5D-BDC4-5DCC-BE55-D622E502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ells Fargo Sans" panose="020B0503020203020204" pitchFamily="34" charset="0"/>
              </a:rPr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1AA1-6AC6-F11F-0C08-D8FBD095D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541" y="1403245"/>
            <a:ext cx="6671359" cy="39017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Wells Fargo Sans" panose="020B0503020203020204" pitchFamily="34" charset="0"/>
              </a:rPr>
              <a:t>Why Neural Network?</a:t>
            </a:r>
          </a:p>
          <a:p>
            <a:r>
              <a:rPr lang="en-US" sz="1600" dirty="0" err="1">
                <a:latin typeface="Wells Fargo Sans" panose="020B0503020203020204" pitchFamily="34" charset="0"/>
              </a:rPr>
              <a:t>XGBoost</a:t>
            </a:r>
            <a:r>
              <a:rPr lang="en-US" sz="1600" dirty="0">
                <a:latin typeface="Wells Fargo Sans" panose="020B0503020203020204" pitchFamily="34" charset="0"/>
              </a:rPr>
              <a:t> models' limitations in feature expansion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Neural Networks handle complex interactions and high-dimensional data better for dynamic models.</a:t>
            </a:r>
            <a:endParaRPr lang="en-US" sz="1600" b="1" dirty="0">
              <a:latin typeface="Wells Fargo Sans" panose="020B0503020203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Wells Fargo Sans" panose="020B0503020203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Wells Fargo Sans" panose="020B0503020203020204" pitchFamily="34" charset="0"/>
              </a:rPr>
              <a:t>Weight-update Mechanism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Incremental Learning with sequential fine-tuning.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Similar to transfer learning but within same task domain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E09C3-BCF5-6A65-7371-54FA38EA6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D64D31C-B10B-F971-8FFE-51A94EFCF961}"/>
              </a:ext>
            </a:extLst>
          </p:cNvPr>
          <p:cNvGrpSpPr/>
          <p:nvPr/>
        </p:nvGrpSpPr>
        <p:grpSpPr>
          <a:xfrm>
            <a:off x="8270382" y="1220008"/>
            <a:ext cx="3196391" cy="5016536"/>
            <a:chOff x="5814647" y="762000"/>
            <a:chExt cx="2520462" cy="3819367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08C3553-0A0C-24DA-27B4-ED2797F3ABF1}"/>
                </a:ext>
              </a:extLst>
            </p:cNvPr>
            <p:cNvSpPr/>
            <p:nvPr/>
          </p:nvSpPr>
          <p:spPr>
            <a:xfrm>
              <a:off x="5814647" y="762000"/>
              <a:ext cx="2520462" cy="562708"/>
            </a:xfrm>
            <a:prstGeom prst="roundRect">
              <a:avLst/>
            </a:prstGeom>
            <a:solidFill>
              <a:srgbClr val="FFF1B2"/>
            </a:solidFill>
            <a:ln>
              <a:solidFill>
                <a:schemeClr val="tx1">
                  <a:lumMod val="25000"/>
                  <a:lumOff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400" b="1" kern="1200" dirty="0">
                  <a:solidFill>
                    <a:schemeClr val="tx1"/>
                  </a:solidFill>
                  <a:latin typeface="Wells Fargo Sans" panose="020B0503020203020204" pitchFamily="34" charset="0"/>
                </a:rPr>
                <a:t>Standardized Architecture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787070"/>
                  </a:solidFill>
                  <a:latin typeface="Wells Fargo Sans" panose="020B0503020203020204" pitchFamily="34" charset="0"/>
                </a:rPr>
                <a:t>across all models</a:t>
              </a:r>
              <a:endParaRPr lang="en-US" sz="1400" kern="1200" dirty="0">
                <a:solidFill>
                  <a:srgbClr val="787070"/>
                </a:solidFill>
                <a:latin typeface="Wells Fargo Sans" panose="020B0503020203020204" pitchFamily="34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07AAAA1-6268-C287-320D-6A5E912F4AEE}"/>
                </a:ext>
              </a:extLst>
            </p:cNvPr>
            <p:cNvSpPr/>
            <p:nvPr/>
          </p:nvSpPr>
          <p:spPr>
            <a:xfrm>
              <a:off x="5814647" y="1562148"/>
              <a:ext cx="2520462" cy="5627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Wells Fargo Sans" panose="020B0503020203020204" pitchFamily="34" charset="0"/>
                </a:rPr>
                <a:t>4-layer Feedforward Neural network 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787070"/>
                  </a:solidFill>
                  <a:latin typeface="Wells Fargo Sans" panose="020B0503020203020204" pitchFamily="34" charset="0"/>
                </a:rPr>
                <a:t> </a:t>
              </a:r>
              <a:r>
                <a:rPr lang="en-US" sz="1400" dirty="0" err="1">
                  <a:solidFill>
                    <a:srgbClr val="787070"/>
                  </a:solidFill>
                  <a:latin typeface="Wells Fargo Sans" panose="020B0503020203020204" pitchFamily="34" charset="0"/>
                </a:rPr>
                <a:t>Keras</a:t>
              </a:r>
              <a:r>
                <a:rPr lang="en-US" sz="1400" dirty="0">
                  <a:solidFill>
                    <a:srgbClr val="787070"/>
                  </a:solidFill>
                  <a:latin typeface="Wells Fargo Sans" panose="020B0503020203020204" pitchFamily="34" charset="0"/>
                </a:rPr>
                <a:t> /TensorFlow frameworks</a:t>
              </a:r>
              <a:endParaRPr lang="en-US" sz="1400" kern="1200" dirty="0">
                <a:solidFill>
                  <a:srgbClr val="787070"/>
                </a:solidFill>
                <a:latin typeface="Wells Fargo Sans" panose="020B0503020203020204" pitchFamily="34" charset="0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2D67E23-435C-EC69-2A5A-E8A8523B2FA0}"/>
                </a:ext>
              </a:extLst>
            </p:cNvPr>
            <p:cNvSpPr/>
            <p:nvPr/>
          </p:nvSpPr>
          <p:spPr>
            <a:xfrm>
              <a:off x="5814647" y="2396191"/>
              <a:ext cx="2520462" cy="5627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400" kern="1200" dirty="0">
                  <a:solidFill>
                    <a:schemeClr val="tx1"/>
                  </a:solidFill>
                  <a:latin typeface="Wells Fargo Sans" panose="020B0503020203020204" pitchFamily="34" charset="0"/>
                </a:rPr>
                <a:t>Regularization techniques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400" b="0" kern="1200" dirty="0">
                  <a:solidFill>
                    <a:schemeClr val="tx1"/>
                  </a:solidFill>
                  <a:latin typeface="Wells Fargo Sans" panose="020B0503020203020204" pitchFamily="34" charset="0"/>
                </a:rPr>
                <a:t> </a:t>
              </a:r>
              <a:r>
                <a:rPr lang="en-US" sz="1400" dirty="0">
                  <a:solidFill>
                    <a:srgbClr val="787070"/>
                  </a:solidFill>
                  <a:latin typeface="Wells Fargo Sans" panose="020B0503020203020204" pitchFamily="34" charset="0"/>
                </a:rPr>
                <a:t>Dropout / early stopping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02EE414-2848-B9E5-FDBA-CBBA2EF4ADAD}"/>
                </a:ext>
              </a:extLst>
            </p:cNvPr>
            <p:cNvSpPr/>
            <p:nvPr/>
          </p:nvSpPr>
          <p:spPr>
            <a:xfrm>
              <a:off x="5814647" y="3207425"/>
              <a:ext cx="2520462" cy="5627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400" b="0" kern="1200" dirty="0">
                  <a:solidFill>
                    <a:schemeClr val="tx1"/>
                  </a:solidFill>
                  <a:latin typeface="Wells Fargo Sans" panose="020B0503020203020204" pitchFamily="34" charset="0"/>
                </a:rPr>
                <a:t>Hyperparameters</a:t>
              </a:r>
              <a:r>
                <a:rPr lang="en-US" sz="1400" dirty="0">
                  <a:solidFill>
                    <a:srgbClr val="787070"/>
                  </a:solidFill>
                  <a:latin typeface="Wells Fargo Sans" panose="020B0503020203020204" pitchFamily="34" charset="0"/>
                </a:rPr>
                <a:t> 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787070"/>
                  </a:solidFill>
                  <a:latin typeface="Wells Fargo Sans" panose="020B0503020203020204" pitchFamily="34" charset="0"/>
                </a:rPr>
                <a:t>Training epochs/ batch-size / learning rates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45E5947-66DE-13E3-5F4E-846687F5B30B}"/>
                </a:ext>
              </a:extLst>
            </p:cNvPr>
            <p:cNvSpPr/>
            <p:nvPr/>
          </p:nvSpPr>
          <p:spPr>
            <a:xfrm>
              <a:off x="5814647" y="4018659"/>
              <a:ext cx="2520462" cy="5627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Wells Fargo Sans" panose="020B0503020203020204" pitchFamily="34" charset="0"/>
                </a:rPr>
                <a:t>Adam Optimizer </a:t>
              </a: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rgbClr val="787070"/>
                  </a:solidFill>
                  <a:latin typeface="Wells Fargo Sans" panose="020B0503020203020204" pitchFamily="34" charset="0"/>
                </a:rPr>
                <a:t>Backpropagation to update weights 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1A8AA33-8BAD-CCEB-F06D-0D59637FD8D8}"/>
              </a:ext>
            </a:extLst>
          </p:cNvPr>
          <p:cNvSpPr txBox="1"/>
          <p:nvPr/>
        </p:nvSpPr>
        <p:spPr>
          <a:xfrm>
            <a:off x="1286853" y="6094920"/>
            <a:ext cx="1301043" cy="234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400" dirty="0">
                <a:latin typeface="Wells Fargo Sans" panose="020B0503020203020204" pitchFamily="34" charset="0"/>
              </a:rPr>
              <a:t>Next training cycle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7F897A-B825-B7A6-B2D6-33081199414B}"/>
              </a:ext>
            </a:extLst>
          </p:cNvPr>
          <p:cNvGrpSpPr/>
          <p:nvPr/>
        </p:nvGrpSpPr>
        <p:grpSpPr>
          <a:xfrm>
            <a:off x="457200" y="4737644"/>
            <a:ext cx="7235952" cy="1171260"/>
            <a:chOff x="457200" y="4761232"/>
            <a:chExt cx="7090226" cy="1147672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B702AC7-A489-C22D-2B0D-50D3133981AC}"/>
                </a:ext>
              </a:extLst>
            </p:cNvPr>
            <p:cNvGrpSpPr/>
            <p:nvPr/>
          </p:nvGrpSpPr>
          <p:grpSpPr>
            <a:xfrm>
              <a:off x="986606" y="5406100"/>
              <a:ext cx="5922182" cy="502804"/>
              <a:chOff x="986606" y="5406099"/>
              <a:chExt cx="5922182" cy="50280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599CABA-FED5-17A5-D99F-CD0D3EE2B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8788" y="5469825"/>
                <a:ext cx="0" cy="439078"/>
              </a:xfrm>
              <a:prstGeom prst="line">
                <a:avLst/>
              </a:prstGeom>
              <a:ln w="19050" cap="flat" cmpd="sng" algn="ctr">
                <a:solidFill>
                  <a:srgbClr val="78707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2A10A87-2AA1-7630-0D31-7469A379586B}"/>
                  </a:ext>
                </a:extLst>
              </p:cNvPr>
              <p:cNvCxnSpPr/>
              <p:nvPr/>
            </p:nvCxnSpPr>
            <p:spPr>
              <a:xfrm flipH="1">
                <a:off x="1133011" y="5908903"/>
                <a:ext cx="5775777" cy="0"/>
              </a:xfrm>
              <a:prstGeom prst="line">
                <a:avLst/>
              </a:prstGeom>
              <a:ln w="19050" cap="flat" cmpd="sng" algn="ctr">
                <a:solidFill>
                  <a:srgbClr val="78707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98A5A08-A26E-C235-E66C-86D419F7AA2B}"/>
                  </a:ext>
                </a:extLst>
              </p:cNvPr>
              <p:cNvGrpSpPr/>
              <p:nvPr/>
            </p:nvGrpSpPr>
            <p:grpSpPr>
              <a:xfrm>
                <a:off x="986606" y="5406099"/>
                <a:ext cx="281310" cy="484817"/>
                <a:chOff x="986606" y="5406099"/>
                <a:chExt cx="281310" cy="484817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91F25BF0-C2D5-73DE-B575-34335A0B4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1028" y="5584089"/>
                  <a:ext cx="0" cy="306827"/>
                </a:xfrm>
                <a:prstGeom prst="straightConnector1">
                  <a:avLst/>
                </a:prstGeom>
                <a:ln w="19050" cap="flat" cmpd="sng" algn="ctr">
                  <a:solidFill>
                    <a:srgbClr val="78707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3" name="Isosceles Triangle 52">
                  <a:extLst>
                    <a:ext uri="{FF2B5EF4-FFF2-40B4-BE49-F238E27FC236}">
                      <a16:creationId xmlns:a16="http://schemas.microsoft.com/office/drawing/2014/main" id="{98409D08-4B76-1A9C-C67A-D1D93518C69F}"/>
                    </a:ext>
                  </a:extLst>
                </p:cNvPr>
                <p:cNvSpPr/>
                <p:nvPr/>
              </p:nvSpPr>
              <p:spPr>
                <a:xfrm>
                  <a:off x="986606" y="5406099"/>
                  <a:ext cx="281310" cy="177990"/>
                </a:xfrm>
                <a:prstGeom prst="triangle">
                  <a:avLst/>
                </a:prstGeom>
                <a:solidFill>
                  <a:srgbClr val="787070"/>
                </a:solidFill>
                <a:ln>
                  <a:solidFill>
                    <a:srgbClr val="787070"/>
                  </a:solidFill>
                </a:ln>
              </p:spPr>
              <p:style>
                <a:lnRef idx="0">
                  <a:srgbClr val="787070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800" dirty="0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04F3C12-8059-4802-6BD7-E206D0C25951}"/>
                </a:ext>
              </a:extLst>
            </p:cNvPr>
            <p:cNvGrpSpPr/>
            <p:nvPr/>
          </p:nvGrpSpPr>
          <p:grpSpPr>
            <a:xfrm>
              <a:off x="457200" y="4761232"/>
              <a:ext cx="7090226" cy="646129"/>
              <a:chOff x="434726" y="5379124"/>
              <a:chExt cx="7623860" cy="72716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6F67A6F-A370-9855-94B4-D69CE9D2C757}"/>
                  </a:ext>
                </a:extLst>
              </p:cNvPr>
              <p:cNvGrpSpPr/>
              <p:nvPr/>
            </p:nvGrpSpPr>
            <p:grpSpPr>
              <a:xfrm>
                <a:off x="434726" y="5379124"/>
                <a:ext cx="7623860" cy="727162"/>
                <a:chOff x="465741" y="5537859"/>
                <a:chExt cx="7623860" cy="727162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185DE944-8533-8D44-5C6D-ED3B03F47F29}"/>
                    </a:ext>
                  </a:extLst>
                </p:cNvPr>
                <p:cNvSpPr/>
                <p:nvPr/>
              </p:nvSpPr>
              <p:spPr>
                <a:xfrm>
                  <a:off x="465741" y="5547389"/>
                  <a:ext cx="1514676" cy="717632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rgbClr val="787070"/>
                  </a:solidFill>
                </a:ln>
              </p:spPr>
              <p:style>
                <a:lnRef idx="0">
                  <a:srgbClr val="787070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400" dirty="0">
                      <a:solidFill>
                        <a:schemeClr val="tx1"/>
                      </a:solidFill>
                      <a:latin typeface="Wells Fargo Sans" panose="020B0503020203020204" pitchFamily="34" charset="0"/>
                    </a:rPr>
                    <a:t>Initialize new model </a:t>
                  </a: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628B91C7-95D9-9D97-D14D-9E27E33401C4}"/>
                    </a:ext>
                  </a:extLst>
                </p:cNvPr>
                <p:cNvSpPr/>
                <p:nvPr/>
              </p:nvSpPr>
              <p:spPr>
                <a:xfrm>
                  <a:off x="2509040" y="5547389"/>
                  <a:ext cx="1514676" cy="717631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787070"/>
                  </a:solidFill>
                </a:ln>
              </p:spPr>
              <p:style>
                <a:lnRef idx="0">
                  <a:srgbClr val="787070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Wells Fargo Sans" panose="020B0503020203020204" pitchFamily="34" charset="0"/>
                    </a:rPr>
                    <a:t>Load previous  model’s weights</a:t>
                  </a: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6D5198B3-AA0B-4FE4-4228-4F9800BB3A01}"/>
                    </a:ext>
                  </a:extLst>
                </p:cNvPr>
                <p:cNvSpPr/>
                <p:nvPr/>
              </p:nvSpPr>
              <p:spPr>
                <a:xfrm>
                  <a:off x="4549826" y="5537860"/>
                  <a:ext cx="1514676" cy="717631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787070"/>
                  </a:solidFill>
                </a:ln>
              </p:spPr>
              <p:style>
                <a:lnRef idx="0">
                  <a:srgbClr val="787070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Wells Fargo Sans" panose="020B0503020203020204" pitchFamily="34" charset="0"/>
                    </a:rPr>
                    <a:t>Fine- tune at reduced learning rate </a:t>
                  </a:r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1A2A7505-AF94-637A-3E5A-0839745889A4}"/>
                    </a:ext>
                  </a:extLst>
                </p:cNvPr>
                <p:cNvSpPr/>
                <p:nvPr/>
              </p:nvSpPr>
              <p:spPr>
                <a:xfrm>
                  <a:off x="6574925" y="5537859"/>
                  <a:ext cx="1514676" cy="71763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rgbClr val="787070"/>
                  </a:solidFill>
                </a:ln>
              </p:spPr>
              <p:style>
                <a:lnRef idx="0">
                  <a:srgbClr val="787070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Wells Fargo Sans" panose="020B0503020203020204" pitchFamily="34" charset="0"/>
                    </a:rPr>
                    <a:t>Store current model weights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5183BB5-EFF9-2D53-1436-D14436032234}"/>
                  </a:ext>
                </a:extLst>
              </p:cNvPr>
              <p:cNvGrpSpPr/>
              <p:nvPr/>
            </p:nvGrpSpPr>
            <p:grpSpPr>
              <a:xfrm rot="5400000">
                <a:off x="2073324" y="5490674"/>
                <a:ext cx="275491" cy="513590"/>
                <a:chOff x="983408" y="6096757"/>
                <a:chExt cx="275491" cy="513590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9B857B4-2E9A-0180-F70C-7F58FB322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5049" y="6285310"/>
                  <a:ext cx="0" cy="325037"/>
                </a:xfrm>
                <a:prstGeom prst="straightConnector1">
                  <a:avLst/>
                </a:prstGeom>
                <a:ln w="19050" cap="flat" cmpd="sng" algn="ctr">
                  <a:solidFill>
                    <a:srgbClr val="B5ADAD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81" name="Isosceles Triangle 80">
                  <a:extLst>
                    <a:ext uri="{FF2B5EF4-FFF2-40B4-BE49-F238E27FC236}">
                      <a16:creationId xmlns:a16="http://schemas.microsoft.com/office/drawing/2014/main" id="{D1988B64-4EEC-9BF5-6D13-5F9898B855F1}"/>
                    </a:ext>
                  </a:extLst>
                </p:cNvPr>
                <p:cNvSpPr/>
                <p:nvPr/>
              </p:nvSpPr>
              <p:spPr>
                <a:xfrm>
                  <a:off x="983408" y="6096757"/>
                  <a:ext cx="275491" cy="188553"/>
                </a:xfrm>
                <a:prstGeom prst="triangle">
                  <a:avLst/>
                </a:prstGeom>
                <a:solidFill>
                  <a:srgbClr val="787070"/>
                </a:solidFill>
                <a:ln>
                  <a:solidFill>
                    <a:srgbClr val="787070"/>
                  </a:solidFill>
                </a:ln>
              </p:spPr>
              <p:style>
                <a:lnRef idx="0">
                  <a:srgbClr val="787070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800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A9B490E-636F-0426-0D73-5D0FBDA430FE}"/>
                  </a:ext>
                </a:extLst>
              </p:cNvPr>
              <p:cNvGrpSpPr/>
              <p:nvPr/>
            </p:nvGrpSpPr>
            <p:grpSpPr>
              <a:xfrm rot="5400000">
                <a:off x="4115486" y="5510995"/>
                <a:ext cx="275491" cy="513590"/>
                <a:chOff x="983408" y="6096757"/>
                <a:chExt cx="275491" cy="513590"/>
              </a:xfrm>
            </p:grpSpPr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2B3458AF-3A31-42CF-5B7D-B9299D656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5049" y="6285310"/>
                  <a:ext cx="0" cy="325037"/>
                </a:xfrm>
                <a:prstGeom prst="straightConnector1">
                  <a:avLst/>
                </a:prstGeom>
                <a:ln w="19050" cap="flat" cmpd="sng" algn="ctr">
                  <a:solidFill>
                    <a:srgbClr val="B5ADAD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84" name="Isosceles Triangle 83">
                  <a:extLst>
                    <a:ext uri="{FF2B5EF4-FFF2-40B4-BE49-F238E27FC236}">
                      <a16:creationId xmlns:a16="http://schemas.microsoft.com/office/drawing/2014/main" id="{6A68B441-8ADF-6F11-6696-27E335883B9E}"/>
                    </a:ext>
                  </a:extLst>
                </p:cNvPr>
                <p:cNvSpPr/>
                <p:nvPr/>
              </p:nvSpPr>
              <p:spPr>
                <a:xfrm>
                  <a:off x="983408" y="6096757"/>
                  <a:ext cx="275491" cy="188553"/>
                </a:xfrm>
                <a:prstGeom prst="triangle">
                  <a:avLst/>
                </a:prstGeom>
                <a:solidFill>
                  <a:srgbClr val="787070"/>
                </a:solidFill>
                <a:ln>
                  <a:solidFill>
                    <a:srgbClr val="787070"/>
                  </a:solidFill>
                </a:ln>
              </p:spPr>
              <p:style>
                <a:lnRef idx="0">
                  <a:srgbClr val="787070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800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28E7027-6AE0-DFF8-5A3B-B60C6DF4212F}"/>
                  </a:ext>
                </a:extLst>
              </p:cNvPr>
              <p:cNvGrpSpPr/>
              <p:nvPr/>
            </p:nvGrpSpPr>
            <p:grpSpPr>
              <a:xfrm rot="5400000">
                <a:off x="6130633" y="5481144"/>
                <a:ext cx="275491" cy="513590"/>
                <a:chOff x="983408" y="6096757"/>
                <a:chExt cx="275491" cy="513590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4191E9E0-C723-4BCC-D74E-DAB616E62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5049" y="6285310"/>
                  <a:ext cx="0" cy="325037"/>
                </a:xfrm>
                <a:prstGeom prst="straightConnector1">
                  <a:avLst/>
                </a:prstGeom>
                <a:ln w="19050" cap="flat" cmpd="sng" algn="ctr">
                  <a:solidFill>
                    <a:srgbClr val="B5ADAD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87" name="Isosceles Triangle 86">
                  <a:extLst>
                    <a:ext uri="{FF2B5EF4-FFF2-40B4-BE49-F238E27FC236}">
                      <a16:creationId xmlns:a16="http://schemas.microsoft.com/office/drawing/2014/main" id="{33328E9E-E51C-DF19-C440-9159D9F5A2B5}"/>
                    </a:ext>
                  </a:extLst>
                </p:cNvPr>
                <p:cNvSpPr/>
                <p:nvPr/>
              </p:nvSpPr>
              <p:spPr>
                <a:xfrm>
                  <a:off x="983408" y="6096757"/>
                  <a:ext cx="275491" cy="188553"/>
                </a:xfrm>
                <a:prstGeom prst="triangle">
                  <a:avLst/>
                </a:prstGeom>
                <a:solidFill>
                  <a:srgbClr val="787070"/>
                </a:solidFill>
                <a:ln>
                  <a:solidFill>
                    <a:srgbClr val="787070"/>
                  </a:solidFill>
                </a:ln>
              </p:spPr>
              <p:style>
                <a:lnRef idx="0">
                  <a:srgbClr val="787070"/>
                </a:lnRef>
                <a:fillRef idx="1">
                  <a:schemeClr val="accent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800" dirty="0"/>
                </a:p>
              </p:txBody>
            </p:sp>
          </p:grpSp>
        </p:grpSp>
      </p:grp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69EFC452-89AE-3BF1-2203-DD9A6FE91DCE}"/>
              </a:ext>
            </a:extLst>
          </p:cNvPr>
          <p:cNvSpPr/>
          <p:nvPr/>
        </p:nvSpPr>
        <p:spPr>
          <a:xfrm>
            <a:off x="8030748" y="1288998"/>
            <a:ext cx="479268" cy="4304150"/>
          </a:xfrm>
          <a:custGeom>
            <a:avLst/>
            <a:gdLst>
              <a:gd name="connsiteX0" fmla="*/ 585216 w 609600"/>
              <a:gd name="connsiteY0" fmla="*/ 39931 h 4479411"/>
              <a:gd name="connsiteX1" fmla="*/ 268224 w 609600"/>
              <a:gd name="connsiteY1" fmla="*/ 27739 h 4479411"/>
              <a:gd name="connsiteX2" fmla="*/ 207264 w 609600"/>
              <a:gd name="connsiteY2" fmla="*/ 76507 h 4479411"/>
              <a:gd name="connsiteX3" fmla="*/ 121920 w 609600"/>
              <a:gd name="connsiteY3" fmla="*/ 198427 h 4479411"/>
              <a:gd name="connsiteX4" fmla="*/ 36576 w 609600"/>
              <a:gd name="connsiteY4" fmla="*/ 381307 h 4479411"/>
              <a:gd name="connsiteX5" fmla="*/ 24384 w 609600"/>
              <a:gd name="connsiteY5" fmla="*/ 442267 h 4479411"/>
              <a:gd name="connsiteX6" fmla="*/ 12192 w 609600"/>
              <a:gd name="connsiteY6" fmla="*/ 808027 h 4479411"/>
              <a:gd name="connsiteX7" fmla="*/ 24384 w 609600"/>
              <a:gd name="connsiteY7" fmla="*/ 1173787 h 4479411"/>
              <a:gd name="connsiteX8" fmla="*/ 0 w 609600"/>
              <a:gd name="connsiteY8" fmla="*/ 3246427 h 4479411"/>
              <a:gd name="connsiteX9" fmla="*/ 12192 w 609600"/>
              <a:gd name="connsiteY9" fmla="*/ 3941371 h 4479411"/>
              <a:gd name="connsiteX10" fmla="*/ 48768 w 609600"/>
              <a:gd name="connsiteY10" fmla="*/ 4099867 h 4479411"/>
              <a:gd name="connsiteX11" fmla="*/ 85344 w 609600"/>
              <a:gd name="connsiteY11" fmla="*/ 4246171 h 4479411"/>
              <a:gd name="connsiteX12" fmla="*/ 121920 w 609600"/>
              <a:gd name="connsiteY12" fmla="*/ 4368091 h 4479411"/>
              <a:gd name="connsiteX13" fmla="*/ 158496 w 609600"/>
              <a:gd name="connsiteY13" fmla="*/ 4404667 h 4479411"/>
              <a:gd name="connsiteX14" fmla="*/ 195072 w 609600"/>
              <a:gd name="connsiteY14" fmla="*/ 4453435 h 4479411"/>
              <a:gd name="connsiteX15" fmla="*/ 243840 w 609600"/>
              <a:gd name="connsiteY15" fmla="*/ 4465627 h 4479411"/>
              <a:gd name="connsiteX16" fmla="*/ 609600 w 609600"/>
              <a:gd name="connsiteY16" fmla="*/ 4477819 h 447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4479411">
                <a:moveTo>
                  <a:pt x="585216" y="39931"/>
                </a:moveTo>
                <a:cubicBezTo>
                  <a:pt x="462314" y="-9230"/>
                  <a:pt x="478233" y="-12647"/>
                  <a:pt x="268224" y="27739"/>
                </a:cubicBezTo>
                <a:cubicBezTo>
                  <a:pt x="242670" y="32653"/>
                  <a:pt x="227584" y="60251"/>
                  <a:pt x="207264" y="76507"/>
                </a:cubicBezTo>
                <a:cubicBezTo>
                  <a:pt x="127117" y="236801"/>
                  <a:pt x="267110" y="-33878"/>
                  <a:pt x="121920" y="198427"/>
                </a:cubicBezTo>
                <a:cubicBezTo>
                  <a:pt x="108681" y="219609"/>
                  <a:pt x="50135" y="336110"/>
                  <a:pt x="36576" y="381307"/>
                </a:cubicBezTo>
                <a:cubicBezTo>
                  <a:pt x="30621" y="401155"/>
                  <a:pt x="28448" y="421947"/>
                  <a:pt x="24384" y="442267"/>
                </a:cubicBezTo>
                <a:cubicBezTo>
                  <a:pt x="20320" y="564187"/>
                  <a:pt x="12192" y="686039"/>
                  <a:pt x="12192" y="808027"/>
                </a:cubicBezTo>
                <a:cubicBezTo>
                  <a:pt x="12192" y="930015"/>
                  <a:pt x="24384" y="1051799"/>
                  <a:pt x="24384" y="1173787"/>
                </a:cubicBezTo>
                <a:cubicBezTo>
                  <a:pt x="24384" y="3061714"/>
                  <a:pt x="83751" y="2492672"/>
                  <a:pt x="0" y="3246427"/>
                </a:cubicBezTo>
                <a:cubicBezTo>
                  <a:pt x="4064" y="3478075"/>
                  <a:pt x="-1026" y="3710065"/>
                  <a:pt x="12192" y="3941371"/>
                </a:cubicBezTo>
                <a:cubicBezTo>
                  <a:pt x="15285" y="3995503"/>
                  <a:pt x="37598" y="4046810"/>
                  <a:pt x="48768" y="4099867"/>
                </a:cubicBezTo>
                <a:cubicBezTo>
                  <a:pt x="133842" y="4503967"/>
                  <a:pt x="-18243" y="3831825"/>
                  <a:pt x="85344" y="4246171"/>
                </a:cubicBezTo>
                <a:cubicBezTo>
                  <a:pt x="101077" y="4309103"/>
                  <a:pt x="86074" y="4317907"/>
                  <a:pt x="121920" y="4368091"/>
                </a:cubicBezTo>
                <a:cubicBezTo>
                  <a:pt x="131942" y="4382121"/>
                  <a:pt x="147275" y="4391576"/>
                  <a:pt x="158496" y="4404667"/>
                </a:cubicBezTo>
                <a:cubicBezTo>
                  <a:pt x="171720" y="4420095"/>
                  <a:pt x="178537" y="4441624"/>
                  <a:pt x="195072" y="4453435"/>
                </a:cubicBezTo>
                <a:cubicBezTo>
                  <a:pt x="208707" y="4463174"/>
                  <a:pt x="227252" y="4463257"/>
                  <a:pt x="243840" y="4465627"/>
                </a:cubicBezTo>
                <a:cubicBezTo>
                  <a:pt x="385798" y="4485907"/>
                  <a:pt x="445991" y="4477819"/>
                  <a:pt x="609600" y="4477819"/>
                </a:cubicBezTo>
              </a:path>
            </a:pathLst>
          </a:custGeom>
          <a:noFill/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4BFC92B-C7A3-4C1C-D2DF-00672CA8D78A}"/>
              </a:ext>
            </a:extLst>
          </p:cNvPr>
          <p:cNvSpPr txBox="1"/>
          <p:nvPr/>
        </p:nvSpPr>
        <p:spPr>
          <a:xfrm>
            <a:off x="11734800" y="7437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53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6511-B4E3-A950-BDA8-A128575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ells Fargo Sans" panose="020B0503020203020204" pitchFamily="34" charset="0"/>
              </a:rPr>
              <a:t>Data Details</a:t>
            </a:r>
            <a:br>
              <a:rPr lang="en-US" dirty="0">
                <a:latin typeface="Wells Fargo Sans" panose="020B0503020203020204" pitchFamily="34" charset="0"/>
              </a:rPr>
            </a:br>
            <a:endParaRPr lang="en-US" dirty="0">
              <a:latin typeface="Wells Fargo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7D95-8D97-5A5F-0A84-FA051728C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0820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Wells Fargo Sans" panose="020B0503020203020204" pitchFamily="34" charset="0"/>
              </a:rPr>
              <a:t>Dataset Characteristics: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>
                <a:latin typeface="Wells Fargo Sans" panose="020B0503020203020204" pitchFamily="34" charset="0"/>
              </a:rPr>
              <a:t>Data Source:  P2P Zell  (Digital Cross-Product Transactions)</a:t>
            </a:r>
          </a:p>
          <a:p>
            <a:pPr marL="0" indent="0">
              <a:buNone/>
            </a:pPr>
            <a:endParaRPr lang="en-US" sz="1600" dirty="0">
              <a:latin typeface="Wells Fargo Sans" panose="020B0503020203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Wells Fargo Sans" panose="020B0503020203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Wells Fargo Sans" panose="020B0503020203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Wells Fargo Sans" panose="020B0503020203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Wells Fargo Sans" panose="020B0503020203020204" pitchFamily="34" charset="0"/>
              </a:rPr>
              <a:t>Data Pre-Processing: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83C3B-E680-5E50-F47D-81F8C6910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1E9EF2-DB60-E10C-0928-F4E96EF9A480}"/>
              </a:ext>
            </a:extLst>
          </p:cNvPr>
          <p:cNvSpPr/>
          <p:nvPr/>
        </p:nvSpPr>
        <p:spPr>
          <a:xfrm>
            <a:off x="457200" y="2398776"/>
            <a:ext cx="7821168" cy="148742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Wells Fargo Sans" panose="020B0503020203020204" pitchFamily="34" charset="0"/>
              </a:rPr>
              <a:t>Time period: April 2023 - April 2024</a:t>
            </a:r>
          </a:p>
          <a:p>
            <a:pPr marL="22860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Wells Fargo Sans" panose="020B0503020203020204" pitchFamily="34" charset="0"/>
              </a:rPr>
              <a:t>78 transaction features with 1,423,169 total rows</a:t>
            </a:r>
          </a:p>
          <a:p>
            <a:pPr marL="228600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Wells Fargo Sans" panose="020B0503020203020204" pitchFamily="34" charset="0"/>
              </a:rPr>
              <a:t>Down-sampled dataset with 100% fraud and 2% normal transactions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D4C1847-B38B-84E6-2E65-0F1EF65541D4}"/>
              </a:ext>
            </a:extLst>
          </p:cNvPr>
          <p:cNvSpPr/>
          <p:nvPr/>
        </p:nvSpPr>
        <p:spPr>
          <a:xfrm>
            <a:off x="457200" y="4514088"/>
            <a:ext cx="7821168" cy="148742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Wells Fargo Sans" panose="020B0503020203020204" pitchFamily="34" charset="0"/>
              </a:rPr>
              <a:t>Separation into Train-Valid-Test sets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Wells Fargo Sans" panose="020B0503020203020204" pitchFamily="34" charset="0"/>
              </a:rPr>
              <a:t>Null values handled using Median Imputation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Wells Fargo Sans" panose="020B0503020203020204" pitchFamily="34" charset="0"/>
              </a:rPr>
              <a:t>Feature Scaling with </a:t>
            </a:r>
            <a:r>
              <a:rPr lang="en-US" sz="1600" dirty="0" err="1">
                <a:solidFill>
                  <a:schemeClr val="tx1"/>
                </a:solidFill>
                <a:latin typeface="Wells Fargo Sans" panose="020B0503020203020204" pitchFamily="34" charset="0"/>
              </a:rPr>
              <a:t>StandardScaler</a:t>
            </a:r>
            <a:endParaRPr lang="en-US" sz="1600" dirty="0">
              <a:solidFill>
                <a:schemeClr val="tx1"/>
              </a:solidFill>
              <a:latin typeface="Wells Fargo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6511-B4E3-A950-BDA8-A128575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ells Fargo Sans" panose="020B0503020203020204" pitchFamily="34" charset="0"/>
              </a:rPr>
              <a:t>Approach</a:t>
            </a:r>
            <a:br>
              <a:rPr lang="en-US" dirty="0">
                <a:latin typeface="Wells Fargo Sans" panose="020B0503020203020204" pitchFamily="34" charset="0"/>
              </a:rPr>
            </a:br>
            <a:endParaRPr lang="en-US" dirty="0">
              <a:latin typeface="Wells Fargo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7D95-8D97-5A5F-0A84-FA051728C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0820400" cy="704088"/>
          </a:xfrm>
        </p:spPr>
        <p:txBody>
          <a:bodyPr/>
          <a:lstStyle/>
          <a:p>
            <a:pPr marL="228600" indent="-228600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600" dirty="0">
                <a:latin typeface="Wells Fargo Sans" panose="020B0503020203020204" pitchFamily="34" charset="0"/>
              </a:rPr>
              <a:t>Three distinct models were developed with identical neural network architecture</a:t>
            </a:r>
          </a:p>
          <a:p>
            <a:pPr marL="228600" indent="-228600">
              <a:spcBef>
                <a:spcPts val="1200"/>
              </a:spcBef>
              <a:buSzPct val="100000"/>
              <a:buFont typeface="Arial"/>
              <a:buChar char="•"/>
            </a:pPr>
            <a:r>
              <a:rPr lang="en-US" sz="1600" b="1" dirty="0">
                <a:latin typeface="Wells Fargo Sans" panose="020B0503020203020204" pitchFamily="34" charset="0"/>
              </a:rPr>
              <a:t>Model evaluation</a:t>
            </a:r>
            <a:r>
              <a:rPr lang="en-US" sz="1600" dirty="0">
                <a:latin typeface="Wells Fargo Sans" panose="020B0503020203020204" pitchFamily="34" charset="0"/>
              </a:rPr>
              <a:t>:</a:t>
            </a:r>
            <a:r>
              <a:rPr lang="en-US" sz="1600" b="1" dirty="0">
                <a:latin typeface="Wells Fargo Sans" panose="020B0503020203020204" pitchFamily="34" charset="0"/>
              </a:rPr>
              <a:t> </a:t>
            </a:r>
            <a:r>
              <a:rPr lang="en-US" sz="1600" dirty="0">
                <a:latin typeface="Wells Fargo Sans" panose="020B0503020203020204" pitchFamily="34" charset="0"/>
              </a:rPr>
              <a:t>October 2023-April 2024 (7 test windows for all models)</a:t>
            </a:r>
          </a:p>
          <a:p>
            <a:pPr marL="0" indent="0">
              <a:buNone/>
            </a:pPr>
            <a:endParaRPr lang="en-US" sz="1600" dirty="0">
              <a:latin typeface="Wells Fargo Sans" panose="020B0503020203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83C3B-E680-5E50-F47D-81F8C6910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" name="Group 3" descr="A large box is divided into three unequal horizontal segments. &#10;The top horizontal box is shaded in Yellow Tint 1 and contains text reading &quot;This is Yellow Tint 1.&quot; &#10;The second horizontal box is shaded in Yellow Tint 3 and divided vertically into three smaller boxes.  &#10;The first of these boxes contains text reading &quot;This is Yellow Tint 3.&quot; &#10;The third and largest of the horizontal boxes is shaded in 5% black and divided vertically into three segments.  The first segment contains text reading &quot;This is five percent black.&quot;">
            <a:extLst>
              <a:ext uri="{FF2B5EF4-FFF2-40B4-BE49-F238E27FC236}">
                <a16:creationId xmlns:a16="http://schemas.microsoft.com/office/drawing/2014/main" id="{D1737FD8-3E3F-6551-6A1B-A0B93080D910}"/>
              </a:ext>
            </a:extLst>
          </p:cNvPr>
          <p:cNvGrpSpPr/>
          <p:nvPr/>
        </p:nvGrpSpPr>
        <p:grpSpPr>
          <a:xfrm>
            <a:off x="457200" y="2532888"/>
            <a:ext cx="9576822" cy="3830802"/>
            <a:chOff x="4367754" y="1618614"/>
            <a:chExt cx="7318285" cy="19519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4E86FA-78B6-B242-6418-E1852D8BD1A2}"/>
                </a:ext>
              </a:extLst>
            </p:cNvPr>
            <p:cNvSpPr txBox="1"/>
            <p:nvPr/>
          </p:nvSpPr>
          <p:spPr>
            <a:xfrm>
              <a:off x="4367779" y="1618614"/>
              <a:ext cx="7318260" cy="33428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200"/>
                </a:spcBef>
                <a:buSzPct val="100000"/>
              </a:pPr>
              <a:r>
                <a:rPr lang="en-US" b="1" dirty="0">
                  <a:latin typeface="Wells Fargo Sans" panose="020B0503020203020204" pitchFamily="34" charset="0"/>
                </a:rPr>
                <a:t>Models</a:t>
              </a:r>
              <a:endParaRPr lang="en-US" sz="1400" b="1" dirty="0">
                <a:latin typeface="Wells Fargo Sans" panose="020B05030202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5ECD9E-D0F0-98D6-06EA-9B06FA03D473}"/>
                </a:ext>
              </a:extLst>
            </p:cNvPr>
            <p:cNvSpPr txBox="1"/>
            <p:nvPr/>
          </p:nvSpPr>
          <p:spPr>
            <a:xfrm>
              <a:off x="4367777" y="1952639"/>
              <a:ext cx="2439418" cy="320683"/>
            </a:xfrm>
            <a:prstGeom prst="rect">
              <a:avLst/>
            </a:prstGeom>
            <a:solidFill>
              <a:srgbClr val="FFE87F"/>
            </a:solidFill>
            <a:ln w="12700">
              <a:solidFill>
                <a:schemeClr val="bg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200"/>
                </a:spcBef>
                <a:buSzPct val="100000"/>
              </a:pPr>
              <a:r>
                <a:rPr lang="en-US" sz="1600" b="1" dirty="0">
                  <a:latin typeface="Wells Fargo Sans" panose="020B0503020203020204" pitchFamily="34" charset="0"/>
                </a:rPr>
                <a:t>Static Model (Baseline)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5353C5-5149-90A9-D6BE-B54153C52421}"/>
                </a:ext>
              </a:extLst>
            </p:cNvPr>
            <p:cNvSpPr txBox="1"/>
            <p:nvPr/>
          </p:nvSpPr>
          <p:spPr>
            <a:xfrm>
              <a:off x="6807180" y="1952639"/>
              <a:ext cx="2439418" cy="320683"/>
            </a:xfrm>
            <a:prstGeom prst="rect">
              <a:avLst/>
            </a:prstGeom>
            <a:solidFill>
              <a:srgbClr val="D73F26">
                <a:alpha val="94902"/>
              </a:srgbClr>
            </a:solidFill>
            <a:ln w="12700">
              <a:solidFill>
                <a:schemeClr val="bg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1200"/>
                </a:spcBef>
                <a:buSzPct val="100000"/>
              </a:pPr>
              <a:endParaRPr lang="en-US" sz="1400" dirty="0">
                <a:latin typeface="Wells Fargo Sans" panose="020B0503020203020204" pitchFamily="34" charset="0"/>
              </a:endParaRPr>
            </a:p>
            <a:p>
              <a:pPr algn="ctr">
                <a:spcBef>
                  <a:spcPts val="1200"/>
                </a:spcBef>
                <a:buSzPct val="100000"/>
              </a:pPr>
              <a:r>
                <a:rPr lang="en-US" sz="1600" b="1" dirty="0">
                  <a:latin typeface="Wells Fargo Sans" panose="020B0503020203020204" pitchFamily="34" charset="0"/>
                </a:rPr>
                <a:t>Incremental Model 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  <a:buSzPct val="100000"/>
              </a:pPr>
              <a:endParaRPr 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C0401C-5DD3-1FAE-E6A5-584A87D93EE3}"/>
                </a:ext>
              </a:extLst>
            </p:cNvPr>
            <p:cNvSpPr txBox="1"/>
            <p:nvPr/>
          </p:nvSpPr>
          <p:spPr>
            <a:xfrm>
              <a:off x="9246615" y="1952639"/>
              <a:ext cx="2439418" cy="320683"/>
            </a:xfrm>
            <a:prstGeom prst="rect">
              <a:avLst/>
            </a:prstGeom>
            <a:solidFill>
              <a:srgbClr val="B5ADAD"/>
            </a:solidFill>
            <a:ln w="12700">
              <a:solidFill>
                <a:schemeClr val="bg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1200"/>
                </a:spcBef>
                <a:buSzPct val="100000"/>
              </a:pPr>
              <a:endParaRPr lang="en-US" sz="1400" dirty="0">
                <a:latin typeface="Wells Fargo Sans" panose="020B0503020203020204" pitchFamily="34" charset="0"/>
              </a:endParaRPr>
            </a:p>
            <a:p>
              <a:pPr algn="ctr">
                <a:spcBef>
                  <a:spcPts val="1200"/>
                </a:spcBef>
                <a:buSzPct val="100000"/>
              </a:pPr>
              <a:r>
                <a:rPr lang="en-US" sz="1600" b="1" dirty="0">
                  <a:latin typeface="Wells Fargo Sans" panose="020B0503020203020204" pitchFamily="34" charset="0"/>
                </a:rPr>
                <a:t>Full Train Model 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  <a:buSzPct val="100000"/>
              </a:pP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D540E8-8C9E-C1A6-B6BD-F9C6420B52E7}"/>
                </a:ext>
              </a:extLst>
            </p:cNvPr>
            <p:cNvSpPr txBox="1"/>
            <p:nvPr/>
          </p:nvSpPr>
          <p:spPr>
            <a:xfrm>
              <a:off x="4367754" y="2245057"/>
              <a:ext cx="2439436" cy="1325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/>
              </a:solidFill>
            </a:ln>
          </p:spPr>
          <p:txBody>
            <a:bodyPr wrap="square" lIns="91440" tIns="0" rIns="0" bIns="0" rtlCol="0" anchor="ctr">
              <a:noAutofit/>
            </a:bodyPr>
            <a:lstStyle/>
            <a:p>
              <a:pPr marL="285750" indent="-285750">
                <a:lnSpc>
                  <a:spcPct val="100000"/>
                </a:lnSpc>
                <a:spcBef>
                  <a:spcPts val="12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Wells Fargo Sans" panose="020B0503020203020204" pitchFamily="34" charset="0"/>
                </a:rPr>
                <a:t>Trained once on historical data (April-August 2023)</a:t>
              </a:r>
            </a:p>
            <a:p>
              <a:pPr marL="285750" indent="-285750">
                <a:lnSpc>
                  <a:spcPct val="100000"/>
                </a:lnSpc>
                <a:spcBef>
                  <a:spcPts val="12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Wells Fargo Sans" panose="020B0503020203020204" pitchFamily="34" charset="0"/>
                </a:rPr>
                <a:t>Never updated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  <a:buSzPct val="100000"/>
              </a:pPr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D24DBF-040E-1A35-48E4-2D47EF2AA64B}"/>
                </a:ext>
              </a:extLst>
            </p:cNvPr>
            <p:cNvSpPr txBox="1"/>
            <p:nvPr/>
          </p:nvSpPr>
          <p:spPr>
            <a:xfrm>
              <a:off x="6807189" y="2245056"/>
              <a:ext cx="2439403" cy="1325489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bg1"/>
              </a:solidFill>
            </a:ln>
          </p:spPr>
          <p:txBody>
            <a:bodyPr wrap="square" lIns="91440" tIns="0" rIns="182880" bIns="0" rtlCol="0" anchor="ctr">
              <a:noAutofit/>
            </a:bodyPr>
            <a:lstStyle/>
            <a:p>
              <a:pPr marL="285750" indent="-285750">
                <a:spcBef>
                  <a:spcPts val="1200"/>
                </a:spcBef>
                <a:buSzPct val="100000"/>
                <a:buFont typeface="Arial" panose="020B0604020202020204" pitchFamily="34" charset="0"/>
                <a:buChar char="•"/>
              </a:pPr>
              <a:endParaRPr lang="en-US" sz="1400" dirty="0">
                <a:latin typeface="Wells Fargo Sans" panose="020B0503020203020204" pitchFamily="34" charset="0"/>
              </a:endParaRPr>
            </a:p>
            <a:p>
              <a:pPr marL="285750" indent="-285750">
                <a:spcBef>
                  <a:spcPts val="1200"/>
                </a:spcBef>
                <a:buSzPct val="100000"/>
                <a:buFont typeface="Arial" panose="020B0604020202020204" pitchFamily="34" charset="0"/>
                <a:buChar char="•"/>
              </a:pPr>
              <a:endParaRPr lang="en-US" sz="1600" dirty="0">
                <a:latin typeface="Wells Fargo Sans" panose="020B0503020203020204" pitchFamily="34" charset="0"/>
              </a:endParaRPr>
            </a:p>
            <a:p>
              <a:pPr marL="285750" indent="-285750">
                <a:spcBef>
                  <a:spcPts val="12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Wells Fargo Sans" panose="020B0503020203020204" pitchFamily="34" charset="0"/>
                </a:rPr>
                <a:t>Initially trained like static model (April-August 2023)</a:t>
              </a:r>
            </a:p>
            <a:p>
              <a:pPr marL="285750" indent="-285750">
                <a:spcBef>
                  <a:spcPts val="12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Wells Fargo Sans" panose="020B0503020203020204" pitchFamily="34" charset="0"/>
                </a:rPr>
                <a:t>Updated monthly with new data (Sept 2023-March 2024) while preserving previous knowledge.</a:t>
              </a:r>
            </a:p>
            <a:p>
              <a:pPr marL="171450" indent="-171450">
                <a:lnSpc>
                  <a:spcPct val="100000"/>
                </a:lnSpc>
                <a:spcBef>
                  <a:spcPts val="1200"/>
                </a:spcBef>
                <a:buSzPct val="100000"/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FB9B6-114E-71A3-B208-9405982A1F96}"/>
                </a:ext>
              </a:extLst>
            </p:cNvPr>
            <p:cNvSpPr txBox="1"/>
            <p:nvPr/>
          </p:nvSpPr>
          <p:spPr>
            <a:xfrm>
              <a:off x="9246604" y="2245057"/>
              <a:ext cx="2439399" cy="1325488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bg1"/>
              </a:solidFill>
            </a:ln>
          </p:spPr>
          <p:txBody>
            <a:bodyPr wrap="square" lIns="91440" tIns="0" rIns="274320" bIns="0" rtlCol="0" anchor="ctr">
              <a:noAutofit/>
            </a:bodyPr>
            <a:lstStyle/>
            <a:p>
              <a:pPr marL="285750" indent="-285750">
                <a:lnSpc>
                  <a:spcPct val="100000"/>
                </a:lnSpc>
                <a:spcBef>
                  <a:spcPts val="1200"/>
                </a:spcBef>
                <a:buSzPct val="100000"/>
                <a:buFont typeface="Arial" panose="020B0604020202020204" pitchFamily="34" charset="0"/>
                <a:buChar char="•"/>
              </a:pPr>
              <a:endParaRPr lang="en-US" sz="1600" dirty="0">
                <a:latin typeface="Wells Fargo Sans" panose="020B0503020203020204" pitchFamily="34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ts val="12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Wells Fargo Sans" panose="020B0503020203020204" pitchFamily="34" charset="0"/>
                </a:rPr>
                <a:t>Retrained from scratch each month using all historical data</a:t>
              </a:r>
            </a:p>
            <a:p>
              <a:pPr marL="285750" indent="-285750">
                <a:lnSpc>
                  <a:spcPct val="100000"/>
                </a:lnSpc>
                <a:spcBef>
                  <a:spcPts val="12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Wells Fargo Sans" panose="020B0503020203020204" pitchFamily="34" charset="0"/>
                </a:rPr>
                <a:t>Growing dataset with each update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  <a:buSzPct val="100000"/>
              </a:pP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76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B619-869A-9232-9E65-C9B10B5E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ells Fargo Sans" panose="020B0503020203020204" pitchFamily="34" charset="0"/>
              </a:rPr>
              <a:t>Key Observations &amp; Recommendations</a:t>
            </a:r>
            <a:br>
              <a:rPr lang="en-US" dirty="0">
                <a:latin typeface="Wells Fargo Sans" panose="020B0503020203020204" pitchFamily="34" charset="0"/>
              </a:rPr>
            </a:br>
            <a:br>
              <a:rPr lang="en-US" dirty="0">
                <a:latin typeface="Wells Fargo Sans" panose="020B0503020203020204" pitchFamily="34" charset="0"/>
              </a:rPr>
            </a:br>
            <a:br>
              <a:rPr lang="en-US" dirty="0">
                <a:latin typeface="Wells Fargo Sans" panose="020B0503020203020204" pitchFamily="34" charset="0"/>
              </a:rPr>
            </a:br>
            <a:endParaRPr lang="en-US" dirty="0">
              <a:latin typeface="Wells Fargo Sans" panose="020B05030202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91491-4543-282E-27A3-05BEE3F946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C3379-DE3C-87DD-C908-97D6929DB3A3}"/>
              </a:ext>
            </a:extLst>
          </p:cNvPr>
          <p:cNvSpPr txBox="1"/>
          <p:nvPr/>
        </p:nvSpPr>
        <p:spPr>
          <a:xfrm>
            <a:off x="457201" y="1553048"/>
            <a:ext cx="3809999" cy="4539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Wells Fargo Sans" panose="020B0503020203020204" pitchFamily="34" charset="0"/>
              </a:rPr>
              <a:t>Static model performance declined 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Wells Fargo Sans" panose="020B0503020203020204" pitchFamily="34" charset="0"/>
              </a:rPr>
              <a:t>Both Incremental and Full train model outperformed static model across all metrics.</a:t>
            </a:r>
          </a:p>
          <a:p>
            <a:pPr marL="0" indent="0">
              <a:buNone/>
            </a:pPr>
            <a:r>
              <a:rPr lang="en-US" sz="1600" dirty="0">
                <a:latin typeface="Wells Fargo Sans" panose="020B0503020203020204" pitchFamily="34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latin typeface="Wells Fargo Sans" panose="020B0503020203020204" pitchFamily="34" charset="0"/>
              </a:rPr>
              <a:t>Benefits</a:t>
            </a:r>
            <a:r>
              <a:rPr lang="en-US" sz="1600" dirty="0">
                <a:latin typeface="Wells Fargo Sans" panose="020B0503020203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Wells Fargo Sans" panose="020B0503020203020204" pitchFamily="34" charset="0"/>
              </a:rPr>
              <a:t>Improved Fraud Detection. (~5%)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Wells Fargo Sans" panose="020B0503020203020204" pitchFamily="34" charset="0"/>
              </a:rPr>
              <a:t>Reduced False Positives. (~5%)</a:t>
            </a:r>
          </a:p>
          <a:p>
            <a:endParaRPr lang="en-US" sz="1600" dirty="0">
              <a:latin typeface="Wells Fargo Sans" panose="020B0503020203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1600" b="1" dirty="0">
                <a:latin typeface="Wells Fargo Sans" panose="020B0503020203020204" pitchFamily="34" charset="0"/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Wells Fargo Sans" panose="020B0503020203020204" pitchFamily="34" charset="0"/>
              </a:rPr>
              <a:t>Adopt incremental learning methodologies for fraud detection systems.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DD8623-9690-CB94-64C6-4DF881D89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7325"/>
              </p:ext>
            </p:extLst>
          </p:nvPr>
        </p:nvGraphicFramePr>
        <p:xfrm>
          <a:off x="5279136" y="1516472"/>
          <a:ext cx="6339843" cy="1681729"/>
        </p:xfrm>
        <a:graphic>
          <a:graphicData uri="http://schemas.openxmlformats.org/drawingml/2006/table">
            <a:tbl>
              <a:tblPr firstRow="1">
                <a:tableStyleId>{A2FFF61B-D25C-49D6-9A28-29191314A49D}</a:tableStyleId>
              </a:tblPr>
              <a:tblGrid>
                <a:gridCol w="1360124">
                  <a:extLst>
                    <a:ext uri="{9D8B030D-6E8A-4147-A177-3AD203B41FA5}">
                      <a16:colId xmlns:a16="http://schemas.microsoft.com/office/drawing/2014/main" val="2224477801"/>
                    </a:ext>
                  </a:extLst>
                </a:gridCol>
                <a:gridCol w="990127">
                  <a:extLst>
                    <a:ext uri="{9D8B030D-6E8A-4147-A177-3AD203B41FA5}">
                      <a16:colId xmlns:a16="http://schemas.microsoft.com/office/drawing/2014/main" val="1629900827"/>
                    </a:ext>
                  </a:extLst>
                </a:gridCol>
                <a:gridCol w="1218684">
                  <a:extLst>
                    <a:ext uri="{9D8B030D-6E8A-4147-A177-3AD203B41FA5}">
                      <a16:colId xmlns:a16="http://schemas.microsoft.com/office/drawing/2014/main" val="1721504387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2370768749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3689461045"/>
                    </a:ext>
                  </a:extLst>
                </a:gridCol>
              </a:tblGrid>
              <a:tr h="608284">
                <a:tc>
                  <a:txBody>
                    <a:bodyPr/>
                    <a:lstStyle/>
                    <a:p>
                      <a:pPr algn="l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Wells Fargo Sans" panose="020B0503020203020204" pitchFamily="34" charset="0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Wells Fargo Sans" panose="020B0503020203020204" pitchFamily="34" charset="0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Wells Fargo Sans" panose="020B0503020203020204" pitchFamily="34" charset="0"/>
                        </a:rPr>
                        <a:t>AUC-PR</a:t>
                      </a:r>
                    </a:p>
                    <a:p>
                      <a:pPr algn="l"/>
                      <a:endParaRPr lang="en-US" sz="1400" b="0" baseline="0" dirty="0">
                        <a:latin typeface="Wells Fargo Sans" panose="020B0503020203020204" pitchFamily="34" charset="0"/>
                      </a:endParaRPr>
                    </a:p>
                  </a:txBody>
                  <a:tcPr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Wells Fargo Sans" panose="020B0503020203020204" pitchFamily="34" charset="0"/>
                          <a:ea typeface="+mn-ea"/>
                          <a:cs typeface="+mn-cs"/>
                        </a:rPr>
                        <a:t>Detection</a:t>
                      </a:r>
                      <a:r>
                        <a:rPr lang="en-US" sz="1400" b="0" dirty="0">
                          <a:latin typeface="Wells Fargo Sans" panose="020B0503020203020204" pitchFamily="34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Wells Fargo Sans" panose="020B0503020203020204" pitchFamily="34" charset="0"/>
                          <a:ea typeface="+mn-ea"/>
                          <a:cs typeface="+mn-cs"/>
                        </a:rPr>
                        <a:t>Rate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Wells Fargo Sans" panose="020B0503020203020204" pitchFamily="34" charset="0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Wells Fargo Sans" panose="020B0503020203020204" pitchFamily="34" charset="0"/>
                        </a:rPr>
                        <a:t> Positive Rate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3188"/>
                  </a:ext>
                </a:extLst>
              </a:tr>
              <a:tr h="3578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Wells Fargo Sans" panose="020B0503020203020204" pitchFamily="34" charset="0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7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0.902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7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0.056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7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0.224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7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21.4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23184"/>
                  </a:ext>
                </a:extLst>
              </a:tr>
              <a:tr h="35781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Incremental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3F26">
                        <a:alpha val="9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0.924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3F26">
                        <a:alpha val="9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0.087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3F26">
                        <a:alpha val="9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0.285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3F26">
                        <a:alpha val="9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16.3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3F26">
                        <a:alpha val="9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3511"/>
                  </a:ext>
                </a:extLst>
              </a:tr>
              <a:tr h="35781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Full Train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AD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0.922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AD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0.094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AD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0.304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AD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Wells Fargo Sans" panose="020B0503020203020204" pitchFamily="34" charset="0"/>
                        </a:rPr>
                        <a:t>15.2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97191"/>
                  </a:ext>
                </a:extLst>
              </a:tr>
            </a:tbl>
          </a:graphicData>
        </a:graphic>
      </p:graphicFrame>
      <p:pic>
        <p:nvPicPr>
          <p:cNvPr id="15" name="Picture 14" descr="A graph of a line and a line&#10;&#10;AI-generated content may be incorrect.">
            <a:extLst>
              <a:ext uri="{FF2B5EF4-FFF2-40B4-BE49-F238E27FC236}">
                <a16:creationId xmlns:a16="http://schemas.microsoft.com/office/drawing/2014/main" id="{8BC92FD4-EDD5-EB68-5B54-8BD7A476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33" y="3429000"/>
            <a:ext cx="6486146" cy="29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B619-869A-9232-9E65-C9B10B5E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ells Fargo Sans" panose="020B0503020203020204" pitchFamily="34" charset="0"/>
              </a:rPr>
              <a:t>Next Steps</a:t>
            </a:r>
            <a:br>
              <a:rPr lang="en-US" dirty="0">
                <a:latin typeface="Wells Fargo Sans" panose="020B0503020203020204" pitchFamily="34" charset="0"/>
              </a:rPr>
            </a:br>
            <a:endParaRPr lang="en-US" dirty="0">
              <a:latin typeface="Wells Fargo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66A9-9271-FBF3-4A0D-52779BEF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451771" cy="4568825"/>
          </a:xfrm>
        </p:spPr>
        <p:txBody>
          <a:bodyPr/>
          <a:lstStyle/>
          <a:p>
            <a:r>
              <a:rPr lang="en-US" sz="1600" dirty="0">
                <a:latin typeface="Wells Fargo Sans" panose="020B0503020203020204" pitchFamily="34" charset="0"/>
              </a:rPr>
              <a:t>Extending implementation of recommended dynamic learning approach to tree-based models.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Integrate advanced techniques like EWC/EWMA and Replay Mechanisms to further enhance model stability.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91491-4543-282E-27A3-05BEE3F946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6511-B4E3-A950-BDA8-A128575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ells Fargo Sans" panose="020B0503020203020204" pitchFamily="34" charset="0"/>
              </a:rPr>
              <a:t>Risks &amp; Considerations</a:t>
            </a:r>
            <a:br>
              <a:rPr lang="en-US" dirty="0">
                <a:latin typeface="Wells Fargo Sans" panose="020B0503020203020204" pitchFamily="34" charset="0"/>
              </a:rPr>
            </a:br>
            <a:br>
              <a:rPr lang="en-US" dirty="0">
                <a:latin typeface="Wells Fargo Sans" panose="020B0503020203020204" pitchFamily="34" charset="0"/>
              </a:rPr>
            </a:br>
            <a:endParaRPr lang="en-US" dirty="0">
              <a:latin typeface="Wells Fargo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7D95-8D97-5A5F-0A84-FA051728C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0363200" cy="4572000"/>
          </a:xfrm>
        </p:spPr>
        <p:txBody>
          <a:bodyPr/>
          <a:lstStyle/>
          <a:p>
            <a:r>
              <a:rPr lang="en-US" sz="1600" dirty="0">
                <a:latin typeface="Wells Fargo Sans" panose="020B0503020203020204" pitchFamily="34" charset="0"/>
              </a:rPr>
              <a:t>Catastrophic Forgetting: Incremental models may lose previous knowledge.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Sampling weights to handle Data Imbalance.</a:t>
            </a:r>
          </a:p>
          <a:p>
            <a:r>
              <a:rPr lang="en-US" sz="1600" dirty="0">
                <a:latin typeface="Wells Fargo Sans" panose="020B0503020203020204" pitchFamily="34" charset="0"/>
              </a:rPr>
              <a:t>Controlled learning rates for integrating new patterns.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83C3B-E680-5E50-F47D-81F8C6910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ls Fargo 2023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Arial"/>
          <a:buChar char="•"/>
          <a:defRPr sz="1800"/>
        </a:defPPr>
      </a:lstStyle>
    </a:txDef>
  </a:objectDefaults>
  <a:extraClrSchemeLst/>
  <a:custClrLst>
    <a:custClr name="Red">
      <a:srgbClr val="D71E28"/>
    </a:custClr>
    <a:custClr name="Yellow">
      <a:srgbClr val="FFD100"/>
    </a:custClr>
    <a:custClr name="Yellow Tint 1">
      <a:srgbClr val="FFDF4C"/>
    </a:custClr>
    <a:custClr name="Yellow Tint 2">
      <a:srgbClr val="FFE87F"/>
    </a:custClr>
    <a:custClr name="Yellow Tint 3">
      <a:srgbClr val="FFF1B2"/>
    </a:custClr>
    <a:custClr name="Yellow Tint 4">
      <a:srgbClr val="FFF8D9"/>
    </a:custClr>
    <a:custClr name="Gray 1">
      <a:srgbClr val="3B3331"/>
    </a:custClr>
    <a:custClr name="Gray 2">
      <a:srgbClr val="787070"/>
    </a:custClr>
    <a:custClr name="Gray 3">
      <a:srgbClr val="B5ADAD"/>
    </a:custClr>
    <a:custClr name="Gray 4">
      <a:srgbClr val="F4F0ED"/>
    </a:custClr>
    <a:custClr name="Coral Dark 2">
      <a:srgbClr val="87190A"/>
    </a:custClr>
    <a:custClr name="Coral Dark 1">
      <a:srgbClr val="B42D19"/>
    </a:custClr>
    <a:custClr name="Coral">
      <a:srgbClr val="D73F26"/>
    </a:custClr>
    <a:custClr name="Coral Light 1">
      <a:srgbClr val="FF755E"/>
    </a:custClr>
    <a:custClr name="Coral Light 2">
      <a:srgbClr val="FFB1A6"/>
    </a:custClr>
    <a:custClr name="Purple Dark 2">
      <a:srgbClr val="640A4B"/>
    </a:custClr>
    <a:custClr name="Purple Dark 1">
      <a:srgbClr val="871469"/>
    </a:custClr>
    <a:custClr name="Purple">
      <a:srgbClr val="AA1E87"/>
    </a:custClr>
    <a:custClr name="Purple Light 1">
      <a:srgbClr val="D169B8"/>
    </a:custClr>
    <a:custClr name="Purple Light 2">
      <a:srgbClr val="F2A5DC"/>
    </a:custClr>
    <a:custClr name="Orange Dark 2">
      <a:srgbClr val="873100"/>
    </a:custClr>
    <a:custClr name="Orange Dark 1">
      <a:srgbClr val="A93E00"/>
    </a:custClr>
    <a:custClr name="Orange">
      <a:srgbClr val="EB691E"/>
    </a:custClr>
    <a:custClr name="Orange Light 1">
      <a:srgbClr val="FF9657"/>
    </a:custClr>
    <a:custClr name="Orange Light 2">
      <a:srgbClr val="FFC5A3"/>
    </a:custClr>
    <a:custClr name="Indigo Dark 2">
      <a:srgbClr val="352B6B"/>
    </a:custClr>
    <a:custClr name="Indigo Dark 1">
      <a:srgbClr val="463782"/>
    </a:custClr>
    <a:custClr name="Indigo">
      <a:srgbClr val="5A469B"/>
    </a:custClr>
    <a:custClr name="Indigo Light 1">
      <a:srgbClr val="9A89D9"/>
    </a:custClr>
    <a:custClr name="Indigo Light 2">
      <a:srgbClr val="BFB3F2"/>
    </a:custClr>
    <a:custClr name="Pink Dark 2">
      <a:srgbClr val="6E142D"/>
    </a:custClr>
    <a:custClr name="Pink Dark 1">
      <a:srgbClr val="9B2341"/>
    </a:custClr>
    <a:custClr name="Pink">
      <a:srgbClr val="C83255"/>
    </a:custClr>
    <a:custClr name="Pink Light 1">
      <a:srgbClr val="F26D91"/>
    </a:custClr>
    <a:custClr name="Pink Light 2">
      <a:srgbClr val="FFA6BE"/>
    </a:custClr>
    <a:custClr name="Violet Dark 2">
      <a:srgbClr val="5A1E64"/>
    </a:custClr>
    <a:custClr name="Violet Dark 1">
      <a:srgbClr val="64287D"/>
    </a:custClr>
    <a:custClr name="Violet">
      <a:srgbClr val="823291"/>
    </a:custClr>
    <a:custClr name="Violet Light 1">
      <a:srgbClr val="BB70CC"/>
    </a:custClr>
    <a:custClr name="Violet Light 2">
      <a:srgbClr val="E5A2F2"/>
    </a:custClr>
    <a:custClr name="Indicator Green">
      <a:srgbClr val="178757"/>
    </a:custClr>
  </a:custClrLst>
  <a:extLst>
    <a:ext uri="{05A4C25C-085E-4340-85A3-A5531E510DB2}">
      <thm15:themeFamily xmlns:thm15="http://schemas.microsoft.com/office/thememl/2012/main" name="WF_PowerPoint_16x9_Arial_0424_a11y.pptx" id="{257F8889-7801-284D-804A-138C7FD1F253}" vid="{FC8AC42A-C477-514D-A356-7268261821E0}"/>
    </a:ext>
  </a:extLst>
</a:theme>
</file>

<file path=ppt/theme/theme2.xml><?xml version="1.0" encoding="utf-8"?>
<a:theme xmlns:a="http://schemas.openxmlformats.org/drawingml/2006/main" name="Wells Fargo 2020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Arial"/>
          <a:buChar char="•"/>
          <a:defRPr sz="1800"/>
        </a:defPPr>
      </a:lstStyle>
    </a:txDef>
  </a:objectDefaults>
  <a:extraClrSchemeLst/>
  <a:custClrLst>
    <a:custClr name="Red">
      <a:srgbClr val="D71E28"/>
    </a:custClr>
    <a:custClr name="Yellow">
      <a:srgbClr val="FFD100"/>
    </a:custClr>
    <a:custClr name="Yellow Tint 1">
      <a:srgbClr val="FFDF4C"/>
    </a:custClr>
    <a:custClr name="Yellow Tint 2">
      <a:srgbClr val="FFE87F"/>
    </a:custClr>
    <a:custClr name="Yellow Tint 3">
      <a:srgbClr val="FFF1B2"/>
    </a:custClr>
    <a:custClr name="Yellow Tint 4">
      <a:srgbClr val="FFF8D9"/>
    </a:custClr>
    <a:custClr name="Gray 1">
      <a:srgbClr val="3B3331"/>
    </a:custClr>
    <a:custClr name="Gray 2">
      <a:srgbClr val="787070"/>
    </a:custClr>
    <a:custClr name="Gray 3">
      <a:srgbClr val="B5ADAD"/>
    </a:custClr>
    <a:custClr name="Gray 4">
      <a:srgbClr val="F4F0ED"/>
    </a:custClr>
    <a:custClr name="Coral Dark 2">
      <a:srgbClr val="87190A"/>
    </a:custClr>
    <a:custClr name="Coral Dark 1">
      <a:srgbClr val="B42D19"/>
    </a:custClr>
    <a:custClr name="Coral">
      <a:srgbClr val="D73F26"/>
    </a:custClr>
    <a:custClr name="Coral Light 1">
      <a:srgbClr val="FF755E"/>
    </a:custClr>
    <a:custClr name="Coral Light 2">
      <a:srgbClr val="FFB1A6"/>
    </a:custClr>
    <a:custClr name="Purple Dark 2">
      <a:srgbClr val="640A4B"/>
    </a:custClr>
    <a:custClr name="Purple Dark 1">
      <a:srgbClr val="871469"/>
    </a:custClr>
    <a:custClr name="Purple">
      <a:srgbClr val="AA1E87"/>
    </a:custClr>
    <a:custClr name="Purple Light 1">
      <a:srgbClr val="D169B8"/>
    </a:custClr>
    <a:custClr name="Purple Light 2">
      <a:srgbClr val="F2A5DC"/>
    </a:custClr>
    <a:custClr name="Orange Dark 2">
      <a:srgbClr val="873100"/>
    </a:custClr>
    <a:custClr name="Orange Dark 1">
      <a:srgbClr val="A93E00"/>
    </a:custClr>
    <a:custClr name="Orange">
      <a:srgbClr val="EB691E"/>
    </a:custClr>
    <a:custClr name="Orange Light 1">
      <a:srgbClr val="FF9657"/>
    </a:custClr>
    <a:custClr name="Orange Light 2">
      <a:srgbClr val="FFC5A3"/>
    </a:custClr>
    <a:custClr name="Indigo Dark 2">
      <a:srgbClr val="352B6B"/>
    </a:custClr>
    <a:custClr name="Indigo Dark 1">
      <a:srgbClr val="463782"/>
    </a:custClr>
    <a:custClr name="Indigo">
      <a:srgbClr val="5A469B"/>
    </a:custClr>
    <a:custClr name="Indigo Light 1">
      <a:srgbClr val="9A89D9"/>
    </a:custClr>
    <a:custClr name="Indigo Light 2">
      <a:srgbClr val="BFB3F2"/>
    </a:custClr>
    <a:custClr name="Pink Dark 2">
      <a:srgbClr val="6E142D"/>
    </a:custClr>
    <a:custClr name="Pink Dark 1">
      <a:srgbClr val="9B2341"/>
    </a:custClr>
    <a:custClr name="Pink">
      <a:srgbClr val="C83255"/>
    </a:custClr>
    <a:custClr name="Pink Light 1">
      <a:srgbClr val="F26D91"/>
    </a:custClr>
    <a:custClr name="Pink Light 2">
      <a:srgbClr val="FFA6BE"/>
    </a:custClr>
    <a:custClr name="Violet Dark 2">
      <a:srgbClr val="5A1E64"/>
    </a:custClr>
    <a:custClr name="Violet Dark 1">
      <a:srgbClr val="64287D"/>
    </a:custClr>
    <a:custClr name="Violet">
      <a:srgbClr val="823291"/>
    </a:custClr>
    <a:custClr name="Violet Light 1">
      <a:srgbClr val="BB70CC"/>
    </a:custClr>
    <a:custClr name="Violet Light 2">
      <a:srgbClr val="E5A2F2"/>
    </a:custClr>
    <a:custClr name="Indicator Green">
      <a:srgbClr val="178757"/>
    </a:custClr>
  </a:custClrLst>
</a:theme>
</file>

<file path=ppt/theme/theme3.xml><?xml version="1.0" encoding="utf-8"?>
<a:theme xmlns:a="http://schemas.openxmlformats.org/drawingml/2006/main" name="Wells Fargo 2020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Arial"/>
          <a:buChar char="•"/>
          <a:defRPr sz="1800"/>
        </a:defPPr>
      </a:lstStyle>
    </a:txDef>
  </a:objectDefaults>
  <a:extraClrSchemeLst/>
  <a:custClrLst>
    <a:custClr name="Red">
      <a:srgbClr val="D71E28"/>
    </a:custClr>
    <a:custClr name="Yellow">
      <a:srgbClr val="FFD100"/>
    </a:custClr>
    <a:custClr name="Yellow Tint 1">
      <a:srgbClr val="FFDF4C"/>
    </a:custClr>
    <a:custClr name="Yellow Tint 2">
      <a:srgbClr val="FFE87F"/>
    </a:custClr>
    <a:custClr name="Yellow Tint 3">
      <a:srgbClr val="FFF1B2"/>
    </a:custClr>
    <a:custClr name="Yellow Tint 4">
      <a:srgbClr val="FFF8D9"/>
    </a:custClr>
    <a:custClr name="Gray 1">
      <a:srgbClr val="3B3331"/>
    </a:custClr>
    <a:custClr name="Gray 2">
      <a:srgbClr val="787070"/>
    </a:custClr>
    <a:custClr name="Gray 3">
      <a:srgbClr val="B5ADAD"/>
    </a:custClr>
    <a:custClr name="Gray 4">
      <a:srgbClr val="F4F0ED"/>
    </a:custClr>
    <a:custClr name="Coral Dark 2">
      <a:srgbClr val="87190A"/>
    </a:custClr>
    <a:custClr name="Coral Dark 1">
      <a:srgbClr val="B42D19"/>
    </a:custClr>
    <a:custClr name="Coral">
      <a:srgbClr val="D73F26"/>
    </a:custClr>
    <a:custClr name="Coral Light 1">
      <a:srgbClr val="FF755E"/>
    </a:custClr>
    <a:custClr name="Coral Light 2">
      <a:srgbClr val="FFB1A6"/>
    </a:custClr>
    <a:custClr name="Purple Dark 2">
      <a:srgbClr val="640A4B"/>
    </a:custClr>
    <a:custClr name="Purple Dark 1">
      <a:srgbClr val="871469"/>
    </a:custClr>
    <a:custClr name="Purple">
      <a:srgbClr val="AA1E87"/>
    </a:custClr>
    <a:custClr name="Purple Light 1">
      <a:srgbClr val="D169B8"/>
    </a:custClr>
    <a:custClr name="Purple Light 2">
      <a:srgbClr val="F2A5DC"/>
    </a:custClr>
    <a:custClr name="Orange Dark 2">
      <a:srgbClr val="873100"/>
    </a:custClr>
    <a:custClr name="Orange Dark 1">
      <a:srgbClr val="A93E00"/>
    </a:custClr>
    <a:custClr name="Orange">
      <a:srgbClr val="EB691E"/>
    </a:custClr>
    <a:custClr name="Orange Light 1">
      <a:srgbClr val="FF9657"/>
    </a:custClr>
    <a:custClr name="Orange Light 2">
      <a:srgbClr val="FFC5A3"/>
    </a:custClr>
    <a:custClr name="Indigo Dark 2">
      <a:srgbClr val="352B6B"/>
    </a:custClr>
    <a:custClr name="Indigo Dark 1">
      <a:srgbClr val="463782"/>
    </a:custClr>
    <a:custClr name="Indigo">
      <a:srgbClr val="5A469B"/>
    </a:custClr>
    <a:custClr name="Indigo Light 1">
      <a:srgbClr val="9A89D9"/>
    </a:custClr>
    <a:custClr name="Indigo Light 2">
      <a:srgbClr val="BFB3F2"/>
    </a:custClr>
    <a:custClr name="Pink Dark 2">
      <a:srgbClr val="6E142D"/>
    </a:custClr>
    <a:custClr name="Pink Dark 1">
      <a:srgbClr val="9B2341"/>
    </a:custClr>
    <a:custClr name="Pink">
      <a:srgbClr val="C83255"/>
    </a:custClr>
    <a:custClr name="Pink Light 1">
      <a:srgbClr val="F26D91"/>
    </a:custClr>
    <a:custClr name="Pink Light 2">
      <a:srgbClr val="FFA6BE"/>
    </a:custClr>
    <a:custClr name="Violet Dark 2">
      <a:srgbClr val="5A1E64"/>
    </a:custClr>
    <a:custClr name="Violet Dark 1">
      <a:srgbClr val="64287D"/>
    </a:custClr>
    <a:custClr name="Violet">
      <a:srgbClr val="823291"/>
    </a:custClr>
    <a:custClr name="Violet Light 1">
      <a:srgbClr val="BB70CC"/>
    </a:custClr>
    <a:custClr name="Violet Light 2">
      <a:srgbClr val="E5A2F2"/>
    </a:custClr>
    <a:custClr name="Indicator Green">
      <a:srgbClr val="17875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WF_PowerPoint_16x9_Arial_0424_a11y</Template>
  <TotalTime>0</TotalTime>
  <Words>534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Wells Fargo Sans</vt:lpstr>
      <vt:lpstr>Wells Fargo 2023</vt:lpstr>
      <vt:lpstr>Dynamic Training for Fraud Detection Models</vt:lpstr>
      <vt:lpstr>Agenda</vt:lpstr>
      <vt:lpstr>Problem Statement and Goal   </vt:lpstr>
      <vt:lpstr>Model Architecture</vt:lpstr>
      <vt:lpstr>Data Details </vt:lpstr>
      <vt:lpstr>Approach </vt:lpstr>
      <vt:lpstr>Key Observations &amp; Recommendations   </vt:lpstr>
      <vt:lpstr>Next Steps </vt:lpstr>
      <vt:lpstr>Risks &amp; Considerations 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Rubyat, Hridita</dc:creator>
  <cp:keywords/>
  <dc:description/>
  <cp:lastModifiedBy>Rubyat, Hridita</cp:lastModifiedBy>
  <cp:revision>17</cp:revision>
  <cp:lastPrinted>2018-10-13T23:11:53Z</cp:lastPrinted>
  <dcterms:created xsi:type="dcterms:W3CDTF">2025-03-06T18:52:17Z</dcterms:created>
  <dcterms:modified xsi:type="dcterms:W3CDTF">2025-03-11T19:34:02Z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9c9bcd-f315-4c3b-87a0-7682e230e7e4_Enabled">
    <vt:lpwstr>true</vt:lpwstr>
  </property>
  <property fmtid="{D5CDD505-2E9C-101B-9397-08002B2CF9AE}" pid="3" name="MSIP_Label_1f9c9bcd-f315-4c3b-87a0-7682e230e7e4_SetDate">
    <vt:lpwstr>2025-03-07T02:59:09Z</vt:lpwstr>
  </property>
  <property fmtid="{D5CDD505-2E9C-101B-9397-08002B2CF9AE}" pid="4" name="MSIP_Label_1f9c9bcd-f315-4c3b-87a0-7682e230e7e4_Method">
    <vt:lpwstr>Privileged</vt:lpwstr>
  </property>
  <property fmtid="{D5CDD505-2E9C-101B-9397-08002B2CF9AE}" pid="5" name="MSIP_Label_1f9c9bcd-f315-4c3b-87a0-7682e230e7e4_Name">
    <vt:lpwstr>Internal Use</vt:lpwstr>
  </property>
  <property fmtid="{D5CDD505-2E9C-101B-9397-08002B2CF9AE}" pid="6" name="MSIP_Label_1f9c9bcd-f315-4c3b-87a0-7682e230e7e4_SiteId">
    <vt:lpwstr>e122af3c-4c68-4e49-9c52-4ae1e25e91ae</vt:lpwstr>
  </property>
  <property fmtid="{D5CDD505-2E9C-101B-9397-08002B2CF9AE}" pid="7" name="MSIP_Label_1f9c9bcd-f315-4c3b-87a0-7682e230e7e4_ActionId">
    <vt:lpwstr>050bdcfc-a97f-4698-9b8a-cb955f8fc5b6</vt:lpwstr>
  </property>
  <property fmtid="{D5CDD505-2E9C-101B-9397-08002B2CF9AE}" pid="8" name="MSIP_Label_1f9c9bcd-f315-4c3b-87a0-7682e230e7e4_ContentBits">
    <vt:lpwstr>0</vt:lpwstr>
  </property>
</Properties>
</file>