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Maven Pro" pitchFamily="2" charset="77"/>
      <p:regular r:id="rId19"/>
      <p:bold r:id="rId20"/>
    </p:embeddedFont>
    <p:embeddedFont>
      <p:font typeface="Nunito" pitchFamily="2" charset="77"/>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8"/>
  </p:normalViewPr>
  <p:slideViewPr>
    <p:cSldViewPr snapToGrid="0">
      <p:cViewPr varScale="1">
        <p:scale>
          <a:sx n="151" d="100"/>
          <a:sy n="151" d="100"/>
        </p:scale>
        <p:origin x="52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19b1e36319a_0_6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19b1e36319a_0_6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
                <a:solidFill>
                  <a:schemeClr val="dk1"/>
                </a:solidFill>
              </a:rPr>
              <a:t>Although our initial model accuracies are extremely high, this because of the class imbalance in our data. You can see from this graph that the majority of the data belongs to the 0 class. This leads our model to create a bias that may only work on this set of data because the majority of our data belongs to the 0 class, but not with other sets of data. To prevent bias in our results or overfitting, we resampled our data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9b1e36319a_0_7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9b1e36319a_0_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9dad441584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19dad441584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9dad441584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19dad44158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9dad441584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9dad441584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9b1e36319a_0_7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19b1e36319a_0_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9b1e36319a_0_7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9b1e36319a_0_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9b1e36319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9b1e36319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9dad441584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9dad44158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9b1e36319a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9b1e36319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These are just some count plots I made. Feel free to use them :D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9b1e36319a_0_7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19b1e36319a_0_7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9dad441584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19dad44158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9dad441584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9dad44158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9b1e36319a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9b1e36319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Since our data is categorical, we first chose to run a logistic regression mode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9b1e36319a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9b1e36319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Oversampling is a process htat involves randomly selecting examples from a minority class and adding them to the training data set. This helps adjust the overall class distribution of the dataset. We used SMOTE or synthetic minority oversampling technique to resample our data.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685AD"/>
        </a:soli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536350"/>
            <a:ext cx="3747900" cy="1825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3200">
                <a:latin typeface="Nunito"/>
                <a:ea typeface="Nunito"/>
                <a:cs typeface="Nunito"/>
                <a:sym typeface="Nunito"/>
              </a:rPr>
              <a:t>Credit Card Approval Project</a:t>
            </a:r>
            <a:endParaRPr sz="2900">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Distribution After Balancing</a:t>
            </a:r>
            <a:endParaRPr/>
          </a:p>
        </p:txBody>
      </p:sp>
      <p:sp>
        <p:nvSpPr>
          <p:cNvPr id="351" name="Google Shape;351;p22"/>
          <p:cNvSpPr txBox="1"/>
          <p:nvPr/>
        </p:nvSpPr>
        <p:spPr>
          <a:xfrm>
            <a:off x="3584900" y="2387100"/>
            <a:ext cx="7611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a:solidFill>
                  <a:schemeClr val="lt1"/>
                </a:solidFill>
                <a:latin typeface="Nunito"/>
                <a:ea typeface="Nunito"/>
                <a:cs typeface="Nunito"/>
                <a:sym typeface="Nunito"/>
              </a:rPr>
              <a:t>24712</a:t>
            </a:r>
            <a:endParaRPr sz="1200" b="1">
              <a:solidFill>
                <a:schemeClr val="lt1"/>
              </a:solidFill>
              <a:latin typeface="Nunito"/>
              <a:ea typeface="Nunito"/>
              <a:cs typeface="Nunito"/>
              <a:sym typeface="Nunito"/>
            </a:endParaRPr>
          </a:p>
        </p:txBody>
      </p:sp>
      <p:sp>
        <p:nvSpPr>
          <p:cNvPr id="352" name="Google Shape;352;p22"/>
          <p:cNvSpPr txBox="1"/>
          <p:nvPr/>
        </p:nvSpPr>
        <p:spPr>
          <a:xfrm>
            <a:off x="5634050" y="3066175"/>
            <a:ext cx="7611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a:solidFill>
                  <a:schemeClr val="dk2"/>
                </a:solidFill>
                <a:latin typeface="Nunito"/>
                <a:ea typeface="Nunito"/>
                <a:cs typeface="Nunito"/>
                <a:sym typeface="Nunito"/>
              </a:rPr>
              <a:t>422</a:t>
            </a:r>
            <a:endParaRPr sz="1200" b="1">
              <a:solidFill>
                <a:schemeClr val="dk2"/>
              </a:solidFill>
              <a:latin typeface="Nunito"/>
              <a:ea typeface="Nunito"/>
              <a:cs typeface="Nunito"/>
              <a:sym typeface="Nunito"/>
            </a:endParaRPr>
          </a:p>
        </p:txBody>
      </p:sp>
      <p:pic>
        <p:nvPicPr>
          <p:cNvPr id="353" name="Google Shape;353;p22"/>
          <p:cNvPicPr preferRelativeResize="0"/>
          <p:nvPr/>
        </p:nvPicPr>
        <p:blipFill>
          <a:blip r:embed="rId3">
            <a:alphaModFix/>
          </a:blip>
          <a:stretch>
            <a:fillRect/>
          </a:stretch>
        </p:blipFill>
        <p:spPr>
          <a:xfrm>
            <a:off x="846450" y="2212000"/>
            <a:ext cx="3390900" cy="1143000"/>
          </a:xfrm>
          <a:prstGeom prst="rect">
            <a:avLst/>
          </a:prstGeom>
          <a:noFill/>
          <a:ln>
            <a:noFill/>
          </a:ln>
        </p:spPr>
      </p:pic>
      <p:pic>
        <p:nvPicPr>
          <p:cNvPr id="354" name="Google Shape;354;p22"/>
          <p:cNvPicPr preferRelativeResize="0"/>
          <p:nvPr/>
        </p:nvPicPr>
        <p:blipFill>
          <a:blip r:embed="rId4">
            <a:alphaModFix/>
          </a:blip>
          <a:stretch>
            <a:fillRect/>
          </a:stretch>
        </p:blipFill>
        <p:spPr>
          <a:xfrm>
            <a:off x="4572000" y="1656525"/>
            <a:ext cx="3834950" cy="2305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5685AD"/>
        </a:solidFill>
        <a:effectLst/>
      </p:bgPr>
    </p:bg>
    <p:spTree>
      <p:nvGrpSpPr>
        <p:cNvPr id="1" name="Shape 358"/>
        <p:cNvGrpSpPr/>
        <p:nvPr/>
      </p:nvGrpSpPr>
      <p:grpSpPr>
        <a:xfrm>
          <a:off x="0" y="0"/>
          <a:ext cx="0" cy="0"/>
          <a:chOff x="0" y="0"/>
          <a:chExt cx="0" cy="0"/>
        </a:xfrm>
      </p:grpSpPr>
      <p:sp>
        <p:nvSpPr>
          <p:cNvPr id="359" name="Google Shape;359;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lt1"/>
                </a:solidFill>
              </a:rPr>
              <a:t>Modeling Results</a:t>
            </a:r>
            <a:endParaRPr>
              <a:solidFill>
                <a:schemeClr val="lt1"/>
              </a:solidFill>
            </a:endParaRPr>
          </a:p>
        </p:txBody>
      </p:sp>
      <p:sp>
        <p:nvSpPr>
          <p:cNvPr id="360" name="Google Shape;360;p23"/>
          <p:cNvSpPr txBox="1"/>
          <p:nvPr/>
        </p:nvSpPr>
        <p:spPr>
          <a:xfrm>
            <a:off x="779088" y="1313475"/>
            <a:ext cx="3000000" cy="492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2000" b="1">
                <a:solidFill>
                  <a:schemeClr val="lt1"/>
                </a:solidFill>
                <a:latin typeface="Nunito"/>
                <a:ea typeface="Nunito"/>
                <a:cs typeface="Nunito"/>
                <a:sym typeface="Nunito"/>
              </a:rPr>
              <a:t>Logistic Regression BB</a:t>
            </a:r>
            <a:endParaRPr sz="2000" b="1">
              <a:solidFill>
                <a:schemeClr val="lt1"/>
              </a:solidFill>
              <a:latin typeface="Nunito"/>
              <a:ea typeface="Nunito"/>
              <a:cs typeface="Nunito"/>
              <a:sym typeface="Nunito"/>
            </a:endParaRPr>
          </a:p>
        </p:txBody>
      </p:sp>
      <p:sp>
        <p:nvSpPr>
          <p:cNvPr id="361" name="Google Shape;361;p23"/>
          <p:cNvSpPr txBox="1"/>
          <p:nvPr/>
        </p:nvSpPr>
        <p:spPr>
          <a:xfrm>
            <a:off x="5334300" y="1313475"/>
            <a:ext cx="3000000" cy="492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2000" b="1">
                <a:solidFill>
                  <a:schemeClr val="lt1"/>
                </a:solidFill>
                <a:latin typeface="Nunito"/>
                <a:ea typeface="Nunito"/>
                <a:cs typeface="Nunito"/>
                <a:sym typeface="Nunito"/>
              </a:rPr>
              <a:t>Logistic Regression AB</a:t>
            </a:r>
            <a:endParaRPr sz="2000" b="1">
              <a:solidFill>
                <a:schemeClr val="lt1"/>
              </a:solidFill>
              <a:latin typeface="Nunito"/>
              <a:ea typeface="Nunito"/>
              <a:cs typeface="Nunito"/>
              <a:sym typeface="Nunito"/>
            </a:endParaRPr>
          </a:p>
        </p:txBody>
      </p:sp>
      <p:pic>
        <p:nvPicPr>
          <p:cNvPr id="362" name="Google Shape;362;p23"/>
          <p:cNvPicPr preferRelativeResize="0"/>
          <p:nvPr/>
        </p:nvPicPr>
        <p:blipFill>
          <a:blip r:embed="rId3">
            <a:alphaModFix/>
          </a:blip>
          <a:stretch>
            <a:fillRect/>
          </a:stretch>
        </p:blipFill>
        <p:spPr>
          <a:xfrm>
            <a:off x="440775" y="1976400"/>
            <a:ext cx="3676650" cy="2533650"/>
          </a:xfrm>
          <a:prstGeom prst="rect">
            <a:avLst/>
          </a:prstGeom>
          <a:noFill/>
          <a:ln>
            <a:noFill/>
          </a:ln>
        </p:spPr>
      </p:pic>
      <p:pic>
        <p:nvPicPr>
          <p:cNvPr id="363" name="Google Shape;363;p23"/>
          <p:cNvPicPr preferRelativeResize="0"/>
          <p:nvPr/>
        </p:nvPicPr>
        <p:blipFill>
          <a:blip r:embed="rId4">
            <a:alphaModFix/>
          </a:blip>
          <a:stretch>
            <a:fillRect/>
          </a:stretch>
        </p:blipFill>
        <p:spPr>
          <a:xfrm>
            <a:off x="4898338" y="1966875"/>
            <a:ext cx="3871925" cy="2552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5685AD"/>
        </a:solidFill>
        <a:effectLst/>
      </p:bgPr>
    </p:bg>
    <p:spTree>
      <p:nvGrpSpPr>
        <p:cNvPr id="1" name="Shape 367"/>
        <p:cNvGrpSpPr/>
        <p:nvPr/>
      </p:nvGrpSpPr>
      <p:grpSpPr>
        <a:xfrm>
          <a:off x="0" y="0"/>
          <a:ext cx="0" cy="0"/>
          <a:chOff x="0" y="0"/>
          <a:chExt cx="0" cy="0"/>
        </a:xfrm>
      </p:grpSpPr>
      <p:sp>
        <p:nvSpPr>
          <p:cNvPr id="368" name="Google Shape;368;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lt1"/>
                </a:solidFill>
              </a:rPr>
              <a:t>Modeling Results </a:t>
            </a:r>
            <a:endParaRPr>
              <a:solidFill>
                <a:schemeClr val="lt1"/>
              </a:solidFill>
            </a:endParaRPr>
          </a:p>
        </p:txBody>
      </p:sp>
      <p:sp>
        <p:nvSpPr>
          <p:cNvPr id="369" name="Google Shape;369;p24"/>
          <p:cNvSpPr txBox="1"/>
          <p:nvPr/>
        </p:nvSpPr>
        <p:spPr>
          <a:xfrm>
            <a:off x="779088" y="1313475"/>
            <a:ext cx="3000000" cy="492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2000" b="1">
                <a:solidFill>
                  <a:schemeClr val="lt1"/>
                </a:solidFill>
                <a:latin typeface="Nunito"/>
                <a:ea typeface="Nunito"/>
                <a:cs typeface="Nunito"/>
                <a:sym typeface="Nunito"/>
              </a:rPr>
              <a:t>Decision Tree BB</a:t>
            </a:r>
            <a:endParaRPr sz="2000" b="1">
              <a:solidFill>
                <a:schemeClr val="lt1"/>
              </a:solidFill>
              <a:latin typeface="Nunito"/>
              <a:ea typeface="Nunito"/>
              <a:cs typeface="Nunito"/>
              <a:sym typeface="Nunito"/>
            </a:endParaRPr>
          </a:p>
        </p:txBody>
      </p:sp>
      <p:sp>
        <p:nvSpPr>
          <p:cNvPr id="370" name="Google Shape;370;p24"/>
          <p:cNvSpPr txBox="1"/>
          <p:nvPr/>
        </p:nvSpPr>
        <p:spPr>
          <a:xfrm>
            <a:off x="5334300" y="1313475"/>
            <a:ext cx="3000000" cy="492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2000" b="1">
                <a:solidFill>
                  <a:schemeClr val="lt1"/>
                </a:solidFill>
                <a:latin typeface="Nunito"/>
                <a:ea typeface="Nunito"/>
                <a:cs typeface="Nunito"/>
                <a:sym typeface="Nunito"/>
              </a:rPr>
              <a:t>Decision Tree AB</a:t>
            </a:r>
            <a:endParaRPr sz="2000" b="1">
              <a:solidFill>
                <a:schemeClr val="lt1"/>
              </a:solidFill>
              <a:latin typeface="Nunito"/>
              <a:ea typeface="Nunito"/>
              <a:cs typeface="Nunito"/>
              <a:sym typeface="Nunito"/>
            </a:endParaRPr>
          </a:p>
        </p:txBody>
      </p:sp>
      <p:pic>
        <p:nvPicPr>
          <p:cNvPr id="371" name="Google Shape;371;p24"/>
          <p:cNvPicPr preferRelativeResize="0"/>
          <p:nvPr/>
        </p:nvPicPr>
        <p:blipFill>
          <a:blip r:embed="rId3">
            <a:alphaModFix/>
          </a:blip>
          <a:stretch>
            <a:fillRect/>
          </a:stretch>
        </p:blipFill>
        <p:spPr>
          <a:xfrm>
            <a:off x="4679325" y="1966875"/>
            <a:ext cx="4228875" cy="2552700"/>
          </a:xfrm>
          <a:prstGeom prst="rect">
            <a:avLst/>
          </a:prstGeom>
          <a:noFill/>
          <a:ln>
            <a:noFill/>
          </a:ln>
        </p:spPr>
      </p:pic>
      <p:pic>
        <p:nvPicPr>
          <p:cNvPr id="372" name="Google Shape;372;p24"/>
          <p:cNvPicPr preferRelativeResize="0"/>
          <p:nvPr/>
        </p:nvPicPr>
        <p:blipFill>
          <a:blip r:embed="rId4">
            <a:alphaModFix/>
          </a:blip>
          <a:stretch>
            <a:fillRect/>
          </a:stretch>
        </p:blipFill>
        <p:spPr>
          <a:xfrm>
            <a:off x="226463" y="1985925"/>
            <a:ext cx="4105275" cy="2514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5685AD"/>
        </a:solidFill>
        <a:effectLst/>
      </p:bgPr>
    </p:bg>
    <p:spTree>
      <p:nvGrpSpPr>
        <p:cNvPr id="1" name="Shape 376"/>
        <p:cNvGrpSpPr/>
        <p:nvPr/>
      </p:nvGrpSpPr>
      <p:grpSpPr>
        <a:xfrm>
          <a:off x="0" y="0"/>
          <a:ext cx="0" cy="0"/>
          <a:chOff x="0" y="0"/>
          <a:chExt cx="0" cy="0"/>
        </a:xfrm>
      </p:grpSpPr>
      <p:sp>
        <p:nvSpPr>
          <p:cNvPr id="377" name="Google Shape;377;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lt1"/>
                </a:solidFill>
              </a:rPr>
              <a:t>Modeling Results</a:t>
            </a:r>
            <a:endParaRPr>
              <a:solidFill>
                <a:schemeClr val="lt1"/>
              </a:solidFill>
            </a:endParaRPr>
          </a:p>
        </p:txBody>
      </p:sp>
      <p:sp>
        <p:nvSpPr>
          <p:cNvPr id="378" name="Google Shape;378;p25"/>
          <p:cNvSpPr txBox="1"/>
          <p:nvPr/>
        </p:nvSpPr>
        <p:spPr>
          <a:xfrm>
            <a:off x="5321250" y="1479975"/>
            <a:ext cx="3000000" cy="492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2000" b="1">
                <a:solidFill>
                  <a:schemeClr val="lt1"/>
                </a:solidFill>
                <a:latin typeface="Nunito"/>
                <a:ea typeface="Nunito"/>
                <a:cs typeface="Nunito"/>
                <a:sym typeface="Nunito"/>
              </a:rPr>
              <a:t>Random Forest AB</a:t>
            </a:r>
            <a:endParaRPr sz="2000" b="1">
              <a:solidFill>
                <a:schemeClr val="lt1"/>
              </a:solidFill>
              <a:latin typeface="Nunito"/>
              <a:ea typeface="Nunito"/>
              <a:cs typeface="Nunito"/>
              <a:sym typeface="Nunito"/>
            </a:endParaRPr>
          </a:p>
        </p:txBody>
      </p:sp>
      <p:sp>
        <p:nvSpPr>
          <p:cNvPr id="379" name="Google Shape;379;p25"/>
          <p:cNvSpPr txBox="1"/>
          <p:nvPr/>
        </p:nvSpPr>
        <p:spPr>
          <a:xfrm>
            <a:off x="681975" y="1479975"/>
            <a:ext cx="3000000" cy="492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2000" b="1">
                <a:solidFill>
                  <a:schemeClr val="lt1"/>
                </a:solidFill>
                <a:latin typeface="Nunito"/>
                <a:ea typeface="Nunito"/>
                <a:cs typeface="Nunito"/>
                <a:sym typeface="Nunito"/>
              </a:rPr>
              <a:t>Random Forest BB</a:t>
            </a:r>
            <a:endParaRPr sz="2000" b="1">
              <a:solidFill>
                <a:schemeClr val="lt1"/>
              </a:solidFill>
              <a:latin typeface="Nunito"/>
              <a:ea typeface="Nunito"/>
              <a:cs typeface="Nunito"/>
              <a:sym typeface="Nunito"/>
            </a:endParaRPr>
          </a:p>
        </p:txBody>
      </p:sp>
      <p:pic>
        <p:nvPicPr>
          <p:cNvPr id="380" name="Google Shape;380;p25"/>
          <p:cNvPicPr preferRelativeResize="0"/>
          <p:nvPr/>
        </p:nvPicPr>
        <p:blipFill>
          <a:blip r:embed="rId3">
            <a:alphaModFix/>
          </a:blip>
          <a:stretch>
            <a:fillRect/>
          </a:stretch>
        </p:blipFill>
        <p:spPr>
          <a:xfrm>
            <a:off x="322700" y="1924950"/>
            <a:ext cx="4143375" cy="2590800"/>
          </a:xfrm>
          <a:prstGeom prst="rect">
            <a:avLst/>
          </a:prstGeom>
          <a:noFill/>
          <a:ln>
            <a:noFill/>
          </a:ln>
        </p:spPr>
      </p:pic>
      <p:pic>
        <p:nvPicPr>
          <p:cNvPr id="381" name="Google Shape;381;p25"/>
          <p:cNvPicPr preferRelativeResize="0"/>
          <p:nvPr/>
        </p:nvPicPr>
        <p:blipFill>
          <a:blip r:embed="rId4">
            <a:alphaModFix/>
          </a:blip>
          <a:stretch>
            <a:fillRect/>
          </a:stretch>
        </p:blipFill>
        <p:spPr>
          <a:xfrm>
            <a:off x="4687650" y="1972575"/>
            <a:ext cx="4267200" cy="2495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5685AD"/>
        </a:solidFill>
        <a:effectLst/>
      </p:bgPr>
    </p:bg>
    <p:spTree>
      <p:nvGrpSpPr>
        <p:cNvPr id="1" name="Shape 385"/>
        <p:cNvGrpSpPr/>
        <p:nvPr/>
      </p:nvGrpSpPr>
      <p:grpSpPr>
        <a:xfrm>
          <a:off x="0" y="0"/>
          <a:ext cx="0" cy="0"/>
          <a:chOff x="0" y="0"/>
          <a:chExt cx="0" cy="0"/>
        </a:xfrm>
      </p:grpSpPr>
      <p:sp>
        <p:nvSpPr>
          <p:cNvPr id="386" name="Google Shape;386;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lt1"/>
                </a:solidFill>
              </a:rPr>
              <a:t>Modeling Results </a:t>
            </a:r>
            <a:endParaRPr>
              <a:solidFill>
                <a:schemeClr val="lt1"/>
              </a:solidFill>
            </a:endParaRPr>
          </a:p>
        </p:txBody>
      </p:sp>
      <p:sp>
        <p:nvSpPr>
          <p:cNvPr id="387" name="Google Shape;387;p26"/>
          <p:cNvSpPr txBox="1"/>
          <p:nvPr/>
        </p:nvSpPr>
        <p:spPr>
          <a:xfrm>
            <a:off x="779102" y="1313475"/>
            <a:ext cx="3373800" cy="492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2000" b="1">
                <a:solidFill>
                  <a:schemeClr val="lt1"/>
                </a:solidFill>
                <a:latin typeface="Nunito"/>
                <a:ea typeface="Nunito"/>
                <a:cs typeface="Nunito"/>
                <a:sym typeface="Nunito"/>
              </a:rPr>
              <a:t>Gaussian Naive Bayes BB</a:t>
            </a:r>
            <a:endParaRPr sz="2000" b="1">
              <a:solidFill>
                <a:schemeClr val="lt1"/>
              </a:solidFill>
              <a:latin typeface="Nunito"/>
              <a:ea typeface="Nunito"/>
              <a:cs typeface="Nunito"/>
              <a:sym typeface="Nunito"/>
            </a:endParaRPr>
          </a:p>
        </p:txBody>
      </p:sp>
      <p:sp>
        <p:nvSpPr>
          <p:cNvPr id="388" name="Google Shape;388;p26"/>
          <p:cNvSpPr txBox="1"/>
          <p:nvPr/>
        </p:nvSpPr>
        <p:spPr>
          <a:xfrm>
            <a:off x="5334300" y="1313475"/>
            <a:ext cx="3285600" cy="10005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2000" b="1">
                <a:solidFill>
                  <a:schemeClr val="lt1"/>
                </a:solidFill>
                <a:latin typeface="Nunito"/>
                <a:ea typeface="Nunito"/>
                <a:cs typeface="Nunito"/>
                <a:sym typeface="Nunito"/>
              </a:rPr>
              <a:t>Gaussian Naive Bayes AB</a:t>
            </a:r>
            <a:endParaRPr sz="2000" b="1">
              <a:solidFill>
                <a:schemeClr val="lt1"/>
              </a:solidFill>
              <a:latin typeface="Nunito"/>
              <a:ea typeface="Nunito"/>
              <a:cs typeface="Nunito"/>
              <a:sym typeface="Nunito"/>
            </a:endParaRPr>
          </a:p>
          <a:p>
            <a:pPr marL="0" lvl="0" indent="0" algn="ctr" rtl="0">
              <a:lnSpc>
                <a:spcPct val="115000"/>
              </a:lnSpc>
              <a:spcBef>
                <a:spcPts val="1200"/>
              </a:spcBef>
              <a:spcAft>
                <a:spcPts val="1200"/>
              </a:spcAft>
              <a:buNone/>
            </a:pPr>
            <a:endParaRPr sz="2000" b="1">
              <a:solidFill>
                <a:schemeClr val="lt1"/>
              </a:solidFill>
              <a:latin typeface="Nunito"/>
              <a:ea typeface="Nunito"/>
              <a:cs typeface="Nunito"/>
              <a:sym typeface="Nunito"/>
            </a:endParaRPr>
          </a:p>
        </p:txBody>
      </p:sp>
      <p:pic>
        <p:nvPicPr>
          <p:cNvPr id="389" name="Google Shape;389;p26"/>
          <p:cNvPicPr preferRelativeResize="0"/>
          <p:nvPr/>
        </p:nvPicPr>
        <p:blipFill>
          <a:blip r:embed="rId3">
            <a:alphaModFix/>
          </a:blip>
          <a:stretch>
            <a:fillRect/>
          </a:stretch>
        </p:blipFill>
        <p:spPr>
          <a:xfrm>
            <a:off x="4572000" y="1933000"/>
            <a:ext cx="4267200" cy="2520083"/>
          </a:xfrm>
          <a:prstGeom prst="rect">
            <a:avLst/>
          </a:prstGeom>
          <a:noFill/>
          <a:ln>
            <a:noFill/>
          </a:ln>
        </p:spPr>
      </p:pic>
      <p:pic>
        <p:nvPicPr>
          <p:cNvPr id="390" name="Google Shape;390;p26"/>
          <p:cNvPicPr preferRelativeResize="0"/>
          <p:nvPr/>
        </p:nvPicPr>
        <p:blipFill>
          <a:blip r:embed="rId4">
            <a:alphaModFix/>
          </a:blip>
          <a:stretch>
            <a:fillRect/>
          </a:stretch>
        </p:blipFill>
        <p:spPr>
          <a:xfrm>
            <a:off x="321275" y="1923113"/>
            <a:ext cx="4143375" cy="253983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5685AD"/>
        </a:solidFill>
        <a:effectLst/>
      </p:bgPr>
    </p:bg>
    <p:spTree>
      <p:nvGrpSpPr>
        <p:cNvPr id="1" name="Shape 394"/>
        <p:cNvGrpSpPr/>
        <p:nvPr/>
      </p:nvGrpSpPr>
      <p:grpSpPr>
        <a:xfrm>
          <a:off x="0" y="0"/>
          <a:ext cx="0" cy="0"/>
          <a:chOff x="0" y="0"/>
          <a:chExt cx="0" cy="0"/>
        </a:xfrm>
      </p:grpSpPr>
      <p:sp>
        <p:nvSpPr>
          <p:cNvPr id="395" name="Google Shape;395;p27"/>
          <p:cNvSpPr txBox="1">
            <a:spLocks noGrp="1"/>
          </p:cNvSpPr>
          <p:nvPr>
            <p:ph type="title"/>
          </p:nvPr>
        </p:nvSpPr>
        <p:spPr>
          <a:xfrm>
            <a:off x="1570300" y="338300"/>
            <a:ext cx="5665800" cy="1201500"/>
          </a:xfrm>
          <a:prstGeom prst="rect">
            <a:avLst/>
          </a:prstGeom>
        </p:spPr>
        <p:txBody>
          <a:bodyPr spcFirstLastPara="1" wrap="square" lIns="91425" tIns="91425" rIns="91425" bIns="91425" anchor="ctr" anchorCtr="0">
            <a:normAutofit/>
          </a:bodyPr>
          <a:lstStyle/>
          <a:p>
            <a:pPr marL="0" lvl="0" indent="457200" algn="ctr" rtl="0">
              <a:spcBef>
                <a:spcPts val="0"/>
              </a:spcBef>
              <a:spcAft>
                <a:spcPts val="0"/>
              </a:spcAft>
              <a:buNone/>
            </a:pPr>
            <a:r>
              <a:rPr lang="en" sz="3000"/>
              <a:t>Best Model:</a:t>
            </a:r>
            <a:endParaRPr sz="3000"/>
          </a:p>
          <a:p>
            <a:pPr marL="0" lvl="0" indent="0" algn="ctr" rtl="0">
              <a:spcBef>
                <a:spcPts val="0"/>
              </a:spcBef>
              <a:spcAft>
                <a:spcPts val="0"/>
              </a:spcAft>
              <a:buNone/>
            </a:pPr>
            <a:r>
              <a:rPr lang="en" sz="2400" b="0">
                <a:latin typeface="Nunito"/>
                <a:ea typeface="Nunito"/>
                <a:cs typeface="Nunito"/>
                <a:sym typeface="Nunito"/>
              </a:rPr>
              <a:t>Decision Tree with Oversampling</a:t>
            </a:r>
            <a:endParaRPr sz="3000"/>
          </a:p>
        </p:txBody>
      </p:sp>
      <p:pic>
        <p:nvPicPr>
          <p:cNvPr id="396" name="Google Shape;396;p27"/>
          <p:cNvPicPr preferRelativeResize="0"/>
          <p:nvPr/>
        </p:nvPicPr>
        <p:blipFill>
          <a:blip r:embed="rId3">
            <a:alphaModFix/>
          </a:blip>
          <a:stretch>
            <a:fillRect/>
          </a:stretch>
        </p:blipFill>
        <p:spPr>
          <a:xfrm>
            <a:off x="1083825" y="2698475"/>
            <a:ext cx="3014220" cy="2086775"/>
          </a:xfrm>
          <a:prstGeom prst="rect">
            <a:avLst/>
          </a:prstGeom>
          <a:noFill/>
          <a:ln>
            <a:noFill/>
          </a:ln>
        </p:spPr>
      </p:pic>
      <p:pic>
        <p:nvPicPr>
          <p:cNvPr id="397" name="Google Shape;397;p27"/>
          <p:cNvPicPr preferRelativeResize="0"/>
          <p:nvPr/>
        </p:nvPicPr>
        <p:blipFill>
          <a:blip r:embed="rId4">
            <a:alphaModFix/>
          </a:blip>
          <a:stretch>
            <a:fillRect/>
          </a:stretch>
        </p:blipFill>
        <p:spPr>
          <a:xfrm>
            <a:off x="5143500" y="2726075"/>
            <a:ext cx="3014225" cy="2031575"/>
          </a:xfrm>
          <a:prstGeom prst="rect">
            <a:avLst/>
          </a:prstGeom>
          <a:noFill/>
          <a:ln>
            <a:noFill/>
          </a:ln>
        </p:spPr>
      </p:pic>
      <p:sp>
        <p:nvSpPr>
          <p:cNvPr id="398" name="Google Shape;398;p27"/>
          <p:cNvSpPr txBox="1"/>
          <p:nvPr/>
        </p:nvSpPr>
        <p:spPr>
          <a:xfrm>
            <a:off x="1053325" y="1667075"/>
            <a:ext cx="2849700" cy="17331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200" b="1">
                <a:solidFill>
                  <a:schemeClr val="lt1"/>
                </a:solidFill>
                <a:latin typeface="Nunito"/>
                <a:ea typeface="Nunito"/>
                <a:cs typeface="Nunito"/>
                <a:sym typeface="Nunito"/>
              </a:rPr>
              <a:t>Type I error rate BB: 21.29%</a:t>
            </a:r>
            <a:endParaRPr sz="1200" b="1">
              <a:solidFill>
                <a:schemeClr val="lt1"/>
              </a:solidFill>
              <a:latin typeface="Nunito"/>
              <a:ea typeface="Nunito"/>
              <a:cs typeface="Nunito"/>
              <a:sym typeface="Nunito"/>
            </a:endParaRPr>
          </a:p>
          <a:p>
            <a:pPr marL="0" lvl="0" indent="0" algn="ctr" rtl="0">
              <a:lnSpc>
                <a:spcPct val="115000"/>
              </a:lnSpc>
              <a:spcBef>
                <a:spcPts val="1200"/>
              </a:spcBef>
              <a:spcAft>
                <a:spcPts val="0"/>
              </a:spcAft>
              <a:buNone/>
            </a:pPr>
            <a:r>
              <a:rPr lang="en" sz="1200" b="1">
                <a:solidFill>
                  <a:schemeClr val="lt1"/>
                </a:solidFill>
                <a:latin typeface="Nunito"/>
                <a:ea typeface="Nunito"/>
                <a:cs typeface="Nunito"/>
                <a:sym typeface="Nunito"/>
              </a:rPr>
              <a:t>Type II error rate BB: 20.03%</a:t>
            </a:r>
            <a:endParaRPr sz="1200" b="1">
              <a:solidFill>
                <a:schemeClr val="lt1"/>
              </a:solidFill>
              <a:latin typeface="Nunito"/>
              <a:ea typeface="Nunito"/>
              <a:cs typeface="Nunito"/>
              <a:sym typeface="Nunito"/>
            </a:endParaRPr>
          </a:p>
          <a:p>
            <a:pPr marL="0" lvl="0" indent="0" algn="ctr" rtl="0">
              <a:lnSpc>
                <a:spcPct val="115000"/>
              </a:lnSpc>
              <a:spcBef>
                <a:spcPts val="1200"/>
              </a:spcBef>
              <a:spcAft>
                <a:spcPts val="0"/>
              </a:spcAft>
              <a:buNone/>
            </a:pPr>
            <a:endParaRPr sz="2000" b="1">
              <a:solidFill>
                <a:schemeClr val="lt1"/>
              </a:solidFill>
              <a:latin typeface="Nunito"/>
              <a:ea typeface="Nunito"/>
              <a:cs typeface="Nunito"/>
              <a:sym typeface="Nunito"/>
            </a:endParaRPr>
          </a:p>
          <a:p>
            <a:pPr marL="0" lvl="0" indent="0" algn="ctr" rtl="0">
              <a:lnSpc>
                <a:spcPct val="115000"/>
              </a:lnSpc>
              <a:spcBef>
                <a:spcPts val="1200"/>
              </a:spcBef>
              <a:spcAft>
                <a:spcPts val="1200"/>
              </a:spcAft>
              <a:buNone/>
            </a:pPr>
            <a:endParaRPr sz="2000" b="1">
              <a:solidFill>
                <a:schemeClr val="lt1"/>
              </a:solidFill>
              <a:latin typeface="Nunito"/>
              <a:ea typeface="Nunito"/>
              <a:cs typeface="Nunito"/>
              <a:sym typeface="Nunito"/>
            </a:endParaRPr>
          </a:p>
        </p:txBody>
      </p:sp>
      <p:sp>
        <p:nvSpPr>
          <p:cNvPr id="399" name="Google Shape;399;p27"/>
          <p:cNvSpPr txBox="1"/>
          <p:nvPr/>
        </p:nvSpPr>
        <p:spPr>
          <a:xfrm>
            <a:off x="4914575" y="1667075"/>
            <a:ext cx="3000000" cy="17331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200" b="1">
                <a:solidFill>
                  <a:schemeClr val="lt1"/>
                </a:solidFill>
                <a:latin typeface="Nunito"/>
                <a:ea typeface="Nunito"/>
                <a:cs typeface="Nunito"/>
                <a:sym typeface="Nunito"/>
              </a:rPr>
              <a:t>Type I error rate AB: 14.42%</a:t>
            </a:r>
            <a:endParaRPr sz="1200" b="1">
              <a:solidFill>
                <a:schemeClr val="lt1"/>
              </a:solidFill>
              <a:latin typeface="Nunito"/>
              <a:ea typeface="Nunito"/>
              <a:cs typeface="Nunito"/>
              <a:sym typeface="Nunito"/>
            </a:endParaRPr>
          </a:p>
          <a:p>
            <a:pPr marL="0" lvl="0" indent="0" algn="ctr" rtl="0">
              <a:lnSpc>
                <a:spcPct val="115000"/>
              </a:lnSpc>
              <a:spcBef>
                <a:spcPts val="1200"/>
              </a:spcBef>
              <a:spcAft>
                <a:spcPts val="0"/>
              </a:spcAft>
              <a:buNone/>
            </a:pPr>
            <a:r>
              <a:rPr lang="en" sz="1200" b="1">
                <a:solidFill>
                  <a:schemeClr val="lt1"/>
                </a:solidFill>
                <a:latin typeface="Nunito"/>
                <a:ea typeface="Nunito"/>
                <a:cs typeface="Nunito"/>
                <a:sym typeface="Nunito"/>
              </a:rPr>
              <a:t>Type II error rate AB: 15.95%</a:t>
            </a:r>
            <a:endParaRPr sz="1200" b="1">
              <a:solidFill>
                <a:schemeClr val="lt1"/>
              </a:solidFill>
              <a:latin typeface="Nunito"/>
              <a:ea typeface="Nunito"/>
              <a:cs typeface="Nunito"/>
              <a:sym typeface="Nunito"/>
            </a:endParaRPr>
          </a:p>
          <a:p>
            <a:pPr marL="0" lvl="0" indent="0" algn="ctr" rtl="0">
              <a:lnSpc>
                <a:spcPct val="115000"/>
              </a:lnSpc>
              <a:spcBef>
                <a:spcPts val="1200"/>
              </a:spcBef>
              <a:spcAft>
                <a:spcPts val="0"/>
              </a:spcAft>
              <a:buNone/>
            </a:pPr>
            <a:endParaRPr sz="2000" b="1">
              <a:solidFill>
                <a:schemeClr val="lt1"/>
              </a:solidFill>
              <a:latin typeface="Nunito"/>
              <a:ea typeface="Nunito"/>
              <a:cs typeface="Nunito"/>
              <a:sym typeface="Nunito"/>
            </a:endParaRPr>
          </a:p>
          <a:p>
            <a:pPr marL="0" lvl="0" indent="0" algn="ctr" rtl="0">
              <a:lnSpc>
                <a:spcPct val="115000"/>
              </a:lnSpc>
              <a:spcBef>
                <a:spcPts val="1200"/>
              </a:spcBef>
              <a:spcAft>
                <a:spcPts val="1200"/>
              </a:spcAft>
              <a:buNone/>
            </a:pPr>
            <a:endParaRPr sz="2000" b="1">
              <a:solidFill>
                <a:schemeClr val="lt1"/>
              </a:solidFill>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5685AD"/>
        </a:solidFill>
        <a:effectLst/>
      </p:bgPr>
    </p:bg>
    <p:spTree>
      <p:nvGrpSpPr>
        <p:cNvPr id="1" name="Shape 403"/>
        <p:cNvGrpSpPr/>
        <p:nvPr/>
      </p:nvGrpSpPr>
      <p:grpSpPr>
        <a:xfrm>
          <a:off x="0" y="0"/>
          <a:ext cx="0" cy="0"/>
          <a:chOff x="0" y="0"/>
          <a:chExt cx="0" cy="0"/>
        </a:xfrm>
      </p:grpSpPr>
      <p:sp>
        <p:nvSpPr>
          <p:cNvPr id="404" name="Google Shape;404;p2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lt1"/>
                </a:solidFill>
              </a:rPr>
              <a:t>Key Takeaways</a:t>
            </a:r>
            <a:endParaRPr>
              <a:solidFill>
                <a:schemeClr val="lt1"/>
              </a:solidFill>
            </a:endParaRPr>
          </a:p>
        </p:txBody>
      </p:sp>
      <p:sp>
        <p:nvSpPr>
          <p:cNvPr id="405" name="Google Shape;405;p28"/>
          <p:cNvSpPr txBox="1">
            <a:spLocks noGrp="1"/>
          </p:cNvSpPr>
          <p:nvPr>
            <p:ph type="body" idx="4294967295"/>
          </p:nvPr>
        </p:nvSpPr>
        <p:spPr>
          <a:xfrm>
            <a:off x="1134975" y="1597875"/>
            <a:ext cx="5167800" cy="28659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chemeClr val="lt1"/>
              </a:buClr>
              <a:buSzPts val="1700"/>
              <a:buChar char="-"/>
            </a:pPr>
            <a:r>
              <a:rPr lang="en" sz="1700">
                <a:solidFill>
                  <a:schemeClr val="lt1"/>
                </a:solidFill>
              </a:rPr>
              <a:t>Based on the correlation results, key factors to predict credit approval are Years of employment , Numbers of Children, Education Level, and Numbers of Family Members</a:t>
            </a:r>
            <a:endParaRPr sz="1700">
              <a:solidFill>
                <a:schemeClr val="lt1"/>
              </a:solidFill>
            </a:endParaRPr>
          </a:p>
          <a:p>
            <a:pPr marL="457200" lvl="0" indent="-336550" algn="l" rtl="0">
              <a:spcBef>
                <a:spcPts val="1000"/>
              </a:spcBef>
              <a:spcAft>
                <a:spcPts val="0"/>
              </a:spcAft>
              <a:buClr>
                <a:schemeClr val="lt1"/>
              </a:buClr>
              <a:buSzPts val="1700"/>
              <a:buChar char="-"/>
            </a:pPr>
            <a:r>
              <a:rPr lang="en" sz="1700">
                <a:solidFill>
                  <a:schemeClr val="lt1"/>
                </a:solidFill>
              </a:rPr>
              <a:t>Although models may seemingly perform well, you need to check for signs of overfitting</a:t>
            </a:r>
            <a:endParaRPr sz="1700">
              <a:solidFill>
                <a:schemeClr val="lt1"/>
              </a:solidFill>
            </a:endParaRPr>
          </a:p>
          <a:p>
            <a:pPr marL="914400" lvl="1" indent="-336550" algn="l" rtl="0">
              <a:spcBef>
                <a:spcPts val="1000"/>
              </a:spcBef>
              <a:spcAft>
                <a:spcPts val="0"/>
              </a:spcAft>
              <a:buClr>
                <a:schemeClr val="lt1"/>
              </a:buClr>
              <a:buSzPts val="1700"/>
              <a:buChar char="-"/>
            </a:pPr>
            <a:r>
              <a:rPr lang="en" sz="1700">
                <a:solidFill>
                  <a:schemeClr val="lt1"/>
                </a:solidFill>
              </a:rPr>
              <a:t>Class Imbalance</a:t>
            </a:r>
            <a:endParaRPr sz="1700">
              <a:solidFill>
                <a:schemeClr val="lt1"/>
              </a:solidFill>
            </a:endParaRPr>
          </a:p>
          <a:p>
            <a:pPr marL="457200" lvl="0" indent="-336550" algn="l" rtl="0">
              <a:spcBef>
                <a:spcPts val="1000"/>
              </a:spcBef>
              <a:spcAft>
                <a:spcPts val="1000"/>
              </a:spcAft>
              <a:buClr>
                <a:schemeClr val="lt1"/>
              </a:buClr>
              <a:buSzPts val="1700"/>
              <a:buChar char="-"/>
            </a:pPr>
            <a:r>
              <a:rPr lang="en" sz="1700">
                <a:solidFill>
                  <a:schemeClr val="lt1"/>
                </a:solidFill>
              </a:rPr>
              <a:t>Decision Tree with Oversampling was the best model to predict credit approval</a:t>
            </a:r>
            <a:endParaRPr sz="17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00"/>
                </a:solidFill>
              </a:rPr>
              <a:t>Business Implication</a:t>
            </a:r>
            <a:endParaRPr>
              <a:solidFill>
                <a:srgbClr val="000000"/>
              </a:solidFill>
            </a:endParaRPr>
          </a:p>
        </p:txBody>
      </p:sp>
      <p:sp>
        <p:nvSpPr>
          <p:cNvPr id="285" name="Google Shape;285;p14"/>
          <p:cNvSpPr txBox="1"/>
          <p:nvPr/>
        </p:nvSpPr>
        <p:spPr>
          <a:xfrm>
            <a:off x="1056750" y="1512300"/>
            <a:ext cx="7647000" cy="49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000">
                <a:latin typeface="Nunito"/>
                <a:ea typeface="Nunito"/>
                <a:cs typeface="Nunito"/>
                <a:sym typeface="Nunito"/>
              </a:rPr>
              <a:t>Credit card approval systems not </a:t>
            </a:r>
            <a:r>
              <a:rPr lang="en" sz="2000" b="1" i="1">
                <a:latin typeface="Nunito"/>
                <a:ea typeface="Nunito"/>
                <a:cs typeface="Nunito"/>
                <a:sym typeface="Nunito"/>
              </a:rPr>
              <a:t>transparent enough</a:t>
            </a:r>
            <a:endParaRPr sz="2200" b="1" i="1">
              <a:latin typeface="Nunito"/>
              <a:ea typeface="Nunito"/>
              <a:cs typeface="Nunito"/>
              <a:sym typeface="Nunito"/>
            </a:endParaRPr>
          </a:p>
        </p:txBody>
      </p:sp>
      <p:sp>
        <p:nvSpPr>
          <p:cNvPr id="286" name="Google Shape;286;p14"/>
          <p:cNvSpPr txBox="1"/>
          <p:nvPr/>
        </p:nvSpPr>
        <p:spPr>
          <a:xfrm>
            <a:off x="1056750" y="2079150"/>
            <a:ext cx="7647000" cy="1908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000">
                <a:latin typeface="Nunito"/>
                <a:ea typeface="Nunito"/>
                <a:cs typeface="Nunito"/>
                <a:sym typeface="Nunito"/>
              </a:rPr>
              <a:t>Our Goal</a:t>
            </a:r>
            <a:endParaRPr sz="2000">
              <a:latin typeface="Nunito"/>
              <a:ea typeface="Nunito"/>
              <a:cs typeface="Nunito"/>
              <a:sym typeface="Nunito"/>
            </a:endParaRPr>
          </a:p>
          <a:p>
            <a:pPr marL="457200" lvl="0" indent="-355600" algn="l" rtl="0">
              <a:lnSpc>
                <a:spcPct val="115000"/>
              </a:lnSpc>
              <a:spcBef>
                <a:spcPts val="0"/>
              </a:spcBef>
              <a:spcAft>
                <a:spcPts val="0"/>
              </a:spcAft>
              <a:buSzPts val="2000"/>
              <a:buFont typeface="Nunito"/>
              <a:buAutoNum type="arabicPeriod"/>
            </a:pPr>
            <a:r>
              <a:rPr lang="en" sz="2000">
                <a:latin typeface="Nunito"/>
                <a:ea typeface="Nunito"/>
                <a:cs typeface="Nunito"/>
                <a:sym typeface="Nunito"/>
              </a:rPr>
              <a:t>Make the applicant aware of the key factors for passing </a:t>
            </a:r>
            <a:endParaRPr sz="2000">
              <a:latin typeface="Nunito"/>
              <a:ea typeface="Nunito"/>
              <a:cs typeface="Nunito"/>
              <a:sym typeface="Nunito"/>
            </a:endParaRPr>
          </a:p>
          <a:p>
            <a:pPr marL="457200" lvl="0" indent="-355600" algn="l" rtl="0">
              <a:lnSpc>
                <a:spcPct val="115000"/>
              </a:lnSpc>
              <a:spcBef>
                <a:spcPts val="0"/>
              </a:spcBef>
              <a:spcAft>
                <a:spcPts val="0"/>
              </a:spcAft>
              <a:buSzPts val="2000"/>
              <a:buFont typeface="Nunito"/>
              <a:buAutoNum type="arabicPeriod"/>
            </a:pPr>
            <a:r>
              <a:rPr lang="en" sz="2000">
                <a:latin typeface="Nunito"/>
                <a:ea typeface="Nunito"/>
                <a:cs typeface="Nunito"/>
                <a:sym typeface="Nunito"/>
              </a:rPr>
              <a:t>Improve Risk control </a:t>
            </a:r>
            <a:endParaRPr sz="2000">
              <a:latin typeface="Nunito"/>
              <a:ea typeface="Nunito"/>
              <a:cs typeface="Nunito"/>
              <a:sym typeface="Nunito"/>
            </a:endParaRPr>
          </a:p>
          <a:p>
            <a:pPr marL="457200" lvl="0" indent="-355600" algn="l" rtl="0">
              <a:lnSpc>
                <a:spcPct val="115000"/>
              </a:lnSpc>
              <a:spcBef>
                <a:spcPts val="0"/>
              </a:spcBef>
              <a:spcAft>
                <a:spcPts val="0"/>
              </a:spcAft>
              <a:buSzPts val="2000"/>
              <a:buFont typeface="Nunito"/>
              <a:buAutoNum type="arabicPeriod"/>
            </a:pPr>
            <a:r>
              <a:rPr lang="en" sz="2000">
                <a:latin typeface="Nunito"/>
                <a:ea typeface="Nunito"/>
                <a:cs typeface="Nunito"/>
                <a:sym typeface="Nunito"/>
              </a:rPr>
              <a:t>Reduce false rejection/pass rate </a:t>
            </a:r>
            <a:endParaRPr sz="2000">
              <a:latin typeface="Nunito"/>
              <a:ea typeface="Nunito"/>
              <a:cs typeface="Nunito"/>
              <a:sym typeface="Nunito"/>
            </a:endParaRPr>
          </a:p>
          <a:p>
            <a:pPr marL="457200" lvl="0" indent="0" algn="l" rtl="0">
              <a:lnSpc>
                <a:spcPct val="115000"/>
              </a:lnSpc>
              <a:spcBef>
                <a:spcPts val="0"/>
              </a:spcBef>
              <a:spcAft>
                <a:spcPts val="0"/>
              </a:spcAft>
              <a:buNone/>
            </a:pPr>
            <a:endParaRPr sz="2000">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00"/>
                </a:solidFill>
              </a:rPr>
              <a:t>Data Acquisition</a:t>
            </a:r>
            <a:endParaRPr>
              <a:solidFill>
                <a:srgbClr val="000000"/>
              </a:solidFill>
            </a:endParaRPr>
          </a:p>
        </p:txBody>
      </p:sp>
      <p:sp>
        <p:nvSpPr>
          <p:cNvPr id="292" name="Google Shape;292;p15"/>
          <p:cNvSpPr txBox="1"/>
          <p:nvPr/>
        </p:nvSpPr>
        <p:spPr>
          <a:xfrm>
            <a:off x="1056750" y="1512300"/>
            <a:ext cx="7647000" cy="49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2000">
                <a:latin typeface="Nunito"/>
                <a:ea typeface="Nunito"/>
                <a:cs typeface="Nunito"/>
                <a:sym typeface="Nunito"/>
              </a:rPr>
              <a:t>Data was acquired from kaggle</a:t>
            </a:r>
            <a:endParaRPr sz="2200" i="1">
              <a:latin typeface="Nunito"/>
              <a:ea typeface="Nunito"/>
              <a:cs typeface="Nunito"/>
              <a:sym typeface="Nunito"/>
            </a:endParaRPr>
          </a:p>
        </p:txBody>
      </p:sp>
      <p:sp>
        <p:nvSpPr>
          <p:cNvPr id="293" name="Google Shape;293;p15"/>
          <p:cNvSpPr txBox="1"/>
          <p:nvPr/>
        </p:nvSpPr>
        <p:spPr>
          <a:xfrm>
            <a:off x="1056750" y="2079150"/>
            <a:ext cx="7647000" cy="2262600"/>
          </a:xfrm>
          <a:prstGeom prst="rect">
            <a:avLst/>
          </a:prstGeom>
          <a:noFill/>
          <a:ln>
            <a:noFill/>
          </a:ln>
        </p:spPr>
        <p:txBody>
          <a:bodyPr spcFirstLastPara="1" wrap="square" lIns="91425" tIns="91425" rIns="91425" bIns="91425" anchor="t" anchorCtr="0">
            <a:spAutoFit/>
          </a:bodyPr>
          <a:lstStyle/>
          <a:p>
            <a:pPr marL="457200" lvl="0" indent="-355600" algn="l" rtl="0">
              <a:lnSpc>
                <a:spcPct val="115000"/>
              </a:lnSpc>
              <a:spcBef>
                <a:spcPts val="0"/>
              </a:spcBef>
              <a:spcAft>
                <a:spcPts val="0"/>
              </a:spcAft>
              <a:buSzPts val="2000"/>
              <a:buFont typeface="Nunito"/>
              <a:buAutoNum type="arabicPeriod"/>
            </a:pPr>
            <a:r>
              <a:rPr lang="en" sz="2000">
                <a:latin typeface="Nunito"/>
                <a:ea typeface="Nunito"/>
                <a:cs typeface="Nunito"/>
                <a:sym typeface="Nunito"/>
              </a:rPr>
              <a:t>Application Record</a:t>
            </a:r>
            <a:endParaRPr sz="2000">
              <a:latin typeface="Nunito"/>
              <a:ea typeface="Nunito"/>
              <a:cs typeface="Nunito"/>
              <a:sym typeface="Nunito"/>
            </a:endParaRPr>
          </a:p>
          <a:p>
            <a:pPr marL="914400" lvl="0" indent="0" algn="l" rtl="0">
              <a:lnSpc>
                <a:spcPct val="115000"/>
              </a:lnSpc>
              <a:spcBef>
                <a:spcPts val="0"/>
              </a:spcBef>
              <a:spcAft>
                <a:spcPts val="0"/>
              </a:spcAft>
              <a:buNone/>
            </a:pPr>
            <a:r>
              <a:rPr lang="en" sz="2000">
                <a:latin typeface="Nunito"/>
                <a:ea typeface="Nunito"/>
                <a:cs typeface="Nunito"/>
                <a:sym typeface="Nunito"/>
              </a:rPr>
              <a:t>Columns: ID, CODE_GENDER, FLAG_OWN_CAR, AMT_INCOME_TOTAL ,etc.</a:t>
            </a:r>
            <a:endParaRPr sz="2000">
              <a:latin typeface="Nunito"/>
              <a:ea typeface="Nunito"/>
              <a:cs typeface="Nunito"/>
              <a:sym typeface="Nunito"/>
            </a:endParaRPr>
          </a:p>
          <a:p>
            <a:pPr marL="457200" lvl="0" indent="-355600" algn="l" rtl="0">
              <a:lnSpc>
                <a:spcPct val="115000"/>
              </a:lnSpc>
              <a:spcBef>
                <a:spcPts val="0"/>
              </a:spcBef>
              <a:spcAft>
                <a:spcPts val="0"/>
              </a:spcAft>
              <a:buSzPts val="2000"/>
              <a:buFont typeface="Nunito"/>
              <a:buAutoNum type="arabicPeriod"/>
            </a:pPr>
            <a:r>
              <a:rPr lang="en" sz="2000">
                <a:latin typeface="Nunito"/>
                <a:ea typeface="Nunito"/>
                <a:cs typeface="Nunito"/>
                <a:sym typeface="Nunito"/>
              </a:rPr>
              <a:t>Credit Record</a:t>
            </a:r>
            <a:endParaRPr sz="2000">
              <a:latin typeface="Nunito"/>
              <a:ea typeface="Nunito"/>
              <a:cs typeface="Nunito"/>
              <a:sym typeface="Nunito"/>
            </a:endParaRPr>
          </a:p>
          <a:p>
            <a:pPr marL="0" lvl="0" indent="0" algn="l" rtl="0">
              <a:lnSpc>
                <a:spcPct val="115000"/>
              </a:lnSpc>
              <a:spcBef>
                <a:spcPts val="0"/>
              </a:spcBef>
              <a:spcAft>
                <a:spcPts val="0"/>
              </a:spcAft>
              <a:buNone/>
            </a:pPr>
            <a:r>
              <a:rPr lang="en" sz="2000">
                <a:latin typeface="Nunito"/>
                <a:ea typeface="Nunito"/>
                <a:cs typeface="Nunito"/>
                <a:sym typeface="Nunito"/>
              </a:rPr>
              <a:t>   		Columns: ID, MONTHS_BALANCE, STATUS</a:t>
            </a:r>
            <a:endParaRPr sz="2000">
              <a:latin typeface="Nunito"/>
              <a:ea typeface="Nunito"/>
              <a:cs typeface="Nunito"/>
              <a:sym typeface="Nunito"/>
            </a:endParaRPr>
          </a:p>
          <a:p>
            <a:pPr marL="457200" lvl="0" indent="0" algn="l" rtl="0">
              <a:lnSpc>
                <a:spcPct val="115000"/>
              </a:lnSpc>
              <a:spcBef>
                <a:spcPts val="0"/>
              </a:spcBef>
              <a:spcAft>
                <a:spcPts val="0"/>
              </a:spcAft>
              <a:buNone/>
            </a:pPr>
            <a:r>
              <a:rPr lang="en" sz="2000">
                <a:latin typeface="Nunito"/>
                <a:ea typeface="Nunito"/>
                <a:cs typeface="Nunito"/>
                <a:sym typeface="Nunito"/>
              </a:rPr>
              <a:t>	</a:t>
            </a:r>
            <a:endParaRPr sz="2000">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pic>
        <p:nvPicPr>
          <p:cNvPr id="298" name="Google Shape;298;p16"/>
          <p:cNvPicPr preferRelativeResize="0"/>
          <p:nvPr/>
        </p:nvPicPr>
        <p:blipFill>
          <a:blip r:embed="rId3">
            <a:alphaModFix/>
          </a:blip>
          <a:stretch>
            <a:fillRect/>
          </a:stretch>
        </p:blipFill>
        <p:spPr>
          <a:xfrm>
            <a:off x="6690820" y="3325114"/>
            <a:ext cx="2400299" cy="1726187"/>
          </a:xfrm>
          <a:prstGeom prst="rect">
            <a:avLst/>
          </a:prstGeom>
          <a:noFill/>
          <a:ln>
            <a:noFill/>
          </a:ln>
        </p:spPr>
      </p:pic>
      <p:pic>
        <p:nvPicPr>
          <p:cNvPr id="299" name="Google Shape;299;p16"/>
          <p:cNvPicPr preferRelativeResize="0"/>
          <p:nvPr/>
        </p:nvPicPr>
        <p:blipFill>
          <a:blip r:embed="rId4">
            <a:alphaModFix/>
          </a:blip>
          <a:stretch>
            <a:fillRect/>
          </a:stretch>
        </p:blipFill>
        <p:spPr>
          <a:xfrm>
            <a:off x="4355536" y="3361197"/>
            <a:ext cx="2417973" cy="1706103"/>
          </a:xfrm>
          <a:prstGeom prst="rect">
            <a:avLst/>
          </a:prstGeom>
          <a:noFill/>
          <a:ln>
            <a:noFill/>
          </a:ln>
        </p:spPr>
      </p:pic>
      <p:pic>
        <p:nvPicPr>
          <p:cNvPr id="300" name="Google Shape;300;p16"/>
          <p:cNvPicPr preferRelativeResize="0"/>
          <p:nvPr/>
        </p:nvPicPr>
        <p:blipFill>
          <a:blip r:embed="rId5">
            <a:alphaModFix/>
          </a:blip>
          <a:stretch>
            <a:fillRect/>
          </a:stretch>
        </p:blipFill>
        <p:spPr>
          <a:xfrm>
            <a:off x="2112976" y="3335160"/>
            <a:ext cx="2400310" cy="1706103"/>
          </a:xfrm>
          <a:prstGeom prst="rect">
            <a:avLst/>
          </a:prstGeom>
          <a:noFill/>
          <a:ln>
            <a:noFill/>
          </a:ln>
        </p:spPr>
      </p:pic>
      <p:pic>
        <p:nvPicPr>
          <p:cNvPr id="301" name="Google Shape;301;p16"/>
          <p:cNvPicPr preferRelativeResize="0"/>
          <p:nvPr/>
        </p:nvPicPr>
        <p:blipFill rotWithShape="1">
          <a:blip r:embed="rId6">
            <a:alphaModFix/>
          </a:blip>
          <a:srcRect l="6375"/>
          <a:stretch/>
        </p:blipFill>
        <p:spPr>
          <a:xfrm>
            <a:off x="6584136" y="1457925"/>
            <a:ext cx="2652750" cy="1571800"/>
          </a:xfrm>
          <a:prstGeom prst="rect">
            <a:avLst/>
          </a:prstGeom>
          <a:noFill/>
          <a:ln>
            <a:noFill/>
          </a:ln>
        </p:spPr>
      </p:pic>
      <p:pic>
        <p:nvPicPr>
          <p:cNvPr id="302" name="Google Shape;302;p16"/>
          <p:cNvPicPr preferRelativeResize="0"/>
          <p:nvPr/>
        </p:nvPicPr>
        <p:blipFill rotWithShape="1">
          <a:blip r:embed="rId7">
            <a:alphaModFix/>
          </a:blip>
          <a:srcRect/>
          <a:stretch/>
        </p:blipFill>
        <p:spPr>
          <a:xfrm>
            <a:off x="4287295" y="1478400"/>
            <a:ext cx="2313576" cy="1654200"/>
          </a:xfrm>
          <a:prstGeom prst="rect">
            <a:avLst/>
          </a:prstGeom>
          <a:noFill/>
          <a:ln>
            <a:noFill/>
          </a:ln>
        </p:spPr>
      </p:pic>
      <p:sp>
        <p:nvSpPr>
          <p:cNvPr id="303" name="Google Shape;303;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00"/>
                </a:solidFill>
              </a:rPr>
              <a:t>Exploratory Data Analysis</a:t>
            </a:r>
            <a:endParaRPr>
              <a:solidFill>
                <a:srgbClr val="000000"/>
              </a:solidFill>
            </a:endParaRPr>
          </a:p>
        </p:txBody>
      </p:sp>
      <p:pic>
        <p:nvPicPr>
          <p:cNvPr id="304" name="Google Shape;304;p16"/>
          <p:cNvPicPr preferRelativeResize="0"/>
          <p:nvPr/>
        </p:nvPicPr>
        <p:blipFill>
          <a:blip r:embed="rId8">
            <a:alphaModFix/>
          </a:blip>
          <a:stretch>
            <a:fillRect/>
          </a:stretch>
        </p:blipFill>
        <p:spPr>
          <a:xfrm>
            <a:off x="-12775" y="1478400"/>
            <a:ext cx="2232974" cy="1674750"/>
          </a:xfrm>
          <a:prstGeom prst="rect">
            <a:avLst/>
          </a:prstGeom>
          <a:noFill/>
          <a:ln>
            <a:noFill/>
          </a:ln>
        </p:spPr>
      </p:pic>
      <p:pic>
        <p:nvPicPr>
          <p:cNvPr id="305" name="Google Shape;305;p16"/>
          <p:cNvPicPr preferRelativeResize="0"/>
          <p:nvPr/>
        </p:nvPicPr>
        <p:blipFill>
          <a:blip r:embed="rId9">
            <a:alphaModFix/>
          </a:blip>
          <a:stretch>
            <a:fillRect/>
          </a:stretch>
        </p:blipFill>
        <p:spPr>
          <a:xfrm>
            <a:off x="-12775" y="3320151"/>
            <a:ext cx="2232975" cy="1635788"/>
          </a:xfrm>
          <a:prstGeom prst="rect">
            <a:avLst/>
          </a:prstGeom>
          <a:noFill/>
          <a:ln>
            <a:noFill/>
          </a:ln>
        </p:spPr>
      </p:pic>
      <p:pic>
        <p:nvPicPr>
          <p:cNvPr id="306" name="Google Shape;306;p16"/>
          <p:cNvPicPr preferRelativeResize="0"/>
          <p:nvPr/>
        </p:nvPicPr>
        <p:blipFill rotWithShape="1">
          <a:blip r:embed="rId10">
            <a:alphaModFix/>
          </a:blip>
          <a:srcRect l="4634"/>
          <a:stretch/>
        </p:blipFill>
        <p:spPr>
          <a:xfrm>
            <a:off x="2144000" y="1478400"/>
            <a:ext cx="2206425" cy="1674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685AD"/>
        </a:solidFill>
        <a:effectLst/>
      </p:bgPr>
    </p:bg>
    <p:spTree>
      <p:nvGrpSpPr>
        <p:cNvPr id="1" name="Shape 310"/>
        <p:cNvGrpSpPr/>
        <p:nvPr/>
      </p:nvGrpSpPr>
      <p:grpSpPr>
        <a:xfrm>
          <a:off x="0" y="0"/>
          <a:ext cx="0" cy="0"/>
          <a:chOff x="0" y="0"/>
          <a:chExt cx="0" cy="0"/>
        </a:xfrm>
      </p:grpSpPr>
      <p:sp>
        <p:nvSpPr>
          <p:cNvPr id="311" name="Google Shape;311;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0">
                <a:solidFill>
                  <a:schemeClr val="lt1"/>
                </a:solidFill>
                <a:latin typeface="Nunito"/>
                <a:ea typeface="Nunito"/>
                <a:cs typeface="Nunito"/>
                <a:sym typeface="Nunito"/>
              </a:rPr>
              <a:t>Preprocessing Steps</a:t>
            </a:r>
            <a:endParaRPr b="0">
              <a:solidFill>
                <a:schemeClr val="lt1"/>
              </a:solidFill>
              <a:latin typeface="Nunito"/>
              <a:ea typeface="Nunito"/>
              <a:cs typeface="Nunito"/>
              <a:sym typeface="Nunito"/>
            </a:endParaRPr>
          </a:p>
        </p:txBody>
      </p:sp>
      <p:sp>
        <p:nvSpPr>
          <p:cNvPr id="312" name="Google Shape;312;p17"/>
          <p:cNvSpPr txBox="1">
            <a:spLocks noGrp="1"/>
          </p:cNvSpPr>
          <p:nvPr>
            <p:ph type="body" idx="1"/>
          </p:nvPr>
        </p:nvSpPr>
        <p:spPr>
          <a:xfrm>
            <a:off x="1303800" y="1314575"/>
            <a:ext cx="7030500" cy="35241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Clr>
                <a:schemeClr val="lt1"/>
              </a:buClr>
              <a:buSzPts val="1300"/>
              <a:buAutoNum type="arabicPeriod"/>
            </a:pPr>
            <a:r>
              <a:rPr lang="en">
                <a:solidFill>
                  <a:schemeClr val="lt1"/>
                </a:solidFill>
              </a:rPr>
              <a:t>Drop some columns which may have many null values or contains same value</a:t>
            </a:r>
            <a:endParaRPr>
              <a:solidFill>
                <a:schemeClr val="lt1"/>
              </a:solidFill>
            </a:endParaRPr>
          </a:p>
          <a:p>
            <a:pPr marL="457200" lvl="0" indent="0" algn="l" rtl="0">
              <a:spcBef>
                <a:spcPts val="1200"/>
              </a:spcBef>
              <a:spcAft>
                <a:spcPts val="0"/>
              </a:spcAft>
              <a:buNone/>
            </a:pPr>
            <a:r>
              <a:rPr lang="en">
                <a:solidFill>
                  <a:schemeClr val="lt1"/>
                </a:solidFill>
              </a:rPr>
              <a:t>	Ex. OCCUPATION TYPE contains 134203 null values</a:t>
            </a:r>
            <a:endParaRPr>
              <a:solidFill>
                <a:schemeClr val="lt1"/>
              </a:solidFill>
            </a:endParaRPr>
          </a:p>
          <a:p>
            <a:pPr marL="457200" lvl="0" indent="-311150" algn="l" rtl="0">
              <a:spcBef>
                <a:spcPts val="1200"/>
              </a:spcBef>
              <a:spcAft>
                <a:spcPts val="0"/>
              </a:spcAft>
              <a:buClr>
                <a:schemeClr val="lt1"/>
              </a:buClr>
              <a:buSzPts val="1300"/>
              <a:buAutoNum type="arabicPeriod"/>
            </a:pPr>
            <a:r>
              <a:rPr lang="en">
                <a:solidFill>
                  <a:schemeClr val="lt1"/>
                </a:solidFill>
              </a:rPr>
              <a:t>Checking the Min/Max values </a:t>
            </a:r>
            <a:endParaRPr>
              <a:solidFill>
                <a:schemeClr val="lt1"/>
              </a:solidFill>
            </a:endParaRPr>
          </a:p>
          <a:p>
            <a:pPr marL="914400" lvl="0" indent="0" algn="l" rtl="0">
              <a:spcBef>
                <a:spcPts val="1200"/>
              </a:spcBef>
              <a:spcAft>
                <a:spcPts val="0"/>
              </a:spcAft>
              <a:buNone/>
            </a:pPr>
            <a:r>
              <a:rPr lang="en">
                <a:solidFill>
                  <a:schemeClr val="lt1"/>
                </a:solidFill>
              </a:rPr>
              <a:t>Ex. Min DAYS_BIRTH : -25201</a:t>
            </a:r>
            <a:endParaRPr>
              <a:solidFill>
                <a:schemeClr val="lt1"/>
              </a:solidFill>
            </a:endParaRPr>
          </a:p>
          <a:p>
            <a:pPr marL="914400" lvl="0" indent="0" algn="l" rtl="0">
              <a:spcBef>
                <a:spcPts val="1200"/>
              </a:spcBef>
              <a:spcAft>
                <a:spcPts val="0"/>
              </a:spcAft>
              <a:buNone/>
            </a:pPr>
            <a:r>
              <a:rPr lang="en">
                <a:solidFill>
                  <a:schemeClr val="lt1"/>
                </a:solidFill>
              </a:rPr>
              <a:t>      Max DAYS_BIRTH : -7489</a:t>
            </a:r>
            <a:endParaRPr>
              <a:solidFill>
                <a:schemeClr val="lt1"/>
              </a:solidFill>
            </a:endParaRPr>
          </a:p>
          <a:p>
            <a:pPr marL="457200" lvl="0" indent="-311150" algn="l" rtl="0">
              <a:spcBef>
                <a:spcPts val="1200"/>
              </a:spcBef>
              <a:spcAft>
                <a:spcPts val="0"/>
              </a:spcAft>
              <a:buClr>
                <a:schemeClr val="lt1"/>
              </a:buClr>
              <a:buSzPts val="1300"/>
              <a:buAutoNum type="arabicPeriod"/>
            </a:pPr>
            <a:r>
              <a:rPr lang="en">
                <a:solidFill>
                  <a:schemeClr val="lt1"/>
                </a:solidFill>
              </a:rPr>
              <a:t>Converting data formats </a:t>
            </a:r>
            <a:endParaRPr>
              <a:solidFill>
                <a:schemeClr val="lt1"/>
              </a:solidFill>
            </a:endParaRPr>
          </a:p>
          <a:p>
            <a:pPr marL="457200" lvl="0" indent="457200" algn="l" rtl="0">
              <a:spcBef>
                <a:spcPts val="1200"/>
              </a:spcBef>
              <a:spcAft>
                <a:spcPts val="0"/>
              </a:spcAft>
              <a:buNone/>
            </a:pPr>
            <a:r>
              <a:rPr lang="en">
                <a:solidFill>
                  <a:schemeClr val="lt1"/>
                </a:solidFill>
              </a:rPr>
              <a:t>Ex. From days to years</a:t>
            </a:r>
            <a:endParaRPr>
              <a:solidFill>
                <a:schemeClr val="lt1"/>
              </a:solidFill>
            </a:endParaRPr>
          </a:p>
          <a:p>
            <a:pPr marL="457200" lvl="0" indent="-311150" algn="l" rtl="0">
              <a:spcBef>
                <a:spcPts val="1200"/>
              </a:spcBef>
              <a:spcAft>
                <a:spcPts val="0"/>
              </a:spcAft>
              <a:buClr>
                <a:schemeClr val="lt1"/>
              </a:buClr>
              <a:buSzPts val="1300"/>
              <a:buAutoNum type="arabicPeriod"/>
            </a:pPr>
            <a:r>
              <a:rPr lang="en">
                <a:solidFill>
                  <a:schemeClr val="lt1"/>
                </a:solidFill>
              </a:rPr>
              <a:t>Create plots to detect outliers</a:t>
            </a:r>
            <a:endParaRPr>
              <a:solidFill>
                <a:schemeClr val="lt1"/>
              </a:solidFill>
            </a:endParaRPr>
          </a:p>
          <a:p>
            <a:pPr marL="457200" lvl="0" indent="-311150" algn="l" rtl="0">
              <a:spcBef>
                <a:spcPts val="0"/>
              </a:spcBef>
              <a:spcAft>
                <a:spcPts val="0"/>
              </a:spcAft>
              <a:buClr>
                <a:schemeClr val="lt1"/>
              </a:buClr>
              <a:buSzPts val="1300"/>
              <a:buAutoNum type="arabicPeriod"/>
            </a:pPr>
            <a:r>
              <a:rPr lang="en">
                <a:solidFill>
                  <a:schemeClr val="lt1"/>
                </a:solidFill>
              </a:rPr>
              <a:t>Choose “STATUS” as dependent variable then merging two datasets based on ‘ID’</a:t>
            </a:r>
            <a:endParaRPr>
              <a:solidFill>
                <a:schemeClr val="lt1"/>
              </a:solidFill>
            </a:endParaRPr>
          </a:p>
          <a:p>
            <a:pPr marL="457200" lvl="0" indent="-311150" algn="l" rtl="0">
              <a:spcBef>
                <a:spcPts val="0"/>
              </a:spcBef>
              <a:spcAft>
                <a:spcPts val="0"/>
              </a:spcAft>
              <a:buClr>
                <a:schemeClr val="lt1"/>
              </a:buClr>
              <a:buSzPts val="1300"/>
              <a:buAutoNum type="arabicPeriod"/>
            </a:pPr>
            <a:r>
              <a:rPr lang="en">
                <a:solidFill>
                  <a:schemeClr val="lt1"/>
                </a:solidFill>
              </a:rPr>
              <a:t>Converting all non-numeric  Columns to numerical</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18"/>
          <p:cNvSpPr txBox="1">
            <a:spLocks noGrp="1"/>
          </p:cNvSpPr>
          <p:nvPr>
            <p:ph type="title"/>
          </p:nvPr>
        </p:nvSpPr>
        <p:spPr>
          <a:xfrm>
            <a:off x="13169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00"/>
                </a:solidFill>
              </a:rPr>
              <a:t>Outlier Visualization</a:t>
            </a:r>
            <a:endParaRPr>
              <a:solidFill>
                <a:srgbClr val="000000"/>
              </a:solidFill>
            </a:endParaRPr>
          </a:p>
        </p:txBody>
      </p:sp>
      <p:pic>
        <p:nvPicPr>
          <p:cNvPr id="318" name="Google Shape;318;p18"/>
          <p:cNvPicPr preferRelativeResize="0"/>
          <p:nvPr/>
        </p:nvPicPr>
        <p:blipFill>
          <a:blip r:embed="rId3">
            <a:alphaModFix/>
          </a:blip>
          <a:stretch>
            <a:fillRect/>
          </a:stretch>
        </p:blipFill>
        <p:spPr>
          <a:xfrm>
            <a:off x="308175" y="1366847"/>
            <a:ext cx="2351175" cy="1765125"/>
          </a:xfrm>
          <a:prstGeom prst="rect">
            <a:avLst/>
          </a:prstGeom>
          <a:noFill/>
          <a:ln>
            <a:noFill/>
          </a:ln>
        </p:spPr>
      </p:pic>
      <p:pic>
        <p:nvPicPr>
          <p:cNvPr id="319" name="Google Shape;319;p18"/>
          <p:cNvPicPr preferRelativeResize="0"/>
          <p:nvPr/>
        </p:nvPicPr>
        <p:blipFill>
          <a:blip r:embed="rId4">
            <a:alphaModFix/>
          </a:blip>
          <a:stretch>
            <a:fillRect/>
          </a:stretch>
        </p:blipFill>
        <p:spPr>
          <a:xfrm>
            <a:off x="3402175" y="1366850"/>
            <a:ext cx="2339656" cy="1765125"/>
          </a:xfrm>
          <a:prstGeom prst="rect">
            <a:avLst/>
          </a:prstGeom>
          <a:noFill/>
          <a:ln>
            <a:noFill/>
          </a:ln>
        </p:spPr>
      </p:pic>
      <p:pic>
        <p:nvPicPr>
          <p:cNvPr id="320" name="Google Shape;320;p18"/>
          <p:cNvPicPr preferRelativeResize="0"/>
          <p:nvPr/>
        </p:nvPicPr>
        <p:blipFill>
          <a:blip r:embed="rId5">
            <a:alphaModFix/>
          </a:blip>
          <a:stretch>
            <a:fillRect/>
          </a:stretch>
        </p:blipFill>
        <p:spPr>
          <a:xfrm>
            <a:off x="6378025" y="1380700"/>
            <a:ext cx="2339650" cy="1737424"/>
          </a:xfrm>
          <a:prstGeom prst="rect">
            <a:avLst/>
          </a:prstGeom>
          <a:noFill/>
          <a:ln>
            <a:noFill/>
          </a:ln>
        </p:spPr>
      </p:pic>
      <p:pic>
        <p:nvPicPr>
          <p:cNvPr id="321" name="Google Shape;321;p18"/>
          <p:cNvPicPr preferRelativeResize="0"/>
          <p:nvPr/>
        </p:nvPicPr>
        <p:blipFill>
          <a:blip r:embed="rId6">
            <a:alphaModFix/>
          </a:blip>
          <a:stretch>
            <a:fillRect/>
          </a:stretch>
        </p:blipFill>
        <p:spPr>
          <a:xfrm>
            <a:off x="1951031" y="3422924"/>
            <a:ext cx="2289586" cy="1720576"/>
          </a:xfrm>
          <a:prstGeom prst="rect">
            <a:avLst/>
          </a:prstGeom>
          <a:noFill/>
          <a:ln>
            <a:noFill/>
          </a:ln>
        </p:spPr>
      </p:pic>
      <p:pic>
        <p:nvPicPr>
          <p:cNvPr id="322" name="Google Shape;322;p18"/>
          <p:cNvPicPr preferRelativeResize="0"/>
          <p:nvPr/>
        </p:nvPicPr>
        <p:blipFill>
          <a:blip r:embed="rId7">
            <a:alphaModFix/>
          </a:blip>
          <a:stretch>
            <a:fillRect/>
          </a:stretch>
        </p:blipFill>
        <p:spPr>
          <a:xfrm>
            <a:off x="5134431" y="3422924"/>
            <a:ext cx="2314584" cy="17205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00"/>
                </a:solidFill>
              </a:rPr>
              <a:t>Correlation Heat Map</a:t>
            </a:r>
            <a:endParaRPr>
              <a:solidFill>
                <a:srgbClr val="000000"/>
              </a:solidFill>
            </a:endParaRPr>
          </a:p>
        </p:txBody>
      </p:sp>
      <p:pic>
        <p:nvPicPr>
          <p:cNvPr id="328" name="Google Shape;328;p19"/>
          <p:cNvPicPr preferRelativeResize="0"/>
          <p:nvPr/>
        </p:nvPicPr>
        <p:blipFill>
          <a:blip r:embed="rId3">
            <a:alphaModFix/>
          </a:blip>
          <a:stretch>
            <a:fillRect/>
          </a:stretch>
        </p:blipFill>
        <p:spPr>
          <a:xfrm>
            <a:off x="2256850" y="1308150"/>
            <a:ext cx="4146244" cy="35241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Modeling</a:t>
            </a:r>
            <a:endParaRPr/>
          </a:p>
        </p:txBody>
      </p:sp>
      <p:sp>
        <p:nvSpPr>
          <p:cNvPr id="334" name="Google Shape;334;p20"/>
          <p:cNvSpPr txBox="1">
            <a:spLocks noGrp="1"/>
          </p:cNvSpPr>
          <p:nvPr>
            <p:ph type="body" idx="1"/>
          </p:nvPr>
        </p:nvSpPr>
        <p:spPr>
          <a:xfrm>
            <a:off x="1129425" y="1521450"/>
            <a:ext cx="7030500" cy="25416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Clr>
                <a:srgbClr val="000000"/>
              </a:buClr>
              <a:buSzPts val="2000"/>
              <a:buChar char="-"/>
            </a:pPr>
            <a:r>
              <a:rPr lang="en" sz="2000">
                <a:solidFill>
                  <a:srgbClr val="000000"/>
                </a:solidFill>
              </a:rPr>
              <a:t>Compared the results of 4 different classifiers</a:t>
            </a:r>
            <a:endParaRPr sz="2000">
              <a:solidFill>
                <a:srgbClr val="000000"/>
              </a:solidFill>
            </a:endParaRPr>
          </a:p>
          <a:p>
            <a:pPr marL="914400" lvl="1" indent="-342900" algn="l" rtl="0">
              <a:spcBef>
                <a:spcPts val="1000"/>
              </a:spcBef>
              <a:spcAft>
                <a:spcPts val="0"/>
              </a:spcAft>
              <a:buClr>
                <a:srgbClr val="000000"/>
              </a:buClr>
              <a:buSzPts val="1800"/>
              <a:buChar char="-"/>
            </a:pPr>
            <a:r>
              <a:rPr lang="en" sz="1800">
                <a:solidFill>
                  <a:srgbClr val="000000"/>
                </a:solidFill>
              </a:rPr>
              <a:t>Logistic Regression</a:t>
            </a:r>
            <a:endParaRPr sz="18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Decision Tree</a:t>
            </a:r>
            <a:endParaRPr sz="18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Random Forest</a:t>
            </a:r>
            <a:endParaRPr sz="18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Naive Bayes</a:t>
            </a:r>
            <a:endParaRPr sz="18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Oversampling</a:t>
            </a:r>
            <a:endParaRPr/>
          </a:p>
        </p:txBody>
      </p:sp>
      <p:sp>
        <p:nvSpPr>
          <p:cNvPr id="340" name="Google Shape;340;p21"/>
          <p:cNvSpPr txBox="1">
            <a:spLocks noGrp="1"/>
          </p:cNvSpPr>
          <p:nvPr>
            <p:ph type="body" idx="1"/>
          </p:nvPr>
        </p:nvSpPr>
        <p:spPr>
          <a:xfrm>
            <a:off x="739775" y="1329375"/>
            <a:ext cx="7594500" cy="19245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rgbClr val="000000"/>
              </a:buClr>
              <a:buSzPts val="1300"/>
              <a:buChar char="-"/>
            </a:pPr>
            <a:r>
              <a:rPr lang="en" sz="1600">
                <a:solidFill>
                  <a:srgbClr val="000000"/>
                </a:solidFill>
              </a:rPr>
              <a:t>Oversampling involves randomly selecting examples from minority classes, with replacement, and adding them to the training dataset</a:t>
            </a:r>
            <a:endParaRPr sz="1600">
              <a:solidFill>
                <a:srgbClr val="000000"/>
              </a:solidFill>
            </a:endParaRPr>
          </a:p>
          <a:p>
            <a:pPr marL="457200" lvl="0" indent="-304800" algn="l" rtl="0">
              <a:spcBef>
                <a:spcPts val="0"/>
              </a:spcBef>
              <a:spcAft>
                <a:spcPts val="0"/>
              </a:spcAft>
              <a:buClr>
                <a:srgbClr val="000000"/>
              </a:buClr>
              <a:buSzPts val="1200"/>
              <a:buFont typeface="Times New Roman"/>
              <a:buChar char="-"/>
            </a:pPr>
            <a:r>
              <a:rPr lang="en" sz="1600">
                <a:solidFill>
                  <a:srgbClr val="000000"/>
                </a:solidFill>
              </a:rPr>
              <a:t>Helps to adjust the class distribution of the dataset</a:t>
            </a:r>
            <a:endParaRPr sz="1200" b="1">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rgbClr val="000000"/>
              </a:buClr>
              <a:buSzPts val="1200"/>
              <a:buFont typeface="Times New Roman"/>
              <a:buChar char="-"/>
            </a:pPr>
            <a:r>
              <a:rPr lang="en" sz="1600">
                <a:solidFill>
                  <a:srgbClr val="000000"/>
                </a:solidFill>
              </a:rPr>
              <a:t>We used SMOTE (Synthetic Minority Oversampling Technique) to resample Y_train</a:t>
            </a:r>
            <a:endParaRPr sz="1600">
              <a:solidFill>
                <a:srgbClr val="000000"/>
              </a:solidFill>
            </a:endParaRPr>
          </a:p>
        </p:txBody>
      </p:sp>
      <p:sp>
        <p:nvSpPr>
          <p:cNvPr id="341" name="Google Shape;341;p21"/>
          <p:cNvSpPr txBox="1"/>
          <p:nvPr/>
        </p:nvSpPr>
        <p:spPr>
          <a:xfrm>
            <a:off x="1380000" y="3586100"/>
            <a:ext cx="7611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a:solidFill>
                  <a:schemeClr val="lt1"/>
                </a:solidFill>
                <a:latin typeface="Nunito"/>
                <a:ea typeface="Nunito"/>
                <a:cs typeface="Nunito"/>
                <a:sym typeface="Nunito"/>
              </a:rPr>
              <a:t>24712</a:t>
            </a:r>
            <a:endParaRPr sz="1200" b="1">
              <a:solidFill>
                <a:schemeClr val="lt1"/>
              </a:solidFill>
              <a:latin typeface="Nunito"/>
              <a:ea typeface="Nunito"/>
              <a:cs typeface="Nunito"/>
              <a:sym typeface="Nunito"/>
            </a:endParaRPr>
          </a:p>
        </p:txBody>
      </p:sp>
      <p:sp>
        <p:nvSpPr>
          <p:cNvPr id="342" name="Google Shape;342;p21"/>
          <p:cNvSpPr txBox="1"/>
          <p:nvPr/>
        </p:nvSpPr>
        <p:spPr>
          <a:xfrm>
            <a:off x="6118350" y="3586100"/>
            <a:ext cx="7611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a:solidFill>
                  <a:schemeClr val="lt1"/>
                </a:solidFill>
                <a:latin typeface="Nunito"/>
                <a:ea typeface="Nunito"/>
                <a:cs typeface="Nunito"/>
                <a:sym typeface="Nunito"/>
              </a:rPr>
              <a:t>24712</a:t>
            </a:r>
            <a:endParaRPr sz="1200" b="1">
              <a:solidFill>
                <a:schemeClr val="lt1"/>
              </a:solidFill>
              <a:latin typeface="Nunito"/>
              <a:ea typeface="Nunito"/>
              <a:cs typeface="Nunito"/>
              <a:sym typeface="Nunito"/>
            </a:endParaRPr>
          </a:p>
        </p:txBody>
      </p:sp>
      <p:sp>
        <p:nvSpPr>
          <p:cNvPr id="343" name="Google Shape;343;p21"/>
          <p:cNvSpPr txBox="1"/>
          <p:nvPr/>
        </p:nvSpPr>
        <p:spPr>
          <a:xfrm>
            <a:off x="7830500" y="3569888"/>
            <a:ext cx="7611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a:solidFill>
                  <a:schemeClr val="lt1"/>
                </a:solidFill>
                <a:latin typeface="Nunito"/>
                <a:ea typeface="Nunito"/>
                <a:cs typeface="Nunito"/>
                <a:sym typeface="Nunito"/>
              </a:rPr>
              <a:t>24712</a:t>
            </a:r>
            <a:endParaRPr sz="1200" b="1">
              <a:solidFill>
                <a:schemeClr val="lt1"/>
              </a:solidFill>
              <a:latin typeface="Nunito"/>
              <a:ea typeface="Nunito"/>
              <a:cs typeface="Nunito"/>
              <a:sym typeface="Nunito"/>
            </a:endParaRPr>
          </a:p>
        </p:txBody>
      </p:sp>
      <p:pic>
        <p:nvPicPr>
          <p:cNvPr id="344" name="Google Shape;344;p21"/>
          <p:cNvPicPr preferRelativeResize="0"/>
          <p:nvPr/>
        </p:nvPicPr>
        <p:blipFill>
          <a:blip r:embed="rId3">
            <a:alphaModFix/>
          </a:blip>
          <a:stretch>
            <a:fillRect/>
          </a:stretch>
        </p:blipFill>
        <p:spPr>
          <a:xfrm>
            <a:off x="875750" y="3213525"/>
            <a:ext cx="2828925" cy="1114425"/>
          </a:xfrm>
          <a:prstGeom prst="rect">
            <a:avLst/>
          </a:prstGeom>
          <a:noFill/>
          <a:ln>
            <a:noFill/>
          </a:ln>
        </p:spPr>
      </p:pic>
      <p:pic>
        <p:nvPicPr>
          <p:cNvPr id="345" name="Google Shape;345;p21"/>
          <p:cNvPicPr preferRelativeResize="0"/>
          <p:nvPr/>
        </p:nvPicPr>
        <p:blipFill>
          <a:blip r:embed="rId4">
            <a:alphaModFix/>
          </a:blip>
          <a:stretch>
            <a:fillRect/>
          </a:stretch>
        </p:blipFill>
        <p:spPr>
          <a:xfrm>
            <a:off x="4159923" y="2535887"/>
            <a:ext cx="4108924" cy="2469725"/>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535</Words>
  <Application>Microsoft Macintosh PowerPoint</Application>
  <PresentationFormat>On-screen Show (16:9)</PresentationFormat>
  <Paragraphs>71</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Maven Pro</vt:lpstr>
      <vt:lpstr>Nunito</vt:lpstr>
      <vt:lpstr>Times New Roman</vt:lpstr>
      <vt:lpstr>Arial</vt:lpstr>
      <vt:lpstr>Momentum</vt:lpstr>
      <vt:lpstr>Credit Card Approval Project</vt:lpstr>
      <vt:lpstr>Business Implication</vt:lpstr>
      <vt:lpstr>Data Acquisition</vt:lpstr>
      <vt:lpstr>Exploratory Data Analysis</vt:lpstr>
      <vt:lpstr>Preprocessing Steps</vt:lpstr>
      <vt:lpstr>Outlier Visualization</vt:lpstr>
      <vt:lpstr>Correlation Heat Map</vt:lpstr>
      <vt:lpstr>Modeling</vt:lpstr>
      <vt:lpstr>Oversampling</vt:lpstr>
      <vt:lpstr>Distribution After Balancing</vt:lpstr>
      <vt:lpstr>Modeling Results</vt:lpstr>
      <vt:lpstr>Modeling Results </vt:lpstr>
      <vt:lpstr>Modeling Results</vt:lpstr>
      <vt:lpstr>Modeling Results </vt:lpstr>
      <vt:lpstr>Best Model: Decision Tree with Oversampling</vt:lpstr>
      <vt:lpstr>Key 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Approval Project</dc:title>
  <cp:lastModifiedBy>Hridyangam Garg-MSBA23A</cp:lastModifiedBy>
  <cp:revision>1</cp:revision>
  <dcterms:modified xsi:type="dcterms:W3CDTF">2023-06-19T20:50:01Z</dcterms:modified>
</cp:coreProperties>
</file>