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2" r:id="rId26"/>
    <p:sldId id="283" r:id="rId27"/>
    <p:sldId id="284" r:id="rId28"/>
    <p:sldId id="280" r:id="rId29"/>
    <p:sldId id="28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D479F0-ACE9-4447-8D8D-47514D14AAAE}"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D479F0-ACE9-4447-8D8D-47514D14AAAE}"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D479F0-ACE9-4447-8D8D-47514D14AAAE}"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D479F0-ACE9-4447-8D8D-47514D14AAAE}"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D479F0-ACE9-4447-8D8D-47514D14AAAE}"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D479F0-ACE9-4447-8D8D-47514D14AAAE}"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479F0-ACE9-4447-8D8D-47514D14AAAE}"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D479F0-ACE9-4447-8D8D-47514D14AAAE}" type="datetimeFigureOut">
              <a:rPr lang="en-US" smtClean="0"/>
              <a:pPr/>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479F0-ACE9-4447-8D8D-47514D14AAAE}"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479F0-ACE9-4447-8D8D-47514D14AAAE}"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479F0-ACE9-4447-8D8D-47514D14AAAE}"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6E469-0DD5-4963-9553-F354AF435B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479F0-ACE9-4447-8D8D-47514D14AAAE}" type="datetimeFigureOut">
              <a:rPr lang="en-US" smtClean="0"/>
              <a:pPr/>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6E469-0DD5-4963-9553-F354AF435B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 Data Model</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endParaRPr lang="en-US" dirty="0"/>
          </a:p>
        </p:txBody>
      </p:sp>
      <p:sp>
        <p:nvSpPr>
          <p:cNvPr id="3" name="Content Placeholder 2"/>
          <p:cNvSpPr>
            <a:spLocks noGrp="1"/>
          </p:cNvSpPr>
          <p:nvPr>
            <p:ph idx="1"/>
          </p:nvPr>
        </p:nvSpPr>
        <p:spPr>
          <a:xfrm>
            <a:off x="457200" y="1142984"/>
            <a:ext cx="8229600" cy="4983179"/>
          </a:xfrm>
        </p:spPr>
        <p:txBody>
          <a:bodyPr>
            <a:normAutofit/>
          </a:bodyPr>
          <a:lstStyle/>
          <a:p>
            <a:pPr>
              <a:buNone/>
            </a:pPr>
            <a:r>
              <a:rPr lang="en-US" sz="2400" b="1" dirty="0"/>
              <a:t>3. Relationship : </a:t>
            </a:r>
            <a:r>
              <a:rPr lang="en-US" sz="2400" dirty="0"/>
              <a:t>A relationship is represented by diamond shape in ER diagram, it shows the relationship among entities. There are four types of relationships:</a:t>
            </a:r>
          </a:p>
          <a:p>
            <a:pPr>
              <a:buNone/>
            </a:pPr>
            <a:br>
              <a:rPr lang="en-US" sz="2400" dirty="0"/>
            </a:br>
            <a:r>
              <a:rPr lang="en-US" sz="2400" dirty="0"/>
              <a:t>1. One to One</a:t>
            </a:r>
            <a:br>
              <a:rPr lang="en-US" sz="2400" dirty="0"/>
            </a:br>
            <a:r>
              <a:rPr lang="en-US" sz="2400" dirty="0"/>
              <a:t>2. One to Many</a:t>
            </a:r>
            <a:br>
              <a:rPr lang="en-US" sz="2400" dirty="0"/>
            </a:br>
            <a:r>
              <a:rPr lang="en-US" sz="2400" dirty="0"/>
              <a:t>3. Many to One</a:t>
            </a:r>
            <a:br>
              <a:rPr lang="en-US" sz="2400" dirty="0"/>
            </a:br>
            <a:r>
              <a:rPr lang="en-US" sz="2400" dirty="0"/>
              <a:t>4. Many to Many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endParaRPr lang="en-US" dirty="0"/>
          </a:p>
        </p:txBody>
      </p:sp>
      <p:sp>
        <p:nvSpPr>
          <p:cNvPr id="3" name="Content Placeholder 2"/>
          <p:cNvSpPr>
            <a:spLocks noGrp="1"/>
          </p:cNvSpPr>
          <p:nvPr>
            <p:ph idx="1"/>
          </p:nvPr>
        </p:nvSpPr>
        <p:spPr>
          <a:xfrm>
            <a:off x="457200" y="714356"/>
            <a:ext cx="8229600" cy="5929354"/>
          </a:xfrm>
        </p:spPr>
        <p:txBody>
          <a:bodyPr>
            <a:normAutofit/>
          </a:bodyPr>
          <a:lstStyle/>
          <a:p>
            <a:pPr marL="457200" indent="-457200">
              <a:buFont typeface="+mj-lt"/>
              <a:buAutoNum type="arabicPeriod"/>
            </a:pPr>
            <a:r>
              <a:rPr lang="en-US" sz="2000" b="1" dirty="0"/>
              <a:t>One-to-One Relationship : </a:t>
            </a:r>
            <a:r>
              <a:rPr lang="en-US" sz="2000" dirty="0"/>
              <a:t>When a single instance of an entity is associated with a single instance of another entity then it is called one to one relationship. For example, a person has only one passport and a passport is given to one person.</a:t>
            </a:r>
          </a:p>
          <a:p>
            <a:pPr marL="457200" indent="-457200">
              <a:buFont typeface="+mj-lt"/>
              <a:buAutoNum type="arabicPeriod"/>
            </a:pPr>
            <a:r>
              <a:rPr lang="en-US" sz="2000" b="1" dirty="0"/>
              <a:t>One-to-Many Relationship : </a:t>
            </a:r>
            <a:r>
              <a:rPr lang="en-US" sz="2000" dirty="0"/>
              <a:t>When a single instance of an entity is associated with more than one instances of another entity then it is called one to many relationship. For example – a customer can place many orders but a order cannot be placed by many customers.</a:t>
            </a:r>
          </a:p>
          <a:p>
            <a:pPr marL="457200" indent="-457200">
              <a:buFont typeface="+mj-lt"/>
              <a:buAutoNum type="arabicPeriod"/>
            </a:pPr>
            <a:r>
              <a:rPr lang="en-US" sz="2000" b="1" dirty="0"/>
              <a:t>Many-to-One Relationship : </a:t>
            </a:r>
            <a:r>
              <a:rPr lang="en-US" sz="2000" dirty="0"/>
              <a:t>When more than one instances of an entity is associated with a single instance of another entity then it is called many to one relationship. For example – many students can study in a single college but a student cannot study in many colleges at the same time.</a:t>
            </a:r>
          </a:p>
          <a:p>
            <a:pPr marL="457200" indent="-457200">
              <a:buFont typeface="+mj-lt"/>
              <a:buAutoNum type="arabicPeriod"/>
            </a:pPr>
            <a:r>
              <a:rPr lang="en-US" sz="2000" b="1" dirty="0"/>
              <a:t>Many-to-Many Relationship : </a:t>
            </a:r>
            <a:r>
              <a:rPr lang="en-US" sz="2000" dirty="0"/>
              <a:t>When more than one instances of an entity is associated with more than one instances of another entity then it is called many to many relationship. For example, a student can be assigned to many projects and a project can be assigned to many students.</a:t>
            </a:r>
          </a:p>
          <a:p>
            <a:pPr marL="457200" indent="-457200">
              <a:buFont typeface="+mj-lt"/>
              <a:buAutoNum type="arabicPeriod"/>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sz="2400" b="1" dirty="0"/>
              <a:t>Various Relationship Diagram</a:t>
            </a:r>
          </a:p>
        </p:txBody>
      </p:sp>
      <p:pic>
        <p:nvPicPr>
          <p:cNvPr id="5122" name="Picture 2"/>
          <p:cNvPicPr>
            <a:picLocks noGrp="1" noChangeAspect="1" noChangeArrowheads="1"/>
          </p:cNvPicPr>
          <p:nvPr>
            <p:ph idx="1"/>
          </p:nvPr>
        </p:nvPicPr>
        <p:blipFill>
          <a:blip r:embed="rId2"/>
          <a:srcRect/>
          <a:stretch>
            <a:fillRect/>
          </a:stretch>
        </p:blipFill>
        <p:spPr bwMode="auto">
          <a:xfrm>
            <a:off x="1857356" y="1500174"/>
            <a:ext cx="5143500" cy="10572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885950" y="2886075"/>
            <a:ext cx="5372100" cy="108585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2071670" y="4214818"/>
            <a:ext cx="5153025" cy="10096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2000232" y="5429264"/>
            <a:ext cx="5219700" cy="10763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sz="2400" b="1" dirty="0"/>
              <a:t>Participation</a:t>
            </a:r>
          </a:p>
        </p:txBody>
      </p:sp>
      <p:sp>
        <p:nvSpPr>
          <p:cNvPr id="3" name="Content Placeholder 2"/>
          <p:cNvSpPr>
            <a:spLocks noGrp="1"/>
          </p:cNvSpPr>
          <p:nvPr>
            <p:ph idx="1"/>
          </p:nvPr>
        </p:nvSpPr>
        <p:spPr>
          <a:xfrm>
            <a:off x="457200" y="714356"/>
            <a:ext cx="8229600" cy="5857916"/>
          </a:xfrm>
        </p:spPr>
        <p:txBody>
          <a:bodyPr>
            <a:normAutofit/>
          </a:bodyPr>
          <a:lstStyle/>
          <a:p>
            <a:pPr marL="457200" indent="-457200">
              <a:buFont typeface="+mj-lt"/>
              <a:buAutoNum type="arabicPeriod"/>
            </a:pPr>
            <a:r>
              <a:rPr lang="en-US" sz="2400" b="1" dirty="0"/>
              <a:t>Total : </a:t>
            </a:r>
            <a:r>
              <a:rPr lang="en-US" sz="2400" dirty="0"/>
              <a:t>Total participation of an entity set represents that each entity in entity set must have at least one relationship in a relationship set. It is also called </a:t>
            </a:r>
            <a:r>
              <a:rPr lang="en-US" sz="2400" b="1" dirty="0"/>
              <a:t>mandatory participation</a:t>
            </a:r>
            <a:r>
              <a:rPr lang="en-US" sz="2400" dirty="0"/>
              <a:t>. </a:t>
            </a:r>
          </a:p>
          <a:p>
            <a:pPr>
              <a:buNone/>
            </a:pPr>
            <a:r>
              <a:rPr lang="en-US" sz="2400" b="1" dirty="0"/>
              <a:t>	For example:</a:t>
            </a:r>
            <a:r>
              <a:rPr lang="en-US" sz="2400" dirty="0"/>
              <a:t> In the following diagram each college must have at-least one associated Student. Total participation is represented using a </a:t>
            </a:r>
            <a:r>
              <a:rPr lang="en-US" sz="2400" b="1" dirty="0"/>
              <a:t>double line</a:t>
            </a:r>
            <a:r>
              <a:rPr lang="en-US" sz="2400" dirty="0"/>
              <a:t> between the entity set and relationship set.</a:t>
            </a:r>
          </a:p>
          <a:p>
            <a:pPr>
              <a:buNone/>
            </a:pPr>
            <a:r>
              <a:rPr lang="en-US" sz="2400" dirty="0"/>
              <a:t>2. Partial participation of an entity set represents that each entity in the entity set may or may not participate in the relationship instance in that relationship set. It is also called as </a:t>
            </a:r>
            <a:r>
              <a:rPr lang="en-US" sz="2400" b="1" dirty="0"/>
              <a:t>optional participation</a:t>
            </a:r>
            <a:endParaRPr lang="en-US" sz="2400" dirty="0"/>
          </a:p>
          <a:p>
            <a:r>
              <a:rPr lang="en-US" sz="2400" dirty="0"/>
              <a:t>Partial participation is represented using a single line between the entity set and relationship set.</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sz="2400" b="1" dirty="0"/>
              <a:t>Participation Continue..</a:t>
            </a:r>
          </a:p>
        </p:txBody>
      </p:sp>
      <p:sp>
        <p:nvSpPr>
          <p:cNvPr id="3" name="Content Placeholder 2"/>
          <p:cNvSpPr>
            <a:spLocks noGrp="1"/>
          </p:cNvSpPr>
          <p:nvPr>
            <p:ph idx="1"/>
          </p:nvPr>
        </p:nvSpPr>
        <p:spPr>
          <a:xfrm>
            <a:off x="457200" y="714356"/>
            <a:ext cx="8229600" cy="5857916"/>
          </a:xfrm>
        </p:spPr>
        <p:txBody>
          <a:bodyPr>
            <a:normAutofit/>
          </a:bodyPr>
          <a:lstStyle/>
          <a:p>
            <a:pPr marL="457200" indent="-457200">
              <a:buNone/>
            </a:pPr>
            <a:r>
              <a:rPr lang="en-US" sz="2400" b="1" dirty="0"/>
              <a:t>	</a:t>
            </a:r>
            <a:r>
              <a:rPr lang="en-US" sz="2400" dirty="0"/>
              <a:t>Consider an example of an IT company. There are many employees working for the company. Let’s take the example of relationship between </a:t>
            </a:r>
            <a:r>
              <a:rPr lang="en-US" sz="2400" b="1" dirty="0"/>
              <a:t>employee</a:t>
            </a:r>
            <a:r>
              <a:rPr lang="en-US" sz="2400" dirty="0"/>
              <a:t> and role </a:t>
            </a:r>
            <a:r>
              <a:rPr lang="en-US" sz="2400" b="1" dirty="0"/>
              <a:t>software engineer</a:t>
            </a:r>
            <a:r>
              <a:rPr lang="en-US" sz="2400" dirty="0"/>
              <a:t>. Every software engineer is an employee but not every employee is software engineer as there are employees for other roles as well, such as housekeeping, managers, CEO etc. so we can say that participation of employee entity set to the software engineer relationship is partial.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Example</a:t>
            </a:r>
          </a:p>
        </p:txBody>
      </p:sp>
      <p:pic>
        <p:nvPicPr>
          <p:cNvPr id="6146" name="Picture 2"/>
          <p:cNvPicPr>
            <a:picLocks noGrp="1" noChangeAspect="1" noChangeArrowheads="1"/>
          </p:cNvPicPr>
          <p:nvPr>
            <p:ph idx="1"/>
          </p:nvPr>
        </p:nvPicPr>
        <p:blipFill>
          <a:blip r:embed="rId2"/>
          <a:srcRect/>
          <a:stretch>
            <a:fillRect/>
          </a:stretch>
        </p:blipFill>
        <p:spPr bwMode="auto">
          <a:xfrm>
            <a:off x="1947862" y="2334419"/>
            <a:ext cx="5248275" cy="30575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3000" dirty="0">
                <a:latin typeface="Timesnewroman"/>
              </a:rPr>
              <a:t>   </a:t>
            </a:r>
            <a:r>
              <a:rPr lang="en-US" sz="4400" dirty="0">
                <a:latin typeface="Timesnewroman"/>
              </a:rPr>
              <a:t>Drawing of ER model of university database application considering the constraints −</a:t>
            </a:r>
            <a:br>
              <a:rPr lang="en-US" sz="3000" dirty="0">
                <a:latin typeface="Timesnewroman"/>
              </a:rPr>
            </a:br>
            <a:endParaRPr lang="en-US" sz="3000" dirty="0">
              <a:latin typeface="Timesnewroman"/>
            </a:endParaRPr>
          </a:p>
          <a:p>
            <a:r>
              <a:rPr lang="en-US" sz="3800" dirty="0">
                <a:latin typeface="Timesnewroman"/>
              </a:rPr>
              <a:t>A university has many departments.</a:t>
            </a:r>
          </a:p>
          <a:p>
            <a:r>
              <a:rPr lang="en-US" sz="3800" dirty="0">
                <a:latin typeface="Timesnewroman"/>
              </a:rPr>
              <a:t>Each department has multiple instructors (one person is HOD). Here the HOD refers to the head of department. </a:t>
            </a:r>
          </a:p>
          <a:p>
            <a:r>
              <a:rPr lang="en-US" sz="3800" dirty="0">
                <a:latin typeface="Timesnewroman"/>
              </a:rPr>
              <a:t>An instructor belongs to only one department. </a:t>
            </a:r>
          </a:p>
          <a:p>
            <a:r>
              <a:rPr lang="en-US" sz="3800" dirty="0">
                <a:latin typeface="Timesnewroman"/>
              </a:rPr>
              <a:t>Each department offers multiple courses, each subject is taught by a single instructor. </a:t>
            </a:r>
          </a:p>
          <a:p>
            <a:r>
              <a:rPr lang="en-US" sz="3800" dirty="0">
                <a:latin typeface="Timesnewroman"/>
              </a:rPr>
              <a:t>A student may enroll for many courses offered by different departments. </a:t>
            </a:r>
            <a:br>
              <a:rPr lang="en-US" sz="3800" dirty="0">
                <a:latin typeface="Timesnewroman"/>
              </a:rPr>
            </a:br>
            <a:br>
              <a:rPr lang="en-US" sz="3000" dirty="0">
                <a:latin typeface="Timesnewroman"/>
              </a:rPr>
            </a:br>
            <a:br>
              <a:rPr lang="en-US" sz="3000" dirty="0">
                <a:latin typeface="Timesnewroman"/>
              </a:rPr>
            </a:br>
            <a:br>
              <a:rPr lang="en-US" sz="3000" dirty="0">
                <a:latin typeface="Timesnewroman"/>
              </a:rPr>
            </a:b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Solution</a:t>
            </a:r>
          </a:p>
          <a:p>
            <a:r>
              <a:rPr lang="en-US" dirty="0"/>
              <a:t>Follow the steps given below to draw an Entity Relationship (ER) diagram for a University database application −</a:t>
            </a:r>
          </a:p>
          <a:p>
            <a:r>
              <a:rPr lang="en-US" dirty="0"/>
              <a:t>Step 1 − Identifying the entity sets.</a:t>
            </a:r>
          </a:p>
          <a:p>
            <a:r>
              <a:rPr lang="en-US" dirty="0"/>
              <a:t>The entity set has multiple instances in a given business scenario.</a:t>
            </a:r>
          </a:p>
          <a:p>
            <a:r>
              <a:rPr lang="en-US" dirty="0"/>
              <a:t>As per the given constraints the entity sets are as follows −</a:t>
            </a:r>
          </a:p>
          <a:p>
            <a:r>
              <a:rPr lang="en-US" dirty="0"/>
              <a:t>Department</a:t>
            </a:r>
          </a:p>
          <a:p>
            <a:r>
              <a:rPr lang="en-US" dirty="0"/>
              <a:t>Course</a:t>
            </a:r>
          </a:p>
          <a:p>
            <a:r>
              <a:rPr lang="en-US" dirty="0"/>
              <a:t>Student</a:t>
            </a:r>
          </a:p>
          <a:p>
            <a:r>
              <a:rPr lang="en-US" dirty="0"/>
              <a:t>Instructor</a:t>
            </a:r>
          </a:p>
          <a:p>
            <a:r>
              <a:rPr lang="en-US" dirty="0"/>
              <a:t>Head of the Department (HOD) is not an entity set. It is a relationship between the instructor and department entities.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a:t>Step 1 − Identifying the entity sets.</a:t>
            </a:r>
          </a:p>
          <a:p>
            <a:r>
              <a:rPr lang="en-US" dirty="0"/>
              <a:t>The entity set has multiple instances in a given university database.</a:t>
            </a:r>
          </a:p>
          <a:p>
            <a:r>
              <a:rPr lang="en-US" dirty="0"/>
              <a:t>As per the given constraints the entity sets are as follows −</a:t>
            </a:r>
          </a:p>
          <a:p>
            <a:r>
              <a:rPr lang="en-US" dirty="0"/>
              <a:t>Department</a:t>
            </a:r>
          </a:p>
          <a:p>
            <a:r>
              <a:rPr lang="en-US" dirty="0"/>
              <a:t>Course</a:t>
            </a:r>
          </a:p>
          <a:p>
            <a:r>
              <a:rPr lang="en-US" dirty="0"/>
              <a:t>Student</a:t>
            </a:r>
          </a:p>
          <a:p>
            <a:r>
              <a:rPr lang="en-US" dirty="0"/>
              <a:t>Instructor</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a:t>Step 2 − Identifying the attributes for the given entities</a:t>
            </a:r>
          </a:p>
          <a:p>
            <a:r>
              <a:rPr lang="en-US" dirty="0"/>
              <a:t>Department − the relevant attributes are department Name and location.</a:t>
            </a:r>
          </a:p>
          <a:p>
            <a:r>
              <a:rPr lang="en-US" dirty="0"/>
              <a:t>Course − The relevant attributes are course_No, course Name, Duration, and prerequisite.</a:t>
            </a:r>
          </a:p>
          <a:p>
            <a:r>
              <a:rPr lang="en-US" dirty="0"/>
              <a:t>Teacher − The relevant attributes are Teacher Name, Room No, and telephone number.</a:t>
            </a:r>
          </a:p>
          <a:p>
            <a:r>
              <a:rPr lang="en-US" dirty="0"/>
              <a:t>Student − The relevant attributes are Student Roll_No, Student Name, and date of birth.</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Definition</a:t>
            </a:r>
          </a:p>
        </p:txBody>
      </p:sp>
      <p:sp>
        <p:nvSpPr>
          <p:cNvPr id="3" name="Content Placeholder 2"/>
          <p:cNvSpPr>
            <a:spLocks noGrp="1"/>
          </p:cNvSpPr>
          <p:nvPr>
            <p:ph idx="1"/>
          </p:nvPr>
        </p:nvSpPr>
        <p:spPr/>
        <p:txBody>
          <a:bodyPr>
            <a:normAutofit/>
          </a:bodyPr>
          <a:lstStyle/>
          <a:p>
            <a:r>
              <a:rPr lang="en-US" sz="2400" dirty="0">
                <a:latin typeface="Timesnewroman"/>
              </a:rPr>
              <a:t>An Entity–relationship model (ER model) describes the structure of a database with the help of a diagram, which is known as Entity Relationship Diagram (ER Diagram). </a:t>
            </a:r>
          </a:p>
          <a:p>
            <a:pPr>
              <a:buNone/>
            </a:pPr>
            <a:endParaRPr lang="en-US" sz="2400" dirty="0">
              <a:latin typeface="Timesnewroman"/>
            </a:endParaRPr>
          </a:p>
          <a:p>
            <a:r>
              <a:rPr lang="en-US" sz="2400" dirty="0">
                <a:latin typeface="Timesnewroman"/>
              </a:rPr>
              <a:t>An ER model is a design or blueprint of a database that can later be implemented as a database. </a:t>
            </a:r>
          </a:p>
          <a:p>
            <a:endParaRPr lang="en-US" sz="2400" dirty="0">
              <a:latin typeface="Timesnewroman"/>
            </a:endParaRPr>
          </a:p>
          <a:p>
            <a:r>
              <a:rPr lang="en-US" sz="2400" dirty="0">
                <a:latin typeface="Timesnewroman"/>
              </a:rPr>
              <a:t>The main components of E-R model are: entity set and relationship set.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a:t>Step 3 − Identifying the Key attributes</a:t>
            </a:r>
          </a:p>
          <a:p>
            <a:r>
              <a:rPr lang="en-US" dirty="0"/>
              <a:t>Department Name is the key attribute for Department.</a:t>
            </a:r>
          </a:p>
          <a:p>
            <a:r>
              <a:rPr lang="en-US" dirty="0"/>
              <a:t>Course_No is the key attribute for Course entity.</a:t>
            </a:r>
          </a:p>
          <a:p>
            <a:r>
              <a:rPr lang="en-US" dirty="0"/>
              <a:t> Teacher_Name is the key attribute for the Teacher entity.</a:t>
            </a:r>
          </a:p>
          <a:p>
            <a:r>
              <a:rPr lang="en-US" dirty="0"/>
              <a:t>Student_No is the key attribute for Student entities.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14300" y="0"/>
            <a:ext cx="8915400" cy="6858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 Diagram for University</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571604" y="1571612"/>
            <a:ext cx="6143625" cy="46672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 Diagram for Banking System</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1357290" y="1500174"/>
            <a:ext cx="6515100" cy="44862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&amp; Weak Entity Set</a:t>
            </a:r>
          </a:p>
        </p:txBody>
      </p:sp>
      <p:sp>
        <p:nvSpPr>
          <p:cNvPr id="3" name="Content Placeholder 2"/>
          <p:cNvSpPr>
            <a:spLocks noGrp="1"/>
          </p:cNvSpPr>
          <p:nvPr>
            <p:ph idx="1"/>
          </p:nvPr>
        </p:nvSpPr>
        <p:spPr/>
        <p:txBody>
          <a:bodyPr>
            <a:normAutofit fontScale="92500" lnSpcReduction="20000"/>
          </a:bodyPr>
          <a:lstStyle/>
          <a:p>
            <a:pPr fontAlgn="base">
              <a:buNone/>
            </a:pPr>
            <a:r>
              <a:rPr lang="en-US" sz="2400" b="1" dirty="0"/>
              <a:t>Strong Entity:</a:t>
            </a:r>
            <a:r>
              <a:rPr lang="en-US" sz="2400" dirty="0"/>
              <a:t> </a:t>
            </a:r>
          </a:p>
          <a:p>
            <a:pPr fontAlgn="base">
              <a:buNone/>
            </a:pPr>
            <a:r>
              <a:rPr lang="en-US" sz="2400" dirty="0"/>
              <a:t>	A strong entity is not dependent on any other entity in the schema. A strong entity will always have a primary key. Strong entities are represented by a single rectangle. The relationship of two strong entities is represented by a single diamond. </a:t>
            </a:r>
            <a:br>
              <a:rPr lang="en-US" sz="2400" dirty="0"/>
            </a:br>
            <a:r>
              <a:rPr lang="en-US" sz="2400" dirty="0"/>
              <a:t>Various strong entities, when combined together, create a strong entity set. </a:t>
            </a:r>
          </a:p>
          <a:p>
            <a:pPr fontAlgn="base">
              <a:buNone/>
            </a:pPr>
            <a:r>
              <a:rPr lang="en-US" sz="2400" b="1" dirty="0"/>
              <a:t>Weak Entity:</a:t>
            </a:r>
            <a:r>
              <a:rPr lang="en-US" sz="2400" dirty="0"/>
              <a:t> </a:t>
            </a:r>
            <a:br>
              <a:rPr lang="en-US" sz="2400" dirty="0"/>
            </a:br>
            <a:r>
              <a:rPr lang="en-US" sz="2400" dirty="0"/>
              <a:t>A weak entity is dependent on a strong entity to ensure its existence. Unlike a strong entity, a weak entity does not have any primary key. It instead has a partial discriminator key. A weak entity is represented by a double rectangle. </a:t>
            </a:r>
            <a:br>
              <a:rPr lang="en-US" sz="2400" dirty="0"/>
            </a:br>
            <a:r>
              <a:rPr lang="en-US" sz="2400" dirty="0"/>
              <a:t>The relation between one strong and one weak entity is represented by a double diamond. This relationship is also known as identifying relationship</a:t>
            </a:r>
            <a:r>
              <a:rPr lang="en-US" sz="2400" b="1" dirty="0"/>
              <a:t>.</a:t>
            </a:r>
            <a:endParaRPr lang="en-US" sz="2400" dirty="0"/>
          </a:p>
          <a:p>
            <a:pPr>
              <a:buNone/>
            </a:pP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Entity set &amp; Relationship</a:t>
            </a:r>
          </a:p>
        </p:txBody>
      </p:sp>
      <p:pic>
        <p:nvPicPr>
          <p:cNvPr id="1026" name="Picture 2"/>
          <p:cNvPicPr>
            <a:picLocks noGrp="1" noChangeAspect="1" noChangeArrowheads="1"/>
          </p:cNvPicPr>
          <p:nvPr>
            <p:ph idx="1"/>
          </p:nvPr>
        </p:nvPicPr>
        <p:blipFill>
          <a:blip r:embed="rId2"/>
          <a:srcRect/>
          <a:stretch>
            <a:fillRect/>
          </a:stretch>
        </p:blipFill>
        <p:spPr bwMode="auto">
          <a:xfrm>
            <a:off x="457200" y="1772816"/>
            <a:ext cx="7847966" cy="4166204"/>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Entity set &amp; Relationship</a:t>
            </a:r>
          </a:p>
        </p:txBody>
      </p:sp>
      <p:pic>
        <p:nvPicPr>
          <p:cNvPr id="2050" name="Picture 2"/>
          <p:cNvPicPr>
            <a:picLocks noGrp="1" noChangeAspect="1" noChangeArrowheads="1"/>
          </p:cNvPicPr>
          <p:nvPr>
            <p:ph idx="1"/>
          </p:nvPr>
        </p:nvPicPr>
        <p:blipFill>
          <a:blip r:embed="rId2"/>
          <a:srcRect/>
          <a:stretch>
            <a:fillRect/>
          </a:stretch>
        </p:blipFill>
        <p:spPr bwMode="auto">
          <a:xfrm>
            <a:off x="827584" y="1916832"/>
            <a:ext cx="7069246" cy="42596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728997" y="1052736"/>
            <a:ext cx="7686006" cy="505533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Example</a:t>
            </a:r>
          </a:p>
        </p:txBody>
      </p:sp>
      <p:sp>
        <p:nvSpPr>
          <p:cNvPr id="3" name="Content Placeholder 2"/>
          <p:cNvSpPr>
            <a:spLocks noGrp="1"/>
          </p:cNvSpPr>
          <p:nvPr>
            <p:ph idx="1"/>
          </p:nvPr>
        </p:nvSpPr>
        <p:spPr>
          <a:xfrm>
            <a:off x="457200" y="1357298"/>
            <a:ext cx="8229600" cy="4768865"/>
          </a:xfrm>
        </p:spPr>
        <p:txBody>
          <a:bodyPr/>
          <a:lstStyle/>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428596" y="1357298"/>
            <a:ext cx="8286808" cy="376715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Weak &amp; Strong entity</a:t>
            </a:r>
          </a:p>
        </p:txBody>
      </p:sp>
      <p:pic>
        <p:nvPicPr>
          <p:cNvPr id="2050" name="Picture 2"/>
          <p:cNvPicPr>
            <a:picLocks noGrp="1" noChangeAspect="1" noChangeArrowheads="1"/>
          </p:cNvPicPr>
          <p:nvPr>
            <p:ph idx="1"/>
          </p:nvPr>
        </p:nvPicPr>
        <p:blipFill>
          <a:blip r:embed="rId2"/>
          <a:srcRect/>
          <a:stretch>
            <a:fillRect/>
          </a:stretch>
        </p:blipFill>
        <p:spPr bwMode="auto">
          <a:xfrm>
            <a:off x="13030" y="1844824"/>
            <a:ext cx="9136098" cy="473853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a:bodyPr>
          <a:lstStyle/>
          <a:p>
            <a:r>
              <a:rPr lang="en-US" sz="1200" b="1" dirty="0"/>
              <a:t>Continue..</a:t>
            </a:r>
          </a:p>
        </p:txBody>
      </p:sp>
      <p:sp>
        <p:nvSpPr>
          <p:cNvPr id="3" name="Content Placeholder 2"/>
          <p:cNvSpPr>
            <a:spLocks noGrp="1"/>
          </p:cNvSpPr>
          <p:nvPr>
            <p:ph idx="1"/>
          </p:nvPr>
        </p:nvSpPr>
        <p:spPr/>
        <p:txBody>
          <a:bodyPr>
            <a:normAutofit/>
          </a:bodyPr>
          <a:lstStyle/>
          <a:p>
            <a:r>
              <a:rPr lang="en-US" sz="2400" dirty="0">
                <a:latin typeface="Timesnewroman"/>
              </a:rPr>
              <a:t>An ER diagram shows the relationship among entity sets. An entity set is a group of similar entities and these entities can have attributes.</a:t>
            </a:r>
          </a:p>
          <a:p>
            <a:pPr>
              <a:buNone/>
            </a:pPr>
            <a:endParaRPr lang="en-US" sz="2400" dirty="0">
              <a:latin typeface="Timesnewroman"/>
            </a:endParaRPr>
          </a:p>
          <a:p>
            <a:r>
              <a:rPr lang="en-US" sz="2400" dirty="0">
                <a:latin typeface="Timesnewroman"/>
              </a:rPr>
              <a:t> In terms of DBMS, an entity is a table or attribute of a table in database. </a:t>
            </a:r>
          </a:p>
          <a:p>
            <a:pPr>
              <a:buNone/>
            </a:pPr>
            <a:endParaRPr lang="en-US" sz="2400" dirty="0">
              <a:latin typeface="Timesnewroman"/>
            </a:endParaRPr>
          </a:p>
          <a:p>
            <a:r>
              <a:rPr lang="en-US" sz="2400" dirty="0">
                <a:latin typeface="Timesnewroman"/>
              </a:rPr>
              <a:t>So by showing relationship among tables and their attributes, ER diagram shows the complete logical structure of a database</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Autofit/>
          </a:bodyPr>
          <a:lstStyle/>
          <a:p>
            <a:r>
              <a:rPr lang="en-US" sz="2400" b="1" dirty="0"/>
              <a:t>Sample E-R Diagram</a:t>
            </a:r>
          </a:p>
        </p:txBody>
      </p:sp>
      <p:pic>
        <p:nvPicPr>
          <p:cNvPr id="1026" name="Picture 2"/>
          <p:cNvPicPr>
            <a:picLocks noGrp="1" noChangeAspect="1" noChangeArrowheads="1"/>
          </p:cNvPicPr>
          <p:nvPr>
            <p:ph idx="1"/>
          </p:nvPr>
        </p:nvPicPr>
        <p:blipFill>
          <a:blip r:embed="rId2"/>
          <a:srcRect/>
          <a:stretch>
            <a:fillRect/>
          </a:stretch>
        </p:blipFill>
        <p:spPr bwMode="auto">
          <a:xfrm>
            <a:off x="2143108" y="1428736"/>
            <a:ext cx="5172075" cy="2524125"/>
          </a:xfrm>
          <a:prstGeom prst="rect">
            <a:avLst/>
          </a:prstGeom>
          <a:noFill/>
          <a:ln w="9525">
            <a:noFill/>
            <a:miter lim="800000"/>
            <a:headEnd/>
            <a:tailEnd/>
          </a:ln>
          <a:effectLst/>
        </p:spPr>
      </p:pic>
      <p:sp>
        <p:nvSpPr>
          <p:cNvPr id="5" name="Rectangle 4"/>
          <p:cNvSpPr/>
          <p:nvPr/>
        </p:nvSpPr>
        <p:spPr>
          <a:xfrm>
            <a:off x="928662" y="4000504"/>
            <a:ext cx="7572428" cy="2031325"/>
          </a:xfrm>
          <a:prstGeom prst="rect">
            <a:avLst/>
          </a:prstGeom>
        </p:spPr>
        <p:txBody>
          <a:bodyPr wrap="square">
            <a:spAutoFit/>
          </a:bodyPr>
          <a:lstStyle/>
          <a:p>
            <a:pPr>
              <a:buFont typeface="Arial" pitchFamily="34" charset="0"/>
              <a:buChar char="•"/>
            </a:pPr>
            <a:r>
              <a:rPr lang="en-US" dirty="0">
                <a:latin typeface="Timesnewroman"/>
              </a:rPr>
              <a:t> In the following diagram we have two entities Student and College and their relationship. </a:t>
            </a:r>
          </a:p>
          <a:p>
            <a:pPr>
              <a:buFont typeface="Arial" pitchFamily="34" charset="0"/>
              <a:buChar char="•"/>
            </a:pPr>
            <a:r>
              <a:rPr lang="en-US" dirty="0">
                <a:latin typeface="Timesnewroman"/>
              </a:rPr>
              <a:t> The relationship between Student and College is many to one as a college can have many students however a student cannot study in multiple colleges at the same time. </a:t>
            </a:r>
          </a:p>
          <a:p>
            <a:pPr>
              <a:buFont typeface="Arial" pitchFamily="34" charset="0"/>
              <a:buChar char="•"/>
            </a:pPr>
            <a:r>
              <a:rPr lang="en-US" dirty="0">
                <a:latin typeface="Timesnewroman"/>
              </a:rPr>
              <a:t> Student entity has attributes such as Stu_Id, Stu_Name &amp; Stu_Addr and College entity has attributes such as Col_ID &amp; Col_Name</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a:bodyPr>
          <a:lstStyle/>
          <a:p>
            <a:r>
              <a:rPr lang="en-US" sz="2400" b="1" dirty="0"/>
              <a:t>Components of E-R Diagram</a:t>
            </a:r>
          </a:p>
        </p:txBody>
      </p:sp>
      <p:sp>
        <p:nvSpPr>
          <p:cNvPr id="3" name="Content Placeholder 2"/>
          <p:cNvSpPr>
            <a:spLocks noGrp="1"/>
          </p:cNvSpPr>
          <p:nvPr>
            <p:ph idx="1"/>
          </p:nvPr>
        </p:nvSpPr>
        <p:spPr>
          <a:xfrm>
            <a:off x="357158" y="785794"/>
            <a:ext cx="8501122" cy="5786478"/>
          </a:xfrm>
        </p:spPr>
        <p:txBody>
          <a:bodyPr>
            <a:normAutofit/>
          </a:bodyPr>
          <a:lstStyle/>
          <a:p>
            <a:r>
              <a:rPr lang="en-US" sz="2400" b="1" dirty="0"/>
              <a:t>Rectangle</a:t>
            </a:r>
            <a:r>
              <a:rPr lang="en-US" sz="2400" dirty="0"/>
              <a:t>: Represents Entity sets.</a:t>
            </a:r>
            <a:br>
              <a:rPr lang="en-US" sz="2400" dirty="0"/>
            </a:br>
            <a:r>
              <a:rPr lang="en-US" sz="2400" b="1" dirty="0"/>
              <a:t>Ellipses</a:t>
            </a:r>
            <a:r>
              <a:rPr lang="en-US" sz="2400" dirty="0"/>
              <a:t>: Attributes</a:t>
            </a:r>
            <a:br>
              <a:rPr lang="en-US" sz="2400" dirty="0"/>
            </a:br>
            <a:r>
              <a:rPr lang="en-US" sz="2400" b="1" dirty="0"/>
              <a:t>Diamonds</a:t>
            </a:r>
            <a:r>
              <a:rPr lang="en-US" sz="2400" dirty="0"/>
              <a:t>: Relationship Set</a:t>
            </a:r>
            <a:br>
              <a:rPr lang="en-US" sz="2400" dirty="0"/>
            </a:br>
            <a:r>
              <a:rPr lang="en-US" sz="2400" b="1" dirty="0"/>
              <a:t>Lines</a:t>
            </a:r>
            <a:r>
              <a:rPr lang="en-US" sz="2400" dirty="0"/>
              <a:t>: They link attributes to Entity Sets and Entity sets to Relationship Set</a:t>
            </a:r>
            <a:br>
              <a:rPr lang="en-US" sz="2400" dirty="0"/>
            </a:br>
            <a:r>
              <a:rPr lang="en-US" sz="2400" b="1" dirty="0"/>
              <a:t>Double Ellipses:</a:t>
            </a:r>
            <a:r>
              <a:rPr lang="en-US" sz="2400" dirty="0"/>
              <a:t> Multivalued Attributes</a:t>
            </a:r>
            <a:br>
              <a:rPr lang="en-US" sz="2400" dirty="0"/>
            </a:br>
            <a:r>
              <a:rPr lang="en-US" sz="2400" b="1" dirty="0"/>
              <a:t>Dashed Ellipses</a:t>
            </a:r>
            <a:r>
              <a:rPr lang="en-US" sz="2400" dirty="0"/>
              <a:t>: Derived Attributes</a:t>
            </a:r>
            <a:br>
              <a:rPr lang="en-US" sz="2400" dirty="0"/>
            </a:br>
            <a:r>
              <a:rPr lang="en-US" sz="2400" b="1" dirty="0"/>
              <a:t>Double Rectangles</a:t>
            </a:r>
            <a:r>
              <a:rPr lang="en-US" sz="2400" dirty="0"/>
              <a:t>: Weak Entity Sets</a:t>
            </a:r>
            <a:br>
              <a:rPr lang="en-US" sz="2400" dirty="0"/>
            </a:br>
            <a:r>
              <a:rPr lang="en-US" sz="2400" b="1" dirty="0"/>
              <a:t>Double Lines</a:t>
            </a:r>
            <a:r>
              <a:rPr lang="en-US" sz="2400" dirty="0"/>
              <a:t>: Total participation of an entity in a relationship set.</a:t>
            </a:r>
          </a:p>
          <a:p>
            <a:pPr algn="ctr">
              <a:buNone/>
            </a:pPr>
            <a:r>
              <a:rPr lang="en-US" sz="2400" dirty="0"/>
              <a:t>E-R Model</a:t>
            </a:r>
          </a:p>
          <a:p>
            <a:pPr algn="ctr">
              <a:buNone/>
            </a:pPr>
            <a:endParaRPr lang="en-US" sz="2400" dirty="0"/>
          </a:p>
          <a:p>
            <a:pPr>
              <a:buNone/>
            </a:pPr>
            <a:r>
              <a:rPr lang="en-US" sz="2400" dirty="0"/>
              <a:t>				Entity	Attribute      Relation</a:t>
            </a:r>
          </a:p>
        </p:txBody>
      </p:sp>
      <p:cxnSp>
        <p:nvCxnSpPr>
          <p:cNvPr id="6" name="Straight Arrow Connector 5"/>
          <p:cNvCxnSpPr/>
          <p:nvPr/>
        </p:nvCxnSpPr>
        <p:spPr>
          <a:xfrm rot="10800000" flipV="1">
            <a:off x="3714744" y="4857760"/>
            <a:ext cx="857256"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251323" y="5179231"/>
            <a:ext cx="64214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72000" y="4857760"/>
            <a:ext cx="1000132"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US" sz="2400" dirty="0">
                <a:latin typeface="Timesnewroman"/>
              </a:rPr>
              <a:t>Continue…</a:t>
            </a:r>
          </a:p>
        </p:txBody>
      </p:sp>
      <p:sp>
        <p:nvSpPr>
          <p:cNvPr id="3" name="Content Placeholder 2"/>
          <p:cNvSpPr>
            <a:spLocks noGrp="1"/>
          </p:cNvSpPr>
          <p:nvPr>
            <p:ph idx="1"/>
          </p:nvPr>
        </p:nvSpPr>
        <p:spPr>
          <a:xfrm>
            <a:off x="457200" y="642918"/>
            <a:ext cx="8229600" cy="5929354"/>
          </a:xfrm>
        </p:spPr>
        <p:txBody>
          <a:bodyPr>
            <a:normAutofit/>
          </a:bodyPr>
          <a:lstStyle/>
          <a:p>
            <a:pPr marL="457200" indent="-457200">
              <a:buFont typeface="+mj-lt"/>
              <a:buAutoNum type="arabicPeriod"/>
            </a:pPr>
            <a:r>
              <a:rPr lang="en-US" sz="2400" b="1" dirty="0"/>
              <a:t>Entity :</a:t>
            </a:r>
            <a:r>
              <a:rPr lang="en-US" sz="2400" dirty="0"/>
              <a:t> An entity is an object or component of data. An entity is represented as rectangle in an ER diagram.</a:t>
            </a:r>
          </a:p>
          <a:p>
            <a:pPr marL="457200" indent="-457200"/>
            <a:r>
              <a:rPr lang="en-US" sz="2400" b="1" dirty="0"/>
              <a:t>Weak Entity : </a:t>
            </a:r>
            <a:r>
              <a:rPr lang="en-US" sz="2400" dirty="0"/>
              <a:t>An entity that cannot be uniquely identified by its own attributes and relies on the relationship with other entity is called weak entity. </a:t>
            </a:r>
          </a:p>
          <a:p>
            <a:pPr marL="457200" indent="-457200"/>
            <a:r>
              <a:rPr lang="en-US" sz="2400" dirty="0"/>
              <a:t>The weak entity is represented by a double rectangle. For example – a bank account cannot be uniquely identified without knowing the bank to which the account belongs, so bank account is a weak entity. 	</a:t>
            </a:r>
          </a:p>
          <a:p>
            <a:pPr marL="457200" indent="-457200"/>
            <a:r>
              <a:rPr lang="en-US" sz="2400" dirty="0"/>
              <a:t>Example</a:t>
            </a:r>
          </a:p>
          <a:p>
            <a:pPr marL="457200" indent="-457200">
              <a:buNone/>
            </a:pPr>
            <a:endParaRPr lang="en-US" sz="2400" dirty="0"/>
          </a:p>
          <a:p>
            <a:pPr marL="457200" indent="-457200"/>
            <a:endParaRPr lang="en-US" sz="2400" dirty="0"/>
          </a:p>
          <a:p>
            <a:pPr marL="457200" indent="-457200"/>
            <a:endParaRPr lang="en-US" sz="2400" dirty="0"/>
          </a:p>
          <a:p>
            <a:pPr marL="457200" indent="-457200">
              <a:buNone/>
            </a:pPr>
            <a:r>
              <a:rPr lang="en-US" sz="2400" dirty="0"/>
              <a:t> </a:t>
            </a:r>
          </a:p>
        </p:txBody>
      </p:sp>
      <p:sp>
        <p:nvSpPr>
          <p:cNvPr id="5" name="Rectangle 4"/>
          <p:cNvSpPr/>
          <p:nvPr/>
        </p:nvSpPr>
        <p:spPr>
          <a:xfrm>
            <a:off x="2000232" y="4643446"/>
            <a:ext cx="2214578" cy="500066"/>
          </a:xfrm>
          <a:prstGeom prst="rect">
            <a:avLst/>
          </a:prstGeom>
          <a:scene3d>
            <a:camera prst="orthographicFront"/>
            <a:lightRig rig="threePt" dir="t"/>
          </a:scene3d>
          <a:sp3d>
            <a:bevelT prst="relaxedInse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Bank_Acc</a:t>
            </a:r>
            <a:endParaRPr lang="en-US" dirty="0"/>
          </a:p>
        </p:txBody>
      </p:sp>
      <p:sp>
        <p:nvSpPr>
          <p:cNvPr id="6" name="Rectangle 5"/>
          <p:cNvSpPr/>
          <p:nvPr/>
        </p:nvSpPr>
        <p:spPr>
          <a:xfrm>
            <a:off x="5429256" y="4643446"/>
            <a:ext cx="1500198"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Bank</a:t>
            </a:r>
          </a:p>
        </p:txBody>
      </p:sp>
      <p:cxnSp>
        <p:nvCxnSpPr>
          <p:cNvPr id="8" name="Straight Connector 7"/>
          <p:cNvCxnSpPr>
            <a:endCxn id="6" idx="1"/>
          </p:cNvCxnSpPr>
          <p:nvPr/>
        </p:nvCxnSpPr>
        <p:spPr>
          <a:xfrm>
            <a:off x="4214810" y="4857760"/>
            <a:ext cx="121444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Autofit/>
          </a:bodyPr>
          <a:lstStyle/>
          <a:p>
            <a:endParaRPr lang="en-US" sz="1200" dirty="0"/>
          </a:p>
        </p:txBody>
      </p:sp>
      <p:sp>
        <p:nvSpPr>
          <p:cNvPr id="3" name="Content Placeholder 2"/>
          <p:cNvSpPr>
            <a:spLocks noGrp="1"/>
          </p:cNvSpPr>
          <p:nvPr>
            <p:ph idx="1"/>
          </p:nvPr>
        </p:nvSpPr>
        <p:spPr>
          <a:xfrm>
            <a:off x="457200" y="785794"/>
            <a:ext cx="8229600" cy="5340369"/>
          </a:xfrm>
        </p:spPr>
        <p:txBody>
          <a:bodyPr>
            <a:normAutofit/>
          </a:bodyPr>
          <a:lstStyle/>
          <a:p>
            <a:pPr>
              <a:buNone/>
            </a:pPr>
            <a:r>
              <a:rPr lang="en-US" b="1" dirty="0"/>
              <a:t>2. </a:t>
            </a:r>
            <a:r>
              <a:rPr lang="en-US" sz="2400" b="1" dirty="0"/>
              <a:t>Attribute :</a:t>
            </a:r>
            <a:r>
              <a:rPr lang="en-US" b="1" dirty="0"/>
              <a:t> </a:t>
            </a:r>
            <a:r>
              <a:rPr lang="en-US" sz="2800" dirty="0"/>
              <a:t>An attribute describes the property of an entity. An attribute is represented as Oval in an ER diagram. There are four types of attributes:</a:t>
            </a:r>
          </a:p>
          <a:p>
            <a:r>
              <a:rPr lang="en-US" sz="2800" dirty="0"/>
              <a:t>Key attribute</a:t>
            </a:r>
          </a:p>
          <a:p>
            <a:r>
              <a:rPr lang="en-US" sz="2800" dirty="0"/>
              <a:t>Composite attribute</a:t>
            </a:r>
          </a:p>
          <a:p>
            <a:r>
              <a:rPr lang="en-US" sz="2800" dirty="0"/>
              <a:t>Multivalued attribute</a:t>
            </a:r>
          </a:p>
          <a:p>
            <a:r>
              <a:rPr lang="en-US" sz="2800" dirty="0"/>
              <a:t>Derived attribute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8229600" cy="153966"/>
          </a:xfrm>
        </p:spPr>
        <p:txBody>
          <a:bodyPr>
            <a:normAutofit fontScale="90000"/>
          </a:bodyPr>
          <a:lstStyle/>
          <a:p>
            <a:endParaRPr lang="en-US" sz="2400" b="1" dirty="0"/>
          </a:p>
        </p:txBody>
      </p:sp>
      <p:sp>
        <p:nvSpPr>
          <p:cNvPr id="3" name="Content Placeholder 2"/>
          <p:cNvSpPr>
            <a:spLocks noGrp="1"/>
          </p:cNvSpPr>
          <p:nvPr>
            <p:ph idx="1"/>
          </p:nvPr>
        </p:nvSpPr>
        <p:spPr>
          <a:xfrm>
            <a:off x="457200" y="500042"/>
            <a:ext cx="8229600" cy="6143668"/>
          </a:xfrm>
        </p:spPr>
        <p:txBody>
          <a:bodyPr>
            <a:normAutofit lnSpcReduction="10000"/>
          </a:bodyPr>
          <a:lstStyle/>
          <a:p>
            <a:r>
              <a:rPr lang="en-US" sz="2000" b="1" dirty="0"/>
              <a:t>Key Attribute : </a:t>
            </a:r>
            <a:r>
              <a:rPr lang="en-US" sz="2000" dirty="0"/>
              <a:t>A key attribute can uniquely identify an entity from an entity set. For example, student roll number can uniquely identify a student from a set of students. Key attribute is represented by oval same as other attributes however </a:t>
            </a:r>
            <a:r>
              <a:rPr lang="en-US" sz="2000" b="1" dirty="0"/>
              <a:t>the text of key attribute is underlined.</a:t>
            </a:r>
          </a:p>
          <a:p>
            <a:pPr>
              <a:buNone/>
            </a:pPr>
            <a:endParaRPr lang="en-US" sz="2000" b="1" dirty="0"/>
          </a:p>
          <a:p>
            <a:r>
              <a:rPr lang="en-US" sz="2000" b="1" dirty="0"/>
              <a:t>Composite Attribute : </a:t>
            </a:r>
            <a:r>
              <a:rPr lang="en-US" sz="2000" dirty="0"/>
              <a:t>An attribute that is a combination of other attributes is known as composite attribute. For example, In student entity, the student address is a composite attribute as an address is composed of other attributes such as pin code, state, country.</a:t>
            </a:r>
          </a:p>
          <a:p>
            <a:pPr>
              <a:buNone/>
            </a:pPr>
            <a:endParaRPr lang="en-US" sz="2000" dirty="0"/>
          </a:p>
          <a:p>
            <a:r>
              <a:rPr lang="en-US" sz="2000" b="1" dirty="0"/>
              <a:t> Multivalued Attribute : </a:t>
            </a:r>
            <a:r>
              <a:rPr lang="en-US" sz="2000" dirty="0"/>
              <a:t>An attribute that can hold multiple values is known as multivalued attribute. It is represented with </a:t>
            </a:r>
            <a:r>
              <a:rPr lang="en-US" sz="2000" b="1" dirty="0"/>
              <a:t>double ovals</a:t>
            </a:r>
            <a:r>
              <a:rPr lang="en-US" sz="2000" dirty="0"/>
              <a:t> in an ER Diagram. For example – A person can have more than one phone numbers so the phone number attribute is multivalued.</a:t>
            </a:r>
          </a:p>
          <a:p>
            <a:pPr>
              <a:buNone/>
            </a:pPr>
            <a:endParaRPr lang="en-US" sz="2000" dirty="0"/>
          </a:p>
          <a:p>
            <a:r>
              <a:rPr lang="en-US" sz="2000" b="1" dirty="0"/>
              <a:t>Derived Attribute : </a:t>
            </a:r>
            <a:r>
              <a:rPr lang="en-US" sz="2000" dirty="0"/>
              <a:t>A derived attribute is one whose value is dynamic and derived from another attribute. It is represented by </a:t>
            </a:r>
            <a:r>
              <a:rPr lang="en-US" sz="2000" b="1" dirty="0"/>
              <a:t>dashed oval</a:t>
            </a:r>
            <a:r>
              <a:rPr lang="en-US" sz="2000" dirty="0"/>
              <a:t> in an ER Diagram. For example – Person age is a derived attribute as it changes over time and can be derived from another attribute (Date of birth).</a:t>
            </a:r>
            <a:endParaRPr lang="en-US" sz="2000" b="1" dirty="0"/>
          </a:p>
          <a:p>
            <a:pPr>
              <a:buNone/>
            </a:pPr>
            <a:endParaRPr 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Example : Student Entity with various attributes</a:t>
            </a:r>
          </a:p>
        </p:txBody>
      </p:sp>
      <p:pic>
        <p:nvPicPr>
          <p:cNvPr id="4098" name="Picture 2"/>
          <p:cNvPicPr>
            <a:picLocks noGrp="1" noChangeAspect="1" noChangeArrowheads="1"/>
          </p:cNvPicPr>
          <p:nvPr>
            <p:ph idx="1"/>
          </p:nvPr>
        </p:nvPicPr>
        <p:blipFill>
          <a:blip r:embed="rId2"/>
          <a:srcRect/>
          <a:stretch>
            <a:fillRect/>
          </a:stretch>
        </p:blipFill>
        <p:spPr bwMode="auto">
          <a:xfrm>
            <a:off x="1714480" y="1928802"/>
            <a:ext cx="5376884" cy="296307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1603</Words>
  <Application>Microsoft Office PowerPoint</Application>
  <PresentationFormat>On-screen Show (4:3)</PresentationFormat>
  <Paragraphs>105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Timesnewroman</vt:lpstr>
      <vt:lpstr>Office Theme</vt:lpstr>
      <vt:lpstr>E-R Data Model</vt:lpstr>
      <vt:lpstr>Definition</vt:lpstr>
      <vt:lpstr>Continue..</vt:lpstr>
      <vt:lpstr>Sample E-R Diagram</vt:lpstr>
      <vt:lpstr>Components of E-R Diagram</vt:lpstr>
      <vt:lpstr>Continue…</vt:lpstr>
      <vt:lpstr>PowerPoint Presentation</vt:lpstr>
      <vt:lpstr>PowerPoint Presentation</vt:lpstr>
      <vt:lpstr>Example : Student Entity with various attributes</vt:lpstr>
      <vt:lpstr>PowerPoint Presentation</vt:lpstr>
      <vt:lpstr>PowerPoint Presentation</vt:lpstr>
      <vt:lpstr>Various Relationship Diagram</vt:lpstr>
      <vt:lpstr>Participation</vt:lpstr>
      <vt:lpstr>Participation Continue..</vt:lpstr>
      <vt:lpstr>Example</vt:lpstr>
      <vt:lpstr>Problem </vt:lpstr>
      <vt:lpstr>PowerPoint Presentation</vt:lpstr>
      <vt:lpstr>PowerPoint Presentation</vt:lpstr>
      <vt:lpstr>PowerPoint Presentation</vt:lpstr>
      <vt:lpstr>PowerPoint Presentation</vt:lpstr>
      <vt:lpstr>PowerPoint Presentation</vt:lpstr>
      <vt:lpstr>E-R Diagram for University</vt:lpstr>
      <vt:lpstr>E-R Diagram for Banking System</vt:lpstr>
      <vt:lpstr>Strong &amp; Weak Entity Set</vt:lpstr>
      <vt:lpstr>Strong Entity set &amp; Relationship</vt:lpstr>
      <vt:lpstr>Weak Entity set &amp; Relationship</vt:lpstr>
      <vt:lpstr>PowerPoint Presentation</vt:lpstr>
      <vt:lpstr>Example</vt:lpstr>
      <vt:lpstr>Difference between Weak &amp; Strong entity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Data Model</dc:title>
  <dc:creator>Lenovo</dc:creator>
  <cp:lastModifiedBy>Madhurima Rawat</cp:lastModifiedBy>
  <cp:revision>38</cp:revision>
  <dcterms:created xsi:type="dcterms:W3CDTF">2022-10-19T05:17:56Z</dcterms:created>
  <dcterms:modified xsi:type="dcterms:W3CDTF">2022-11-03T16:51:39Z</dcterms:modified>
</cp:coreProperties>
</file>