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5988" y="2761297"/>
            <a:ext cx="5266423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08463" y="4376420"/>
            <a:ext cx="6241473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6711" y="1168401"/>
            <a:ext cx="6624976" cy="934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285" y="2935287"/>
            <a:ext cx="7028180" cy="168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8689" y="6765225"/>
            <a:ext cx="219709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1BBF6-CA58-4912-99C7-AD2E4187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711" y="3429000"/>
            <a:ext cx="6624976" cy="1600200"/>
          </a:xfrm>
        </p:spPr>
        <p:txBody>
          <a:bodyPr/>
          <a:lstStyle/>
          <a:p>
            <a:r>
              <a:rPr lang="en-US" dirty="0"/>
              <a:t>Finite State Machine based Morphology</a:t>
            </a:r>
          </a:p>
        </p:txBody>
      </p:sp>
    </p:spTree>
    <p:extLst>
      <p:ext uri="{BB962C8B-B14F-4D97-AF65-F5344CB8AC3E}">
        <p14:creationId xmlns:p14="http://schemas.microsoft.com/office/powerpoint/2010/main" val="99047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51281"/>
            <a:ext cx="906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lang="en-US" sz="3600" spc="-5" dirty="0"/>
              <a:t> Machine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471420"/>
            <a:ext cx="298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Parsing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English morphology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16081"/>
              </p:ext>
            </p:extLst>
          </p:nvPr>
        </p:nvGraphicFramePr>
        <p:xfrm>
          <a:off x="1632874" y="3151187"/>
          <a:ext cx="6983094" cy="2705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Morphological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parsed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38">
                <a:tc>
                  <a:txBody>
                    <a:bodyPr/>
                    <a:lstStyle/>
                    <a:p>
                      <a:pPr marL="91440" marR="562610">
                        <a:lnSpc>
                          <a:spcPts val="253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cats  cat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4494530">
                        <a:lnSpc>
                          <a:spcPts val="253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+N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+PL </a:t>
                      </a:r>
                      <a:r>
                        <a:rPr sz="18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+N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+SG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cities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+N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+PL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geese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goose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goose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+N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+PL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goose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+N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+SG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goose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+V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merging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caught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merge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+V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+PRES</a:t>
                      </a:r>
                      <a:r>
                        <a:rPr lang="en-US" sz="1800" spc="-5" dirty="0">
                          <a:latin typeface="Courier New"/>
                          <a:cs typeface="Courier New"/>
                        </a:rPr>
                        <a:t>ENT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-PART</a:t>
                      </a:r>
                      <a:r>
                        <a:rPr lang="en-US" sz="1800" spc="-5" dirty="0">
                          <a:latin typeface="Courier New"/>
                          <a:cs typeface="Courier New"/>
                        </a:rPr>
                        <a:t>ICIPAL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caught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+V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+PAST-PART</a:t>
                      </a:r>
                      <a:r>
                        <a:rPr lang="en-US" sz="1800" dirty="0">
                          <a:latin typeface="Courier New"/>
                          <a:cs typeface="Courier New"/>
                        </a:rPr>
                        <a:t>ICIPAL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38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351281"/>
            <a:ext cx="84855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lang="en-US" sz="3600" spc="-5" dirty="0"/>
              <a:t> Machine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410460"/>
            <a:ext cx="7605395" cy="30149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8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We need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morphological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parser:</a:t>
            </a:r>
            <a:endParaRPr sz="2000" dirty="0">
              <a:latin typeface="Times New Roman"/>
              <a:cs typeface="Times New Roman"/>
            </a:endParaRPr>
          </a:p>
          <a:p>
            <a:pPr marL="812165" marR="423545" lvl="1" indent="-342900">
              <a:lnSpc>
                <a:spcPts val="2070"/>
              </a:lnSpc>
              <a:spcBef>
                <a:spcPts val="575"/>
              </a:spcBef>
              <a:buAutoNum type="arabicPeriod"/>
              <a:tabLst>
                <a:tab pos="780415" algn="l"/>
                <a:tab pos="7810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Lexicon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affixes,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together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 </a:t>
            </a:r>
            <a:r>
              <a:rPr sz="1800" dirty="0">
                <a:latin typeface="Times New Roman"/>
                <a:cs typeface="Times New Roman"/>
              </a:rPr>
              <a:t>(Noun </a:t>
            </a:r>
            <a:r>
              <a:rPr sz="1800" spc="-5" dirty="0">
                <a:latin typeface="Times New Roman"/>
                <a:cs typeface="Times New Roman"/>
              </a:rPr>
              <a:t>stem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Verb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stem,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etc.)</a:t>
            </a:r>
            <a:endParaRPr sz="1800" dirty="0">
              <a:latin typeface="Times New Roman"/>
              <a:cs typeface="Times New Roman"/>
            </a:endParaRPr>
          </a:p>
          <a:p>
            <a:pPr marL="812165" marR="5080" lvl="1" indent="-342900">
              <a:lnSpc>
                <a:spcPct val="99800"/>
              </a:lnSpc>
              <a:spcBef>
                <a:spcPts val="420"/>
              </a:spcBef>
              <a:buAutoNum type="arabicPeriod"/>
              <a:tabLst>
                <a:tab pos="780415" algn="l"/>
                <a:tab pos="7810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Morphotactics</a:t>
            </a:r>
            <a:r>
              <a:rPr sz="1800" spc="-5" dirty="0">
                <a:latin typeface="Times New Roman"/>
                <a:cs typeface="Times New Roman"/>
              </a:rPr>
              <a:t>: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morpheme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ordering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explains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classes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morphemes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morphemes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inside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E.g.,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English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plural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morpheme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noun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rather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 preceding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  <a:p>
            <a:pPr marL="812165" marR="187960" lvl="1" indent="-342900">
              <a:lnSpc>
                <a:spcPct val="98800"/>
              </a:lnSpc>
              <a:spcBef>
                <a:spcPts val="500"/>
              </a:spcBef>
              <a:buAutoNum type="arabicPeriod"/>
              <a:tabLst>
                <a:tab pos="780415" algn="l"/>
                <a:tab pos="7810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Orthographic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rules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spelling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rules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changes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 occur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usually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morphemes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(e.g.,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→</a:t>
            </a:r>
            <a:r>
              <a:rPr sz="1800" i="1" spc="-5" dirty="0">
                <a:latin typeface="Times New Roman"/>
                <a:cs typeface="Times New Roman"/>
              </a:rPr>
              <a:t>ie </a:t>
            </a:r>
            <a:r>
              <a:rPr sz="1800" spc="-5" dirty="0">
                <a:latin typeface="Times New Roman"/>
                <a:cs typeface="Times New Roman"/>
              </a:rPr>
              <a:t>spelling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 changes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city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i="1" dirty="0">
                <a:latin typeface="Times New Roman"/>
                <a:cs typeface="Times New Roman"/>
              </a:rPr>
              <a:t>-s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cities</a:t>
            </a:r>
            <a:r>
              <a:rPr sz="1800" spc="-5" dirty="0">
                <a:latin typeface="Times New Roman"/>
                <a:cs typeface="Times New Roman"/>
              </a:rPr>
              <a:t>).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560" y="1137920"/>
            <a:ext cx="647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2663" y="1446457"/>
            <a:ext cx="7300595" cy="296418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319405" algn="ctr">
              <a:lnSpc>
                <a:spcPct val="100000"/>
              </a:lnSpc>
              <a:spcBef>
                <a:spcPts val="1970"/>
              </a:spcBef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Lexicon and</a:t>
            </a:r>
            <a:r>
              <a:rPr sz="28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Morphotactics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lexicon is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repository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ts val="1920"/>
              </a:lnSpc>
              <a:spcBef>
                <a:spcPts val="32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simplest</a:t>
            </a:r>
            <a:r>
              <a:rPr sz="1600" dirty="0">
                <a:latin typeface="Times New Roman"/>
                <a:cs typeface="Times New Roman"/>
              </a:rPr>
              <a:t> one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explicit list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word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language.</a:t>
            </a:r>
            <a:endParaRPr sz="1600">
              <a:latin typeface="Times New Roman"/>
              <a:cs typeface="Times New Roman"/>
            </a:endParaRPr>
          </a:p>
          <a:p>
            <a:pPr marL="748665">
              <a:lnSpc>
                <a:spcPts val="1920"/>
              </a:lnSpc>
            </a:pPr>
            <a:r>
              <a:rPr sz="1600" b="1" i="1" spc="-5" dirty="0">
                <a:latin typeface="Times New Roman"/>
                <a:cs typeface="Times New Roman"/>
              </a:rPr>
              <a:t>Incovenient</a:t>
            </a:r>
            <a:r>
              <a:rPr sz="1600" b="1" i="1" spc="-2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or</a:t>
            </a:r>
            <a:r>
              <a:rPr sz="160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impossible!</a:t>
            </a:r>
            <a:endParaRPr sz="16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6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Computational lexicons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usually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each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stems and</a:t>
            </a:r>
            <a:endParaRPr sz="1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1660"/>
              </a:lnSpc>
              <a:spcBef>
                <a:spcPts val="4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imes New Roman"/>
                <a:cs typeface="Times New Roman"/>
              </a:rPr>
              <a:t>Affixes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together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representation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morphotactics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telling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together.</a:t>
            </a:r>
            <a:endParaRPr sz="1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5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morphotactics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finite-state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automaton.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384" y="4758610"/>
            <a:ext cx="3347760" cy="17152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68135" y="4875212"/>
          <a:ext cx="4681855" cy="1436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Reg-noun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Irreg-pl-noun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Irreg-sg-noun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plural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759">
                <a:tc>
                  <a:txBody>
                    <a:bodyPr/>
                    <a:lstStyle/>
                    <a:p>
                      <a:pPr marL="91440" marR="671830" algn="just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fox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fat </a:t>
                      </a:r>
                      <a:r>
                        <a:rPr sz="1400" spc="-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1009015" algn="just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  sh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Mice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804545" algn="just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goose </a:t>
                      </a:r>
                      <a:r>
                        <a:rPr sz="1400" spc="-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sheep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mouse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fardvark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78213" y="6462395"/>
            <a:ext cx="3143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An FSA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 English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nominal inflection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ts val="431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/>
          </a:p>
          <a:p>
            <a:pPr marL="6985" algn="ctr">
              <a:lnSpc>
                <a:spcPts val="3350"/>
              </a:lnSpc>
            </a:pPr>
            <a:r>
              <a:rPr sz="2800" spc="-5" dirty="0"/>
              <a:t>The</a:t>
            </a:r>
            <a:r>
              <a:rPr sz="2800" spc="-15" dirty="0"/>
              <a:t> </a:t>
            </a:r>
            <a:r>
              <a:rPr sz="2800" spc="-5" dirty="0"/>
              <a:t>Lexicon and</a:t>
            </a:r>
            <a:r>
              <a:rPr sz="2800" spc="-10" dirty="0"/>
              <a:t> </a:t>
            </a:r>
            <a:r>
              <a:rPr sz="2800" spc="-5" dirty="0"/>
              <a:t>Morphotactics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0924" y="4919662"/>
          <a:ext cx="7708262" cy="169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4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Reg-verb-stem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Irreg-verb-stem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Irreg-past-verb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Past-part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Pres-part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3sg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743">
                <a:tc>
                  <a:txBody>
                    <a:bodyPr/>
                    <a:lstStyle/>
                    <a:p>
                      <a:pPr marL="90805" marR="995044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lk  fry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talk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1042035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sp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  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1047750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ught  ate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eaten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-ed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-ed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-ing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impeach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sang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spoken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40438" y="4519295"/>
            <a:ext cx="2995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An FSA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 English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verbal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inflection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957" y="2346166"/>
            <a:ext cx="4944275" cy="2140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560" y="1137920"/>
            <a:ext cx="647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2663" y="1684020"/>
            <a:ext cx="6823075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352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Lexicon and</a:t>
            </a:r>
            <a:r>
              <a:rPr sz="28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Morphotactics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English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derivational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morphology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English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inflectional morphology,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automata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modeling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English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derivation tends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-5" dirty="0">
                <a:latin typeface="Times New Roman"/>
                <a:cs typeface="Times New Roman"/>
              </a:rPr>
              <a:t> quite complex.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CFG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small part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morphosyntactics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English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adjectives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713" y="4609008"/>
            <a:ext cx="3764911" cy="10440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6610" y="4435475"/>
            <a:ext cx="4192904" cy="18129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59"/>
              </a:spcBef>
            </a:pPr>
            <a:r>
              <a:rPr sz="1600" spc="-5" dirty="0">
                <a:latin typeface="Times New Roman"/>
                <a:cs typeface="Times New Roman"/>
              </a:rPr>
              <a:t>big,</a:t>
            </a:r>
            <a:r>
              <a:rPr sz="1600" spc="-15" dirty="0">
                <a:latin typeface="Times New Roman"/>
                <a:cs typeface="Times New Roman"/>
              </a:rPr>
              <a:t> bigger, </a:t>
            </a:r>
            <a:r>
              <a:rPr sz="1600" spc="-5" dirty="0">
                <a:latin typeface="Times New Roman"/>
                <a:cs typeface="Times New Roman"/>
              </a:rPr>
              <a:t>biggest</a:t>
            </a:r>
            <a:endParaRPr sz="1600">
              <a:latin typeface="Times New Roman"/>
              <a:cs typeface="Times New Roman"/>
            </a:endParaRPr>
          </a:p>
          <a:p>
            <a:pPr marL="91440" marR="1855470">
              <a:lnSpc>
                <a:spcPts val="1900"/>
              </a:lnSpc>
              <a:spcBef>
                <a:spcPts val="70"/>
              </a:spcBef>
            </a:pPr>
            <a:r>
              <a:rPr sz="1600" spc="-5" dirty="0">
                <a:latin typeface="Times New Roman"/>
                <a:cs typeface="Times New Roman"/>
              </a:rPr>
              <a:t>cool,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cooler,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coolest, coolly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red, </a:t>
            </a:r>
            <a:r>
              <a:rPr sz="1600" spc="-15" dirty="0">
                <a:latin typeface="Times New Roman"/>
                <a:cs typeface="Times New Roman"/>
              </a:rPr>
              <a:t>redder,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reddest</a:t>
            </a:r>
            <a:endParaRPr sz="1600">
              <a:latin typeface="Times New Roman"/>
              <a:cs typeface="Times New Roman"/>
            </a:endParaRPr>
          </a:p>
          <a:p>
            <a:pPr marL="91440" marR="149225">
              <a:lnSpc>
                <a:spcPts val="1900"/>
              </a:lnSpc>
            </a:pPr>
            <a:r>
              <a:rPr sz="1600" spc="-15" dirty="0">
                <a:latin typeface="Times New Roman"/>
                <a:cs typeface="Times New Roman"/>
              </a:rPr>
              <a:t>clear,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clearer,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clearest,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clearly,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unclear,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unclearly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happy,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happier,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happiest,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happily</a:t>
            </a:r>
            <a:endParaRPr sz="1600">
              <a:latin typeface="Times New Roman"/>
              <a:cs typeface="Times New Roman"/>
            </a:endParaRPr>
          </a:p>
          <a:p>
            <a:pPr marL="91440" marR="604520">
              <a:lnSpc>
                <a:spcPts val="19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unhappy,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unhappier,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unhappiest,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unhappily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real, unreal,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976" y="5908358"/>
            <a:ext cx="35375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i="1" spc="-5" dirty="0">
                <a:latin typeface="Times New Roman"/>
                <a:cs typeface="Times New Roman"/>
              </a:rPr>
              <a:t>An FSA for 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i="1" spc="-5" dirty="0">
                <a:latin typeface="Times New Roman"/>
                <a:cs typeface="Times New Roman"/>
              </a:rPr>
              <a:t>fragment </a:t>
            </a:r>
            <a:r>
              <a:rPr sz="1600" i="1" dirty="0">
                <a:latin typeface="Times New Roman"/>
                <a:cs typeface="Times New Roman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English adjective </a:t>
            </a:r>
            <a:r>
              <a:rPr sz="1600" i="1" spc="-38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Morphology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#1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560" y="1351281"/>
            <a:ext cx="647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65763" y="6217920"/>
            <a:ext cx="35375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i="1" spc="-5" dirty="0">
                <a:latin typeface="Times New Roman"/>
                <a:cs typeface="Times New Roman"/>
              </a:rPr>
              <a:t>An FSA for 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i="1" spc="-5" dirty="0">
                <a:latin typeface="Times New Roman"/>
                <a:cs typeface="Times New Roman"/>
              </a:rPr>
              <a:t>fragment </a:t>
            </a:r>
            <a:r>
              <a:rPr sz="1600" i="1" dirty="0">
                <a:latin typeface="Times New Roman"/>
                <a:cs typeface="Times New Roman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English adjective </a:t>
            </a:r>
            <a:r>
              <a:rPr sz="1600" i="1" spc="-38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Morphology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#2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349" y="3862270"/>
            <a:ext cx="4505659" cy="2199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663" y="2336483"/>
            <a:ext cx="781621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FSA#1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recognizes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listed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adjectives,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ungrammatical forms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i="1" spc="-5" dirty="0">
                <a:latin typeface="Times New Roman"/>
                <a:cs typeface="Times New Roman"/>
              </a:rPr>
              <a:t>unbig,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redly,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realest.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#1</a:t>
            </a:r>
            <a:r>
              <a:rPr sz="2000" spc="-5" dirty="0">
                <a:latin typeface="Times New Roman"/>
                <a:cs typeface="Times New Roman"/>
              </a:rPr>
              <a:t> is revised to become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#2.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complexity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expected</a:t>
            </a:r>
            <a:r>
              <a:rPr sz="2000" dirty="0">
                <a:latin typeface="Times New Roman"/>
                <a:cs typeface="Times New Roman"/>
              </a:rPr>
              <a:t> from</a:t>
            </a:r>
            <a:r>
              <a:rPr sz="2000" spc="-5" dirty="0">
                <a:latin typeface="Times New Roman"/>
                <a:cs typeface="Times New Roman"/>
              </a:rPr>
              <a:t> English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derivation.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66883"/>
            <a:ext cx="8610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lang="en-US" sz="3600" spc="-5" dirty="0"/>
              <a:t> Machine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372013" y="6006783"/>
            <a:ext cx="5361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An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FSA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another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fragment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of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English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derivational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morphology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990" y="2375671"/>
            <a:ext cx="5207997" cy="3405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351281"/>
            <a:ext cx="891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Finite-State</a:t>
            </a:r>
            <a:r>
              <a:rPr lang="en-US" sz="3600" spc="-5" dirty="0"/>
              <a:t> Machine</a:t>
            </a:r>
            <a:r>
              <a:rPr sz="3600" spc="-10" dirty="0"/>
              <a:t> </a:t>
            </a:r>
            <a:r>
              <a:rPr sz="3600" spc="-5" dirty="0"/>
              <a:t>Morphological Parsing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471420"/>
            <a:ext cx="3617595" cy="3177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422275" indent="-342900">
              <a:lnSpc>
                <a:spcPct val="995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solve the problem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morphological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recognition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48665" marR="377190" lvl="1" indent="-279400">
              <a:lnSpc>
                <a:spcPct val="102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Determining whether an input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letters makes </a:t>
            </a:r>
            <a:r>
              <a:rPr sz="1600" dirty="0">
                <a:latin typeface="Times New Roman"/>
                <a:cs typeface="Times New Roman"/>
              </a:rPr>
              <a:t>up a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legitimate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English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748665" marR="5080" lvl="1" indent="-279400">
              <a:lnSpc>
                <a:spcPct val="99400"/>
              </a:lnSpc>
              <a:spcBef>
                <a:spcPts val="37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dirty="0">
                <a:latin typeface="Times New Roman"/>
                <a:cs typeface="Times New Roman"/>
              </a:rPr>
              <a:t>do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taking 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morphotactic </a:t>
            </a:r>
            <a:r>
              <a:rPr sz="1600" dirty="0">
                <a:latin typeface="Times New Roman"/>
                <a:cs typeface="Times New Roman"/>
              </a:rPr>
              <a:t>FSAs, </a:t>
            </a:r>
            <a:r>
              <a:rPr sz="1600" spc="-5" dirty="0">
                <a:latin typeface="Times New Roman"/>
                <a:cs typeface="Times New Roman"/>
              </a:rPr>
              <a:t>and plugging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each </a:t>
            </a:r>
            <a:r>
              <a:rPr sz="1600" spc="-5" dirty="0">
                <a:latin typeface="Arial MT"/>
                <a:cs typeface="Arial MT"/>
              </a:rPr>
              <a:t>“</a:t>
            </a:r>
            <a:r>
              <a:rPr sz="1600" spc="-5" dirty="0">
                <a:latin typeface="Times New Roman"/>
                <a:cs typeface="Times New Roman"/>
              </a:rPr>
              <a:t>sub-lexicon</a:t>
            </a:r>
            <a:r>
              <a:rPr sz="1600" spc="-5" dirty="0">
                <a:latin typeface="Arial MT"/>
                <a:cs typeface="Arial MT"/>
              </a:rPr>
              <a:t>”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FSA.</a:t>
            </a:r>
            <a:endParaRPr sz="1600">
              <a:latin typeface="Times New Roman"/>
              <a:cs typeface="Times New Roman"/>
            </a:endParaRPr>
          </a:p>
          <a:p>
            <a:pPr marL="748665" marR="376555" lvl="1" indent="-279400">
              <a:lnSpc>
                <a:spcPct val="99400"/>
              </a:lnSpc>
              <a:spcBef>
                <a:spcPts val="37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resulting </a:t>
            </a:r>
            <a:r>
              <a:rPr sz="1600" dirty="0">
                <a:latin typeface="Times New Roman"/>
                <a:cs typeface="Times New Roman"/>
              </a:rPr>
              <a:t>FSA </a:t>
            </a:r>
            <a:r>
              <a:rPr sz="1600" spc="-5" dirty="0">
                <a:latin typeface="Times New Roman"/>
                <a:cs typeface="Times New Roman"/>
              </a:rPr>
              <a:t>can then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defined as the level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individual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letter.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9324" y="2565093"/>
            <a:ext cx="4141215" cy="3004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11" y="1168401"/>
            <a:ext cx="6624976" cy="1338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Finite-State</a:t>
            </a:r>
            <a:r>
              <a:rPr lang="en-US" spc="-5" dirty="0"/>
              <a:t> Machine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6350" algn="ctr">
              <a:lnSpc>
                <a:spcPts val="2860"/>
              </a:lnSpc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424176"/>
            <a:ext cx="7409815" cy="26460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Given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input,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cats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we </a:t>
            </a:r>
            <a:r>
              <a:rPr sz="1800" spc="-5" dirty="0">
                <a:latin typeface="Times New Roman"/>
                <a:cs typeface="Times New Roman"/>
              </a:rPr>
              <a:t>would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cat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+N</a:t>
            </a:r>
            <a:r>
              <a:rPr sz="1800" dirty="0">
                <a:latin typeface="Courier New"/>
                <a:cs typeface="Courier New"/>
              </a:rPr>
              <a:t> +PL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Two-level morphology,</a:t>
            </a:r>
            <a:r>
              <a:rPr sz="1800" dirty="0">
                <a:latin typeface="Times New Roman"/>
                <a:cs typeface="Times New Roman"/>
              </a:rPr>
              <a:t> by </a:t>
            </a:r>
            <a:r>
              <a:rPr sz="1800" spc="-5" dirty="0">
                <a:latin typeface="Times New Roman"/>
                <a:cs typeface="Times New Roman"/>
              </a:rPr>
              <a:t>Koskenniemi </a:t>
            </a:r>
            <a:r>
              <a:rPr sz="1800" dirty="0">
                <a:latin typeface="Times New Roman"/>
                <a:cs typeface="Times New Roman"/>
              </a:rPr>
              <a:t>(1983)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Representing</a:t>
            </a:r>
            <a:r>
              <a:rPr sz="1600" dirty="0">
                <a:latin typeface="Times New Roman"/>
                <a:cs typeface="Times New Roman"/>
              </a:rPr>
              <a:t> a word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correspondence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lexical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level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imes New Roman"/>
                <a:cs typeface="Times New Roman"/>
              </a:rPr>
              <a:t>Representing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simple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concatenation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morphemes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word,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70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surface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level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latin typeface="Times New Roman"/>
                <a:cs typeface="Times New Roman"/>
              </a:rPr>
              <a:t>Representing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5" dirty="0">
                <a:latin typeface="Times New Roman"/>
                <a:cs typeface="Times New Roman"/>
              </a:rPr>
              <a:t> actual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spelling</a:t>
            </a:r>
            <a:r>
              <a:rPr sz="1400" dirty="0">
                <a:latin typeface="Times New Roman"/>
                <a:cs typeface="Times New Roman"/>
              </a:rPr>
              <a:t> of the</a:t>
            </a:r>
            <a:r>
              <a:rPr sz="1400" spc="-5" dirty="0">
                <a:latin typeface="Times New Roman"/>
                <a:cs typeface="Times New Roman"/>
              </a:rPr>
              <a:t> final</a:t>
            </a:r>
            <a:r>
              <a:rPr sz="1400" dirty="0">
                <a:latin typeface="Times New Roman"/>
                <a:cs typeface="Times New Roman"/>
              </a:rPr>
              <a:t> word.</a:t>
            </a:r>
            <a:endParaRPr sz="1400">
              <a:latin typeface="Times New Roman"/>
              <a:cs typeface="Times New Roman"/>
            </a:endParaRPr>
          </a:p>
          <a:p>
            <a:pPr marL="354965" marR="93980" indent="-342900">
              <a:lnSpc>
                <a:spcPct val="101099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Morphological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building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mapping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cats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surface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level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morpheme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cat +N +PL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the lexical level.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596" y="5421540"/>
            <a:ext cx="4734655" cy="9354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11" y="1168401"/>
            <a:ext cx="6624976" cy="1338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lang="en-US" spc="-10" dirty="0"/>
              <a:t>Machine </a:t>
            </a:r>
            <a:r>
              <a:rPr spc="-5" dirty="0"/>
              <a:t>Morphological Parsing</a:t>
            </a:r>
          </a:p>
          <a:p>
            <a:pPr marL="6350" algn="ctr">
              <a:lnSpc>
                <a:spcPts val="2860"/>
              </a:lnSpc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471420"/>
            <a:ext cx="7605395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81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automaton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use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mapping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between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 two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finite-state </a:t>
            </a:r>
            <a:r>
              <a:rPr lang="en-US" sz="2000" b="1" spc="-5" dirty="0">
                <a:latin typeface="Times New Roman"/>
                <a:cs typeface="Times New Roman"/>
              </a:rPr>
              <a:t>Machine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FS</a:t>
            </a:r>
            <a:r>
              <a:rPr lang="en-US" sz="2000" b="1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transducer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dirty="0">
                <a:latin typeface="Times New Roman"/>
                <a:cs typeface="Times New Roman"/>
              </a:rPr>
              <a:t> one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another;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 via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automaton.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Thus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FS</a:t>
            </a:r>
            <a:r>
              <a:rPr lang="en-US" sz="200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 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seen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two-tape automaton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recognizes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/>
                <a:cs typeface="Times New Roman"/>
              </a:rPr>
              <a:t>generates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pairs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strings.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FS</a:t>
            </a:r>
            <a:r>
              <a:rPr lang="en-US" sz="200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 has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-5" dirty="0">
                <a:latin typeface="Times New Roman"/>
                <a:cs typeface="Times New Roman"/>
              </a:rPr>
              <a:t> more general function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FSA:</a:t>
            </a:r>
          </a:p>
          <a:p>
            <a:pPr marL="755650" lvl="1" indent="-286385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FSA</a:t>
            </a:r>
            <a:r>
              <a:rPr sz="1800" spc="-5" dirty="0">
                <a:latin typeface="Times New Roman"/>
                <a:cs typeface="Times New Roman"/>
              </a:rPr>
              <a:t> defines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 defines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relation between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strings.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FS</a:t>
            </a:r>
            <a:r>
              <a:rPr lang="en-US" sz="2000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 reads</a:t>
            </a:r>
            <a:r>
              <a:rPr sz="1800" dirty="0">
                <a:latin typeface="Times New Roman"/>
                <a:cs typeface="Times New Roman"/>
              </a:rPr>
              <a:t> one</a:t>
            </a:r>
            <a:r>
              <a:rPr sz="1800" spc="-5" dirty="0">
                <a:latin typeface="Times New Roman"/>
                <a:cs typeface="Times New Roman"/>
              </a:rPr>
              <a:t> string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generates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another.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636" y="1351281"/>
            <a:ext cx="225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Background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2663" y="2446020"/>
            <a:ext cx="7562850" cy="402780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marR="695960" indent="-342900">
              <a:lnSpc>
                <a:spcPts val="21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problem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recognizing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foxes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breaks</a:t>
            </a:r>
            <a:r>
              <a:rPr sz="2000" dirty="0">
                <a:latin typeface="Times New Roman"/>
                <a:cs typeface="Times New Roman"/>
              </a:rPr>
              <a:t> down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two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morphemes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fox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i="1" spc="-5" dirty="0">
                <a:latin typeface="Times New Roman"/>
                <a:cs typeface="Times New Roman"/>
              </a:rPr>
              <a:t>es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morphological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parsing</a:t>
            </a:r>
            <a:r>
              <a:rPr sz="2000" i="1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 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information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retrieval domain: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stemming</a:t>
            </a:r>
            <a:endParaRPr sz="2000" dirty="0">
              <a:latin typeface="Times New Roman"/>
              <a:cs typeface="Times New Roman"/>
            </a:endParaRPr>
          </a:p>
          <a:p>
            <a:pPr marL="354965" marR="39370" indent="-342900">
              <a:lnSpc>
                <a:spcPts val="212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Given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surface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input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form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going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might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parsed form: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VERB-go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GERUND-ing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chapter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morphological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finite-state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Machine</a:t>
            </a:r>
            <a:endParaRPr sz="18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12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inefficient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 forms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noun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dictionary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 the productivity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the forms.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Morphological parsing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necessary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just</a:t>
            </a:r>
            <a:r>
              <a:rPr sz="2000" dirty="0">
                <a:latin typeface="Times New Roman"/>
                <a:cs typeface="Times New Roman"/>
              </a:rPr>
              <a:t> IR,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Machine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translation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Spelling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checking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11" y="1168401"/>
            <a:ext cx="6624976" cy="1338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Finite-State</a:t>
            </a:r>
            <a:r>
              <a:rPr lang="en-US" spc="-5" dirty="0"/>
              <a:t> Machine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6350" algn="ctr">
              <a:lnSpc>
                <a:spcPts val="2860"/>
              </a:lnSpc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410460"/>
            <a:ext cx="7472680" cy="340093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FS</a:t>
            </a:r>
            <a:r>
              <a:rPr lang="en-US" sz="2000" b="1" spc="-5" dirty="0">
                <a:latin typeface="Times New Roman"/>
                <a:cs typeface="Times New Roman"/>
              </a:rPr>
              <a:t>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recognizer:</a:t>
            </a:r>
            <a:endParaRPr sz="2000" dirty="0">
              <a:latin typeface="Times New Roman"/>
              <a:cs typeface="Times New Roman"/>
            </a:endParaRPr>
          </a:p>
          <a:p>
            <a:pPr marL="748665" marR="195580" lvl="1" indent="-279400">
              <a:lnSpc>
                <a:spcPts val="207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transducer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pair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accept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string-pair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string-pair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i="1" dirty="0">
                <a:latin typeface="Times New Roman"/>
                <a:cs typeface="Times New Roman"/>
              </a:rPr>
              <a:t>reject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 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6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FS</a:t>
            </a:r>
            <a:r>
              <a:rPr lang="en-US" sz="2000" b="1" spc="-5" dirty="0">
                <a:latin typeface="Times New Roman"/>
                <a:cs typeface="Times New Roman"/>
              </a:rPr>
              <a:t>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generator:</a:t>
            </a:r>
            <a:endParaRPr sz="2000" dirty="0">
              <a:latin typeface="Times New Roman"/>
              <a:cs typeface="Times New Roman"/>
            </a:endParaRPr>
          </a:p>
          <a:p>
            <a:pPr marL="748665" marR="508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pairs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yes</a:t>
            </a:r>
            <a:r>
              <a:rPr sz="1800" dirty="0">
                <a:latin typeface="Times New Roman"/>
                <a:cs typeface="Times New Roman"/>
              </a:rPr>
              <a:t> or no,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pair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output strings.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FS</a:t>
            </a:r>
            <a:r>
              <a:rPr lang="en-US" sz="2000" b="1" spc="-5" dirty="0">
                <a:latin typeface="Times New Roman"/>
                <a:cs typeface="Times New Roman"/>
              </a:rPr>
              <a:t>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transducer: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string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another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FS</a:t>
            </a:r>
            <a:r>
              <a:rPr lang="en-US" sz="2000" b="1" spc="-5" dirty="0">
                <a:latin typeface="Times New Roman"/>
                <a:cs typeface="Times New Roman"/>
              </a:rPr>
              <a:t>M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relater: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machine that computes relation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11" y="1168401"/>
            <a:ext cx="6624976" cy="85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6350" algn="ctr">
              <a:lnSpc>
                <a:spcPts val="2860"/>
              </a:lnSpc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09963" y="2471420"/>
            <a:ext cx="759777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330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formal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definition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FST </a:t>
            </a:r>
            <a:r>
              <a:rPr sz="2000" spc="-5" dirty="0">
                <a:latin typeface="Times New Roman"/>
                <a:cs typeface="Times New Roman"/>
              </a:rPr>
              <a:t>(based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Mealy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machine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extension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FSA):</a:t>
            </a:r>
            <a:endParaRPr sz="20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43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states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baseline="-20833" dirty="0">
                <a:latin typeface="Times New Roman"/>
                <a:cs typeface="Times New Roman"/>
              </a:rPr>
              <a:t>0</a:t>
            </a:r>
            <a:r>
              <a:rPr sz="1800" i="1" dirty="0">
                <a:latin typeface="Times New Roman"/>
                <a:cs typeface="Times New Roman"/>
              </a:rPr>
              <a:t>,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i="1" dirty="0">
                <a:latin typeface="Times New Roman"/>
                <a:cs typeface="Times New Roman"/>
              </a:rPr>
              <a:t>,</a:t>
            </a:r>
            <a:r>
              <a:rPr sz="1800" i="1" dirty="0">
                <a:latin typeface="Arial"/>
                <a:cs typeface="Arial"/>
              </a:rPr>
              <a:t>…</a:t>
            </a:r>
            <a:r>
              <a:rPr sz="1800" i="1" dirty="0">
                <a:latin typeface="Times New Roman"/>
                <a:cs typeface="Times New Roman"/>
              </a:rPr>
              <a:t>,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baseline="-20833" dirty="0">
                <a:latin typeface="Times New Roman"/>
                <a:cs typeface="Times New Roman"/>
              </a:rPr>
              <a:t>N</a:t>
            </a:r>
            <a:endParaRPr sz="1800" baseline="-20833">
              <a:latin typeface="Times New Roman"/>
              <a:cs typeface="Times New Roman"/>
            </a:endParaRPr>
          </a:p>
          <a:p>
            <a:pPr marL="761365" marR="194945" lvl="1" indent="-279400">
              <a:lnSpc>
                <a:spcPct val="101400"/>
              </a:lnSpc>
              <a:spcBef>
                <a:spcPts val="31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latin typeface="Symbol"/>
                <a:cs typeface="Symbol"/>
              </a:rPr>
              <a:t>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finite alphabet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symbols.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 is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composed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input-output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5" dirty="0">
                <a:latin typeface="Times New Roman"/>
                <a:cs typeface="Times New Roman"/>
              </a:rPr>
              <a:t> symbol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one </a:t>
            </a:r>
            <a:r>
              <a:rPr sz="1800" spc="-5" dirty="0">
                <a:latin typeface="Times New Roman"/>
                <a:cs typeface="Times New Roman"/>
              </a:rPr>
              <a:t>symbol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 alphabet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thus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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include the epsilon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</a:t>
            </a:r>
            <a:r>
              <a:rPr sz="1800" dirty="0">
                <a:latin typeface="Times New Roman"/>
                <a:cs typeface="Times New Roman"/>
              </a:rPr>
              <a:t> ε.</a:t>
            </a:r>
            <a:endParaRPr sz="18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37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baseline="-20833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endParaRPr sz="18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44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final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states,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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761365" marR="68580" lvl="1" indent="-279400">
              <a:lnSpc>
                <a:spcPct val="100000"/>
              </a:lnSpc>
              <a:spcBef>
                <a:spcPts val="44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latin typeface="Symbol"/>
                <a:cs typeface="Symbol"/>
              </a:rPr>
              <a:t>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):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transition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transition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matrix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Given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state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i="1" dirty="0">
                <a:latin typeface="Times New Roman"/>
                <a:cs typeface="Times New Roman"/>
              </a:rPr>
              <a:t>o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new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spc="-5" dirty="0">
                <a:latin typeface="Times New Roman"/>
                <a:cs typeface="Times New Roman"/>
              </a:rPr>
              <a:t> is thus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spc="-5" dirty="0">
                <a:latin typeface="Times New Roman"/>
                <a:cs typeface="Times New Roman"/>
              </a:rPr>
              <a:t> to </a:t>
            </a:r>
            <a:r>
              <a:rPr sz="1800" i="1" dirty="0">
                <a:latin typeface="Times New Roman"/>
                <a:cs typeface="Times New Roman"/>
              </a:rPr>
              <a:t>Q.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11" y="1168401"/>
            <a:ext cx="6624976" cy="85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6350" algn="ctr">
              <a:lnSpc>
                <a:spcPts val="2860"/>
              </a:lnSpc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08376" y="2479358"/>
            <a:ext cx="757428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FSAs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isomorphic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regular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FS</a:t>
            </a:r>
            <a:r>
              <a:rPr lang="en-US" sz="2000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isomorphic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regular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relations.</a:t>
            </a:r>
            <a:endParaRPr sz="2000" dirty="0">
              <a:latin typeface="Times New Roman"/>
              <a:cs typeface="Times New Roman"/>
            </a:endParaRPr>
          </a:p>
          <a:p>
            <a:pPr marL="368300" marR="95250" indent="-342900">
              <a:lnSpc>
                <a:spcPts val="2320"/>
              </a:lnSpc>
              <a:spcBef>
                <a:spcPts val="62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Regular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pairs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natural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extension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regular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sets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strings.</a:t>
            </a:r>
            <a:endParaRPr sz="2000" dirty="0">
              <a:latin typeface="Times New Roman"/>
              <a:cs typeface="Times New Roman"/>
            </a:endParaRPr>
          </a:p>
          <a:p>
            <a:pPr marL="368300" marR="215265" indent="-342900">
              <a:lnSpc>
                <a:spcPct val="100800"/>
              </a:lnSpc>
              <a:spcBef>
                <a:spcPts val="4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Times New Roman"/>
                <a:cs typeface="Times New Roman"/>
              </a:rPr>
              <a:t>FS</a:t>
            </a:r>
            <a:r>
              <a:rPr lang="en-US" sz="2000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union,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generally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not </a:t>
            </a:r>
            <a:r>
              <a:rPr sz="2000" spc="-5" dirty="0">
                <a:latin typeface="Times New Roman"/>
                <a:cs typeface="Times New Roman"/>
              </a:rPr>
              <a:t>closed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complementation,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intersection.</a:t>
            </a:r>
            <a:endParaRPr sz="2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useful closure properties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FS</a:t>
            </a:r>
            <a:r>
              <a:rPr lang="en-US" sz="2000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s:</a:t>
            </a:r>
            <a:endParaRPr sz="20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Inversion: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spc="-5" dirty="0">
                <a:latin typeface="Times New Roman"/>
                <a:cs typeface="Times New Roman"/>
              </a:rPr>
              <a:t>maps</a:t>
            </a:r>
            <a:r>
              <a:rPr sz="1800" dirty="0">
                <a:latin typeface="Times New Roman"/>
                <a:cs typeface="Times New Roman"/>
              </a:rPr>
              <a:t> 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inverse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25462" dirty="0">
                <a:latin typeface="Times New Roman"/>
                <a:cs typeface="Times New Roman"/>
              </a:rPr>
              <a:t>-1</a:t>
            </a:r>
            <a:r>
              <a:rPr sz="1800" spc="225" baseline="25462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maps</a:t>
            </a:r>
            <a:r>
              <a:rPr sz="1800" dirty="0">
                <a:latin typeface="Times New Roman"/>
                <a:cs typeface="Times New Roman"/>
              </a:rPr>
              <a:t> 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endParaRPr sz="1800" dirty="0">
              <a:latin typeface="Times New Roman"/>
              <a:cs typeface="Times New Roman"/>
            </a:endParaRPr>
          </a:p>
          <a:p>
            <a:pPr marL="7620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768350" lvl="1" indent="-285750">
              <a:lnSpc>
                <a:spcPct val="100000"/>
              </a:lnSpc>
              <a:spcBef>
                <a:spcPts val="370"/>
              </a:spcBef>
              <a:buFont typeface="Times New Roman"/>
              <a:buChar char="–"/>
              <a:tabLst>
                <a:tab pos="767715" algn="l"/>
                <a:tab pos="7683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Composition: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232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Machine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232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225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spc="22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Machine</a:t>
            </a:r>
            <a:r>
              <a:rPr sz="1800" dirty="0">
                <a:latin typeface="Times New Roman"/>
                <a:cs typeface="Times New Roman"/>
              </a:rPr>
              <a:t> from</a:t>
            </a:r>
          </a:p>
          <a:p>
            <a:pPr marL="76200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spc="209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then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21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PMingLiU-ExtB"/>
                <a:cs typeface="PMingLiU-ExtB"/>
              </a:rPr>
              <a:t>。</a:t>
            </a:r>
            <a:r>
              <a:rPr sz="1800" spc="-5" dirty="0">
                <a:latin typeface="PMingLiU-ExtB"/>
                <a:cs typeface="PMingLiU-ExtB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spc="217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217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38" y="1009226"/>
            <a:ext cx="5759450" cy="110426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101600" algn="ctr">
              <a:lnSpc>
                <a:spcPct val="100000"/>
              </a:lnSpc>
              <a:spcBef>
                <a:spcPts val="760"/>
              </a:spcBef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184563" y="2471420"/>
            <a:ext cx="8139430" cy="1461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065" marR="94615" indent="-342900">
              <a:lnSpc>
                <a:spcPts val="2100"/>
              </a:lnSpc>
              <a:spcBef>
                <a:spcPts val="219"/>
              </a:spcBef>
              <a:buChar char="•"/>
              <a:tabLst>
                <a:tab pos="393065" algn="l"/>
                <a:tab pos="3937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Inversion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useful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easy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convert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FS</a:t>
            </a:r>
            <a:r>
              <a:rPr lang="en-US" sz="1800" spc="-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-as-parser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FS</a:t>
            </a:r>
            <a:r>
              <a:rPr lang="en-US" sz="1800" spc="-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-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as-generator.</a:t>
            </a:r>
            <a:endParaRPr sz="1800" dirty="0">
              <a:latin typeface="Times New Roman"/>
              <a:cs typeface="Times New Roman"/>
            </a:endParaRPr>
          </a:p>
          <a:p>
            <a:pPr marL="393065" marR="5588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93065" algn="l"/>
                <a:tab pos="3937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Composition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useful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transducers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series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replace them with</a:t>
            </a:r>
            <a:r>
              <a:rPr sz="1800" dirty="0">
                <a:latin typeface="Times New Roman"/>
                <a:cs typeface="Times New Roman"/>
              </a:rPr>
              <a:t> one</a:t>
            </a:r>
            <a:r>
              <a:rPr sz="1800" spc="-5" dirty="0">
                <a:latin typeface="Times New Roman"/>
                <a:cs typeface="Times New Roman"/>
              </a:rPr>
              <a:t> complex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transducer.</a:t>
            </a:r>
            <a:endParaRPr sz="1800" dirty="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330"/>
              </a:spcBef>
              <a:tabLst>
                <a:tab pos="793115" algn="l"/>
              </a:tabLst>
            </a:pPr>
            <a:r>
              <a:rPr sz="1600" dirty="0">
                <a:latin typeface="Times New Roman"/>
                <a:cs typeface="Times New Roman"/>
              </a:rPr>
              <a:t>–	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575" baseline="-2116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PMingLiU-ExtB"/>
                <a:cs typeface="PMingLiU-ExtB"/>
              </a:rPr>
              <a:t>。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575" baseline="-2116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779" y="4424720"/>
            <a:ext cx="3780057" cy="144516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98348" y="4664075"/>
          <a:ext cx="4319904" cy="1481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Reg-noun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Irreg-pl-noun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Irreg-sg-noun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752">
                <a:tc>
                  <a:txBody>
                    <a:bodyPr/>
                    <a:lstStyle/>
                    <a:p>
                      <a:pPr marL="91440" marR="887730" algn="just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fox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fat </a:t>
                      </a:r>
                      <a:r>
                        <a:rPr sz="1400" spc="-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780415">
                        <a:lnSpc>
                          <a:spcPct val="115199"/>
                        </a:lnSpc>
                        <a:spcBef>
                          <a:spcPts val="10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o:e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o:e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sheep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o:i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u:εs:c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804545" algn="just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goose </a:t>
                      </a:r>
                      <a:r>
                        <a:rPr sz="1400" spc="-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sheep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mouse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aardvark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6963" y="5863908"/>
            <a:ext cx="314579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30480">
              <a:lnSpc>
                <a:spcPts val="2100"/>
              </a:lnSpc>
              <a:spcBef>
                <a:spcPts val="219"/>
              </a:spcBef>
            </a:pPr>
            <a:r>
              <a:rPr sz="1800" i="1" dirty="0">
                <a:latin typeface="Times New Roman"/>
                <a:cs typeface="Times New Roman"/>
              </a:rPr>
              <a:t>A </a:t>
            </a:r>
            <a:r>
              <a:rPr lang="en-US" i="1" spc="-5" dirty="0">
                <a:latin typeface="Times New Roman"/>
                <a:cs typeface="Times New Roman"/>
              </a:rPr>
              <a:t>Machine</a:t>
            </a:r>
            <a:r>
              <a:rPr sz="1800" i="1" spc="-5" dirty="0">
                <a:latin typeface="Times New Roman"/>
                <a:cs typeface="Times New Roman"/>
              </a:rPr>
              <a:t> for English nominal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number inflection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num</a:t>
            </a:r>
            <a:endParaRPr sz="1800" baseline="-2083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38" y="1009226"/>
            <a:ext cx="5759450" cy="110426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101600" algn="ctr">
              <a:lnSpc>
                <a:spcPct val="100000"/>
              </a:lnSpc>
              <a:spcBef>
                <a:spcPts val="760"/>
              </a:spcBef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379" y="2965293"/>
            <a:ext cx="6229908" cy="3050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35538" y="6029007"/>
            <a:ext cx="539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5" dirty="0">
                <a:latin typeface="Times New Roman"/>
                <a:cs typeface="Times New Roman"/>
              </a:rPr>
              <a:t> transducer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stems</a:t>
            </a:r>
            <a:r>
              <a:rPr sz="1800" i="1" spc="-5" dirty="0">
                <a:latin typeface="Times New Roman"/>
                <a:cs typeface="Times New Roman"/>
              </a:rPr>
              <a:t>,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which</a:t>
            </a:r>
            <a:r>
              <a:rPr sz="1800" i="1" dirty="0">
                <a:latin typeface="Times New Roman"/>
                <a:cs typeface="Times New Roman"/>
              </a:rPr>
              <a:t> maps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roots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to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their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root-class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38" y="1009226"/>
            <a:ext cx="5759450" cy="110426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  <a:p>
            <a:pPr marL="101600" algn="ctr">
              <a:lnSpc>
                <a:spcPct val="100000"/>
              </a:lnSpc>
              <a:spcBef>
                <a:spcPts val="760"/>
              </a:spcBef>
            </a:pPr>
            <a:r>
              <a:rPr sz="2400" spc="-5" dirty="0"/>
              <a:t>Morphological</a:t>
            </a:r>
            <a:r>
              <a:rPr sz="2400" spc="-10" dirty="0"/>
              <a:t> </a:t>
            </a:r>
            <a:r>
              <a:rPr sz="2400" spc="-5" dirty="0"/>
              <a:t>Parsing with </a:t>
            </a:r>
            <a:r>
              <a:rPr sz="2400" dirty="0"/>
              <a:t>FS</a:t>
            </a:r>
            <a:r>
              <a:rPr lang="en-US" sz="2400" dirty="0"/>
              <a:t>M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82797" y="2283207"/>
            <a:ext cx="8568690" cy="3862704"/>
            <a:chOff x="782797" y="2283207"/>
            <a:chExt cx="8568690" cy="38627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97" y="2283207"/>
              <a:ext cx="5739113" cy="38626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3760" y="5227637"/>
              <a:ext cx="4427534" cy="8191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95676" y="6183044"/>
            <a:ext cx="4205605" cy="631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15700"/>
              </a:lnSpc>
              <a:spcBef>
                <a:spcPts val="85"/>
              </a:spcBef>
            </a:pPr>
            <a:r>
              <a:rPr sz="1800" i="1" dirty="0">
                <a:latin typeface="Times New Roman"/>
                <a:cs typeface="Times New Roman"/>
              </a:rPr>
              <a:t>A </a:t>
            </a:r>
            <a:r>
              <a:rPr sz="1800" i="1" spc="-5" dirty="0">
                <a:latin typeface="Times New Roman"/>
                <a:cs typeface="Times New Roman"/>
              </a:rPr>
              <a:t>fleshed-out English nominal inflection FS</a:t>
            </a:r>
            <a:r>
              <a:rPr lang="en-US" sz="1800" i="1" spc="-5" dirty="0">
                <a:latin typeface="Times New Roman"/>
                <a:cs typeface="Times New Roman"/>
              </a:rPr>
              <a:t>M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lex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= T</a:t>
            </a:r>
            <a:r>
              <a:rPr sz="1200" i="1" dirty="0">
                <a:latin typeface="Times New Roman"/>
                <a:cs typeface="Times New Roman"/>
              </a:rPr>
              <a:t>num</a:t>
            </a:r>
            <a:r>
              <a:rPr sz="2775" spc="-75" baseline="13513" dirty="0">
                <a:latin typeface="PMingLiU-ExtB"/>
                <a:cs typeface="PMingLiU-ExtB"/>
              </a:rPr>
              <a:t>。</a:t>
            </a:r>
            <a:r>
              <a:rPr sz="2700" i="1" baseline="13888" dirty="0">
                <a:latin typeface="Times New Roman"/>
                <a:cs typeface="Times New Roman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stems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7650" y="2550795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^: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morpheme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boundary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#: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word</a:t>
            </a:r>
            <a:r>
              <a:rPr sz="1600" spc="-5" dirty="0">
                <a:latin typeface="Times New Roman"/>
                <a:cs typeface="Times New Roman"/>
              </a:rPr>
              <a:t> boundary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38" y="1137920"/>
            <a:ext cx="5759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Finite-State</a:t>
            </a:r>
            <a:r>
              <a:rPr spc="-10" dirty="0"/>
              <a:t> </a:t>
            </a:r>
            <a:r>
              <a:rPr spc="-5" dirty="0"/>
              <a:t>Morphological 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722120"/>
            <a:ext cx="568960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Orthographic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Rules and FS</a:t>
            </a:r>
            <a:r>
              <a:rPr lang="en-US"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Spelling rules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orthographic rules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31285" y="2935287"/>
          <a:ext cx="6985000" cy="1657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751">
                <a:tc>
                  <a:txBody>
                    <a:bodyPr/>
                    <a:lstStyle/>
                    <a:p>
                      <a:pPr marL="91440" marR="281305">
                        <a:lnSpc>
                          <a:spcPct val="115199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Consonant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doubling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deletion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insertion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1-letter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consonant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doubled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-ing/-ed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Silent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dropped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-ing</a:t>
                      </a:r>
                      <a:r>
                        <a:rPr sz="140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added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after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-z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-x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-ch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-sh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, before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509905">
                        <a:lnSpc>
                          <a:spcPct val="1171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beg/begging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make/making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replacement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insertion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-y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-ie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before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-i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-ed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Verb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ending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vowel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-c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add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-k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try/tries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panic/panicked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78277" y="4782820"/>
            <a:ext cx="7042784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–		</a:t>
            </a:r>
            <a:r>
              <a:rPr sz="1600" spc="-5" dirty="0">
                <a:latin typeface="Times New Roman"/>
                <a:cs typeface="Times New Roman"/>
              </a:rPr>
              <a:t>These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spelling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thought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input</a:t>
            </a:r>
            <a:r>
              <a:rPr sz="1600" dirty="0">
                <a:latin typeface="Times New Roman"/>
                <a:cs typeface="Times New Roman"/>
              </a:rPr>
              <a:t> a </a:t>
            </a:r>
            <a:r>
              <a:rPr sz="1600" spc="-5" dirty="0">
                <a:latin typeface="Times New Roman"/>
                <a:cs typeface="Times New Roman"/>
              </a:rPr>
              <a:t>simple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concatenation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morphemes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output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slightly-modified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concatenation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morphemes.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762" y="5399087"/>
            <a:ext cx="4391023" cy="1311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58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2446020"/>
            <a:ext cx="7267575" cy="3845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marR="5080" indent="-342900">
              <a:lnSpc>
                <a:spcPts val="21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Morphology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study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built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" dirty="0">
                <a:latin typeface="Times New Roman"/>
                <a:cs typeface="Times New Roman"/>
              </a:rPr>
              <a:t> smaller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meaning-bearing units,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morphemes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Two broad classes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morphemes:</a:t>
            </a:r>
            <a:endParaRPr sz="2000">
              <a:latin typeface="Times New Roman"/>
              <a:cs typeface="Times New Roman"/>
            </a:endParaRPr>
          </a:p>
          <a:p>
            <a:pPr marL="748665" marR="427990" lvl="1" indent="-279400">
              <a:lnSpc>
                <a:spcPts val="1970"/>
              </a:lnSpc>
              <a:spcBef>
                <a:spcPts val="39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800" b="1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stems: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Arial MT"/>
                <a:cs typeface="Arial MT"/>
              </a:rPr>
              <a:t>“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5" dirty="0">
                <a:latin typeface="Arial MT"/>
                <a:cs typeface="Arial MT"/>
              </a:rPr>
              <a:t>” </a:t>
            </a:r>
            <a:r>
              <a:rPr sz="1800" spc="-5" dirty="0">
                <a:latin typeface="Times New Roman"/>
                <a:cs typeface="Times New Roman"/>
              </a:rPr>
              <a:t>morpheme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word, </a:t>
            </a:r>
            <a:r>
              <a:rPr sz="1800" spc="-5" dirty="0">
                <a:latin typeface="Times New Roman"/>
                <a:cs typeface="Times New Roman"/>
              </a:rPr>
              <a:t>supplying the main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meaning, while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3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" dirty="0">
                <a:latin typeface="Times New Roman"/>
                <a:cs typeface="Times New Roman"/>
              </a:rPr>
              <a:t> affixes: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“</a:t>
            </a:r>
            <a:r>
              <a:rPr sz="1800" spc="-5" dirty="0">
                <a:latin typeface="Times New Roman"/>
                <a:cs typeface="Times New Roman"/>
              </a:rPr>
              <a:t>additional</a:t>
            </a:r>
            <a:r>
              <a:rPr sz="1800" spc="-5" dirty="0">
                <a:latin typeface="Arial MT"/>
                <a:cs typeface="Arial MT"/>
              </a:rPr>
              <a:t>”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kinds.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26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Affixes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further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prefixes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suffixes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infixes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2260"/>
              </a:lnSpc>
            </a:pPr>
            <a:r>
              <a:rPr sz="2000" b="1" spc="-5" dirty="0">
                <a:latin typeface="Times New Roman"/>
                <a:cs typeface="Times New Roman"/>
              </a:rPr>
              <a:t>circumfixes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Suffix: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eat-s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Prefix: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un-buckle</a:t>
            </a:r>
            <a:endParaRPr sz="1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Circumfix: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ge-sag-t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(said)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sagen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say)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German)</a:t>
            </a:r>
            <a:endParaRPr sz="1800">
              <a:latin typeface="Times New Roman"/>
              <a:cs typeface="Times New Roman"/>
            </a:endParaRPr>
          </a:p>
          <a:p>
            <a:pPr marL="748665" marR="281940" lvl="1" indent="-279400">
              <a:lnSpc>
                <a:spcPts val="1970"/>
              </a:lnSpc>
              <a:spcBef>
                <a:spcPts val="3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Infix: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hingi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(borrow) </a:t>
            </a:r>
            <a:r>
              <a:rPr sz="1800" i="1" spc="-5" dirty="0">
                <a:latin typeface="Times New Roman"/>
                <a:cs typeface="Times New Roman"/>
              </a:rPr>
              <a:t>h</a:t>
            </a:r>
            <a:r>
              <a:rPr sz="1800" b="1" i="1" spc="-5" dirty="0">
                <a:latin typeface="Times New Roman"/>
                <a:cs typeface="Times New Roman"/>
              </a:rPr>
              <a:t>um</a:t>
            </a:r>
            <a:r>
              <a:rPr sz="1800" i="1" spc="-5" dirty="0">
                <a:latin typeface="Times New Roman"/>
                <a:cs typeface="Times New Roman"/>
              </a:rPr>
              <a:t>ingi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action)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)in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Philippine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Tagalog)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58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2423160"/>
            <a:ext cx="7340600" cy="37287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Prefixes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suffixes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concatenative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morphology.</a:t>
            </a:r>
            <a:endParaRPr sz="2000">
              <a:latin typeface="Times New Roman"/>
              <a:cs typeface="Times New Roman"/>
            </a:endParaRPr>
          </a:p>
          <a:p>
            <a:pPr marL="354965" marR="995044" indent="-342900">
              <a:lnSpc>
                <a:spcPts val="222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extensive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non-concatenative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morphology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Tagalog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infixation example</a:t>
            </a:r>
            <a:endParaRPr sz="1800">
              <a:latin typeface="Times New Roman"/>
              <a:cs typeface="Times New Roman"/>
            </a:endParaRPr>
          </a:p>
          <a:p>
            <a:pPr marL="748665" marR="5080" lvl="1" indent="-279400">
              <a:lnSpc>
                <a:spcPts val="1970"/>
              </a:lnSpc>
              <a:spcBef>
                <a:spcPts val="46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Templatic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morphology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root-and-pattern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morphology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Arabic,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Hebrew,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Semitic languages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Two broad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ways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form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 from</a:t>
            </a:r>
            <a:r>
              <a:rPr sz="2000" spc="-5" dirty="0">
                <a:latin typeface="Times New Roman"/>
                <a:cs typeface="Times New Roman"/>
              </a:rPr>
              <a:t> morphemes:</a:t>
            </a:r>
            <a:endParaRPr sz="2000">
              <a:latin typeface="Times New Roman"/>
              <a:cs typeface="Times New Roman"/>
            </a:endParaRPr>
          </a:p>
          <a:p>
            <a:pPr marL="748665" marR="88900" lvl="1" indent="-279400">
              <a:lnSpc>
                <a:spcPct val="91900"/>
              </a:lnSpc>
              <a:spcBef>
                <a:spcPts val="34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Inflection: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combination</a:t>
            </a:r>
            <a:r>
              <a:rPr sz="1800" dirty="0">
                <a:latin typeface="Times New Roman"/>
                <a:cs typeface="Times New Roman"/>
              </a:rPr>
              <a:t> of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 </a:t>
            </a:r>
            <a:r>
              <a:rPr sz="1800" spc="-5" dirty="0">
                <a:latin typeface="Times New Roman"/>
                <a:cs typeface="Times New Roman"/>
              </a:rPr>
              <a:t>stem with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grammatical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morpheme,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usually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a word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same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original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usually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filling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syntactic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agreement,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48665" marR="107314" lvl="1" indent="-279400">
              <a:lnSpc>
                <a:spcPct val="89500"/>
              </a:lnSpc>
              <a:spcBef>
                <a:spcPts val="40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Derivation</a:t>
            </a:r>
            <a:r>
              <a:rPr sz="1800" spc="-5" dirty="0">
                <a:latin typeface="Times New Roman"/>
                <a:cs typeface="Times New Roman"/>
              </a:rPr>
              <a:t>: the combination</a:t>
            </a:r>
            <a:r>
              <a:rPr sz="1800" dirty="0">
                <a:latin typeface="Times New Roman"/>
                <a:cs typeface="Times New Roman"/>
              </a:rPr>
              <a:t> of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 </a:t>
            </a:r>
            <a:r>
              <a:rPr sz="1800" spc="-5" dirty="0">
                <a:latin typeface="Times New Roman"/>
                <a:cs typeface="Times New Roman"/>
              </a:rPr>
              <a:t>stem with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grammatical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morpheme,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usually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different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often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meaning hard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 exactly.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651001"/>
            <a:ext cx="7143115" cy="2775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Inflectional</a:t>
            </a:r>
            <a:r>
              <a:rPr sz="28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Morphology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4965" marR="3600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English,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dirty="0">
                <a:latin typeface="Times New Roman"/>
                <a:cs typeface="Times New Roman"/>
              </a:rPr>
              <a:t> nouns, </a:t>
            </a:r>
            <a:r>
              <a:rPr sz="2000" spc="-5" dirty="0">
                <a:latin typeface="Times New Roman"/>
                <a:cs typeface="Times New Roman"/>
              </a:rPr>
              <a:t>verbs,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sometimes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adjectives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inflected,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number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affixes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quite small.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Inflections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nouns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English: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affix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plural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</a:tabLst>
            </a:pPr>
            <a:r>
              <a:rPr sz="1600" spc="-5" dirty="0">
                <a:latin typeface="Courier New"/>
                <a:cs typeface="Courier New"/>
              </a:rPr>
              <a:t>cat(-s),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thrush(-es),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ox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(oxen),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mouse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(mice)</a:t>
            </a:r>
            <a:endParaRPr sz="1600" dirty="0">
              <a:latin typeface="Courier New"/>
              <a:cs typeface="Courier New"/>
            </a:endParaRPr>
          </a:p>
          <a:p>
            <a:pPr marL="1155065" marR="614680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</a:tabLst>
            </a:pPr>
            <a:r>
              <a:rPr sz="1600" spc="-5" dirty="0">
                <a:latin typeface="Courier New"/>
                <a:cs typeface="Courier New"/>
              </a:rPr>
              <a:t>waltz(-es), box(-es),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butterfly(-lies)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651001"/>
            <a:ext cx="6715759" cy="247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6764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Inflectional</a:t>
            </a:r>
            <a:r>
              <a:rPr sz="28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Morphology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Verbal inflection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complicated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nominal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inflection.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English 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three kinds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verbs: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Main verbs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eat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sleep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impeach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Modal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verbs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can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will, should</a:t>
            </a:r>
            <a:endParaRPr sz="1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Primary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verbs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be,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have, </a:t>
            </a:r>
            <a:r>
              <a:rPr sz="1600" i="1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Morphological forms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regular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verbs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5960" y="4232275"/>
          <a:ext cx="5904864" cy="1468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walk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walks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merges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tries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sz="16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principle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walking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merging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trying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mapping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Past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participle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walked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merged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tried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mapped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78277" y="5863908"/>
            <a:ext cx="64433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–		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regular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verbs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significant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morphology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English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their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majority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productive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  <a:p>
            <a:pPr marL="6985" algn="ctr">
              <a:lnSpc>
                <a:spcPts val="3340"/>
              </a:lnSpc>
            </a:pPr>
            <a:r>
              <a:rPr sz="2800" spc="-5" dirty="0"/>
              <a:t>Inflectional</a:t>
            </a:r>
            <a:r>
              <a:rPr sz="2800" spc="-20" dirty="0"/>
              <a:t> </a:t>
            </a:r>
            <a:r>
              <a:rPr sz="2800" spc="-5" dirty="0"/>
              <a:t>Morphology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79863" y="2547620"/>
            <a:ext cx="3903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Morphological forms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irregular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verbs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94885" y="3076575"/>
          <a:ext cx="4825999" cy="180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eats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catches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cuts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sz="16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principle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eating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catching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cutting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Past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caught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participle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eaten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caught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7860" y="1651001"/>
            <a:ext cx="3669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Derivational</a:t>
            </a:r>
            <a:r>
              <a:rPr sz="28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Morphology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663" y="2427985"/>
            <a:ext cx="5621020" cy="5829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Nominalization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English: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formation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dirty="0">
                <a:latin typeface="Times New Roman"/>
                <a:cs typeface="Times New Roman"/>
              </a:rPr>
              <a:t> nouns, </a:t>
            </a:r>
            <a:r>
              <a:rPr sz="1600" spc="-5" dirty="0">
                <a:latin typeface="Times New Roman"/>
                <a:cs typeface="Times New Roman"/>
              </a:rPr>
              <a:t>often</a:t>
            </a:r>
            <a:r>
              <a:rPr sz="1600" dirty="0">
                <a:latin typeface="Times New Roman"/>
                <a:cs typeface="Times New Roman"/>
              </a:rPr>
              <a:t> from</a:t>
            </a:r>
            <a:r>
              <a:rPr sz="1600" spc="-5" dirty="0">
                <a:latin typeface="Times New Roman"/>
                <a:cs typeface="Times New Roman"/>
              </a:rPr>
              <a:t> verbs</a:t>
            </a:r>
            <a:r>
              <a:rPr sz="1600" dirty="0">
                <a:latin typeface="Times New Roman"/>
                <a:cs typeface="Times New Roman"/>
              </a:rPr>
              <a:t> or </a:t>
            </a:r>
            <a:r>
              <a:rPr sz="1600" spc="-5" dirty="0">
                <a:latin typeface="Times New Roman"/>
                <a:cs typeface="Times New Roman"/>
              </a:rPr>
              <a:t>adjectives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07549" y="3079750"/>
          <a:ext cx="5471795" cy="167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Suffix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Verb/Adjective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Derived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Noun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computerize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(V)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computerization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-ee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appoint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(V)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appointee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kill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(V)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killer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-ness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fuzzy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(A)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fuzziness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78277" y="4899025"/>
            <a:ext cx="3533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Adjectives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derived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nouns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verbs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7549" y="5311775"/>
          <a:ext cx="6694170" cy="13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8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Suffix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Noun/Verb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eri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Adj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computation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computational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-able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embrace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(V)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embraceable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-less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clue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(A)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clueless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Survey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(Mostly)</a:t>
            </a:r>
            <a:r>
              <a:rPr spc="5" dirty="0"/>
              <a:t> </a:t>
            </a:r>
            <a:r>
              <a:rPr spc="-5" dirty="0"/>
              <a:t>English</a:t>
            </a:r>
            <a:r>
              <a:rPr spc="5" dirty="0"/>
              <a:t> </a:t>
            </a:r>
            <a:r>
              <a:rPr spc="-5"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8660" y="1671320"/>
            <a:ext cx="3669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Derivational</a:t>
            </a:r>
            <a:r>
              <a:rPr sz="28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Morphology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663" y="2410460"/>
            <a:ext cx="7338695" cy="21259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Derivation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English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complex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inflection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Generally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productive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1920"/>
              </a:lnSpc>
              <a:spcBef>
                <a:spcPts val="2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nominalizing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affix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Arial"/>
                <a:cs typeface="Arial"/>
              </a:rPr>
              <a:t>–</a:t>
            </a:r>
            <a:r>
              <a:rPr sz="1600" i="1" spc="-5" dirty="0">
                <a:latin typeface="Times New Roman"/>
                <a:cs typeface="Times New Roman"/>
              </a:rPr>
              <a:t>ation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not be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absolutely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verb.</a:t>
            </a:r>
            <a:endParaRPr sz="1600">
              <a:latin typeface="Times New Roman"/>
              <a:cs typeface="Times New Roman"/>
            </a:endParaRPr>
          </a:p>
          <a:p>
            <a:pPr marL="1155065">
              <a:lnSpc>
                <a:spcPts val="1920"/>
              </a:lnSpc>
            </a:pPr>
            <a:r>
              <a:rPr sz="1600" i="1" spc="-5" dirty="0">
                <a:latin typeface="Times New Roman"/>
                <a:cs typeface="Times New Roman"/>
              </a:rPr>
              <a:t>eatation</a:t>
            </a:r>
            <a:r>
              <a:rPr sz="1600" spc="-5" dirty="0">
                <a:latin typeface="Times New Roman"/>
                <a:cs typeface="Times New Roman"/>
              </a:rPr>
              <a:t>(*)</a:t>
            </a:r>
            <a:endParaRPr sz="1600">
              <a:latin typeface="Times New Roman"/>
              <a:cs typeface="Times New Roman"/>
            </a:endParaRPr>
          </a:p>
          <a:p>
            <a:pPr marL="748665" marR="5080" lvl="1" indent="-279400" algn="just">
              <a:lnSpc>
                <a:spcPct val="9880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 are subtle and complex meaning differences among nominalizing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suffixes.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i="1" spc="-5" dirty="0">
                <a:latin typeface="Times New Roman"/>
                <a:cs typeface="Times New Roman"/>
              </a:rPr>
              <a:t>sincerity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subtle difference in meaning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sincereness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2206</Words>
  <Application>Microsoft Office PowerPoint</Application>
  <PresentationFormat>Custom</PresentationFormat>
  <Paragraphs>305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PMingLiU-ExtB</vt:lpstr>
      <vt:lpstr>Arial</vt:lpstr>
      <vt:lpstr>Arial MT</vt:lpstr>
      <vt:lpstr>Calibri</vt:lpstr>
      <vt:lpstr>Courier New</vt:lpstr>
      <vt:lpstr>Symbol</vt:lpstr>
      <vt:lpstr>Times New Roman</vt:lpstr>
      <vt:lpstr>Office Theme</vt:lpstr>
      <vt:lpstr>Finite State Machine based Morphology</vt:lpstr>
      <vt:lpstr>Background</vt:lpstr>
      <vt:lpstr>Survey of (Mostly) English Morphology</vt:lpstr>
      <vt:lpstr>Survey of (Mostly) English Morphology</vt:lpstr>
      <vt:lpstr>Survey of (Mostly) English Morphology</vt:lpstr>
      <vt:lpstr>Survey of (Mostly) English Morphology</vt:lpstr>
      <vt:lpstr>Survey of (Mostly) English Morphology Inflectional Morphology</vt:lpstr>
      <vt:lpstr>Survey of (Mostly) English Morphology</vt:lpstr>
      <vt:lpstr>Survey of (Mostly) English Morphology</vt:lpstr>
      <vt:lpstr>Finite-State Machine Morphological Parsing</vt:lpstr>
      <vt:lpstr>Finite-State Machine Morphological Parsing</vt:lpstr>
      <vt:lpstr>Finite-State Morphological Parsing</vt:lpstr>
      <vt:lpstr>Finite-State Morphological Parsing The Lexicon and Morphotactics</vt:lpstr>
      <vt:lpstr>Finite-State Morphological Parsing</vt:lpstr>
      <vt:lpstr>Finite-State Morphological Parsing</vt:lpstr>
      <vt:lpstr>Finite-State Machine Morphological Parsing</vt:lpstr>
      <vt:lpstr>Finite-State Machine Morphological Parsing</vt:lpstr>
      <vt:lpstr>Finite-State Machine Morphological Parsing Morphological Parsing with FSM</vt:lpstr>
      <vt:lpstr>Finite-State Machine Morphological Parsing Morphological Parsing with FSM</vt:lpstr>
      <vt:lpstr>Finite-State Machine Morphological Parsing Morphological Parsing with FSM</vt:lpstr>
      <vt:lpstr>Finite-State Morphological Parsing Morphological Parsing with FSM</vt:lpstr>
      <vt:lpstr>Finite-State Morphological Parsing Morphological Parsing with FSM</vt:lpstr>
      <vt:lpstr>Finite-State Morphological Parsing Morphological Parsing with FSM</vt:lpstr>
      <vt:lpstr>Finite-State Morphological Parsing Morphological Parsing with FSM</vt:lpstr>
      <vt:lpstr>Finite-State Morphological Parsing Morphological Parsing with FSM</vt:lpstr>
      <vt:lpstr>Finite-State Morphological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cp:lastModifiedBy>RAMAKANT GANJESHWAR</cp:lastModifiedBy>
  <cp:revision>12</cp:revision>
  <dcterms:created xsi:type="dcterms:W3CDTF">2023-10-06T05:11:38Z</dcterms:created>
  <dcterms:modified xsi:type="dcterms:W3CDTF">2023-10-07T07:09:26Z</dcterms:modified>
</cp:coreProperties>
</file>