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59908b1e7024d03" providerId="LiveId" clId="{23F172E4-1EAF-45A4-9FE6-D78A9125AA59}"/>
    <pc:docChg chg="modSld">
      <pc:chgData name="" userId="e59908b1e7024d03" providerId="LiveId" clId="{23F172E4-1EAF-45A4-9FE6-D78A9125AA59}" dt="2023-10-06T06:38:20.600" v="7" actId="20577"/>
      <pc:docMkLst>
        <pc:docMk/>
      </pc:docMkLst>
      <pc:sldChg chg="modSp">
        <pc:chgData name="" userId="e59908b1e7024d03" providerId="LiveId" clId="{23F172E4-1EAF-45A4-9FE6-D78A9125AA59}" dt="2023-10-06T06:38:20.600" v="7" actId="20577"/>
        <pc:sldMkLst>
          <pc:docMk/>
          <pc:sldMk cId="1813899053" sldId="261"/>
        </pc:sldMkLst>
        <pc:spChg chg="mod">
          <ac:chgData name="" userId="e59908b1e7024d03" providerId="LiveId" clId="{23F172E4-1EAF-45A4-9FE6-D78A9125AA59}" dt="2023-10-06T06:38:20.600" v="7" actId="20577"/>
          <ac:spMkLst>
            <pc:docMk/>
            <pc:sldMk cId="1813899053" sldId="261"/>
            <ac:spMk id="3" creationId="{85610A6E-474B-4BA6-AEDD-D69B45A664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20034-79F3-458C-ABC5-49C237556902}"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D27A0-F16C-4796-AC31-6E328F188BB5}" type="slidenum">
              <a:rPr lang="en-US" smtClean="0"/>
              <a:t>‹#›</a:t>
            </a:fld>
            <a:endParaRPr lang="en-US"/>
          </a:p>
        </p:txBody>
      </p:sp>
    </p:spTree>
    <p:extLst>
      <p:ext uri="{BB962C8B-B14F-4D97-AF65-F5344CB8AC3E}">
        <p14:creationId xmlns:p14="http://schemas.microsoft.com/office/powerpoint/2010/main" val="52562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D27A0-F16C-4796-AC31-6E328F188BB5}" type="slidenum">
              <a:rPr lang="en-US" smtClean="0"/>
              <a:t>2</a:t>
            </a:fld>
            <a:endParaRPr lang="en-US"/>
          </a:p>
        </p:txBody>
      </p:sp>
    </p:spTree>
    <p:extLst>
      <p:ext uri="{BB962C8B-B14F-4D97-AF65-F5344CB8AC3E}">
        <p14:creationId xmlns:p14="http://schemas.microsoft.com/office/powerpoint/2010/main" val="2351242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F731-BB68-429D-99E2-09FA980EA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A2E0F-6489-46F1-819F-A4820F53E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C93427-E4D3-4040-823D-9B9BD289AB64}"/>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DB70E5C1-9B71-423A-BE02-81ECB5C7A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B54A0-3AF0-4C2C-9C87-E8AD7F9A93D2}"/>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277609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921F-DAEF-44F9-8DF3-12AE6E2ABE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BC982-A369-4EE7-A515-CE01E9406F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5A2E4-1CA0-4F5A-9723-DAB07714020C}"/>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93DCFB2F-81A4-48B3-B83B-F19A77580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78599-AC7F-40A2-B17D-407DBDDCF32B}"/>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83677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3E8F7-C7C2-47C1-B711-5A82E02ADF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498385-850E-4542-A822-D49F01E191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B296D-B1B3-465E-88A4-43283C474D2E}"/>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8A442245-58BA-41EF-AB9E-B19505E3B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64CCC-0550-41A0-8D2A-67DFB2F468B7}"/>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275798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C9C5-83A6-4BFD-AA07-62E8B2609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CF067-BF51-4A9D-A8ED-7FA56F5E69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04EF8-6B5C-4F3C-A8CC-4302AC830627}"/>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538FF570-FE21-4349-8EAE-FBD4CE82B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65F6A-4D91-4AD1-A2F9-7CA58AF124FA}"/>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140095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CEE-0C23-4DAF-98D6-FD054B2AC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5F66D-BE4A-4C5A-AAE0-6846E01D8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7B00D4-948A-4315-8773-B0342F686B49}"/>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90599619-09B4-4BA4-8405-0254CD824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F15E4-EAB0-4B11-82E4-294000333BCC}"/>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156975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FDF1-D9DB-457E-A8C0-27BE5554F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42F4C5-507D-4487-BC31-8472A8E0E0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2E9A0-DC86-4330-8BC8-216DB52685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2E3F2-9C7D-49A4-AE9E-A06471C3E01D}"/>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6" name="Footer Placeholder 5">
            <a:extLst>
              <a:ext uri="{FF2B5EF4-FFF2-40B4-BE49-F238E27FC236}">
                <a16:creationId xmlns:a16="http://schemas.microsoft.com/office/drawing/2014/main" id="{97980FD5-D3F4-4C38-BE5C-4DC012FCB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A01A3-9644-4A5C-981D-6AB110E06EFE}"/>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251299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0E8-A0F5-49A2-8251-F160FBB9C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1C2731-8591-4603-8B55-9C98DC889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586572-C5DB-40DE-820A-845F0D4531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97B06-6DBE-4A57-A5BC-FF92C4057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8D475A-C880-4B44-AFBE-2DA7519D1A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3B9BAF-F06E-4BC5-8AB6-6D547068C8BB}"/>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8" name="Footer Placeholder 7">
            <a:extLst>
              <a:ext uri="{FF2B5EF4-FFF2-40B4-BE49-F238E27FC236}">
                <a16:creationId xmlns:a16="http://schemas.microsoft.com/office/drawing/2014/main" id="{D0E7F07B-E61F-4A41-9B7B-96ACF123E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DA609-F926-4F2C-8490-1337A6FD9FEF}"/>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277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7409-BF51-4C4B-AE62-E71EBFADB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EA9C8-4287-4040-8004-933E0C4E95E6}"/>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4" name="Footer Placeholder 3">
            <a:extLst>
              <a:ext uri="{FF2B5EF4-FFF2-40B4-BE49-F238E27FC236}">
                <a16:creationId xmlns:a16="http://schemas.microsoft.com/office/drawing/2014/main" id="{895A6623-4DE0-4500-916A-AA09C7D4FE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E4272-8452-4DFE-9EA3-424D5BEE1A3A}"/>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13708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CC740-FE8F-4773-9FAE-3FC6DB0AD5CB}"/>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3" name="Footer Placeholder 2">
            <a:extLst>
              <a:ext uri="{FF2B5EF4-FFF2-40B4-BE49-F238E27FC236}">
                <a16:creationId xmlns:a16="http://schemas.microsoft.com/office/drawing/2014/main" id="{187A7F14-7C59-44B1-A82F-F44F47C02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D04947-B648-4EE9-BB55-238CE3AC6656}"/>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108247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C408-F579-44E1-B13F-12DA36D72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3B42ED-0A53-402C-8230-F666E6825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9EE33-BE67-44E7-BD10-54D1DC77D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3E7CAF-7C3E-49B7-89FD-230D89511FE1}"/>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6" name="Footer Placeholder 5">
            <a:extLst>
              <a:ext uri="{FF2B5EF4-FFF2-40B4-BE49-F238E27FC236}">
                <a16:creationId xmlns:a16="http://schemas.microsoft.com/office/drawing/2014/main" id="{D46B5BCF-1FED-45AD-989C-CC8E4DC98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1AA87-664F-4E43-B521-39EB7275843F}"/>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23537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3BC4-0407-4A00-BEAB-FDBF28FAD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6C6B3-20B8-4157-A963-D0499A271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9ED1A-4C45-4156-A32F-9946A15A5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D3C804-E539-4671-BE6D-D2A05DDB92B4}"/>
              </a:ext>
            </a:extLst>
          </p:cNvPr>
          <p:cNvSpPr>
            <a:spLocks noGrp="1"/>
          </p:cNvSpPr>
          <p:nvPr>
            <p:ph type="dt" sz="half" idx="10"/>
          </p:nvPr>
        </p:nvSpPr>
        <p:spPr/>
        <p:txBody>
          <a:bodyPr/>
          <a:lstStyle/>
          <a:p>
            <a:fld id="{C465B284-7CDA-4E3B-8F04-0E43DF4DB930}" type="datetimeFigureOut">
              <a:rPr lang="en-US" smtClean="0"/>
              <a:t>10/6/2023</a:t>
            </a:fld>
            <a:endParaRPr lang="en-US"/>
          </a:p>
        </p:txBody>
      </p:sp>
      <p:sp>
        <p:nvSpPr>
          <p:cNvPr id="6" name="Footer Placeholder 5">
            <a:extLst>
              <a:ext uri="{FF2B5EF4-FFF2-40B4-BE49-F238E27FC236}">
                <a16:creationId xmlns:a16="http://schemas.microsoft.com/office/drawing/2014/main" id="{B6C49242-3F9F-45A1-85D1-3165159E3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03643-A4C9-4920-B514-596264C5DA97}"/>
              </a:ext>
            </a:extLst>
          </p:cNvPr>
          <p:cNvSpPr>
            <a:spLocks noGrp="1"/>
          </p:cNvSpPr>
          <p:nvPr>
            <p:ph type="sldNum" sz="quarter" idx="12"/>
          </p:nvPr>
        </p:nvSpPr>
        <p:spPr/>
        <p:txBody>
          <a:bodyPr/>
          <a:lstStyle/>
          <a:p>
            <a:fld id="{3776197E-0A7E-4DC7-871D-8734CCA0A352}" type="slidenum">
              <a:rPr lang="en-US" smtClean="0"/>
              <a:t>‹#›</a:t>
            </a:fld>
            <a:endParaRPr lang="en-US"/>
          </a:p>
        </p:txBody>
      </p:sp>
    </p:spTree>
    <p:extLst>
      <p:ext uri="{BB962C8B-B14F-4D97-AF65-F5344CB8AC3E}">
        <p14:creationId xmlns:p14="http://schemas.microsoft.com/office/powerpoint/2010/main" val="348875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D4EB2-5E05-4EA0-94F8-047E3B53D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41D73C-DF29-4247-8E9B-B0E096388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897A7-CD80-404A-A2BF-2CBC05D22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5B284-7CDA-4E3B-8F04-0E43DF4DB930}" type="datetimeFigureOut">
              <a:rPr lang="en-US" smtClean="0"/>
              <a:t>10/6/2023</a:t>
            </a:fld>
            <a:endParaRPr lang="en-US"/>
          </a:p>
        </p:txBody>
      </p:sp>
      <p:sp>
        <p:nvSpPr>
          <p:cNvPr id="5" name="Footer Placeholder 4">
            <a:extLst>
              <a:ext uri="{FF2B5EF4-FFF2-40B4-BE49-F238E27FC236}">
                <a16:creationId xmlns:a16="http://schemas.microsoft.com/office/drawing/2014/main" id="{B7EE9FC1-9B40-4920-BB2F-E419DECFD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0A7DEE-2279-46E9-9E65-02DC3880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6197E-0A7E-4DC7-871D-8734CCA0A352}" type="slidenum">
              <a:rPr lang="en-US" smtClean="0"/>
              <a:t>‹#›</a:t>
            </a:fld>
            <a:endParaRPr lang="en-US"/>
          </a:p>
        </p:txBody>
      </p:sp>
    </p:spTree>
    <p:extLst>
      <p:ext uri="{BB962C8B-B14F-4D97-AF65-F5344CB8AC3E}">
        <p14:creationId xmlns:p14="http://schemas.microsoft.com/office/powerpoint/2010/main" val="411751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nalo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arative" TargetMode="External"/><Relationship Id="rId2" Type="http://schemas.openxmlformats.org/officeDocument/2006/relationships/hyperlink" Target="https://en.wikipedia.org/wiki/Adjecti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274C-B5E5-4DC0-A3D0-55248532554E}"/>
              </a:ext>
            </a:extLst>
          </p:cNvPr>
          <p:cNvSpPr>
            <a:spLocks noGrp="1"/>
          </p:cNvSpPr>
          <p:nvPr>
            <p:ph type="ctrTitle"/>
          </p:nvPr>
        </p:nvSpPr>
        <p:spPr/>
        <p:txBody>
          <a:bodyPr/>
          <a:lstStyle/>
          <a:p>
            <a:r>
              <a:rPr lang="en-US" dirty="0"/>
              <a:t>Morphology Paradigms</a:t>
            </a:r>
          </a:p>
        </p:txBody>
      </p:sp>
    </p:spTree>
    <p:extLst>
      <p:ext uri="{BB962C8B-B14F-4D97-AF65-F5344CB8AC3E}">
        <p14:creationId xmlns:p14="http://schemas.microsoft.com/office/powerpoint/2010/main" val="9858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B72A-478B-44E9-A73C-A62ED397575A}"/>
              </a:ext>
            </a:extLst>
          </p:cNvPr>
          <p:cNvSpPr>
            <a:spLocks noGrp="1"/>
          </p:cNvSpPr>
          <p:nvPr>
            <p:ph type="title"/>
          </p:nvPr>
        </p:nvSpPr>
        <p:spPr/>
        <p:txBody>
          <a:bodyPr/>
          <a:lstStyle/>
          <a:p>
            <a:r>
              <a:rPr lang="en-US" dirty="0"/>
              <a:t>Pragmatic Similarities</a:t>
            </a:r>
          </a:p>
        </p:txBody>
      </p:sp>
      <p:sp>
        <p:nvSpPr>
          <p:cNvPr id="3" name="Content Placeholder 2">
            <a:extLst>
              <a:ext uri="{FF2B5EF4-FFF2-40B4-BE49-F238E27FC236}">
                <a16:creationId xmlns:a16="http://schemas.microsoft.com/office/drawing/2014/main" id="{A3B5B94B-D6AF-4F7D-BD8C-34E7DB940375}"/>
              </a:ext>
            </a:extLst>
          </p:cNvPr>
          <p:cNvSpPr>
            <a:spLocks noGrp="1"/>
          </p:cNvSpPr>
          <p:nvPr>
            <p:ph idx="1"/>
          </p:nvPr>
        </p:nvSpPr>
        <p:spPr/>
        <p:txBody>
          <a:bodyPr>
            <a:normAutofit/>
          </a:bodyPr>
          <a:lstStyle/>
          <a:p>
            <a:r>
              <a:rPr lang="en-US" dirty="0"/>
              <a:t>Pragmatic Similarities asks what structure there is across morphological paradigms. Word forms across paradigms do not alternate in the same pattern.</a:t>
            </a:r>
          </a:p>
          <a:p>
            <a:r>
              <a:rPr lang="en-US" dirty="0"/>
              <a:t>At the same time, however, morphological patterns are also systematically similar. </a:t>
            </a:r>
          </a:p>
          <a:p>
            <a:r>
              <a:rPr lang="en-US" dirty="0"/>
              <a:t> Linguists discuss this in terms of inﬂection classes, which introduce differences across morphological paradigms</a:t>
            </a:r>
          </a:p>
        </p:txBody>
      </p:sp>
    </p:spTree>
    <p:extLst>
      <p:ext uri="{BB962C8B-B14F-4D97-AF65-F5344CB8AC3E}">
        <p14:creationId xmlns:p14="http://schemas.microsoft.com/office/powerpoint/2010/main" val="369441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1BDC-BF07-4A45-B341-D89A41F99D81}"/>
              </a:ext>
            </a:extLst>
          </p:cNvPr>
          <p:cNvSpPr>
            <a:spLocks noGrp="1"/>
          </p:cNvSpPr>
          <p:nvPr>
            <p:ph type="title"/>
          </p:nvPr>
        </p:nvSpPr>
        <p:spPr/>
        <p:txBody>
          <a:bodyPr/>
          <a:lstStyle/>
          <a:p>
            <a:r>
              <a:rPr lang="en-US" dirty="0"/>
              <a:t>Pragmatic Similarities</a:t>
            </a:r>
          </a:p>
        </p:txBody>
      </p:sp>
      <p:sp>
        <p:nvSpPr>
          <p:cNvPr id="3" name="Content Placeholder 2">
            <a:extLst>
              <a:ext uri="{FF2B5EF4-FFF2-40B4-BE49-F238E27FC236}">
                <a16:creationId xmlns:a16="http://schemas.microsoft.com/office/drawing/2014/main" id="{1290AD00-1A2B-4400-ABA5-265D20310853}"/>
              </a:ext>
            </a:extLst>
          </p:cNvPr>
          <p:cNvSpPr>
            <a:spLocks noGrp="1"/>
          </p:cNvSpPr>
          <p:nvPr>
            <p:ph idx="1"/>
          </p:nvPr>
        </p:nvSpPr>
        <p:spPr/>
        <p:txBody>
          <a:bodyPr/>
          <a:lstStyle/>
          <a:p>
            <a:r>
              <a:rPr lang="en-US" dirty="0"/>
              <a:t>This focuses on the modeling of paradigm similarity and develops a string-based hierarchical clustering algorithm that computationally characterizes the similarity and differences across morphological paradigms.</a:t>
            </a:r>
          </a:p>
        </p:txBody>
      </p:sp>
    </p:spTree>
    <p:extLst>
      <p:ext uri="{BB962C8B-B14F-4D97-AF65-F5344CB8AC3E}">
        <p14:creationId xmlns:p14="http://schemas.microsoft.com/office/powerpoint/2010/main" val="88723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9C20-AB53-4BE7-99FF-04A546804D61}"/>
              </a:ext>
            </a:extLst>
          </p:cNvPr>
          <p:cNvSpPr>
            <a:spLocks noGrp="1"/>
          </p:cNvSpPr>
          <p:nvPr>
            <p:ph type="title"/>
          </p:nvPr>
        </p:nvSpPr>
        <p:spPr/>
        <p:txBody>
          <a:bodyPr/>
          <a:lstStyle/>
          <a:p>
            <a:r>
              <a:rPr lang="en-US" dirty="0"/>
              <a:t>Inflection classes</a:t>
            </a:r>
          </a:p>
        </p:txBody>
      </p:sp>
      <p:sp>
        <p:nvSpPr>
          <p:cNvPr id="3" name="Content Placeholder 2">
            <a:extLst>
              <a:ext uri="{FF2B5EF4-FFF2-40B4-BE49-F238E27FC236}">
                <a16:creationId xmlns:a16="http://schemas.microsoft.com/office/drawing/2014/main" id="{77FCE39E-3D1D-4A99-B18C-29CE7C27734D}"/>
              </a:ext>
            </a:extLst>
          </p:cNvPr>
          <p:cNvSpPr>
            <a:spLocks noGrp="1"/>
          </p:cNvSpPr>
          <p:nvPr>
            <p:ph idx="1"/>
          </p:nvPr>
        </p:nvSpPr>
        <p:spPr/>
        <p:txBody>
          <a:bodyPr/>
          <a:lstStyle/>
          <a:p>
            <a:r>
              <a:rPr lang="en-US" dirty="0"/>
              <a:t>Morphological paradigms often do not inﬂect in the same way, which leads to inﬂection classes. </a:t>
            </a:r>
          </a:p>
          <a:p>
            <a:r>
              <a:rPr lang="en-US" dirty="0"/>
              <a:t>For example, Spanish verbs are classiﬁed into three conjugation groups (commonly referred to as -AR, -ER, and -IR verbs), illustrated in Table 3 for the inﬂectional sufﬁxes(all person and number combinations) in present indicative.</a:t>
            </a:r>
          </a:p>
          <a:p>
            <a:endParaRPr lang="en-US" dirty="0"/>
          </a:p>
        </p:txBody>
      </p:sp>
    </p:spTree>
    <p:extLst>
      <p:ext uri="{BB962C8B-B14F-4D97-AF65-F5344CB8AC3E}">
        <p14:creationId xmlns:p14="http://schemas.microsoft.com/office/powerpoint/2010/main" val="406630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37E1-F5FF-49F8-B10C-78605BE42638}"/>
              </a:ext>
            </a:extLst>
          </p:cNvPr>
          <p:cNvSpPr>
            <a:spLocks noGrp="1"/>
          </p:cNvSpPr>
          <p:nvPr>
            <p:ph type="title"/>
          </p:nvPr>
        </p:nvSpPr>
        <p:spPr/>
        <p:txBody>
          <a:bodyPr/>
          <a:lstStyle/>
          <a:p>
            <a:r>
              <a:rPr lang="en-US" dirty="0"/>
              <a:t>Inflection classes</a:t>
            </a:r>
          </a:p>
        </p:txBody>
      </p:sp>
      <p:pic>
        <p:nvPicPr>
          <p:cNvPr id="1028" name="Picture 4" descr="Hablar Comer Vivir – Spanish Present Tense | Woodward Spanish">
            <a:extLst>
              <a:ext uri="{FF2B5EF4-FFF2-40B4-BE49-F238E27FC236}">
                <a16:creationId xmlns:a16="http://schemas.microsoft.com/office/drawing/2014/main" id="{4844E4F4-E857-41BB-9585-E0AC3008CA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295" y="1825625"/>
            <a:ext cx="84406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6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F166-8E99-4C3F-9095-50BCFDB57C96}"/>
              </a:ext>
            </a:extLst>
          </p:cNvPr>
          <p:cNvSpPr>
            <a:spLocks noGrp="1"/>
          </p:cNvSpPr>
          <p:nvPr>
            <p:ph type="title"/>
          </p:nvPr>
        </p:nvSpPr>
        <p:spPr/>
        <p:txBody>
          <a:bodyPr/>
          <a:lstStyle/>
          <a:p>
            <a:r>
              <a:rPr lang="en-US" dirty="0"/>
              <a:t>Clustering for paradigm similarities</a:t>
            </a:r>
          </a:p>
        </p:txBody>
      </p:sp>
      <p:sp>
        <p:nvSpPr>
          <p:cNvPr id="3" name="Content Placeholder 2">
            <a:extLst>
              <a:ext uri="{FF2B5EF4-FFF2-40B4-BE49-F238E27FC236}">
                <a16:creationId xmlns:a16="http://schemas.microsoft.com/office/drawing/2014/main" id="{88CC5F05-6DB4-462F-AC92-D662E813D6F5}"/>
              </a:ext>
            </a:extLst>
          </p:cNvPr>
          <p:cNvSpPr>
            <a:spLocks noGrp="1"/>
          </p:cNvSpPr>
          <p:nvPr>
            <p:ph idx="1"/>
          </p:nvPr>
        </p:nvSpPr>
        <p:spPr/>
        <p:txBody>
          <a:bodyPr/>
          <a:lstStyle/>
          <a:p>
            <a:r>
              <a:rPr lang="en-US" dirty="0"/>
              <a:t> Paradigm similarity in a way that is amenable to a linguistic analysis and a formal model of paradigm similarity useful for computational tasks related to paradigms.</a:t>
            </a:r>
          </a:p>
          <a:p>
            <a:endParaRPr lang="en-US" dirty="0"/>
          </a:p>
          <a:p>
            <a:endParaRPr lang="en-US" dirty="0"/>
          </a:p>
        </p:txBody>
      </p:sp>
      <p:pic>
        <p:nvPicPr>
          <p:cNvPr id="4" name="Picture 3">
            <a:extLst>
              <a:ext uri="{FF2B5EF4-FFF2-40B4-BE49-F238E27FC236}">
                <a16:creationId xmlns:a16="http://schemas.microsoft.com/office/drawing/2014/main" id="{21357198-52C7-4269-B47A-EDA559CD0A0E}"/>
              </a:ext>
            </a:extLst>
          </p:cNvPr>
          <p:cNvPicPr>
            <a:picLocks noChangeAspect="1"/>
          </p:cNvPicPr>
          <p:nvPr/>
        </p:nvPicPr>
        <p:blipFill>
          <a:blip r:embed="rId2"/>
          <a:stretch>
            <a:fillRect/>
          </a:stretch>
        </p:blipFill>
        <p:spPr>
          <a:xfrm>
            <a:off x="3536412" y="3066757"/>
            <a:ext cx="6958085" cy="3110206"/>
          </a:xfrm>
          <a:prstGeom prst="rect">
            <a:avLst/>
          </a:prstGeom>
        </p:spPr>
      </p:pic>
    </p:spTree>
    <p:extLst>
      <p:ext uri="{BB962C8B-B14F-4D97-AF65-F5344CB8AC3E}">
        <p14:creationId xmlns:p14="http://schemas.microsoft.com/office/powerpoint/2010/main" val="21390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4CAA-E883-471E-A11A-7C64C0040959}"/>
              </a:ext>
            </a:extLst>
          </p:cNvPr>
          <p:cNvSpPr>
            <a:spLocks noGrp="1"/>
          </p:cNvSpPr>
          <p:nvPr>
            <p:ph type="title"/>
          </p:nvPr>
        </p:nvSpPr>
        <p:spPr>
          <a:xfrm>
            <a:off x="838200" y="3727938"/>
            <a:ext cx="10515600" cy="1322364"/>
          </a:xfrm>
        </p:spPr>
        <p:txBody>
          <a:bodyPr/>
          <a:lstStyle/>
          <a:p>
            <a:r>
              <a:rPr lang="en-US" dirty="0"/>
              <a:t>Thank you</a:t>
            </a:r>
          </a:p>
        </p:txBody>
      </p:sp>
    </p:spTree>
    <p:extLst>
      <p:ext uri="{BB962C8B-B14F-4D97-AF65-F5344CB8AC3E}">
        <p14:creationId xmlns:p14="http://schemas.microsoft.com/office/powerpoint/2010/main" val="327701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4940-C84A-4F9F-861F-A81E11E1B57E}"/>
              </a:ext>
            </a:extLst>
          </p:cNvPr>
          <p:cNvSpPr>
            <a:spLocks noGrp="1"/>
          </p:cNvSpPr>
          <p:nvPr>
            <p:ph type="title"/>
          </p:nvPr>
        </p:nvSpPr>
        <p:spPr/>
        <p:txBody>
          <a:bodyPr/>
          <a:lstStyle/>
          <a:p>
            <a:r>
              <a:rPr lang="en-US" dirty="0"/>
              <a:t>Morphology Paradigms</a:t>
            </a:r>
          </a:p>
        </p:txBody>
      </p:sp>
      <p:sp>
        <p:nvSpPr>
          <p:cNvPr id="3" name="Content Placeholder 2">
            <a:extLst>
              <a:ext uri="{FF2B5EF4-FFF2-40B4-BE49-F238E27FC236}">
                <a16:creationId xmlns:a16="http://schemas.microsoft.com/office/drawing/2014/main" id="{CEF38F2D-7B02-4C29-AB43-AE2C6C27274A}"/>
              </a:ext>
            </a:extLst>
          </p:cNvPr>
          <p:cNvSpPr>
            <a:spLocks noGrp="1"/>
          </p:cNvSpPr>
          <p:nvPr>
            <p:ph idx="1"/>
          </p:nvPr>
        </p:nvSpPr>
        <p:spPr/>
        <p:txBody>
          <a:bodyPr/>
          <a:lstStyle/>
          <a:p>
            <a:r>
              <a:rPr lang="en-US" dirty="0"/>
              <a:t>In linguistic Morphology ,a paradigms is the set of forms (inflections) that can occur from a single element . For example ,the word “question” can be both noun and a verb.</a:t>
            </a:r>
          </a:p>
          <a:p>
            <a:r>
              <a:rPr lang="en-US" dirty="0"/>
              <a:t>Morphological paradigm(example:  Walk-walks-walking-walked) are of central interest to both linguistics and natural language processing researcher for connectedness jumps, jumping sharing the text lexeme JUMP.</a:t>
            </a:r>
          </a:p>
          <a:p>
            <a:endParaRPr lang="en-US" dirty="0"/>
          </a:p>
        </p:txBody>
      </p:sp>
    </p:spTree>
    <p:extLst>
      <p:ext uri="{BB962C8B-B14F-4D97-AF65-F5344CB8AC3E}">
        <p14:creationId xmlns:p14="http://schemas.microsoft.com/office/powerpoint/2010/main" val="110505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C031-A6FD-4453-9A01-CF87282C16DE}"/>
              </a:ext>
            </a:extLst>
          </p:cNvPr>
          <p:cNvSpPr>
            <a:spLocks noGrp="1"/>
          </p:cNvSpPr>
          <p:nvPr>
            <p:ph type="title"/>
          </p:nvPr>
        </p:nvSpPr>
        <p:spPr/>
        <p:txBody>
          <a:bodyPr/>
          <a:lstStyle/>
          <a:p>
            <a:r>
              <a:rPr lang="en-US" dirty="0"/>
              <a:t>Morphology Paradigms</a:t>
            </a:r>
          </a:p>
        </p:txBody>
      </p:sp>
      <p:sp>
        <p:nvSpPr>
          <p:cNvPr id="3" name="Content Placeholder 2">
            <a:extLst>
              <a:ext uri="{FF2B5EF4-FFF2-40B4-BE49-F238E27FC236}">
                <a16:creationId xmlns:a16="http://schemas.microsoft.com/office/drawing/2014/main" id="{B8E16FE4-55F8-4A23-8145-C26603F6F8FF}"/>
              </a:ext>
            </a:extLst>
          </p:cNvPr>
          <p:cNvSpPr>
            <a:spLocks noGrp="1"/>
          </p:cNvSpPr>
          <p:nvPr>
            <p:ph idx="1"/>
          </p:nvPr>
        </p:nvSpPr>
        <p:spPr/>
        <p:txBody>
          <a:bodyPr/>
          <a:lstStyle/>
          <a:p>
            <a:r>
              <a:rPr lang="en-US" dirty="0"/>
              <a:t>Realizational morphology or "word-and-paradigm" (WP) was a theory first created by linguist, Charles F. Hockett.</a:t>
            </a:r>
          </a:p>
          <a:p>
            <a:r>
              <a:rPr lang="en-US" dirty="0"/>
              <a:t>WP morphology focuses on the whole of a word rather than morphemes or internal structure. This theory also denies that morphemes are signs (form-content pairs).</a:t>
            </a:r>
          </a:p>
          <a:p>
            <a:r>
              <a:rPr lang="en-US" dirty="0"/>
              <a:t>The theory takes paradigms as a central notion. Instead of stating rules to combine morphemes into word-forms, or to generate word-forms from stems, word-based morphology states generalizations that hold between the forms of inflectional paradigms.</a:t>
            </a:r>
          </a:p>
          <a:p>
            <a:endParaRPr lang="en-US" dirty="0"/>
          </a:p>
        </p:txBody>
      </p:sp>
    </p:spTree>
    <p:extLst>
      <p:ext uri="{BB962C8B-B14F-4D97-AF65-F5344CB8AC3E}">
        <p14:creationId xmlns:p14="http://schemas.microsoft.com/office/powerpoint/2010/main" val="86951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E442-1641-4918-A1E3-C0F42CD1D799}"/>
              </a:ext>
            </a:extLst>
          </p:cNvPr>
          <p:cNvSpPr>
            <a:spLocks noGrp="1"/>
          </p:cNvSpPr>
          <p:nvPr>
            <p:ph type="title"/>
          </p:nvPr>
        </p:nvSpPr>
        <p:spPr/>
        <p:txBody>
          <a:bodyPr/>
          <a:lstStyle/>
          <a:p>
            <a:r>
              <a:rPr lang="en-US" dirty="0"/>
              <a:t>Morphology Paradigms</a:t>
            </a:r>
          </a:p>
        </p:txBody>
      </p:sp>
      <p:sp>
        <p:nvSpPr>
          <p:cNvPr id="3" name="Content Placeholder 2">
            <a:extLst>
              <a:ext uri="{FF2B5EF4-FFF2-40B4-BE49-F238E27FC236}">
                <a16:creationId xmlns:a16="http://schemas.microsoft.com/office/drawing/2014/main" id="{526AF896-850D-4F20-80F1-54ABE1A620C3}"/>
              </a:ext>
            </a:extLst>
          </p:cNvPr>
          <p:cNvSpPr>
            <a:spLocks noGrp="1"/>
          </p:cNvSpPr>
          <p:nvPr>
            <p:ph idx="1"/>
          </p:nvPr>
        </p:nvSpPr>
        <p:spPr/>
        <p:txBody>
          <a:bodyPr/>
          <a:lstStyle/>
          <a:p>
            <a:r>
              <a:rPr lang="en-US" dirty="0"/>
              <a:t>Morpheme-based theories analyze such cases by associating a single morpheme with two categories. Item-and-Process theories, on the other hand, often break down in cases like these, because they all too often assume that there will be two separate rules here, one for third person, and the other for plural, but the distinction between them turns out to be artificial.</a:t>
            </a:r>
          </a:p>
          <a:p>
            <a:r>
              <a:rPr lang="en-US" dirty="0"/>
              <a:t>Word-and-Paradigm approaches treat these as whole words that are related to each other by </a:t>
            </a:r>
            <a:r>
              <a:rPr lang="en-US" dirty="0">
                <a:hlinkClick r:id="rId2" tooltip="Analogy"/>
              </a:rPr>
              <a:t>analogical</a:t>
            </a:r>
            <a:r>
              <a:rPr lang="en-US" dirty="0"/>
              <a:t> rules.</a:t>
            </a:r>
          </a:p>
        </p:txBody>
      </p:sp>
    </p:spTree>
    <p:extLst>
      <p:ext uri="{BB962C8B-B14F-4D97-AF65-F5344CB8AC3E}">
        <p14:creationId xmlns:p14="http://schemas.microsoft.com/office/powerpoint/2010/main" val="266036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30F1-4A41-40E5-9DBD-700201F71426}"/>
              </a:ext>
            </a:extLst>
          </p:cNvPr>
          <p:cNvSpPr>
            <a:spLocks noGrp="1"/>
          </p:cNvSpPr>
          <p:nvPr>
            <p:ph type="title"/>
          </p:nvPr>
        </p:nvSpPr>
        <p:spPr/>
        <p:txBody>
          <a:bodyPr/>
          <a:lstStyle/>
          <a:p>
            <a:r>
              <a:rPr lang="en-US" dirty="0"/>
              <a:t>Morphology Paradigms</a:t>
            </a:r>
          </a:p>
        </p:txBody>
      </p:sp>
      <p:sp>
        <p:nvSpPr>
          <p:cNvPr id="3" name="Content Placeholder 2">
            <a:extLst>
              <a:ext uri="{FF2B5EF4-FFF2-40B4-BE49-F238E27FC236}">
                <a16:creationId xmlns:a16="http://schemas.microsoft.com/office/drawing/2014/main" id="{A93BACBD-AAB3-44BB-A3A7-98C6A13EDDE5}"/>
              </a:ext>
            </a:extLst>
          </p:cNvPr>
          <p:cNvSpPr>
            <a:spLocks noGrp="1"/>
          </p:cNvSpPr>
          <p:nvPr>
            <p:ph idx="1"/>
          </p:nvPr>
        </p:nvSpPr>
        <p:spPr/>
        <p:txBody>
          <a:bodyPr/>
          <a:lstStyle/>
          <a:p>
            <a:r>
              <a:rPr lang="en-US" dirty="0"/>
              <a:t>Words can be categorized based on the pattern they fit into. This applies both to existing words and to new ones. Application of a pattern different from the one that has been used historically can give rise to a new word, such as </a:t>
            </a:r>
            <a:r>
              <a:rPr lang="en-US" i="1" dirty="0"/>
              <a:t>older</a:t>
            </a:r>
            <a:r>
              <a:rPr lang="en-US" dirty="0"/>
              <a:t> replacing </a:t>
            </a:r>
            <a:r>
              <a:rPr lang="en-US" i="1" dirty="0"/>
              <a:t>elder</a:t>
            </a:r>
            <a:r>
              <a:rPr lang="en-US" dirty="0"/>
              <a:t> (where </a:t>
            </a:r>
            <a:r>
              <a:rPr lang="en-US" i="1" dirty="0"/>
              <a:t>older</a:t>
            </a:r>
            <a:r>
              <a:rPr lang="en-US" dirty="0"/>
              <a:t> follows the normal pattern of </a:t>
            </a:r>
            <a:r>
              <a:rPr lang="en-US" dirty="0">
                <a:hlinkClick r:id="rId2" tooltip="Adjective"/>
              </a:rPr>
              <a:t>adjectival</a:t>
            </a:r>
            <a:r>
              <a:rPr lang="en-US" dirty="0"/>
              <a:t> </a:t>
            </a:r>
            <a:r>
              <a:rPr lang="en-US" dirty="0">
                <a:hlinkClick r:id="rId3" tooltip="Comparative"/>
              </a:rPr>
              <a:t>comparatives</a:t>
            </a:r>
            <a:r>
              <a:rPr lang="en-US" dirty="0"/>
              <a:t>) and </a:t>
            </a:r>
            <a:r>
              <a:rPr lang="en-US" i="1" dirty="0"/>
              <a:t>cows</a:t>
            </a:r>
            <a:r>
              <a:rPr lang="en-US" dirty="0"/>
              <a:t> replacing </a:t>
            </a:r>
            <a:r>
              <a:rPr lang="en-US" i="1" dirty="0" err="1"/>
              <a:t>kine</a:t>
            </a:r>
            <a:r>
              <a:rPr lang="en-US" dirty="0"/>
              <a:t> (where </a:t>
            </a:r>
            <a:r>
              <a:rPr lang="en-US" i="1" dirty="0"/>
              <a:t>cows</a:t>
            </a:r>
            <a:r>
              <a:rPr lang="en-US" dirty="0"/>
              <a:t> fits the regular pattern of plural formation</a:t>
            </a:r>
          </a:p>
        </p:txBody>
      </p:sp>
    </p:spTree>
    <p:extLst>
      <p:ext uri="{BB962C8B-B14F-4D97-AF65-F5344CB8AC3E}">
        <p14:creationId xmlns:p14="http://schemas.microsoft.com/office/powerpoint/2010/main" val="220428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E8EF-EC50-4787-B8EB-CC655FE9841B}"/>
              </a:ext>
            </a:extLst>
          </p:cNvPr>
          <p:cNvSpPr>
            <a:spLocks noGrp="1"/>
          </p:cNvSpPr>
          <p:nvPr>
            <p:ph type="title"/>
          </p:nvPr>
        </p:nvSpPr>
        <p:spPr/>
        <p:txBody>
          <a:bodyPr/>
          <a:lstStyle/>
          <a:p>
            <a:r>
              <a:rPr lang="en-US" dirty="0"/>
              <a:t>Morphology Paradigms</a:t>
            </a:r>
          </a:p>
        </p:txBody>
      </p:sp>
      <p:sp>
        <p:nvSpPr>
          <p:cNvPr id="3" name="Content Placeholder 2">
            <a:extLst>
              <a:ext uri="{FF2B5EF4-FFF2-40B4-BE49-F238E27FC236}">
                <a16:creationId xmlns:a16="http://schemas.microsoft.com/office/drawing/2014/main" id="{85610A6E-474B-4BA6-AEDD-D69B45A6646F}"/>
              </a:ext>
            </a:extLst>
          </p:cNvPr>
          <p:cNvSpPr>
            <a:spLocks noGrp="1"/>
          </p:cNvSpPr>
          <p:nvPr>
            <p:ph idx="1"/>
          </p:nvPr>
        </p:nvSpPr>
        <p:spPr/>
        <p:txBody>
          <a:bodyPr/>
          <a:lstStyle/>
          <a:p>
            <a:pPr marL="0" indent="0">
              <a:buNone/>
            </a:pPr>
            <a:r>
              <a:rPr lang="en-US" dirty="0"/>
              <a:t>Under </a:t>
            </a:r>
            <a:r>
              <a:rPr lang="en-US"/>
              <a:t>this two category </a:t>
            </a:r>
            <a:r>
              <a:rPr lang="en-US" dirty="0"/>
              <a:t>are follows-</a:t>
            </a:r>
          </a:p>
          <a:p>
            <a:r>
              <a:rPr lang="en-US" b="1" dirty="0"/>
              <a:t>Stem identification</a:t>
            </a:r>
          </a:p>
          <a:p>
            <a:r>
              <a:rPr lang="en-US" b="1" dirty="0"/>
              <a:t>Paradigmatic similarity</a:t>
            </a:r>
          </a:p>
          <a:p>
            <a:pPr marL="0" indent="0">
              <a:buNone/>
            </a:pPr>
            <a:endParaRPr lang="en-US" dirty="0"/>
          </a:p>
        </p:txBody>
      </p:sp>
    </p:spTree>
    <p:extLst>
      <p:ext uri="{BB962C8B-B14F-4D97-AF65-F5344CB8AC3E}">
        <p14:creationId xmlns:p14="http://schemas.microsoft.com/office/powerpoint/2010/main" val="181389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C918-F535-4C29-B452-9000C457A674}"/>
              </a:ext>
            </a:extLst>
          </p:cNvPr>
          <p:cNvSpPr>
            <a:spLocks noGrp="1"/>
          </p:cNvSpPr>
          <p:nvPr>
            <p:ph type="title"/>
          </p:nvPr>
        </p:nvSpPr>
        <p:spPr/>
        <p:txBody>
          <a:bodyPr/>
          <a:lstStyle/>
          <a:p>
            <a:r>
              <a:rPr lang="en-US" b="1" dirty="0"/>
              <a:t>Stem identification</a:t>
            </a:r>
          </a:p>
        </p:txBody>
      </p:sp>
      <p:sp>
        <p:nvSpPr>
          <p:cNvPr id="3" name="Content Placeholder 2">
            <a:extLst>
              <a:ext uri="{FF2B5EF4-FFF2-40B4-BE49-F238E27FC236}">
                <a16:creationId xmlns:a16="http://schemas.microsoft.com/office/drawing/2014/main" id="{79246CF4-7573-4F63-B791-DB2147DC7185}"/>
              </a:ext>
            </a:extLst>
          </p:cNvPr>
          <p:cNvSpPr>
            <a:spLocks noGrp="1"/>
          </p:cNvSpPr>
          <p:nvPr>
            <p:ph idx="1"/>
          </p:nvPr>
        </p:nvSpPr>
        <p:spPr/>
        <p:txBody>
          <a:bodyPr>
            <a:normAutofit fontScale="92500"/>
          </a:bodyPr>
          <a:lstStyle/>
          <a:p>
            <a:r>
              <a:rPr lang="en-US" dirty="0"/>
              <a:t>The structure within a morphological paradigm, focusing on stem identiﬁcation. </a:t>
            </a:r>
          </a:p>
          <a:p>
            <a:r>
              <a:rPr lang="en-US" dirty="0"/>
              <a:t>The goal is to device general independent strategies for stem extraction applicable for different types of morphology across languages, and goes beyond the common substring-based approaches.</a:t>
            </a:r>
          </a:p>
          <a:p>
            <a:r>
              <a:rPr lang="en-US" dirty="0"/>
              <a:t>Stem identification which are sufficiently work with both concatenative and Non Concatenative morphology.</a:t>
            </a:r>
          </a:p>
          <a:p>
            <a:pPr marL="514350" indent="-514350">
              <a:buFont typeface="+mj-lt"/>
              <a:buAutoNum type="arabicPeriod"/>
            </a:pPr>
            <a:r>
              <a:rPr lang="en-US" dirty="0"/>
              <a:t>  </a:t>
            </a:r>
            <a:r>
              <a:rPr lang="en-US" b="1" dirty="0"/>
              <a:t>Linearity and Contiguity</a:t>
            </a:r>
          </a:p>
          <a:p>
            <a:pPr marL="514350" indent="-514350">
              <a:buFont typeface="+mj-lt"/>
              <a:buAutoNum type="arabicPeriod"/>
            </a:pPr>
            <a:r>
              <a:rPr lang="en-US" b="1" dirty="0"/>
              <a:t> Substrings, multiset and subsequence </a:t>
            </a: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45102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D6FF-2227-4835-8B5F-8ED9BAA71505}"/>
              </a:ext>
            </a:extLst>
          </p:cNvPr>
          <p:cNvSpPr>
            <a:spLocks noGrp="1"/>
          </p:cNvSpPr>
          <p:nvPr>
            <p:ph type="title"/>
          </p:nvPr>
        </p:nvSpPr>
        <p:spPr/>
        <p:txBody>
          <a:bodyPr/>
          <a:lstStyle/>
          <a:p>
            <a:r>
              <a:rPr lang="en-US" b="1" dirty="0"/>
              <a:t>Linearity and Contiguity</a:t>
            </a:r>
          </a:p>
        </p:txBody>
      </p:sp>
      <p:sp>
        <p:nvSpPr>
          <p:cNvPr id="3" name="Content Placeholder 2">
            <a:extLst>
              <a:ext uri="{FF2B5EF4-FFF2-40B4-BE49-F238E27FC236}">
                <a16:creationId xmlns:a16="http://schemas.microsoft.com/office/drawing/2014/main" id="{99CB37BC-842F-48F2-951A-7AE8E85078F4}"/>
              </a:ext>
            </a:extLst>
          </p:cNvPr>
          <p:cNvSpPr>
            <a:spLocks noGrp="1"/>
          </p:cNvSpPr>
          <p:nvPr>
            <p:ph idx="1"/>
          </p:nvPr>
        </p:nvSpPr>
        <p:spPr/>
        <p:txBody>
          <a:bodyPr/>
          <a:lstStyle/>
          <a:p>
            <a:r>
              <a:rPr lang="en-US" dirty="0"/>
              <a:t>a substring with respect to linearity and contiguity, consider the string “</a:t>
            </a:r>
            <a:r>
              <a:rPr lang="en-US" dirty="0" err="1"/>
              <a:t>abcde</a:t>
            </a:r>
            <a:r>
              <a:rPr lang="en-US" dirty="0"/>
              <a:t>”. “a”,“</a:t>
            </a:r>
            <a:r>
              <a:rPr lang="en-US" dirty="0" err="1"/>
              <a:t>bc</a:t>
            </a:r>
            <a:r>
              <a:rPr lang="en-US" dirty="0"/>
              <a:t>”, and “</a:t>
            </a:r>
            <a:r>
              <a:rPr lang="en-US" dirty="0" err="1"/>
              <a:t>cde</a:t>
            </a:r>
            <a:r>
              <a:rPr lang="en-US" dirty="0"/>
              <a:t>” are its substrings. “ac” is not a possible substring, because “a” and “c” are not contiguous. “</a:t>
            </a:r>
            <a:r>
              <a:rPr lang="en-US" dirty="0" err="1"/>
              <a:t>ba</a:t>
            </a:r>
            <a:r>
              <a:rPr lang="en-US" dirty="0"/>
              <a:t>” is not a substring either, because “a” does not linearly come after “b” in the string “</a:t>
            </a:r>
            <a:r>
              <a:rPr lang="en-US" dirty="0" err="1"/>
              <a:t>abcde</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196327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7C5-62E4-4D44-AB72-D5421B1945B6}"/>
              </a:ext>
            </a:extLst>
          </p:cNvPr>
          <p:cNvSpPr>
            <a:spLocks noGrp="1"/>
          </p:cNvSpPr>
          <p:nvPr>
            <p:ph type="title"/>
          </p:nvPr>
        </p:nvSpPr>
        <p:spPr/>
        <p:txBody>
          <a:bodyPr/>
          <a:lstStyle/>
          <a:p>
            <a:r>
              <a:rPr lang="en-US" b="1" dirty="0"/>
              <a:t>Substrings, multiset and subsequence</a:t>
            </a:r>
            <a:endParaRPr lang="en-US" dirty="0"/>
          </a:p>
        </p:txBody>
      </p:sp>
      <p:graphicFrame>
        <p:nvGraphicFramePr>
          <p:cNvPr id="4" name="Content Placeholder 3">
            <a:extLst>
              <a:ext uri="{FF2B5EF4-FFF2-40B4-BE49-F238E27FC236}">
                <a16:creationId xmlns:a16="http://schemas.microsoft.com/office/drawing/2014/main" id="{BEB0522E-AE26-4F63-A3C0-A263E30790A7}"/>
              </a:ext>
            </a:extLst>
          </p:cNvPr>
          <p:cNvGraphicFramePr>
            <a:graphicFrameLocks noGrp="1"/>
          </p:cNvGraphicFramePr>
          <p:nvPr>
            <p:ph idx="1"/>
            <p:extLst>
              <p:ext uri="{D42A27DB-BD31-4B8C-83A1-F6EECF244321}">
                <p14:modId xmlns:p14="http://schemas.microsoft.com/office/powerpoint/2010/main" val="770936749"/>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57994890"/>
                    </a:ext>
                  </a:extLst>
                </a:gridCol>
                <a:gridCol w="2628900">
                  <a:extLst>
                    <a:ext uri="{9D8B030D-6E8A-4147-A177-3AD203B41FA5}">
                      <a16:colId xmlns:a16="http://schemas.microsoft.com/office/drawing/2014/main" val="4041403235"/>
                    </a:ext>
                  </a:extLst>
                </a:gridCol>
                <a:gridCol w="2628900">
                  <a:extLst>
                    <a:ext uri="{9D8B030D-6E8A-4147-A177-3AD203B41FA5}">
                      <a16:colId xmlns:a16="http://schemas.microsoft.com/office/drawing/2014/main" val="89503555"/>
                    </a:ext>
                  </a:extLst>
                </a:gridCol>
                <a:gridCol w="2628900">
                  <a:extLst>
                    <a:ext uri="{9D8B030D-6E8A-4147-A177-3AD203B41FA5}">
                      <a16:colId xmlns:a16="http://schemas.microsoft.com/office/drawing/2014/main" val="2855326135"/>
                    </a:ext>
                  </a:extLst>
                </a:gridCol>
              </a:tblGrid>
              <a:tr h="370840">
                <a:tc>
                  <a:txBody>
                    <a:bodyPr/>
                    <a:lstStyle/>
                    <a:p>
                      <a:endParaRPr lang="en-US" dirty="0"/>
                    </a:p>
                  </a:txBody>
                  <a:tcPr/>
                </a:tc>
                <a:tc>
                  <a:txBody>
                    <a:bodyPr/>
                    <a:lstStyle/>
                    <a:p>
                      <a:r>
                        <a:rPr lang="en-US" dirty="0"/>
                        <a:t>Substrings</a:t>
                      </a:r>
                    </a:p>
                  </a:txBody>
                  <a:tcPr/>
                </a:tc>
                <a:tc>
                  <a:txBody>
                    <a:bodyPr/>
                    <a:lstStyle/>
                    <a:p>
                      <a:r>
                        <a:rPr lang="en-US" dirty="0"/>
                        <a:t>Multiset</a:t>
                      </a:r>
                    </a:p>
                  </a:txBody>
                  <a:tcPr/>
                </a:tc>
                <a:tc>
                  <a:txBody>
                    <a:bodyPr/>
                    <a:lstStyle/>
                    <a:p>
                      <a:r>
                        <a:rPr lang="en-US" dirty="0"/>
                        <a:t>Subsequence</a:t>
                      </a:r>
                    </a:p>
                  </a:txBody>
                  <a:tcPr/>
                </a:tc>
                <a:extLst>
                  <a:ext uri="{0D108BD9-81ED-4DB2-BD59-A6C34878D82A}">
                    <a16:rowId xmlns:a16="http://schemas.microsoft.com/office/drawing/2014/main" val="756212518"/>
                  </a:ext>
                </a:extLst>
              </a:tr>
              <a:tr h="370840">
                <a:tc>
                  <a:txBody>
                    <a:bodyPr/>
                    <a:lstStyle/>
                    <a:p>
                      <a:r>
                        <a:rPr lang="en-US" dirty="0"/>
                        <a:t>Linearity</a:t>
                      </a:r>
                    </a:p>
                  </a:txBody>
                  <a:tcPr/>
                </a:tc>
                <a:tc>
                  <a:txBody>
                    <a:bodyPr/>
                    <a:lstStyle/>
                    <a:p>
                      <a:r>
                        <a:rPr lang="en-US" dirty="0"/>
                        <a:t>True</a:t>
                      </a:r>
                    </a:p>
                  </a:txBody>
                  <a:tcPr/>
                </a:tc>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1092727604"/>
                  </a:ext>
                </a:extLst>
              </a:tr>
              <a:tr h="370840">
                <a:tc>
                  <a:txBody>
                    <a:bodyPr/>
                    <a:lstStyle/>
                    <a:p>
                      <a:r>
                        <a:rPr lang="en-US" dirty="0"/>
                        <a:t>Contiguity</a:t>
                      </a:r>
                    </a:p>
                  </a:txBody>
                  <a:tcPr/>
                </a:tc>
                <a:tc>
                  <a:txBody>
                    <a:bodyPr/>
                    <a:lstStyle/>
                    <a:p>
                      <a:r>
                        <a:rPr lang="en-US" dirty="0"/>
                        <a:t>True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3060020050"/>
                  </a:ext>
                </a:extLst>
              </a:tr>
            </a:tbl>
          </a:graphicData>
        </a:graphic>
      </p:graphicFrame>
    </p:spTree>
    <p:extLst>
      <p:ext uri="{BB962C8B-B14F-4D97-AF65-F5344CB8AC3E}">
        <p14:creationId xmlns:p14="http://schemas.microsoft.com/office/powerpoint/2010/main" val="228412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701</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Morphology Paradigms</vt:lpstr>
      <vt:lpstr>Morphology Paradigms</vt:lpstr>
      <vt:lpstr>Morphology Paradigms</vt:lpstr>
      <vt:lpstr>Morphology Paradigms</vt:lpstr>
      <vt:lpstr>Morphology Paradigms</vt:lpstr>
      <vt:lpstr>Morphology Paradigms</vt:lpstr>
      <vt:lpstr>Stem identification</vt:lpstr>
      <vt:lpstr>Linearity and Contiguity</vt:lpstr>
      <vt:lpstr>Substrings, multiset and subsequence</vt:lpstr>
      <vt:lpstr>Pragmatic Similarities</vt:lpstr>
      <vt:lpstr>Pragmatic Similarities</vt:lpstr>
      <vt:lpstr>Inflection classes</vt:lpstr>
      <vt:lpstr>Inflection classes</vt:lpstr>
      <vt:lpstr>Clustering for paradigm similarities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Morphology Paradigms</dc:title>
  <dc:creator>RAMAKANT GANJESHWAR</dc:creator>
  <cp:lastModifiedBy>RAMAKANT GANJESHWAR</cp:lastModifiedBy>
  <cp:revision>13</cp:revision>
  <dcterms:created xsi:type="dcterms:W3CDTF">2023-10-05T02:01:58Z</dcterms:created>
  <dcterms:modified xsi:type="dcterms:W3CDTF">2023-10-06T06:38:21Z</dcterms:modified>
</cp:coreProperties>
</file>