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00584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9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1391" y="987191"/>
            <a:ext cx="5595617" cy="68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510" y="2049576"/>
            <a:ext cx="7995379" cy="423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8CBF9-3635-4EB9-AC70-770B1B836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669414"/>
          </a:xfrm>
        </p:spPr>
        <p:txBody>
          <a:bodyPr/>
          <a:lstStyle/>
          <a:p>
            <a:pPr algn="ctr"/>
            <a:r>
              <a:rPr lang="en-US" dirty="0"/>
              <a:t>Phonetics Fundamental</a:t>
            </a:r>
          </a:p>
        </p:txBody>
      </p:sp>
    </p:spTree>
    <p:extLst>
      <p:ext uri="{BB962C8B-B14F-4D97-AF65-F5344CB8AC3E}">
        <p14:creationId xmlns:p14="http://schemas.microsoft.com/office/powerpoint/2010/main" val="19194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109871"/>
            <a:ext cx="7842250" cy="14630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1790" marR="5080" indent="-339725">
              <a:lnSpc>
                <a:spcPts val="3760"/>
              </a:lnSpc>
              <a:spcBef>
                <a:spcPts val="235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Using </a:t>
            </a:r>
            <a:r>
              <a:rPr sz="3150" spc="-5" dirty="0">
                <a:latin typeface="Arial MT"/>
                <a:cs typeface="Arial MT"/>
              </a:rPr>
              <a:t>I</a:t>
            </a:r>
            <a:r>
              <a:rPr sz="3150" spc="-225" dirty="0">
                <a:latin typeface="Arial MT"/>
                <a:cs typeface="Arial MT"/>
              </a:rPr>
              <a:t>P</a:t>
            </a:r>
            <a:r>
              <a:rPr sz="3150" spc="10" dirty="0">
                <a:latin typeface="Arial MT"/>
                <a:cs typeface="Arial MT"/>
              </a:rPr>
              <a:t>A</a:t>
            </a:r>
            <a:r>
              <a:rPr sz="3150" spc="-17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symbols,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can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now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represent  the pronunciation of words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unambiguously:</a:t>
            </a:r>
            <a:endParaRPr sz="31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3692" y="3132512"/>
              <a:ext cx="4446753" cy="33900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62" y="987191"/>
            <a:ext cx="537083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Articulatory</a:t>
            </a:r>
            <a:r>
              <a:rPr spc="-40" dirty="0"/>
              <a:t> </a:t>
            </a:r>
            <a:r>
              <a:rPr dirty="0"/>
              <a:t>Phonetics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8140" marR="1042035" indent="-339725">
              <a:lnSpc>
                <a:spcPts val="2270"/>
              </a:lnSpc>
              <a:spcBef>
                <a:spcPts val="655"/>
              </a:spcBef>
              <a:buChar char="•"/>
              <a:tabLst>
                <a:tab pos="358140" algn="l"/>
                <a:tab pos="358775" algn="l"/>
              </a:tabLst>
            </a:pPr>
            <a:r>
              <a:rPr spc="10" dirty="0"/>
              <a:t>Most</a:t>
            </a:r>
            <a:r>
              <a:rPr dirty="0"/>
              <a:t> </a:t>
            </a:r>
            <a:r>
              <a:rPr spc="10" dirty="0"/>
              <a:t>speech</a:t>
            </a:r>
            <a:r>
              <a:rPr spc="5" dirty="0"/>
              <a:t> </a:t>
            </a:r>
            <a:r>
              <a:rPr spc="10" dirty="0"/>
              <a:t>sounds</a:t>
            </a:r>
            <a:r>
              <a:rPr spc="5" dirty="0"/>
              <a:t> </a:t>
            </a:r>
            <a:r>
              <a:rPr spc="10" dirty="0"/>
              <a:t>are</a:t>
            </a:r>
            <a:r>
              <a:rPr spc="5" dirty="0"/>
              <a:t> </a:t>
            </a:r>
            <a:r>
              <a:rPr spc="10" dirty="0"/>
              <a:t>produced</a:t>
            </a:r>
            <a:r>
              <a:rPr spc="5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pushing</a:t>
            </a:r>
            <a:r>
              <a:rPr spc="5" dirty="0"/>
              <a:t> air </a:t>
            </a:r>
            <a:r>
              <a:rPr spc="-635" dirty="0"/>
              <a:t> </a:t>
            </a:r>
            <a:r>
              <a:rPr spc="10" dirty="0"/>
              <a:t>through</a:t>
            </a:r>
            <a:r>
              <a:rPr dirty="0"/>
              <a:t> </a:t>
            </a:r>
            <a:r>
              <a:rPr spc="5" dirty="0"/>
              <a:t>the </a:t>
            </a:r>
            <a:r>
              <a:rPr spc="10" dirty="0"/>
              <a:t>vocal</a:t>
            </a:r>
            <a:r>
              <a:rPr spc="5" dirty="0"/>
              <a:t> </a:t>
            </a:r>
            <a:r>
              <a:rPr spc="10" dirty="0"/>
              <a:t>cords</a:t>
            </a:r>
          </a:p>
          <a:p>
            <a:pPr marL="6350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/>
          </a:p>
          <a:p>
            <a:pPr marL="753745" lvl="1" indent="-283210">
              <a:lnSpc>
                <a:spcPct val="100000"/>
              </a:lnSpc>
              <a:buFont typeface="Arial MT"/>
              <a:buChar char="–"/>
              <a:tabLst>
                <a:tab pos="753745" algn="l"/>
                <a:tab pos="754380" algn="l"/>
              </a:tabLst>
            </a:pPr>
            <a:r>
              <a:rPr sz="1950" b="1" spc="5" dirty="0">
                <a:latin typeface="Arial"/>
                <a:cs typeface="Arial"/>
              </a:rPr>
              <a:t>Glottis </a:t>
            </a:r>
            <a:r>
              <a:rPr sz="1950" spc="15" dirty="0">
                <a:latin typeface="Arial MT"/>
                <a:cs typeface="Arial MT"/>
              </a:rPr>
              <a:t>=</a:t>
            </a:r>
            <a:r>
              <a:rPr sz="1950" spc="10" dirty="0">
                <a:latin typeface="Arial MT"/>
                <a:cs typeface="Arial MT"/>
              </a:rPr>
              <a:t> the opening between the vocal cords</a:t>
            </a:r>
            <a:endParaRPr sz="1950">
              <a:latin typeface="Arial MT"/>
              <a:cs typeface="Arial MT"/>
            </a:endParaRPr>
          </a:p>
          <a:p>
            <a:pPr marL="6350"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500"/>
          </a:p>
          <a:p>
            <a:pPr marL="753745" lvl="1" indent="-28321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3745" algn="l"/>
                <a:tab pos="754380" algn="l"/>
              </a:tabLst>
            </a:pPr>
            <a:r>
              <a:rPr sz="1950" b="1" spc="10" dirty="0">
                <a:latin typeface="Arial"/>
                <a:cs typeface="Arial"/>
              </a:rPr>
              <a:t>Larynx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=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MS PGothic"/>
                <a:cs typeface="MS PGothic"/>
              </a:rPr>
              <a:t>‘</a:t>
            </a:r>
            <a:r>
              <a:rPr sz="1950" spc="10" dirty="0">
                <a:latin typeface="Arial MT"/>
                <a:cs typeface="Arial MT"/>
              </a:rPr>
              <a:t>voice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box</a:t>
            </a:r>
            <a:r>
              <a:rPr sz="1950" spc="10" dirty="0">
                <a:latin typeface="MS PGothic"/>
                <a:cs typeface="MS PGothic"/>
              </a:rPr>
              <a:t>’</a:t>
            </a:r>
            <a:endParaRPr sz="1950">
              <a:latin typeface="MS PGothic"/>
              <a:cs typeface="MS PGothic"/>
            </a:endParaRPr>
          </a:p>
          <a:p>
            <a:pPr marL="6350"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250">
              <a:latin typeface="MS PGothic"/>
              <a:cs typeface="MS PGothic"/>
            </a:endParaRPr>
          </a:p>
          <a:p>
            <a:pPr marL="753745" lvl="1" indent="-283210">
              <a:lnSpc>
                <a:spcPct val="100000"/>
              </a:lnSpc>
              <a:buFont typeface="Arial MT"/>
              <a:buChar char="–"/>
              <a:tabLst>
                <a:tab pos="753745" algn="l"/>
                <a:tab pos="754380" algn="l"/>
              </a:tabLst>
            </a:pPr>
            <a:r>
              <a:rPr sz="1950" b="1" spc="10" dirty="0">
                <a:latin typeface="Arial"/>
                <a:cs typeface="Arial"/>
              </a:rPr>
              <a:t>Pharynx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=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tubular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part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throat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above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larynx</a:t>
            </a:r>
            <a:endParaRPr sz="1950">
              <a:latin typeface="Arial MT"/>
              <a:cs typeface="Arial MT"/>
            </a:endParaRPr>
          </a:p>
          <a:p>
            <a:pPr marL="6350"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2500"/>
          </a:p>
          <a:p>
            <a:pPr marL="753745" lvl="1" indent="-283210">
              <a:lnSpc>
                <a:spcPct val="100000"/>
              </a:lnSpc>
              <a:buFont typeface="Arial MT"/>
              <a:buChar char="–"/>
              <a:tabLst>
                <a:tab pos="753745" algn="l"/>
                <a:tab pos="754380" algn="l"/>
              </a:tabLst>
            </a:pPr>
            <a:r>
              <a:rPr sz="1950" b="1" spc="10" dirty="0">
                <a:latin typeface="Arial"/>
                <a:cs typeface="Arial"/>
              </a:rPr>
              <a:t>Oral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cavity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=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mouth</a:t>
            </a:r>
            <a:endParaRPr sz="1950">
              <a:latin typeface="Arial MT"/>
              <a:cs typeface="Arial MT"/>
            </a:endParaRPr>
          </a:p>
          <a:p>
            <a:pPr marL="6350" lvl="1">
              <a:lnSpc>
                <a:spcPct val="100000"/>
              </a:lnSpc>
              <a:spcBef>
                <a:spcPts val="55"/>
              </a:spcBef>
              <a:buFont typeface="Arial MT"/>
              <a:buChar char="–"/>
            </a:pPr>
            <a:endParaRPr sz="2850"/>
          </a:p>
          <a:p>
            <a:pPr marL="747395" marR="5080" lvl="1" indent="-276860">
              <a:lnSpc>
                <a:spcPts val="1900"/>
              </a:lnSpc>
              <a:buFont typeface="Arial MT"/>
              <a:buChar char="–"/>
              <a:tabLst>
                <a:tab pos="753745" algn="l"/>
                <a:tab pos="754380" algn="l"/>
              </a:tabLst>
            </a:pPr>
            <a:r>
              <a:rPr sz="1950" b="1" spc="15" dirty="0">
                <a:latin typeface="Arial"/>
                <a:cs typeface="Arial"/>
              </a:rPr>
              <a:t>Nasal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cavity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=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nose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passages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connecting</a:t>
            </a:r>
            <a:r>
              <a:rPr sz="1950" spc="5" dirty="0">
                <a:latin typeface="Arial MT"/>
                <a:cs typeface="Arial MT"/>
              </a:rPr>
              <a:t> it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to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throat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sinuses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075" y="1017339"/>
            <a:ext cx="73996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0" dirty="0"/>
              <a:t> </a:t>
            </a:r>
            <a:r>
              <a:rPr sz="3950" dirty="0"/>
              <a:t>Place</a:t>
            </a:r>
            <a:r>
              <a:rPr sz="3950" spc="-10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74699"/>
            <a:ext cx="7325995" cy="416115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5080" indent="-339725">
              <a:lnSpc>
                <a:spcPts val="2970"/>
              </a:lnSpc>
              <a:spcBef>
                <a:spcPts val="49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Arial MT"/>
                <a:cs typeface="Arial MT"/>
              </a:rPr>
              <a:t>Consonants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are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produced</a:t>
            </a:r>
            <a:r>
              <a:rPr sz="2750" spc="5" dirty="0">
                <a:latin typeface="Arial MT"/>
                <a:cs typeface="Arial MT"/>
              </a:rPr>
              <a:t> with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some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restriction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or closure in the vocal tract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00">
              <a:latin typeface="Arial MT"/>
              <a:cs typeface="Arial MT"/>
            </a:endParaRPr>
          </a:p>
          <a:p>
            <a:pPr marL="351790" marR="317500" indent="-339725" algn="just">
              <a:lnSpc>
                <a:spcPct val="90300"/>
              </a:lnSpc>
              <a:buChar char="•"/>
              <a:tabLst>
                <a:tab pos="352425" algn="l"/>
              </a:tabLst>
            </a:pPr>
            <a:r>
              <a:rPr sz="2750" spc="5" dirty="0">
                <a:latin typeface="Arial MT"/>
                <a:cs typeface="Arial MT"/>
              </a:rPr>
              <a:t>Consonants are classified </a:t>
            </a:r>
            <a:r>
              <a:rPr sz="2750" spc="10" dirty="0">
                <a:latin typeface="Arial MT"/>
                <a:cs typeface="Arial MT"/>
              </a:rPr>
              <a:t>based </a:t>
            </a:r>
            <a:r>
              <a:rPr sz="2750" spc="5" dirty="0">
                <a:latin typeface="Arial MT"/>
                <a:cs typeface="Arial MT"/>
              </a:rPr>
              <a:t>in part </a:t>
            </a:r>
            <a:r>
              <a:rPr sz="2750" spc="10" dirty="0">
                <a:latin typeface="Arial MT"/>
                <a:cs typeface="Arial MT"/>
              </a:rPr>
              <a:t>on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where </a:t>
            </a:r>
            <a:r>
              <a:rPr sz="2750" spc="5" dirty="0">
                <a:latin typeface="Arial MT"/>
                <a:cs typeface="Arial MT"/>
              </a:rPr>
              <a:t>in the vocal tract the airflow is being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restricted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(the </a:t>
            </a:r>
            <a:r>
              <a:rPr sz="2750" b="1" spc="5" dirty="0">
                <a:latin typeface="Arial"/>
                <a:cs typeface="Arial"/>
              </a:rPr>
              <a:t>place</a:t>
            </a:r>
            <a:r>
              <a:rPr sz="2750" b="1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of articulation</a:t>
            </a:r>
            <a:r>
              <a:rPr sz="2750" spc="5" dirty="0"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Arial MT"/>
                <a:cs typeface="Arial MT"/>
              </a:rPr>
              <a:t>The major places of articulation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are:</a:t>
            </a:r>
            <a:endParaRPr sz="2750">
              <a:latin typeface="Arial MT"/>
              <a:cs typeface="Arial MT"/>
            </a:endParaRPr>
          </a:p>
          <a:p>
            <a:pPr marL="741045" marR="83185" indent="5715">
              <a:lnSpc>
                <a:spcPts val="2600"/>
              </a:lnSpc>
              <a:spcBef>
                <a:spcPts val="580"/>
              </a:spcBef>
            </a:pPr>
            <a:r>
              <a:rPr sz="2350" spc="5" dirty="0">
                <a:latin typeface="Arial MT"/>
                <a:cs typeface="Arial MT"/>
              </a:rPr>
              <a:t>bilabial,</a:t>
            </a:r>
            <a:r>
              <a:rPr sz="2350" spc="2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labiodental,</a:t>
            </a:r>
            <a:r>
              <a:rPr sz="2350" spc="2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interdental,</a:t>
            </a:r>
            <a:r>
              <a:rPr sz="2350" spc="20" dirty="0">
                <a:latin typeface="Arial MT"/>
                <a:cs typeface="Arial MT"/>
              </a:rPr>
              <a:t> </a:t>
            </a:r>
            <a:r>
              <a:rPr sz="2350" spc="-5" dirty="0">
                <a:latin typeface="Arial MT"/>
                <a:cs typeface="Arial MT"/>
              </a:rPr>
              <a:t>alveolar,</a:t>
            </a:r>
            <a:r>
              <a:rPr sz="2350" spc="2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palatal,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-15" dirty="0">
                <a:latin typeface="Arial MT"/>
                <a:cs typeface="Arial MT"/>
              </a:rPr>
              <a:t>velar,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uvular,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and</a:t>
            </a:r>
            <a:r>
              <a:rPr sz="2350" spc="5" dirty="0">
                <a:latin typeface="Arial MT"/>
                <a:cs typeface="Arial MT"/>
              </a:rPr>
              <a:t> glottal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130" y="987191"/>
            <a:ext cx="745172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Consonants: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Place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Articulation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4251"/>
            <a:ext cx="7590155" cy="42062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dirty="0">
                <a:latin typeface="Calibri"/>
                <a:cs typeface="Calibri"/>
              </a:rPr>
              <a:t>Bilabials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10" dirty="0">
                <a:latin typeface="Calibri"/>
                <a:cs typeface="Calibri"/>
              </a:rPr>
              <a:t> </a:t>
            </a:r>
            <a:endParaRPr sz="2750" dirty="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by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bringing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both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lips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together</a:t>
            </a:r>
            <a:endParaRPr sz="2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80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Labiodentals</a:t>
            </a:r>
            <a:r>
              <a:rPr sz="2750" spc="5" dirty="0"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by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touching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bottom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lip </a:t>
            </a:r>
            <a:r>
              <a:rPr sz="2350" spc="10" dirty="0">
                <a:latin typeface="Calibri"/>
                <a:cs typeface="Calibri"/>
              </a:rPr>
              <a:t>to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upper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teeth</a:t>
            </a:r>
            <a:endParaRPr sz="2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80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Interdentals</a:t>
            </a:r>
            <a:r>
              <a:rPr sz="2750" b="1" spc="-30" dirty="0">
                <a:latin typeface="Calibri"/>
                <a:cs typeface="Calibri"/>
              </a:rPr>
              <a:t> </a:t>
            </a:r>
            <a:endParaRPr sz="2750" dirty="0">
              <a:latin typeface="Calibri"/>
              <a:cs typeface="Calibri"/>
            </a:endParaRPr>
          </a:p>
          <a:p>
            <a:pPr marL="741045" marR="120014" lvl="1" indent="-276860">
              <a:lnSpc>
                <a:spcPts val="2790"/>
              </a:lnSpc>
              <a:spcBef>
                <a:spcPts val="785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by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putting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tip </a:t>
            </a:r>
            <a:r>
              <a:rPr sz="2350" spc="5" dirty="0">
                <a:latin typeface="Calibri"/>
                <a:cs typeface="Calibri"/>
              </a:rPr>
              <a:t>of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tongue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between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teeth</a:t>
            </a:r>
            <a:endParaRPr sz="2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075" y="1017339"/>
            <a:ext cx="73996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0" dirty="0"/>
              <a:t> </a:t>
            </a:r>
            <a:r>
              <a:rPr sz="3950" dirty="0"/>
              <a:t>Place</a:t>
            </a:r>
            <a:r>
              <a:rPr sz="3950" spc="-10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81315" cy="439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Arial"/>
                <a:cs typeface="Arial"/>
              </a:rPr>
              <a:t>Alveolars</a:t>
            </a:r>
            <a:r>
              <a:rPr sz="2350" spc="10" dirty="0">
                <a:latin typeface="Arial MT"/>
                <a:cs typeface="Arial MT"/>
              </a:rPr>
              <a:t>: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[t] </a:t>
            </a:r>
            <a:r>
              <a:rPr sz="2350" spc="5" dirty="0">
                <a:latin typeface="Arial MT"/>
                <a:cs typeface="Arial MT"/>
              </a:rPr>
              <a:t>[d]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[n]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[s]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[z]</a:t>
            </a:r>
            <a:r>
              <a:rPr sz="2350" dirty="0">
                <a:latin typeface="Arial MT"/>
                <a:cs typeface="Arial MT"/>
              </a:rPr>
              <a:t> [l] </a:t>
            </a:r>
            <a:r>
              <a:rPr sz="2350" spc="5" dirty="0">
                <a:latin typeface="Arial MT"/>
                <a:cs typeface="Arial MT"/>
              </a:rPr>
              <a:t>[r]</a:t>
            </a:r>
            <a:endParaRPr sz="2350">
              <a:latin typeface="Arial MT"/>
              <a:cs typeface="Arial MT"/>
            </a:endParaRPr>
          </a:p>
          <a:p>
            <a:pPr marL="741045" marR="312420" lvl="1" indent="-276860">
              <a:lnSpc>
                <a:spcPts val="1900"/>
              </a:lnSpc>
              <a:spcBef>
                <a:spcPts val="44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All of these are produced by raising the tongue </a:t>
            </a:r>
            <a:r>
              <a:rPr sz="1950" spc="5" dirty="0">
                <a:latin typeface="Arial MT"/>
                <a:cs typeface="Arial MT"/>
              </a:rPr>
              <a:t>to </a:t>
            </a: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b="1" spc="5" dirty="0">
                <a:latin typeface="Arial"/>
                <a:cs typeface="Arial"/>
              </a:rPr>
              <a:t>alveolar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ridge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in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some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way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2100">
              <a:latin typeface="Arial MT"/>
              <a:cs typeface="Arial MT"/>
            </a:endParaRPr>
          </a:p>
          <a:p>
            <a:pPr marL="1143000" marR="556895" lvl="2" indent="-226695">
              <a:lnSpc>
                <a:spcPts val="1750"/>
              </a:lnSpc>
              <a:buChar char="•"/>
              <a:tabLst>
                <a:tab pos="1143000" algn="l"/>
                <a:tab pos="1143635" algn="l"/>
              </a:tabLst>
            </a:pPr>
            <a:r>
              <a:rPr sz="1750" spc="5" dirty="0">
                <a:latin typeface="Arial MT"/>
                <a:cs typeface="Arial MT"/>
              </a:rPr>
              <a:t>[t, </a:t>
            </a:r>
            <a:r>
              <a:rPr sz="1750" spc="10" dirty="0">
                <a:latin typeface="Arial MT"/>
                <a:cs typeface="Arial MT"/>
              </a:rPr>
              <a:t>d, </a:t>
            </a:r>
            <a:r>
              <a:rPr sz="1750" spc="5" dirty="0">
                <a:latin typeface="Arial MT"/>
                <a:cs typeface="Arial MT"/>
              </a:rPr>
              <a:t>n]: </a:t>
            </a:r>
            <a:r>
              <a:rPr sz="1750" spc="15" dirty="0">
                <a:latin typeface="Arial MT"/>
                <a:cs typeface="Arial MT"/>
              </a:rPr>
              <a:t>produced by </a:t>
            </a:r>
            <a:r>
              <a:rPr sz="1750" spc="10" dirty="0">
                <a:latin typeface="Arial MT"/>
                <a:cs typeface="Arial MT"/>
              </a:rPr>
              <a:t>the </a:t>
            </a:r>
            <a:r>
              <a:rPr sz="1750" spc="5" dirty="0">
                <a:latin typeface="Arial MT"/>
                <a:cs typeface="Arial MT"/>
              </a:rPr>
              <a:t>tip </a:t>
            </a:r>
            <a:r>
              <a:rPr sz="1750" spc="10" dirty="0">
                <a:latin typeface="Arial MT"/>
                <a:cs typeface="Arial MT"/>
              </a:rPr>
              <a:t>of the tongue touching the alveolar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ridge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(or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just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in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front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of</a:t>
            </a:r>
            <a:r>
              <a:rPr sz="1750" spc="5" dirty="0">
                <a:latin typeface="Arial MT"/>
                <a:cs typeface="Arial MT"/>
              </a:rPr>
              <a:t> it)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1143000" marR="268605" lvl="2" indent="-226695">
              <a:lnSpc>
                <a:spcPct val="78600"/>
              </a:lnSpc>
              <a:buChar char="•"/>
              <a:tabLst>
                <a:tab pos="1143000" algn="l"/>
                <a:tab pos="1143635" algn="l"/>
              </a:tabLst>
            </a:pPr>
            <a:r>
              <a:rPr sz="1750" spc="5" dirty="0">
                <a:latin typeface="Arial MT"/>
                <a:cs typeface="Arial MT"/>
              </a:rPr>
              <a:t>[s, z]: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produced</a:t>
            </a:r>
            <a:r>
              <a:rPr sz="1750" spc="10" dirty="0">
                <a:latin typeface="Arial MT"/>
                <a:cs typeface="Arial MT"/>
              </a:rPr>
              <a:t> with the sides of the front of the tongue raised but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tip </a:t>
            </a:r>
            <a:r>
              <a:rPr sz="1750" spc="15" dirty="0">
                <a:latin typeface="Arial MT"/>
                <a:cs typeface="Arial MT"/>
              </a:rPr>
              <a:t>lowered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to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allow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air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to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escape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143000" marR="5080" lvl="2" indent="-226695">
              <a:lnSpc>
                <a:spcPct val="81700"/>
              </a:lnSpc>
              <a:buChar char="•"/>
              <a:tabLst>
                <a:tab pos="1143000" algn="l"/>
                <a:tab pos="1143635" algn="l"/>
              </a:tabLst>
            </a:pPr>
            <a:r>
              <a:rPr sz="1750" spc="5" dirty="0">
                <a:latin typeface="Arial MT"/>
                <a:cs typeface="Arial MT"/>
              </a:rPr>
              <a:t>[l]:</a:t>
            </a:r>
            <a:r>
              <a:rPr sz="1750" spc="10" dirty="0">
                <a:latin typeface="Arial MT"/>
                <a:cs typeface="Arial MT"/>
              </a:rPr>
              <a:t> the tongue </a:t>
            </a:r>
            <a:r>
              <a:rPr sz="1750" spc="5" dirty="0">
                <a:latin typeface="Arial MT"/>
                <a:cs typeface="Arial MT"/>
              </a:rPr>
              <a:t>tip</a:t>
            </a:r>
            <a:r>
              <a:rPr sz="1750" spc="10" dirty="0">
                <a:latin typeface="Arial MT"/>
                <a:cs typeface="Arial MT"/>
              </a:rPr>
              <a:t> is raised while the rest of the tongue </a:t>
            </a:r>
            <a:r>
              <a:rPr sz="1750" spc="15" dirty="0">
                <a:latin typeface="Arial MT"/>
                <a:cs typeface="Arial MT"/>
              </a:rPr>
              <a:t>remains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down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so </a:t>
            </a:r>
            <a:r>
              <a:rPr sz="1750" spc="10" dirty="0">
                <a:latin typeface="Arial MT"/>
                <a:cs typeface="Arial MT"/>
              </a:rPr>
              <a:t>air </a:t>
            </a:r>
            <a:r>
              <a:rPr sz="1750" spc="15" dirty="0">
                <a:latin typeface="Arial MT"/>
                <a:cs typeface="Arial MT"/>
              </a:rPr>
              <a:t>can escape </a:t>
            </a:r>
            <a:r>
              <a:rPr sz="1750" spc="10" dirty="0">
                <a:latin typeface="Arial MT"/>
                <a:cs typeface="Arial MT"/>
              </a:rPr>
              <a:t>over the sides of the tongue (thus </a:t>
            </a:r>
            <a:r>
              <a:rPr sz="1750" spc="5" dirty="0">
                <a:latin typeface="Arial MT"/>
                <a:cs typeface="Arial MT"/>
              </a:rPr>
              <a:t>[l] </a:t>
            </a:r>
            <a:r>
              <a:rPr sz="1750" spc="10" dirty="0">
                <a:latin typeface="Arial MT"/>
                <a:cs typeface="Arial MT"/>
              </a:rPr>
              <a:t>is </a:t>
            </a:r>
            <a:r>
              <a:rPr sz="1750" spc="15" dirty="0">
                <a:latin typeface="Arial MT"/>
                <a:cs typeface="Arial MT"/>
              </a:rPr>
              <a:t>a </a:t>
            </a:r>
            <a:r>
              <a:rPr sz="1750" b="1" spc="10" dirty="0">
                <a:latin typeface="Arial"/>
                <a:cs typeface="Arial"/>
              </a:rPr>
              <a:t>lateral 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spc="15" dirty="0">
                <a:latin typeface="Arial MT"/>
                <a:cs typeface="Arial MT"/>
              </a:rPr>
              <a:t>sound)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143000" marR="193675" lvl="2" indent="-226695" algn="just">
              <a:lnSpc>
                <a:spcPct val="81700"/>
              </a:lnSpc>
              <a:buChar char="•"/>
              <a:tabLst>
                <a:tab pos="1143635" algn="l"/>
              </a:tabLst>
            </a:pPr>
            <a:r>
              <a:rPr sz="1750" spc="5" dirty="0">
                <a:latin typeface="Arial MT"/>
                <a:cs typeface="Arial MT"/>
              </a:rPr>
              <a:t>[r]: </a:t>
            </a:r>
            <a:r>
              <a:rPr sz="1750" spc="10" dirty="0">
                <a:latin typeface="Arial MT"/>
                <a:cs typeface="Arial MT"/>
              </a:rPr>
              <a:t>air </a:t>
            </a:r>
            <a:r>
              <a:rPr sz="1750" spc="15" dirty="0">
                <a:latin typeface="Arial MT"/>
                <a:cs typeface="Arial MT"/>
              </a:rPr>
              <a:t>escapes </a:t>
            </a:r>
            <a:r>
              <a:rPr sz="1750" spc="10" dirty="0">
                <a:latin typeface="Arial MT"/>
                <a:cs typeface="Arial MT"/>
              </a:rPr>
              <a:t>through the </a:t>
            </a:r>
            <a:r>
              <a:rPr sz="1750" b="1" spc="10" dirty="0">
                <a:latin typeface="Arial"/>
                <a:cs typeface="Arial"/>
              </a:rPr>
              <a:t>central </a:t>
            </a:r>
            <a:r>
              <a:rPr sz="1750" spc="10" dirty="0">
                <a:latin typeface="Arial MT"/>
                <a:cs typeface="Arial MT"/>
              </a:rPr>
              <a:t>part of the mouth; either the </a:t>
            </a:r>
            <a:r>
              <a:rPr sz="1750" spc="5" dirty="0">
                <a:latin typeface="Arial MT"/>
                <a:cs typeface="Arial MT"/>
              </a:rPr>
              <a:t>tip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of the tongue is curled </a:t>
            </a:r>
            <a:r>
              <a:rPr sz="1750" spc="15" dirty="0">
                <a:latin typeface="Arial MT"/>
                <a:cs typeface="Arial MT"/>
              </a:rPr>
              <a:t>back behind </a:t>
            </a:r>
            <a:r>
              <a:rPr sz="1750" spc="10" dirty="0">
                <a:latin typeface="Arial MT"/>
                <a:cs typeface="Arial MT"/>
              </a:rPr>
              <a:t>the alveolar ridge or the top of 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tongue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bunched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up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behind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alveolar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ridge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130" y="987191"/>
            <a:ext cx="745172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Consonants: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Place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Articulation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14005" cy="39928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Calibri"/>
                <a:cs typeface="Calibri"/>
              </a:rPr>
              <a:t>Palatals</a:t>
            </a:r>
            <a:r>
              <a:rPr sz="2350" spc="5" dirty="0">
                <a:latin typeface="Calibri"/>
                <a:cs typeface="Calibri"/>
              </a:rPr>
              <a:t>: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  </a:t>
            </a:r>
            <a:r>
              <a:rPr sz="2350" spc="5" dirty="0">
                <a:latin typeface="Calibri"/>
                <a:cs typeface="Calibri"/>
              </a:rPr>
              <a:t>[ʝ]</a:t>
            </a:r>
            <a:endParaRPr sz="2350" dirty="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Calibri"/>
                <a:cs typeface="Calibri"/>
              </a:rPr>
              <a:t>Produced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raising the</a:t>
            </a:r>
            <a:r>
              <a:rPr sz="1950" spc="5" dirty="0">
                <a:latin typeface="Calibri"/>
                <a:cs typeface="Calibri"/>
              </a:rPr>
              <a:t> front </a:t>
            </a:r>
            <a:r>
              <a:rPr sz="1950" spc="10" dirty="0">
                <a:latin typeface="Calibri"/>
                <a:cs typeface="Calibri"/>
              </a:rPr>
              <a:t>part </a:t>
            </a:r>
            <a:r>
              <a:rPr sz="1950" spc="5" dirty="0">
                <a:latin typeface="Calibri"/>
                <a:cs typeface="Calibri"/>
              </a:rPr>
              <a:t>of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tongue 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palate</a:t>
            </a:r>
            <a:endParaRPr sz="19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30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Calibri"/>
                <a:cs typeface="Calibri"/>
              </a:rPr>
              <a:t>Velars</a:t>
            </a:r>
            <a:r>
              <a:rPr sz="2350" spc="5" dirty="0">
                <a:latin typeface="Calibri"/>
                <a:cs typeface="Calibri"/>
              </a:rPr>
              <a:t>: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[k]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[g]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[ŋ]</a:t>
            </a:r>
            <a:endParaRPr sz="2350" dirty="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Calibri"/>
                <a:cs typeface="Calibri"/>
              </a:rPr>
              <a:t>Produced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by raising 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back </a:t>
            </a:r>
            <a:r>
              <a:rPr sz="1950" spc="5" dirty="0">
                <a:latin typeface="Calibri"/>
                <a:cs typeface="Calibri"/>
              </a:rPr>
              <a:t>of</a:t>
            </a:r>
            <a:r>
              <a:rPr sz="1950" spc="10" dirty="0">
                <a:latin typeface="Calibri"/>
                <a:cs typeface="Calibri"/>
              </a:rPr>
              <a:t> 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tongue to the </a:t>
            </a:r>
            <a:r>
              <a:rPr sz="1950" spc="-5" dirty="0">
                <a:latin typeface="Calibri"/>
                <a:cs typeface="Calibri"/>
              </a:rPr>
              <a:t>soft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palate </a:t>
            </a:r>
            <a:r>
              <a:rPr sz="1950" spc="5" dirty="0">
                <a:latin typeface="Calibri"/>
                <a:cs typeface="Calibri"/>
              </a:rPr>
              <a:t>or</a:t>
            </a:r>
            <a:r>
              <a:rPr sz="1950" spc="10" dirty="0">
                <a:latin typeface="Calibri"/>
                <a:cs typeface="Calibri"/>
              </a:rPr>
              <a:t> velum</a:t>
            </a:r>
            <a:endParaRPr sz="19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3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Calibri"/>
                <a:cs typeface="Calibri"/>
              </a:rPr>
              <a:t>Uvulars</a:t>
            </a:r>
            <a:r>
              <a:rPr sz="2350" spc="5" dirty="0">
                <a:latin typeface="Calibri"/>
                <a:cs typeface="Calibri"/>
              </a:rPr>
              <a:t>: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[ʀ]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[q]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[ɢ]</a:t>
            </a:r>
            <a:endParaRPr sz="2350" dirty="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Calibri"/>
                <a:cs typeface="Calibri"/>
              </a:rPr>
              <a:t>Produced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raising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back</a:t>
            </a:r>
            <a:r>
              <a:rPr sz="1950" spc="5" dirty="0">
                <a:latin typeface="Calibri"/>
                <a:cs typeface="Calibri"/>
              </a:rPr>
              <a:t> of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tongue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to 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uvula</a:t>
            </a:r>
            <a:endParaRPr sz="19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350" dirty="0">
              <a:latin typeface="Calibri"/>
              <a:cs typeface="Calibri"/>
            </a:endParaRPr>
          </a:p>
          <a:p>
            <a:pPr marL="351790" indent="-339725">
              <a:lnSpc>
                <a:spcPts val="279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-5" dirty="0">
                <a:latin typeface="Calibri"/>
                <a:cs typeface="Calibri"/>
              </a:rPr>
              <a:t>Glottals</a:t>
            </a:r>
            <a:r>
              <a:rPr sz="2350" spc="-5" dirty="0">
                <a:latin typeface="Calibri"/>
                <a:cs typeface="Calibri"/>
              </a:rPr>
              <a:t>:</a:t>
            </a:r>
            <a:r>
              <a:rPr sz="2350" spc="-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[h]</a:t>
            </a:r>
            <a:r>
              <a:rPr sz="2350" spc="-15" dirty="0">
                <a:latin typeface="Calibri"/>
                <a:cs typeface="Calibri"/>
              </a:rPr>
              <a:t> </a:t>
            </a:r>
            <a:endParaRPr sz="2350" dirty="0">
              <a:latin typeface="Calibri"/>
              <a:cs typeface="Calibri"/>
            </a:endParaRPr>
          </a:p>
          <a:p>
            <a:pPr marL="741045" marR="14604" lvl="1" indent="-276860">
              <a:lnSpc>
                <a:spcPts val="1900"/>
              </a:lnSpc>
              <a:spcBef>
                <a:spcPts val="40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Calibri"/>
                <a:cs typeface="Calibri"/>
              </a:rPr>
              <a:t>Produced by </a:t>
            </a:r>
            <a:r>
              <a:rPr sz="1950" spc="5" dirty="0">
                <a:latin typeface="Calibri"/>
                <a:cs typeface="Calibri"/>
              </a:rPr>
              <a:t>restricting</a:t>
            </a:r>
            <a:r>
              <a:rPr sz="1950" spc="10" dirty="0">
                <a:latin typeface="Calibri"/>
                <a:cs typeface="Calibri"/>
              </a:rPr>
              <a:t> the airﬂow through the open </a:t>
            </a:r>
            <a:r>
              <a:rPr sz="1950" spc="-5" dirty="0">
                <a:latin typeface="Calibri"/>
                <a:cs typeface="Calibri"/>
              </a:rPr>
              <a:t>glottis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([h])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or</a:t>
            </a:r>
            <a:r>
              <a:rPr sz="1950" spc="10" dirty="0">
                <a:latin typeface="Calibri"/>
                <a:cs typeface="Calibri"/>
              </a:rPr>
              <a:t> by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stopping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air </a:t>
            </a:r>
            <a:r>
              <a:rPr sz="1950" spc="10" dirty="0">
                <a:latin typeface="Calibri"/>
                <a:cs typeface="Calibri"/>
              </a:rPr>
              <a:t>completely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glottis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(a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b="1" spc="-5" dirty="0">
                <a:latin typeface="Calibri"/>
                <a:cs typeface="Calibri"/>
              </a:rPr>
              <a:t>glottal</a:t>
            </a:r>
            <a:r>
              <a:rPr sz="1950" b="1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stop</a:t>
            </a:r>
            <a:r>
              <a:rPr sz="1950" spc="10" dirty="0">
                <a:latin typeface="Calibri"/>
                <a:cs typeface="Calibri"/>
              </a:rPr>
              <a:t>: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65" dirty="0">
                <a:latin typeface="Calibri"/>
                <a:cs typeface="Calibri"/>
              </a:rPr>
              <a:t>[</a:t>
            </a:r>
            <a:r>
              <a:rPr sz="1950" spc="-65" dirty="0">
                <a:latin typeface="Microsoft Sans Serif"/>
                <a:cs typeface="Microsoft Sans Serif"/>
              </a:rPr>
              <a:t>Ɂ</a:t>
            </a:r>
            <a:r>
              <a:rPr sz="1950" spc="-65" dirty="0">
                <a:latin typeface="Calibri"/>
                <a:cs typeface="Calibri"/>
              </a:rPr>
              <a:t>])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692" y="1017339"/>
            <a:ext cx="784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0" dirty="0"/>
              <a:t> </a:t>
            </a:r>
            <a:r>
              <a:rPr sz="3950" dirty="0"/>
              <a:t>Manner</a:t>
            </a:r>
            <a:r>
              <a:rPr sz="3950" spc="-5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735570" cy="41535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1790" marR="247015" indent="-339725">
              <a:lnSpc>
                <a:spcPct val="79400"/>
              </a:lnSpc>
              <a:spcBef>
                <a:spcPts val="80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spc="10" dirty="0">
                <a:latin typeface="Arial MT"/>
                <a:cs typeface="Arial MT"/>
              </a:rPr>
              <a:t>The </a:t>
            </a:r>
            <a:r>
              <a:rPr sz="2750" b="1" spc="10" dirty="0">
                <a:latin typeface="Arial"/>
                <a:cs typeface="Arial"/>
              </a:rPr>
              <a:t>manner </a:t>
            </a:r>
            <a:r>
              <a:rPr sz="2750" b="1" spc="5" dirty="0">
                <a:latin typeface="Arial"/>
                <a:cs typeface="Arial"/>
              </a:rPr>
              <a:t>of articulation </a:t>
            </a:r>
            <a:r>
              <a:rPr sz="2750" spc="5" dirty="0">
                <a:latin typeface="Arial MT"/>
                <a:cs typeface="Arial MT"/>
              </a:rPr>
              <a:t>is the </a:t>
            </a:r>
            <a:r>
              <a:rPr sz="2750" spc="10" dirty="0">
                <a:latin typeface="Arial MT"/>
                <a:cs typeface="Arial MT"/>
              </a:rPr>
              <a:t>way </a:t>
            </a:r>
            <a:r>
              <a:rPr sz="2750" spc="5" dirty="0">
                <a:latin typeface="Arial MT"/>
                <a:cs typeface="Arial MT"/>
              </a:rPr>
              <a:t>the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airstream is </a:t>
            </a:r>
            <a:r>
              <a:rPr sz="2750" dirty="0">
                <a:latin typeface="Arial MT"/>
                <a:cs typeface="Arial MT"/>
              </a:rPr>
              <a:t>affected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as </a:t>
            </a:r>
            <a:r>
              <a:rPr sz="2750" dirty="0">
                <a:latin typeface="Arial MT"/>
                <a:cs typeface="Arial MT"/>
              </a:rPr>
              <a:t>it</a:t>
            </a:r>
            <a:r>
              <a:rPr sz="2750" spc="5" dirty="0">
                <a:latin typeface="Arial MT"/>
                <a:cs typeface="Arial MT"/>
              </a:rPr>
              <a:t> flows from the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lungs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and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out of the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mouth </a:t>
            </a:r>
            <a:r>
              <a:rPr sz="2750" spc="10" dirty="0">
                <a:latin typeface="Arial MT"/>
                <a:cs typeface="Arial MT"/>
              </a:rPr>
              <a:t>and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nose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1790" marR="5080" indent="-339725" algn="just">
              <a:lnSpc>
                <a:spcPct val="79800"/>
              </a:lnSpc>
              <a:spcBef>
                <a:spcPts val="5"/>
              </a:spcBef>
              <a:buFont typeface="Arial MT"/>
              <a:buChar char="•"/>
              <a:tabLst>
                <a:tab pos="352425" algn="l"/>
              </a:tabLst>
            </a:pPr>
            <a:r>
              <a:rPr sz="2750" b="1" spc="-20" dirty="0">
                <a:latin typeface="Arial"/>
                <a:cs typeface="Arial"/>
              </a:rPr>
              <a:t>Voiceless </a:t>
            </a:r>
            <a:r>
              <a:rPr sz="2750" spc="10" dirty="0">
                <a:latin typeface="Arial MT"/>
                <a:cs typeface="Arial MT"/>
              </a:rPr>
              <a:t>sounds </a:t>
            </a:r>
            <a:r>
              <a:rPr sz="2750" spc="5" dirty="0">
                <a:latin typeface="Arial MT"/>
                <a:cs typeface="Arial MT"/>
              </a:rPr>
              <a:t>are those </a:t>
            </a:r>
            <a:r>
              <a:rPr sz="2750" spc="10" dirty="0">
                <a:latin typeface="Arial MT"/>
                <a:cs typeface="Arial MT"/>
              </a:rPr>
              <a:t>produced </a:t>
            </a:r>
            <a:r>
              <a:rPr sz="2750" spc="5" dirty="0">
                <a:latin typeface="Arial MT"/>
                <a:cs typeface="Arial MT"/>
              </a:rPr>
              <a:t>with the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vocal cords apart </a:t>
            </a:r>
            <a:r>
              <a:rPr sz="2750" spc="10" dirty="0">
                <a:latin typeface="Arial MT"/>
                <a:cs typeface="Arial MT"/>
              </a:rPr>
              <a:t>so </a:t>
            </a:r>
            <a:r>
              <a:rPr sz="2750" spc="5" dirty="0">
                <a:latin typeface="Arial MT"/>
                <a:cs typeface="Arial MT"/>
              </a:rPr>
              <a:t>the air flows freely through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glottis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1790" marR="361950" indent="-339725">
              <a:lnSpc>
                <a:spcPct val="798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-30" dirty="0">
                <a:latin typeface="Arial"/>
                <a:cs typeface="Arial"/>
              </a:rPr>
              <a:t>Voiced </a:t>
            </a:r>
            <a:r>
              <a:rPr sz="2750" spc="10" dirty="0">
                <a:latin typeface="Arial MT"/>
                <a:cs typeface="Arial MT"/>
              </a:rPr>
              <a:t>sounds </a:t>
            </a:r>
            <a:r>
              <a:rPr sz="2750" spc="5" dirty="0">
                <a:latin typeface="Arial MT"/>
                <a:cs typeface="Arial MT"/>
              </a:rPr>
              <a:t>are those </a:t>
            </a:r>
            <a:r>
              <a:rPr sz="2750" spc="10" dirty="0">
                <a:latin typeface="Arial MT"/>
                <a:cs typeface="Arial MT"/>
              </a:rPr>
              <a:t>produced when </a:t>
            </a:r>
            <a:r>
              <a:rPr sz="2750" spc="5" dirty="0">
                <a:latin typeface="Arial MT"/>
                <a:cs typeface="Arial MT"/>
              </a:rPr>
              <a:t>the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vocal cords are together </a:t>
            </a:r>
            <a:r>
              <a:rPr sz="2750" spc="10" dirty="0">
                <a:latin typeface="Arial MT"/>
                <a:cs typeface="Arial MT"/>
              </a:rPr>
              <a:t>and </a:t>
            </a:r>
            <a:r>
              <a:rPr sz="2750" spc="5" dirty="0">
                <a:latin typeface="Arial MT"/>
                <a:cs typeface="Arial MT"/>
              </a:rPr>
              <a:t>vibrate </a:t>
            </a:r>
            <a:r>
              <a:rPr sz="2750" spc="10" dirty="0">
                <a:latin typeface="Arial MT"/>
                <a:cs typeface="Arial MT"/>
              </a:rPr>
              <a:t>as </a:t>
            </a:r>
            <a:r>
              <a:rPr sz="2750" spc="5" dirty="0">
                <a:latin typeface="Arial MT"/>
                <a:cs typeface="Arial MT"/>
              </a:rPr>
              <a:t>air </a:t>
            </a:r>
            <a:r>
              <a:rPr sz="2750" spc="10" dirty="0">
                <a:latin typeface="Arial MT"/>
                <a:cs typeface="Arial MT"/>
              </a:rPr>
              <a:t> passes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through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61" y="1017339"/>
            <a:ext cx="73221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395209" cy="7740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1790" marR="5080" indent="-339725">
              <a:lnSpc>
                <a:spcPct val="77900"/>
              </a:lnSpc>
              <a:spcBef>
                <a:spcPts val="844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Calibri"/>
                <a:cs typeface="Calibri"/>
              </a:rPr>
              <a:t>The voiced/voiceless </a:t>
            </a:r>
            <a:r>
              <a:rPr sz="2750" dirty="0">
                <a:latin typeface="Calibri"/>
                <a:cs typeface="Calibri"/>
              </a:rPr>
              <a:t>distinction </a:t>
            </a:r>
            <a:r>
              <a:rPr sz="2750" spc="5" dirty="0">
                <a:latin typeface="Calibri"/>
                <a:cs typeface="Calibri"/>
              </a:rPr>
              <a:t>is important in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English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because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it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helps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us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distinguish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words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like: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799" y="2787687"/>
            <a:ext cx="135763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10" dirty="0">
                <a:latin typeface="Calibri"/>
                <a:cs typeface="Calibri"/>
              </a:rPr>
              <a:t>rope/robe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latin typeface="Calibri"/>
                <a:cs typeface="Calibri"/>
              </a:rPr>
              <a:t>[rop]/[rob]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1670" y="2787687"/>
            <a:ext cx="176022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120"/>
              </a:spcBef>
            </a:pPr>
            <a:r>
              <a:rPr sz="2350" i="1" spc="5" dirty="0">
                <a:latin typeface="Calibri"/>
                <a:cs typeface="Calibri"/>
              </a:rPr>
              <a:t>ﬁne/vine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25" dirty="0">
                <a:latin typeface="Calibri"/>
                <a:cs typeface="Calibri"/>
              </a:rPr>
              <a:t>[fa</a:t>
            </a:r>
            <a:r>
              <a:rPr sz="2350" spc="25" dirty="0">
                <a:latin typeface="Microsoft Sans Serif"/>
                <a:cs typeface="Microsoft Sans Serif"/>
              </a:rPr>
              <a:t>ɪ</a:t>
            </a:r>
            <a:r>
              <a:rPr sz="2350" spc="25" dirty="0">
                <a:latin typeface="Calibri"/>
                <a:cs typeface="Calibri"/>
              </a:rPr>
              <a:t>n]/[va</a:t>
            </a:r>
            <a:r>
              <a:rPr sz="2350" spc="25" dirty="0">
                <a:latin typeface="Microsoft Sans Serif"/>
                <a:cs typeface="Microsoft Sans Serif"/>
              </a:rPr>
              <a:t>ɪ</a:t>
            </a:r>
            <a:r>
              <a:rPr sz="2350" spc="25" dirty="0">
                <a:latin typeface="Calibri"/>
                <a:cs typeface="Calibri"/>
              </a:rPr>
              <a:t>n]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0078" y="2787687"/>
            <a:ext cx="156718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20"/>
              </a:spcBef>
            </a:pPr>
            <a:r>
              <a:rPr sz="2350" i="1" spc="5" dirty="0">
                <a:latin typeface="Calibri"/>
                <a:cs typeface="Calibri"/>
              </a:rPr>
              <a:t>seal/zeal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latin typeface="Calibri"/>
                <a:cs typeface="Calibri"/>
              </a:rPr>
              <a:t>[sil]/[zil]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954" y="3932789"/>
            <a:ext cx="6323330" cy="790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1790" marR="5080" indent="-339725">
              <a:lnSpc>
                <a:spcPts val="2700"/>
              </a:lnSpc>
              <a:spcBef>
                <a:spcPts val="71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Calibri"/>
                <a:cs typeface="Calibri"/>
              </a:rPr>
              <a:t>But some voiceless sounds can be further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distinguished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as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aspirated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or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unaspirated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528" y="4699037"/>
            <a:ext cx="4093845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20"/>
              </a:spcBef>
              <a:tabLst>
                <a:tab pos="2345055" algn="l"/>
              </a:tabLst>
            </a:pPr>
            <a:r>
              <a:rPr sz="275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aspirated</a:t>
            </a:r>
            <a:r>
              <a:rPr sz="2750" spc="5" dirty="0">
                <a:latin typeface="Calibri"/>
                <a:cs typeface="Calibri"/>
              </a:rPr>
              <a:t>	</a:t>
            </a:r>
            <a:r>
              <a:rPr sz="275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unaspirated</a:t>
            </a:r>
            <a:endParaRPr sz="27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"/>
              </a:spcBef>
              <a:tabLst>
                <a:tab pos="988694" algn="l"/>
              </a:tabLst>
            </a:pPr>
            <a:r>
              <a:rPr sz="2750" i="1" spc="5" dirty="0">
                <a:latin typeface="Calibri"/>
                <a:cs typeface="Calibri"/>
              </a:rPr>
              <a:t>pool	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sz="2750" spc="5" dirty="0" err="1">
                <a:latin typeface="Calibri"/>
                <a:cs typeface="Calibri"/>
              </a:rPr>
              <a:t>pul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628" y="5540655"/>
            <a:ext cx="615315" cy="8750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2750" i="1" spc="5" dirty="0">
                <a:latin typeface="Calibri"/>
                <a:cs typeface="Calibri"/>
              </a:rPr>
              <a:t>tale </a:t>
            </a:r>
            <a:r>
              <a:rPr sz="2750" i="1" spc="-610" dirty="0">
                <a:latin typeface="Calibri"/>
                <a:cs typeface="Calibri"/>
              </a:rPr>
              <a:t> </a:t>
            </a:r>
            <a:r>
              <a:rPr sz="2750" i="1" spc="5" dirty="0">
                <a:latin typeface="Calibri"/>
                <a:cs typeface="Calibri"/>
              </a:rPr>
              <a:t>kale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9191" y="5540655"/>
            <a:ext cx="831215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latin typeface="Calibri"/>
                <a:cs typeface="Calibri"/>
              </a:rPr>
              <a:t>[</a:t>
            </a:r>
            <a:r>
              <a:rPr sz="2750" dirty="0" err="1">
                <a:latin typeface="Calibri"/>
                <a:cs typeface="Calibri"/>
              </a:rPr>
              <a:t>tel</a:t>
            </a:r>
            <a:r>
              <a:rPr sz="2750" dirty="0">
                <a:latin typeface="Calibri"/>
                <a:cs typeface="Calibri"/>
              </a:rPr>
              <a:t>]</a:t>
            </a: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[</a:t>
            </a:r>
            <a:r>
              <a:rPr sz="2750" dirty="0" err="1">
                <a:latin typeface="Calibri"/>
                <a:cs typeface="Calibri"/>
              </a:rPr>
              <a:t>kel</a:t>
            </a:r>
            <a:r>
              <a:rPr sz="2750" dirty="0">
                <a:latin typeface="Calibri"/>
                <a:cs typeface="Calibri"/>
              </a:rPr>
              <a:t>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03440" y="5126127"/>
            <a:ext cx="785495" cy="128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5"/>
              </a:spcBef>
            </a:pPr>
            <a:r>
              <a:rPr sz="2750" i="1" spc="5" dirty="0">
                <a:latin typeface="Calibri"/>
                <a:cs typeface="Calibri"/>
              </a:rPr>
              <a:t>spool  stale </a:t>
            </a:r>
            <a:r>
              <a:rPr sz="2750" i="1" spc="-610" dirty="0">
                <a:latin typeface="Calibri"/>
                <a:cs typeface="Calibri"/>
              </a:rPr>
              <a:t> </a:t>
            </a:r>
            <a:r>
              <a:rPr sz="2750" i="1" spc="5" dirty="0">
                <a:latin typeface="Calibri"/>
                <a:cs typeface="Calibri"/>
              </a:rPr>
              <a:t>scale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437" y="5126127"/>
            <a:ext cx="829310" cy="1289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20"/>
              </a:spcBef>
            </a:pPr>
            <a:r>
              <a:rPr sz="2750" dirty="0">
                <a:latin typeface="Calibri"/>
                <a:cs typeface="Calibri"/>
              </a:rPr>
              <a:t>[</a:t>
            </a:r>
            <a:r>
              <a:rPr sz="2750" spc="5" dirty="0">
                <a:latin typeface="Calibri"/>
                <a:cs typeface="Calibri"/>
              </a:rPr>
              <a:t>spul]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sz="2750" spc="5" dirty="0">
                <a:latin typeface="Calibri"/>
                <a:cs typeface="Calibri"/>
              </a:rPr>
              <a:t>[stel]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[skel]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692" y="1017339"/>
            <a:ext cx="784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0" dirty="0"/>
              <a:t> </a:t>
            </a:r>
            <a:r>
              <a:rPr sz="3950" dirty="0"/>
              <a:t>Manner</a:t>
            </a:r>
            <a:r>
              <a:rPr sz="3950" spc="-5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79723"/>
            <a:ext cx="7721600" cy="43370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1790" marR="5080" indent="-339725">
              <a:lnSpc>
                <a:spcPts val="2470"/>
              </a:lnSpc>
              <a:spcBef>
                <a:spcPts val="49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Arial"/>
                <a:cs typeface="Arial"/>
              </a:rPr>
              <a:t>Oral sounds </a:t>
            </a:r>
            <a:r>
              <a:rPr sz="2350" spc="10" dirty="0">
                <a:latin typeface="Arial MT"/>
                <a:cs typeface="Arial MT"/>
              </a:rPr>
              <a:t>are those produced </a:t>
            </a:r>
            <a:r>
              <a:rPr sz="2350" spc="5" dirty="0">
                <a:latin typeface="Arial MT"/>
                <a:cs typeface="Arial MT"/>
              </a:rPr>
              <a:t>with the </a:t>
            </a:r>
            <a:r>
              <a:rPr sz="2350" spc="10" dirty="0">
                <a:latin typeface="Arial MT"/>
                <a:cs typeface="Arial MT"/>
              </a:rPr>
              <a:t>velum raised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to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prevent</a:t>
            </a:r>
            <a:r>
              <a:rPr sz="2350" spc="5" dirty="0">
                <a:latin typeface="Arial MT"/>
                <a:cs typeface="Arial MT"/>
              </a:rPr>
              <a:t> air </a:t>
            </a:r>
            <a:r>
              <a:rPr sz="2350" spc="10" dirty="0">
                <a:latin typeface="Arial MT"/>
                <a:cs typeface="Arial MT"/>
              </a:rPr>
              <a:t>from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escaping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out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 </a:t>
            </a:r>
            <a:r>
              <a:rPr sz="2350" spc="10" dirty="0">
                <a:latin typeface="Arial MT"/>
                <a:cs typeface="Arial MT"/>
              </a:rPr>
              <a:t>nose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1790" marR="708660" indent="-339725">
              <a:lnSpc>
                <a:spcPts val="26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Arial"/>
                <a:cs typeface="Arial"/>
              </a:rPr>
              <a:t>Nasal </a:t>
            </a:r>
            <a:r>
              <a:rPr sz="2350" b="1" spc="10" dirty="0">
                <a:latin typeface="Arial"/>
                <a:cs typeface="Arial"/>
              </a:rPr>
              <a:t>sounds </a:t>
            </a:r>
            <a:r>
              <a:rPr sz="2350" spc="10" dirty="0">
                <a:latin typeface="Arial MT"/>
                <a:cs typeface="Arial MT"/>
              </a:rPr>
              <a:t>are those produced </a:t>
            </a:r>
            <a:r>
              <a:rPr sz="2350" spc="5" dirty="0">
                <a:latin typeface="Arial MT"/>
                <a:cs typeface="Arial MT"/>
              </a:rPr>
              <a:t>with the </a:t>
            </a:r>
            <a:r>
              <a:rPr sz="2350" spc="10" dirty="0">
                <a:latin typeface="Arial MT"/>
                <a:cs typeface="Arial MT"/>
              </a:rPr>
              <a:t>velum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lowered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to </a:t>
            </a:r>
            <a:r>
              <a:rPr sz="2350" spc="10" dirty="0">
                <a:latin typeface="Arial MT"/>
                <a:cs typeface="Arial MT"/>
              </a:rPr>
              <a:t>allow</a:t>
            </a:r>
            <a:r>
              <a:rPr sz="2350" spc="5" dirty="0">
                <a:latin typeface="Arial MT"/>
                <a:cs typeface="Arial MT"/>
              </a:rPr>
              <a:t> air to </a:t>
            </a:r>
            <a:r>
              <a:rPr sz="2350" spc="10" dirty="0">
                <a:latin typeface="Arial MT"/>
                <a:cs typeface="Arial MT"/>
              </a:rPr>
              <a:t>escape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out</a:t>
            </a:r>
            <a:r>
              <a:rPr sz="2350" spc="5" dirty="0">
                <a:latin typeface="Arial MT"/>
                <a:cs typeface="Arial MT"/>
              </a:rPr>
              <a:t> the </a:t>
            </a:r>
            <a:r>
              <a:rPr sz="2350" spc="10" dirty="0">
                <a:latin typeface="Arial MT"/>
                <a:cs typeface="Arial MT"/>
              </a:rPr>
              <a:t>nose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351790" marR="37465" indent="-339725">
              <a:lnSpc>
                <a:spcPct val="91600"/>
              </a:lnSpc>
              <a:buChar char="•"/>
              <a:tabLst>
                <a:tab pos="351790" algn="l"/>
                <a:tab pos="352425" algn="l"/>
              </a:tabLst>
            </a:pPr>
            <a:r>
              <a:rPr sz="2350" spc="10" dirty="0">
                <a:latin typeface="Arial MT"/>
                <a:cs typeface="Arial MT"/>
              </a:rPr>
              <a:t>So </a:t>
            </a:r>
            <a:r>
              <a:rPr sz="2350" spc="5" dirty="0">
                <a:latin typeface="Arial MT"/>
                <a:cs typeface="Arial MT"/>
              </a:rPr>
              <a:t>far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we</a:t>
            </a:r>
            <a:r>
              <a:rPr sz="2350" spc="10" dirty="0">
                <a:latin typeface="Arial MT"/>
                <a:cs typeface="Arial MT"/>
              </a:rPr>
              <a:t> have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three</a:t>
            </a:r>
            <a:r>
              <a:rPr sz="2350" spc="10" dirty="0">
                <a:latin typeface="Arial MT"/>
                <a:cs typeface="Arial MT"/>
              </a:rPr>
              <a:t> ways </a:t>
            </a:r>
            <a:r>
              <a:rPr sz="2350" spc="5" dirty="0">
                <a:latin typeface="Arial MT"/>
                <a:cs typeface="Arial MT"/>
              </a:rPr>
              <a:t>of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classifying</a:t>
            </a:r>
            <a:r>
              <a:rPr sz="2350" spc="10" dirty="0">
                <a:latin typeface="Arial MT"/>
                <a:cs typeface="Arial MT"/>
              </a:rPr>
              <a:t> sounds based </a:t>
            </a:r>
            <a:r>
              <a:rPr sz="2350" spc="-63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on </a:t>
            </a:r>
            <a:r>
              <a:rPr sz="2350" b="1" spc="5" dirty="0">
                <a:latin typeface="Arial"/>
                <a:cs typeface="Arial"/>
              </a:rPr>
              <a:t>phonetic </a:t>
            </a:r>
            <a:r>
              <a:rPr sz="2350" b="1" spc="10" dirty="0">
                <a:latin typeface="Arial"/>
                <a:cs typeface="Arial"/>
              </a:rPr>
              <a:t>features</a:t>
            </a:r>
            <a:r>
              <a:rPr sz="2350" spc="10" dirty="0">
                <a:latin typeface="Arial MT"/>
                <a:cs typeface="Arial MT"/>
              </a:rPr>
              <a:t>: by voicing, by place </a:t>
            </a:r>
            <a:r>
              <a:rPr sz="2350" spc="5" dirty="0">
                <a:latin typeface="Arial MT"/>
                <a:cs typeface="Arial MT"/>
              </a:rPr>
              <a:t>of 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articulation,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and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by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nasalization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5" dirty="0">
                <a:latin typeface="Arial MT"/>
                <a:cs typeface="Arial MT"/>
              </a:rPr>
              <a:t>[p]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voiceless,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bilabial,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oral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sound</a:t>
            </a:r>
            <a:endParaRPr sz="19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229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5" dirty="0">
                <a:latin typeface="Arial MT"/>
                <a:cs typeface="Arial MT"/>
              </a:rPr>
              <a:t>[n]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voiced,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alveolar,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nasal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sound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61" y="1017339"/>
            <a:ext cx="73221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585" y="2151529"/>
            <a:ext cx="7946390" cy="44107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3150" b="1" spc="5" dirty="0">
                <a:latin typeface="Calibri"/>
                <a:cs typeface="Calibri"/>
              </a:rPr>
              <a:t>Stops</a:t>
            </a:r>
            <a:r>
              <a:rPr sz="3150" spc="5" dirty="0">
                <a:latin typeface="Calibri"/>
                <a:cs typeface="Calibri"/>
              </a:rPr>
              <a:t>:</a:t>
            </a:r>
            <a:r>
              <a:rPr sz="3150" dirty="0">
                <a:latin typeface="Calibri"/>
                <a:cs typeface="Calibri"/>
              </a:rPr>
              <a:t> [p]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[b]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[m] [t]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[d]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[n] [k]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[g]</a:t>
            </a:r>
            <a:r>
              <a:rPr sz="3150" spc="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[ŋ]</a:t>
            </a:r>
          </a:p>
          <a:p>
            <a:pPr marL="741045" marR="354330" lvl="1" indent="-276860">
              <a:lnSpc>
                <a:spcPts val="2990"/>
              </a:lnSpc>
              <a:spcBef>
                <a:spcPts val="650"/>
              </a:spcBef>
              <a:buFont typeface="Arial MT"/>
              <a:buChar char="–"/>
              <a:tabLst>
                <a:tab pos="748030" algn="l"/>
              </a:tabLst>
            </a:pPr>
            <a:r>
              <a:rPr sz="2750" spc="5" dirty="0">
                <a:latin typeface="Calibri"/>
                <a:cs typeface="Calibri"/>
              </a:rPr>
              <a:t>Produced by completely stopping the air ﬂow in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the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oral cavity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for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 fraction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of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second</a:t>
            </a:r>
            <a:endParaRPr sz="27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000" dirty="0">
              <a:latin typeface="Calibri"/>
              <a:cs typeface="Calibri"/>
            </a:endParaRPr>
          </a:p>
          <a:p>
            <a:pPr marL="1143000" marR="523875" lvl="2" indent="-226695">
              <a:lnSpc>
                <a:spcPts val="2600"/>
              </a:lnSpc>
              <a:buFont typeface="Arial MT"/>
              <a:buChar char="•"/>
              <a:tabLst>
                <a:tab pos="1143635" algn="l"/>
              </a:tabLst>
            </a:pPr>
            <a:r>
              <a:rPr sz="2350" spc="5" dirty="0">
                <a:latin typeface="Calibri"/>
                <a:cs typeface="Calibri"/>
              </a:rPr>
              <a:t>All other </a:t>
            </a:r>
            <a:r>
              <a:rPr sz="2350" spc="10" dirty="0">
                <a:latin typeface="Calibri"/>
                <a:cs typeface="Calibri"/>
              </a:rPr>
              <a:t>sounds </a:t>
            </a:r>
            <a:r>
              <a:rPr sz="2350" spc="5" dirty="0">
                <a:latin typeface="Calibri"/>
                <a:cs typeface="Calibri"/>
              </a:rPr>
              <a:t>are </a:t>
            </a:r>
            <a:r>
              <a:rPr sz="2350" b="1" spc="5" dirty="0">
                <a:latin typeface="Calibri"/>
                <a:cs typeface="Calibri"/>
              </a:rPr>
              <a:t>continuants</a:t>
            </a:r>
            <a:r>
              <a:rPr sz="2350" spc="5" dirty="0">
                <a:latin typeface="Calibri"/>
                <a:cs typeface="Calibri"/>
              </a:rPr>
              <a:t>, </a:t>
            </a:r>
            <a:r>
              <a:rPr sz="2350" spc="10" dirty="0">
                <a:latin typeface="Calibri"/>
                <a:cs typeface="Calibri"/>
              </a:rPr>
              <a:t>meaning that the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airﬂow is continuous through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oral cavity</a:t>
            </a:r>
            <a:endParaRPr sz="235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0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3150" b="1" dirty="0">
                <a:latin typeface="Calibri"/>
                <a:cs typeface="Calibri"/>
              </a:rPr>
              <a:t>Fricatives</a:t>
            </a:r>
            <a:r>
              <a:rPr sz="3150" dirty="0">
                <a:latin typeface="Calibri"/>
                <a:cs typeface="Calibri"/>
              </a:rPr>
              <a:t>: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[f]</a:t>
            </a:r>
            <a:r>
              <a:rPr sz="2750" spc="5" dirty="0">
                <a:latin typeface="Calibri"/>
                <a:cs typeface="Calibri"/>
              </a:rPr>
              <a:t> [v]  </a:t>
            </a:r>
            <a:r>
              <a:rPr sz="2750" dirty="0">
                <a:latin typeface="Calibri"/>
                <a:cs typeface="Calibri"/>
              </a:rPr>
              <a:t> [s] [z]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 [h]</a:t>
            </a:r>
            <a:endParaRPr sz="2750" dirty="0">
              <a:latin typeface="Calibri"/>
              <a:cs typeface="Calibri"/>
            </a:endParaRPr>
          </a:p>
          <a:p>
            <a:pPr marL="741045" marR="8255" lvl="1" indent="-276860">
              <a:lnSpc>
                <a:spcPts val="2990"/>
              </a:lnSpc>
              <a:spcBef>
                <a:spcPts val="680"/>
              </a:spcBef>
              <a:buFont typeface="Arial MT"/>
              <a:buChar char="–"/>
              <a:tabLst>
                <a:tab pos="748030" algn="l"/>
              </a:tabLst>
            </a:pPr>
            <a:r>
              <a:rPr sz="2750" spc="5" dirty="0">
                <a:latin typeface="Calibri"/>
                <a:cs typeface="Calibri"/>
              </a:rPr>
              <a:t>Produced by severely obstructing the airﬂow so as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cause</a:t>
            </a:r>
            <a:r>
              <a:rPr sz="2750" dirty="0">
                <a:latin typeface="Calibri"/>
                <a:cs typeface="Calibri"/>
              </a:rPr>
              <a:t> friction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798" y="987191"/>
            <a:ext cx="426656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Sound</a:t>
            </a:r>
            <a:r>
              <a:rPr spc="-85" dirty="0"/>
              <a:t> </a:t>
            </a:r>
            <a:r>
              <a:rPr dirty="0"/>
              <a:t>Segments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79723"/>
            <a:ext cx="7957820" cy="37414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1790" marR="5080" indent="-339725">
              <a:lnSpc>
                <a:spcPts val="2470"/>
              </a:lnSpc>
              <a:spcBef>
                <a:spcPts val="495"/>
              </a:spcBef>
              <a:buChar char="•"/>
              <a:tabLst>
                <a:tab pos="351790" algn="l"/>
                <a:tab pos="352425" algn="l"/>
              </a:tabLst>
            </a:pPr>
            <a:r>
              <a:rPr sz="2350" spc="10" dirty="0">
                <a:latin typeface="Arial MT"/>
                <a:cs typeface="Arial MT"/>
              </a:rPr>
              <a:t>Knowing a language includes knowing </a:t>
            </a:r>
            <a:r>
              <a:rPr sz="2350" spc="5" dirty="0">
                <a:latin typeface="Arial MT"/>
                <a:cs typeface="Arial MT"/>
              </a:rPr>
              <a:t>the </a:t>
            </a:r>
            <a:r>
              <a:rPr sz="2350" spc="10" dirty="0">
                <a:latin typeface="Arial MT"/>
                <a:cs typeface="Arial MT"/>
              </a:rPr>
              <a:t>sounds </a:t>
            </a:r>
            <a:r>
              <a:rPr sz="2350" spc="5" dirty="0">
                <a:latin typeface="Arial MT"/>
                <a:cs typeface="Arial MT"/>
              </a:rPr>
              <a:t>of that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language</a:t>
            </a:r>
            <a:endParaRPr sz="2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000" dirty="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Arial"/>
                <a:cs typeface="Arial"/>
              </a:rPr>
              <a:t>Phonetics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spc="5" dirty="0">
                <a:latin typeface="Arial MT"/>
                <a:cs typeface="Arial MT"/>
              </a:rPr>
              <a:t>is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study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of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speech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sounds</a:t>
            </a:r>
            <a:endParaRPr sz="2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00" dirty="0">
              <a:latin typeface="Arial MT"/>
              <a:cs typeface="Arial MT"/>
            </a:endParaRPr>
          </a:p>
          <a:p>
            <a:pPr marL="351790" marR="123825" indent="-339725">
              <a:lnSpc>
                <a:spcPts val="2600"/>
              </a:lnSpc>
              <a:spcBef>
                <a:spcPts val="5"/>
              </a:spcBef>
              <a:buChar char="•"/>
              <a:tabLst>
                <a:tab pos="351790" algn="l"/>
                <a:tab pos="352425" algn="l"/>
              </a:tabLst>
            </a:pPr>
            <a:r>
              <a:rPr sz="2350" spc="-5" dirty="0">
                <a:latin typeface="Arial MT"/>
                <a:cs typeface="Arial MT"/>
              </a:rPr>
              <a:t>We </a:t>
            </a:r>
            <a:r>
              <a:rPr sz="2350" spc="10" dirty="0">
                <a:latin typeface="Arial MT"/>
                <a:cs typeface="Arial MT"/>
              </a:rPr>
              <a:t>are able </a:t>
            </a:r>
            <a:r>
              <a:rPr sz="2350" spc="5" dirty="0">
                <a:latin typeface="Arial MT"/>
                <a:cs typeface="Arial MT"/>
              </a:rPr>
              <a:t>to </a:t>
            </a:r>
            <a:r>
              <a:rPr sz="2350" b="1" spc="10" dirty="0">
                <a:latin typeface="Arial"/>
                <a:cs typeface="Arial"/>
              </a:rPr>
              <a:t>segment </a:t>
            </a:r>
            <a:r>
              <a:rPr sz="2350" spc="10" dirty="0">
                <a:latin typeface="Arial MT"/>
                <a:cs typeface="Arial MT"/>
              </a:rPr>
              <a:t>a continuous stream </a:t>
            </a:r>
            <a:r>
              <a:rPr sz="2350" spc="5" dirty="0">
                <a:latin typeface="Arial MT"/>
                <a:cs typeface="Arial MT"/>
              </a:rPr>
              <a:t>of </a:t>
            </a:r>
            <a:r>
              <a:rPr sz="2350" spc="10" dirty="0">
                <a:latin typeface="Arial MT"/>
                <a:cs typeface="Arial MT"/>
              </a:rPr>
              <a:t>speech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into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distinct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parts</a:t>
            </a:r>
            <a:r>
              <a:rPr sz="2350" spc="10" dirty="0">
                <a:latin typeface="Arial MT"/>
                <a:cs typeface="Arial MT"/>
              </a:rPr>
              <a:t> and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recognize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parts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other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words</a:t>
            </a:r>
            <a:endParaRPr sz="2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250" dirty="0">
              <a:latin typeface="Arial MT"/>
              <a:cs typeface="Arial MT"/>
            </a:endParaRPr>
          </a:p>
          <a:p>
            <a:pPr marL="351790" marR="22225" indent="-339725">
              <a:lnSpc>
                <a:spcPts val="2500"/>
              </a:lnSpc>
              <a:spcBef>
                <a:spcPts val="5"/>
              </a:spcBef>
              <a:buChar char="•"/>
              <a:tabLst>
                <a:tab pos="351790" algn="l"/>
                <a:tab pos="352425" algn="l"/>
              </a:tabLst>
            </a:pPr>
            <a:r>
              <a:rPr sz="2350" spc="10" dirty="0">
                <a:latin typeface="Arial MT"/>
                <a:cs typeface="Arial MT"/>
              </a:rPr>
              <a:t>Everyone who knows a language knows how </a:t>
            </a:r>
            <a:r>
              <a:rPr sz="2350" spc="5" dirty="0">
                <a:latin typeface="Arial MT"/>
                <a:cs typeface="Arial MT"/>
              </a:rPr>
              <a:t>to </a:t>
            </a:r>
            <a:r>
              <a:rPr sz="2350" spc="10" dirty="0">
                <a:latin typeface="Arial MT"/>
                <a:cs typeface="Arial MT"/>
              </a:rPr>
              <a:t>segment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sentences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into </a:t>
            </a:r>
            <a:r>
              <a:rPr sz="2350" spc="10" dirty="0">
                <a:latin typeface="Arial MT"/>
                <a:cs typeface="Arial MT"/>
              </a:rPr>
              <a:t>words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and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words</a:t>
            </a:r>
            <a:r>
              <a:rPr sz="2350" spc="5" dirty="0">
                <a:latin typeface="Arial MT"/>
                <a:cs typeface="Arial MT"/>
              </a:rPr>
              <a:t> into </a:t>
            </a:r>
            <a:r>
              <a:rPr sz="2350" spc="10" dirty="0">
                <a:latin typeface="Arial MT"/>
                <a:cs typeface="Arial MT"/>
              </a:rPr>
              <a:t>sounds</a:t>
            </a:r>
            <a:endParaRPr sz="23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61" y="1017339"/>
            <a:ext cx="73221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837170" cy="41249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725">
              <a:lnSpc>
                <a:spcPts val="326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Aﬀricates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lang="en-US" sz="2750" spc="5" dirty="0">
                <a:latin typeface="Calibri"/>
                <a:cs typeface="Calibri"/>
              </a:rPr>
              <a:t>t</a:t>
            </a:r>
            <a:r>
              <a:rPr sz="2750" spc="5" dirty="0">
                <a:latin typeface="Calibri"/>
                <a:cs typeface="Calibri"/>
              </a:rPr>
              <a:t>]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lang="en-US" sz="2750" spc="5" dirty="0">
                <a:latin typeface="Calibri"/>
                <a:cs typeface="Calibri"/>
              </a:rPr>
              <a:t>d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 dirty="0">
              <a:latin typeface="Calibri"/>
              <a:cs typeface="Calibri"/>
            </a:endParaRPr>
          </a:p>
          <a:p>
            <a:pPr marL="741045" marR="290830" lvl="1" indent="-276860">
              <a:lnSpc>
                <a:spcPts val="2300"/>
              </a:lnSpc>
              <a:spcBef>
                <a:spcPts val="470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 by a stop </a:t>
            </a:r>
            <a:r>
              <a:rPr sz="2350" spc="5" dirty="0">
                <a:latin typeface="Calibri"/>
                <a:cs typeface="Calibri"/>
              </a:rPr>
              <a:t>closure </a:t>
            </a:r>
            <a:r>
              <a:rPr sz="2350" spc="10" dirty="0">
                <a:latin typeface="Calibri"/>
                <a:cs typeface="Calibri"/>
              </a:rPr>
              <a:t>that </a:t>
            </a:r>
            <a:r>
              <a:rPr sz="2350" spc="5" dirty="0">
                <a:latin typeface="Calibri"/>
                <a:cs typeface="Calibri"/>
              </a:rPr>
              <a:t>is released with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spc="5" dirty="0">
                <a:latin typeface="Calibri"/>
                <a:cs typeface="Calibri"/>
              </a:rPr>
              <a:t>lot of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friction</a:t>
            </a:r>
          </a:p>
          <a:p>
            <a:pPr lvl="1"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Calibri"/>
              <a:cs typeface="Calibri"/>
            </a:endParaRPr>
          </a:p>
          <a:p>
            <a:pPr marL="351790" indent="-339725">
              <a:lnSpc>
                <a:spcPts val="3275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Liquids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[l]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[r]</a:t>
            </a:r>
            <a:endParaRPr sz="2750" dirty="0">
              <a:latin typeface="Calibri"/>
              <a:cs typeface="Calibri"/>
            </a:endParaRPr>
          </a:p>
          <a:p>
            <a:pPr marL="741045" marR="5080" lvl="1" indent="-276860">
              <a:lnSpc>
                <a:spcPts val="2300"/>
              </a:lnSpc>
              <a:spcBef>
                <a:spcPts val="484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 by causing some </a:t>
            </a:r>
            <a:r>
              <a:rPr sz="2350" spc="5" dirty="0">
                <a:latin typeface="Calibri"/>
                <a:cs typeface="Calibri"/>
              </a:rPr>
              <a:t>obstruction of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airstream in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mouth,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but</a:t>
            </a:r>
            <a:r>
              <a:rPr sz="2350" spc="5" dirty="0">
                <a:latin typeface="Calibri"/>
                <a:cs typeface="Calibri"/>
              </a:rPr>
              <a:t> not </a:t>
            </a:r>
            <a:r>
              <a:rPr sz="2350" spc="10" dirty="0">
                <a:latin typeface="Calibri"/>
                <a:cs typeface="Calibri"/>
              </a:rPr>
              <a:t>enough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cause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any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real </a:t>
            </a:r>
            <a:r>
              <a:rPr sz="2350" dirty="0">
                <a:latin typeface="Calibri"/>
                <a:cs typeface="Calibri"/>
              </a:rPr>
              <a:t>friction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750" dirty="0">
              <a:latin typeface="Calibri"/>
              <a:cs typeface="Calibri"/>
            </a:endParaRPr>
          </a:p>
          <a:p>
            <a:pPr marL="351790" indent="-339725">
              <a:lnSpc>
                <a:spcPts val="3275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Glides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[j]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[w]</a:t>
            </a:r>
            <a:endParaRPr sz="2750" dirty="0">
              <a:latin typeface="Calibri"/>
              <a:cs typeface="Calibri"/>
            </a:endParaRPr>
          </a:p>
          <a:p>
            <a:pPr marL="741045" marR="30480" lvl="1" indent="-276860">
              <a:lnSpc>
                <a:spcPts val="2300"/>
              </a:lnSpc>
              <a:spcBef>
                <a:spcPts val="484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10" dirty="0">
                <a:latin typeface="Calibri"/>
                <a:cs typeface="Calibri"/>
              </a:rPr>
              <a:t>Produced</a:t>
            </a:r>
            <a:r>
              <a:rPr sz="2350" spc="5" dirty="0">
                <a:latin typeface="Calibri"/>
                <a:cs typeface="Calibri"/>
              </a:rPr>
              <a:t> with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very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little</a:t>
            </a:r>
            <a:r>
              <a:rPr sz="2350" spc="5" dirty="0">
                <a:latin typeface="Calibri"/>
                <a:cs typeface="Calibri"/>
              </a:rPr>
              <a:t> obstruction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of</a:t>
            </a:r>
            <a:r>
              <a:rPr sz="2350" spc="10" dirty="0">
                <a:latin typeface="Calibri"/>
                <a:cs typeface="Calibri"/>
              </a:rPr>
              <a:t> the</a:t>
            </a:r>
            <a:r>
              <a:rPr sz="2350" spc="5" dirty="0">
                <a:latin typeface="Calibri"/>
                <a:cs typeface="Calibri"/>
              </a:rPr>
              <a:t> airstream</a:t>
            </a:r>
            <a:r>
              <a:rPr sz="2350" spc="10" dirty="0">
                <a:latin typeface="Calibri"/>
                <a:cs typeface="Calibri"/>
              </a:rPr>
              <a:t> and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are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always followed </a:t>
            </a:r>
            <a:r>
              <a:rPr sz="2350" spc="10" dirty="0">
                <a:latin typeface="Calibri"/>
                <a:cs typeface="Calibri"/>
              </a:rPr>
              <a:t>by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5" dirty="0">
                <a:latin typeface="Calibri"/>
                <a:cs typeface="Calibri"/>
              </a:rPr>
              <a:t> vowel</a:t>
            </a:r>
            <a:endParaRPr sz="2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61" y="1017339"/>
            <a:ext cx="73221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59625"/>
            <a:ext cx="7813040" cy="3810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10" dirty="0">
                <a:latin typeface="Calibri"/>
                <a:cs typeface="Calibri"/>
              </a:rPr>
              <a:t>Approximants</a:t>
            </a:r>
            <a:r>
              <a:rPr sz="1950" spc="10" dirty="0">
                <a:latin typeface="Calibri"/>
                <a:cs typeface="Calibri"/>
              </a:rPr>
              <a:t>: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[w]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[j]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[r]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[l]</a:t>
            </a:r>
            <a:endParaRPr sz="1950">
              <a:latin typeface="Calibri"/>
              <a:cs typeface="Calibri"/>
            </a:endParaRPr>
          </a:p>
          <a:p>
            <a:pPr marL="741045" marR="5080" lvl="1" indent="-276860">
              <a:lnSpc>
                <a:spcPct val="81700"/>
              </a:lnSpc>
              <a:spcBef>
                <a:spcPts val="39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Sometimes liquids </a:t>
            </a:r>
            <a:r>
              <a:rPr sz="1750" spc="15" dirty="0">
                <a:latin typeface="Calibri"/>
                <a:cs typeface="Calibri"/>
              </a:rPr>
              <a:t>and </a:t>
            </a:r>
            <a:r>
              <a:rPr sz="1750" spc="10" dirty="0">
                <a:latin typeface="Calibri"/>
                <a:cs typeface="Calibri"/>
              </a:rPr>
              <a:t>glides are put together into one category because the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articulators</a:t>
            </a:r>
            <a:r>
              <a:rPr sz="1750" spc="10" dirty="0">
                <a:latin typeface="Calibri"/>
                <a:cs typeface="Calibri"/>
              </a:rPr>
              <a:t> approximate a </a:t>
            </a:r>
            <a:r>
              <a:rPr sz="1750" spc="5" dirty="0">
                <a:latin typeface="Calibri"/>
                <a:cs typeface="Calibri"/>
              </a:rPr>
              <a:t>frictional</a:t>
            </a:r>
            <a:r>
              <a:rPr sz="1750" spc="10" dirty="0">
                <a:latin typeface="Calibri"/>
                <a:cs typeface="Calibri"/>
              </a:rPr>
              <a:t> closeness but </a:t>
            </a:r>
            <a:r>
              <a:rPr sz="1750" spc="15" dirty="0">
                <a:latin typeface="Calibri"/>
                <a:cs typeface="Calibri"/>
              </a:rPr>
              <a:t>do</a:t>
            </a:r>
            <a:r>
              <a:rPr sz="1750" spc="10" dirty="0">
                <a:latin typeface="Calibri"/>
                <a:cs typeface="Calibri"/>
              </a:rPr>
              <a:t> not actually cause 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friction</a:t>
            </a:r>
            <a:endParaRPr sz="1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5" dirty="0">
                <a:latin typeface="Calibri"/>
                <a:cs typeface="Calibri"/>
              </a:rPr>
              <a:t>Trills</a:t>
            </a:r>
            <a:r>
              <a:rPr sz="1950" b="1" spc="-1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and</a:t>
            </a:r>
            <a:r>
              <a:rPr sz="1950" b="1" spc="-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ﬂaps</a:t>
            </a:r>
            <a:r>
              <a:rPr sz="1950" spc="10" dirty="0">
                <a:latin typeface="Calibri"/>
                <a:cs typeface="Calibri"/>
              </a:rPr>
              <a:t>: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[r]*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[ɾ]</a:t>
            </a:r>
            <a:endParaRPr sz="1950">
              <a:latin typeface="Calibri"/>
              <a:cs typeface="Calibri"/>
            </a:endParaRPr>
          </a:p>
          <a:p>
            <a:pPr marL="747395" lvl="1" indent="-283210">
              <a:lnSpc>
                <a:spcPts val="2090"/>
              </a:lnSpc>
              <a:spcBef>
                <a:spcPts val="3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5" dirty="0">
                <a:latin typeface="Calibri"/>
                <a:cs typeface="Calibri"/>
              </a:rPr>
              <a:t>Trills </a:t>
            </a:r>
            <a:r>
              <a:rPr sz="1750" spc="10" dirty="0">
                <a:latin typeface="Calibri"/>
                <a:cs typeface="Calibri"/>
              </a:rPr>
              <a:t>are produced by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rapidly vibrating </a:t>
            </a:r>
            <a:r>
              <a:rPr sz="1750" spc="15" dirty="0">
                <a:latin typeface="Calibri"/>
                <a:cs typeface="Calibri"/>
              </a:rPr>
              <a:t>an</a:t>
            </a:r>
            <a:r>
              <a:rPr sz="1750" spc="5" dirty="0">
                <a:latin typeface="Calibri"/>
                <a:cs typeface="Calibri"/>
              </a:rPr>
              <a:t> articulator</a:t>
            </a:r>
            <a:endParaRPr sz="1750">
              <a:latin typeface="Calibri"/>
              <a:cs typeface="Calibri"/>
            </a:endParaRPr>
          </a:p>
          <a:p>
            <a:pPr marL="747395" lvl="1" indent="-283210">
              <a:lnSpc>
                <a:spcPts val="2090"/>
              </a:lnSpc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Flaps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are produced by a ﬂick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of the tongue against the alveolar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ridge</a:t>
            </a:r>
            <a:endParaRPr sz="1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5" dirty="0">
                <a:latin typeface="Calibri"/>
                <a:cs typeface="Calibri"/>
              </a:rPr>
              <a:t>Clicks</a:t>
            </a:r>
            <a:r>
              <a:rPr sz="1950" spc="5" dirty="0">
                <a:latin typeface="Calibri"/>
                <a:cs typeface="Calibri"/>
              </a:rPr>
              <a:t>:</a:t>
            </a:r>
            <a:endParaRPr sz="195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3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Produced by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moving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air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in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the mouth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between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various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articulators</a:t>
            </a:r>
            <a:endParaRPr sz="1750">
              <a:latin typeface="Calibri"/>
              <a:cs typeface="Calibri"/>
            </a:endParaRPr>
          </a:p>
          <a:p>
            <a:pPr marL="741045" marR="91440" lvl="1" indent="-276860">
              <a:lnSpc>
                <a:spcPct val="78600"/>
              </a:lnSpc>
              <a:spcBef>
                <a:spcPts val="52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5" dirty="0">
                <a:latin typeface="Calibri"/>
                <a:cs typeface="Calibri"/>
              </a:rPr>
              <a:t>The </a:t>
            </a:r>
            <a:r>
              <a:rPr sz="1750" spc="10" dirty="0">
                <a:latin typeface="Calibri"/>
                <a:cs typeface="Calibri"/>
              </a:rPr>
              <a:t>disapproving sound </a:t>
            </a:r>
            <a:r>
              <a:rPr sz="1750" i="1" spc="10" dirty="0">
                <a:latin typeface="Calibri"/>
                <a:cs typeface="Calibri"/>
              </a:rPr>
              <a:t>tsk </a:t>
            </a:r>
            <a:r>
              <a:rPr sz="1750" spc="10" dirty="0">
                <a:latin typeface="Calibri"/>
                <a:cs typeface="Calibri"/>
              </a:rPr>
              <a:t>in English </a:t>
            </a:r>
            <a:r>
              <a:rPr sz="1750" spc="5" dirty="0">
                <a:latin typeface="Calibri"/>
                <a:cs typeface="Calibri"/>
              </a:rPr>
              <a:t>is </a:t>
            </a:r>
            <a:r>
              <a:rPr sz="1750" spc="10" dirty="0">
                <a:latin typeface="Calibri"/>
                <a:cs typeface="Calibri"/>
              </a:rPr>
              <a:t>a consonant in Zulu </a:t>
            </a:r>
            <a:r>
              <a:rPr sz="1750" spc="15" dirty="0">
                <a:latin typeface="Calibri"/>
                <a:cs typeface="Calibri"/>
              </a:rPr>
              <a:t>and </a:t>
            </a:r>
            <a:r>
              <a:rPr sz="1750" spc="10" dirty="0">
                <a:latin typeface="Calibri"/>
                <a:cs typeface="Calibri"/>
              </a:rPr>
              <a:t>some other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southern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African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languages</a:t>
            </a:r>
            <a:endParaRPr sz="1750">
              <a:latin typeface="Calibri"/>
              <a:cs typeface="Calibri"/>
            </a:endParaRPr>
          </a:p>
          <a:p>
            <a:pPr marL="747395" lvl="1" indent="-28321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5" dirty="0">
                <a:latin typeface="Calibri"/>
                <a:cs typeface="Calibri"/>
              </a:rPr>
              <a:t>The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lateral</a:t>
            </a:r>
            <a:r>
              <a:rPr sz="1750" spc="10" dirty="0">
                <a:latin typeface="Calibri"/>
                <a:cs typeface="Calibri"/>
              </a:rPr>
              <a:t> click used to encourage a horse in English </a:t>
            </a:r>
            <a:r>
              <a:rPr sz="1750" spc="5" dirty="0">
                <a:latin typeface="Calibri"/>
                <a:cs typeface="Calibri"/>
              </a:rPr>
              <a:t>is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 consonant in Xhosa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742" y="6675959"/>
            <a:ext cx="8761095" cy="560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15"/>
              </a:spcBef>
            </a:pPr>
            <a:r>
              <a:rPr sz="1750" spc="10" dirty="0">
                <a:latin typeface="Arial MT"/>
                <a:cs typeface="Arial MT"/>
              </a:rPr>
              <a:t>*The textbook </a:t>
            </a:r>
            <a:r>
              <a:rPr sz="1750" spc="15" dirty="0">
                <a:latin typeface="Arial MT"/>
                <a:cs typeface="Arial MT"/>
              </a:rPr>
              <a:t>uses </a:t>
            </a:r>
            <a:r>
              <a:rPr sz="1750" spc="5" dirty="0">
                <a:latin typeface="Arial MT"/>
                <a:cs typeface="Arial MT"/>
              </a:rPr>
              <a:t>[r] </a:t>
            </a:r>
            <a:r>
              <a:rPr sz="1750" spc="10" dirty="0">
                <a:latin typeface="Arial MT"/>
                <a:cs typeface="Arial MT"/>
              </a:rPr>
              <a:t>to represent the central liquid </a:t>
            </a:r>
            <a:r>
              <a:rPr sz="1750" spc="15" dirty="0">
                <a:latin typeface="Arial MT"/>
                <a:cs typeface="Arial MT"/>
              </a:rPr>
              <a:t>as </a:t>
            </a:r>
            <a:r>
              <a:rPr sz="1750" spc="10" dirty="0">
                <a:latin typeface="Arial MT"/>
                <a:cs typeface="Arial MT"/>
              </a:rPr>
              <a:t>in the </a:t>
            </a:r>
            <a:r>
              <a:rPr sz="1750" spc="15" dirty="0">
                <a:latin typeface="Arial MT"/>
                <a:cs typeface="Arial MT"/>
              </a:rPr>
              <a:t>word </a:t>
            </a:r>
            <a:r>
              <a:rPr sz="1750" i="1" spc="15" dirty="0">
                <a:latin typeface="Arial"/>
                <a:cs typeface="Arial"/>
              </a:rPr>
              <a:t>ready </a:t>
            </a:r>
            <a:r>
              <a:rPr sz="1750" spc="10" dirty="0">
                <a:latin typeface="Arial MT"/>
                <a:cs typeface="Arial MT"/>
              </a:rPr>
              <a:t>rather than </a:t>
            </a:r>
            <a:r>
              <a:rPr sz="1750" spc="15" dirty="0">
                <a:latin typeface="Arial MT"/>
                <a:cs typeface="Arial MT"/>
              </a:rPr>
              <a:t>as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a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trill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70" y="800777"/>
              <a:ext cx="8765675" cy="57645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8000" y="796081"/>
              <a:ext cx="1281430" cy="301625"/>
            </a:xfrm>
            <a:custGeom>
              <a:avLst/>
              <a:gdLst/>
              <a:ahLst/>
              <a:cxnLst/>
              <a:rect l="l" t="t" r="r" b="b"/>
              <a:pathLst>
                <a:path w="1281430" h="301625">
                  <a:moveTo>
                    <a:pt x="1281268" y="0"/>
                  </a:moveTo>
                  <a:lnTo>
                    <a:pt x="0" y="0"/>
                  </a:lnTo>
                  <a:lnTo>
                    <a:pt x="0" y="301475"/>
                  </a:lnTo>
                  <a:lnTo>
                    <a:pt x="1281268" y="301475"/>
                  </a:lnTo>
                  <a:lnTo>
                    <a:pt x="128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849" y="987191"/>
            <a:ext cx="164274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Vo</a:t>
            </a:r>
            <a:r>
              <a:rPr spc="-5" dirty="0">
                <a:latin typeface="Calibri"/>
                <a:cs typeface="Calibri"/>
              </a:rPr>
              <a:t>wels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79723"/>
            <a:ext cx="7753350" cy="340734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1790" marR="5080" indent="-339725">
              <a:lnSpc>
                <a:spcPct val="89400"/>
              </a:lnSpc>
              <a:spcBef>
                <a:spcPts val="4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spc="10" dirty="0">
                <a:latin typeface="Calibri"/>
                <a:cs typeface="Calibri"/>
              </a:rPr>
              <a:t>Vowels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are classified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by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how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high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or </a:t>
            </a:r>
            <a:r>
              <a:rPr sz="2350" spc="10" dirty="0">
                <a:latin typeface="Calibri"/>
                <a:cs typeface="Calibri"/>
              </a:rPr>
              <a:t>low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tongue</a:t>
            </a:r>
            <a:r>
              <a:rPr sz="2350" spc="5" dirty="0">
                <a:latin typeface="Calibri"/>
                <a:cs typeface="Calibri"/>
              </a:rPr>
              <a:t> is,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if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tongue </a:t>
            </a:r>
            <a:r>
              <a:rPr sz="2350" spc="5" dirty="0">
                <a:latin typeface="Calibri"/>
                <a:cs typeface="Calibri"/>
              </a:rPr>
              <a:t>is in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front or </a:t>
            </a:r>
            <a:r>
              <a:rPr sz="2350" spc="10" dirty="0">
                <a:latin typeface="Calibri"/>
                <a:cs typeface="Calibri"/>
              </a:rPr>
              <a:t>back </a:t>
            </a:r>
            <a:r>
              <a:rPr sz="2350" spc="5" dirty="0">
                <a:latin typeface="Calibri"/>
                <a:cs typeface="Calibri"/>
              </a:rPr>
              <a:t>of </a:t>
            </a:r>
            <a:r>
              <a:rPr sz="2350" spc="10" dirty="0">
                <a:latin typeface="Calibri"/>
                <a:cs typeface="Calibri"/>
              </a:rPr>
              <a:t>the mouth, and whether </a:t>
            </a:r>
            <a:r>
              <a:rPr sz="2350" spc="5" dirty="0">
                <a:latin typeface="Calibri"/>
                <a:cs typeface="Calibri"/>
              </a:rPr>
              <a:t>or 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not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5" dirty="0">
                <a:latin typeface="Calibri"/>
                <a:cs typeface="Calibri"/>
              </a:rPr>
              <a:t> lips are </a:t>
            </a:r>
            <a:r>
              <a:rPr sz="2350" spc="10" dirty="0">
                <a:latin typeface="Calibri"/>
                <a:cs typeface="Calibri"/>
              </a:rPr>
              <a:t>rounded</a:t>
            </a:r>
            <a:endParaRPr sz="2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Calibri"/>
                <a:cs typeface="Calibri"/>
              </a:rPr>
              <a:t>High</a:t>
            </a:r>
            <a:r>
              <a:rPr sz="2350" b="1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vowels: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</a:t>
            </a:r>
            <a:r>
              <a:rPr sz="2350" spc="5" dirty="0">
                <a:latin typeface="Times New Roman"/>
                <a:cs typeface="Times New Roman"/>
              </a:rPr>
              <a:t>i]</a:t>
            </a:r>
            <a:r>
              <a:rPr sz="2350" spc="90" dirty="0">
                <a:latin typeface="Times New Roman"/>
                <a:cs typeface="Times New Roman"/>
              </a:rPr>
              <a:t>  </a:t>
            </a:r>
            <a:r>
              <a:rPr sz="2350" spc="5" dirty="0">
                <a:latin typeface="Times New Roman"/>
                <a:cs typeface="Times New Roman"/>
              </a:rPr>
              <a:t>[u]</a:t>
            </a:r>
            <a:r>
              <a:rPr sz="2350" spc="90" dirty="0">
                <a:latin typeface="Times New Roman"/>
                <a:cs typeface="Times New Roman"/>
              </a:rPr>
              <a:t> </a:t>
            </a:r>
            <a:endParaRPr sz="23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Calibri"/>
                <a:cs typeface="Calibri"/>
              </a:rPr>
              <a:t>Mid</a:t>
            </a:r>
            <a:r>
              <a:rPr sz="2350" b="1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vowels: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[e]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 [o] </a:t>
            </a:r>
            <a:endParaRPr sz="23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Calibri"/>
                <a:cs typeface="Calibri"/>
              </a:rPr>
              <a:t>Low</a:t>
            </a:r>
            <a:r>
              <a:rPr sz="2350" b="1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vowels:</a:t>
            </a:r>
            <a:r>
              <a:rPr sz="2350" spc="-5" dirty="0">
                <a:latin typeface="Calibri"/>
                <a:cs typeface="Calibri"/>
              </a:rPr>
              <a:t>  </a:t>
            </a:r>
            <a:r>
              <a:rPr sz="2350" spc="5" dirty="0">
                <a:latin typeface="Calibri"/>
                <a:cs typeface="Calibri"/>
              </a:rPr>
              <a:t>[a]</a:t>
            </a:r>
            <a:endParaRPr sz="2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51790" algn="l"/>
                <a:tab pos="352425" algn="l"/>
              </a:tabLst>
            </a:pPr>
            <a:endParaRPr sz="2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849" y="987191"/>
            <a:ext cx="164274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Vo</a:t>
            </a:r>
            <a:r>
              <a:rPr spc="-5" dirty="0">
                <a:latin typeface="Calibri"/>
                <a:cs typeface="Calibri"/>
              </a:rPr>
              <a:t>wels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59625"/>
            <a:ext cx="7958455" cy="40255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10" dirty="0">
                <a:latin typeface="Calibri"/>
                <a:cs typeface="Calibri"/>
              </a:rPr>
              <a:t>Round</a:t>
            </a:r>
            <a:r>
              <a:rPr sz="1950" b="1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vowels: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Produced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by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rounding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the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lips</a:t>
            </a:r>
            <a:endParaRPr sz="1750" dirty="0">
              <a:latin typeface="Calibri"/>
              <a:cs typeface="Calibri"/>
            </a:endParaRPr>
          </a:p>
          <a:p>
            <a:pPr marL="741045" marR="231140" lvl="1" indent="-276860">
              <a:lnSpc>
                <a:spcPts val="1750"/>
              </a:lnSpc>
              <a:spcBef>
                <a:spcPts val="34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English has only back round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vowels, but other languages such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as French </a:t>
            </a:r>
            <a:r>
              <a:rPr sz="1750" spc="15" dirty="0">
                <a:latin typeface="Calibri"/>
                <a:cs typeface="Calibri"/>
              </a:rPr>
              <a:t>and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Swedish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have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front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round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vowels</a:t>
            </a:r>
            <a:endParaRPr sz="17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5" dirty="0">
                <a:latin typeface="Calibri"/>
                <a:cs typeface="Calibri"/>
              </a:rPr>
              <a:t>Diphthongs</a:t>
            </a:r>
            <a:r>
              <a:rPr sz="1950" spc="5" dirty="0">
                <a:latin typeface="Calibri"/>
                <a:cs typeface="Calibri"/>
              </a:rPr>
              <a:t>: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30" dirty="0">
                <a:latin typeface="Calibri"/>
                <a:cs typeface="Calibri"/>
              </a:rPr>
              <a:t>[a</a:t>
            </a:r>
            <a:r>
              <a:rPr lang="en-US" sz="1950" spc="30" dirty="0">
                <a:latin typeface="Microsoft Sans Serif"/>
                <a:cs typeface="Microsoft Sans Serif"/>
              </a:rPr>
              <a:t>i</a:t>
            </a:r>
            <a:r>
              <a:rPr sz="1950" spc="30" dirty="0">
                <a:latin typeface="Calibri"/>
                <a:cs typeface="Calibri"/>
              </a:rPr>
              <a:t>]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40" dirty="0">
                <a:latin typeface="Calibri"/>
                <a:cs typeface="Calibri"/>
              </a:rPr>
              <a:t>[a</a:t>
            </a:r>
            <a:r>
              <a:rPr lang="en-US" sz="1950" spc="-40" dirty="0">
                <a:latin typeface="Microsoft Sans Serif"/>
                <a:cs typeface="Microsoft Sans Serif"/>
              </a:rPr>
              <a:t>u</a:t>
            </a:r>
            <a:r>
              <a:rPr sz="1950" spc="-40" dirty="0">
                <a:latin typeface="Calibri"/>
                <a:cs typeface="Calibri"/>
              </a:rPr>
              <a:t>]</a:t>
            </a:r>
            <a:endParaRPr sz="1950" dirty="0">
              <a:latin typeface="Calibri"/>
              <a:cs typeface="Calibri"/>
            </a:endParaRPr>
          </a:p>
          <a:p>
            <a:pPr marL="741045" marR="125730" lvl="1" indent="-276860">
              <a:lnSpc>
                <a:spcPts val="1750"/>
              </a:lnSpc>
              <a:spcBef>
                <a:spcPts val="38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5" dirty="0">
                <a:latin typeface="Calibri"/>
                <a:cs typeface="Calibri"/>
              </a:rPr>
              <a:t>A</a:t>
            </a:r>
            <a:r>
              <a:rPr sz="1750" spc="10" dirty="0">
                <a:latin typeface="Calibri"/>
                <a:cs typeface="Calibri"/>
              </a:rPr>
              <a:t> sequence of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two vowel sounds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(as opposed to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b="1" spc="10" dirty="0">
                <a:latin typeface="Calibri"/>
                <a:cs typeface="Calibri"/>
              </a:rPr>
              <a:t>monophthongs </a:t>
            </a:r>
            <a:r>
              <a:rPr sz="1750" spc="15" dirty="0">
                <a:latin typeface="Calibri"/>
                <a:cs typeface="Calibri"/>
              </a:rPr>
              <a:t>we </a:t>
            </a:r>
            <a:r>
              <a:rPr sz="1750" spc="10" dirty="0">
                <a:latin typeface="Calibri"/>
                <a:cs typeface="Calibri"/>
              </a:rPr>
              <a:t>have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looked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at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so</a:t>
            </a:r>
            <a:r>
              <a:rPr sz="1750" spc="5" dirty="0">
                <a:latin typeface="Calibri"/>
                <a:cs typeface="Calibri"/>
              </a:rPr>
              <a:t> far)</a:t>
            </a:r>
            <a:endParaRPr sz="17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1950" b="1" spc="10" dirty="0">
                <a:latin typeface="Calibri"/>
                <a:cs typeface="Calibri"/>
              </a:rPr>
              <a:t>Nasalization</a:t>
            </a:r>
            <a:r>
              <a:rPr sz="1950" spc="10" dirty="0">
                <a:latin typeface="Calibri"/>
                <a:cs typeface="Calibri"/>
              </a:rPr>
              <a:t>:</a:t>
            </a:r>
            <a:endParaRPr sz="1950" dirty="0">
              <a:latin typeface="Calibri"/>
              <a:cs typeface="Calibri"/>
            </a:endParaRPr>
          </a:p>
          <a:p>
            <a:pPr marL="741045" marR="383540" lvl="1" indent="-276860">
              <a:lnSpc>
                <a:spcPts val="1750"/>
              </a:lnSpc>
              <a:spcBef>
                <a:spcPts val="380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Vowels can also </a:t>
            </a:r>
            <a:r>
              <a:rPr sz="1750" spc="15" dirty="0">
                <a:latin typeface="Calibri"/>
                <a:cs typeface="Calibri"/>
              </a:rPr>
              <a:t>be </a:t>
            </a:r>
            <a:r>
              <a:rPr sz="1750" spc="10" dirty="0">
                <a:latin typeface="Calibri"/>
                <a:cs typeface="Calibri"/>
              </a:rPr>
              <a:t>pronounced with a lowered velum, allowing air to pass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through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nose</a:t>
            </a:r>
            <a:endParaRPr sz="1750" dirty="0">
              <a:latin typeface="Calibri"/>
              <a:cs typeface="Calibri"/>
            </a:endParaRPr>
          </a:p>
          <a:p>
            <a:pPr marL="747395" lvl="1" indent="-283210">
              <a:lnSpc>
                <a:spcPts val="1925"/>
              </a:lnSpc>
              <a:spcBef>
                <a:spcPts val="5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0" dirty="0">
                <a:latin typeface="Calibri"/>
                <a:cs typeface="Calibri"/>
              </a:rPr>
              <a:t>In English, speakers nasalize vowels before a nasal sound, such as in the words</a:t>
            </a:r>
            <a:endParaRPr sz="1750" dirty="0">
              <a:latin typeface="Calibri"/>
              <a:cs typeface="Calibri"/>
            </a:endParaRPr>
          </a:p>
          <a:p>
            <a:pPr marL="741045">
              <a:lnSpc>
                <a:spcPts val="1925"/>
              </a:lnSpc>
            </a:pPr>
            <a:r>
              <a:rPr sz="1750" i="1" spc="10" dirty="0">
                <a:latin typeface="Calibri"/>
                <a:cs typeface="Calibri"/>
              </a:rPr>
              <a:t>beam</a:t>
            </a:r>
            <a:r>
              <a:rPr sz="1750" spc="10" dirty="0">
                <a:latin typeface="Calibri"/>
                <a:cs typeface="Calibri"/>
              </a:rPr>
              <a:t>,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i="1" spc="10" dirty="0">
                <a:latin typeface="Calibri"/>
                <a:cs typeface="Calibri"/>
              </a:rPr>
              <a:t>bean</a:t>
            </a:r>
            <a:r>
              <a:rPr sz="1750" spc="10" dirty="0">
                <a:latin typeface="Calibri"/>
                <a:cs typeface="Calibri"/>
              </a:rPr>
              <a:t>,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15" dirty="0">
                <a:latin typeface="Calibri"/>
                <a:cs typeface="Calibri"/>
              </a:rPr>
              <a:t>and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i="1" spc="5" dirty="0">
                <a:latin typeface="Calibri"/>
                <a:cs typeface="Calibri"/>
              </a:rPr>
              <a:t>bingo</a:t>
            </a:r>
            <a:endParaRPr sz="1750" dirty="0">
              <a:latin typeface="Calibri"/>
              <a:cs typeface="Calibri"/>
            </a:endParaRPr>
          </a:p>
          <a:p>
            <a:pPr marL="741045" marR="285115" lvl="1" indent="-276860">
              <a:lnSpc>
                <a:spcPct val="78600"/>
              </a:lnSpc>
              <a:spcBef>
                <a:spcPts val="459"/>
              </a:spcBef>
              <a:buFont typeface="Arial MT"/>
              <a:buChar char="–"/>
              <a:tabLst>
                <a:tab pos="747395" algn="l"/>
                <a:tab pos="748030" algn="l"/>
              </a:tabLst>
            </a:pPr>
            <a:r>
              <a:rPr sz="1750" spc="15" dirty="0">
                <a:latin typeface="Calibri"/>
                <a:cs typeface="Calibri"/>
              </a:rPr>
              <a:t>The </a:t>
            </a:r>
            <a:r>
              <a:rPr sz="1750" spc="10" dirty="0">
                <a:latin typeface="Calibri"/>
                <a:cs typeface="Calibri"/>
              </a:rPr>
              <a:t>nasalization </a:t>
            </a:r>
            <a:r>
              <a:rPr sz="1750" spc="5" dirty="0">
                <a:latin typeface="Calibri"/>
                <a:cs typeface="Calibri"/>
              </a:rPr>
              <a:t>is </a:t>
            </a:r>
            <a:r>
              <a:rPr sz="1750" spc="10" dirty="0">
                <a:latin typeface="Calibri"/>
                <a:cs typeface="Calibri"/>
              </a:rPr>
              <a:t>represented by a </a:t>
            </a:r>
            <a:r>
              <a:rPr sz="1750" spc="5" dirty="0">
                <a:latin typeface="Calibri"/>
                <a:cs typeface="Calibri"/>
              </a:rPr>
              <a:t>diacritic, </a:t>
            </a:r>
            <a:r>
              <a:rPr sz="1750" spc="15" dirty="0">
                <a:latin typeface="Calibri"/>
                <a:cs typeface="Calibri"/>
              </a:rPr>
              <a:t>an </a:t>
            </a:r>
            <a:r>
              <a:rPr sz="1750" spc="10" dirty="0">
                <a:latin typeface="Calibri"/>
                <a:cs typeface="Calibri"/>
              </a:rPr>
              <a:t>extra mark placed with the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symbol:</a:t>
            </a:r>
            <a:endParaRPr sz="17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324" y="6071892"/>
              <a:ext cx="1582742" cy="4663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325" y="987191"/>
            <a:ext cx="177673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V</a:t>
            </a:r>
            <a:r>
              <a:rPr dirty="0"/>
              <a:t>owels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58619"/>
            <a:ext cx="3525520" cy="41821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-25" dirty="0">
                <a:latin typeface="Arial"/>
                <a:cs typeface="Arial"/>
              </a:rPr>
              <a:t>Tense</a:t>
            </a:r>
            <a:r>
              <a:rPr sz="2350" b="1" spc="-40" dirty="0">
                <a:latin typeface="Arial"/>
                <a:cs typeface="Arial"/>
              </a:rPr>
              <a:t> </a:t>
            </a:r>
            <a:r>
              <a:rPr sz="2350" spc="10" dirty="0">
                <a:latin typeface="Arial MT"/>
                <a:cs typeface="Arial MT"/>
              </a:rPr>
              <a:t>vowels:</a:t>
            </a:r>
            <a:endParaRPr sz="23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17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Are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produced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endParaRPr sz="1950">
              <a:latin typeface="Arial MT"/>
              <a:cs typeface="Arial MT"/>
            </a:endParaRPr>
          </a:p>
          <a:p>
            <a:pPr marL="747395" marR="409575">
              <a:lnSpc>
                <a:spcPct val="109900"/>
              </a:lnSpc>
              <a:spcBef>
                <a:spcPts val="100"/>
              </a:spcBef>
            </a:pPr>
            <a:r>
              <a:rPr sz="1950" spc="10" dirty="0">
                <a:latin typeface="Arial MT"/>
                <a:cs typeface="Arial MT"/>
              </a:rPr>
              <a:t>greater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tension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tongue</a:t>
            </a:r>
            <a:endParaRPr sz="1950">
              <a:latin typeface="Arial MT"/>
              <a:cs typeface="Arial MT"/>
            </a:endParaRPr>
          </a:p>
          <a:p>
            <a:pPr marL="747395" marR="144780" lvl="1" indent="-283210">
              <a:lnSpc>
                <a:spcPct val="109900"/>
              </a:lnSpc>
              <a:spcBef>
                <a:spcPts val="10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5" dirty="0">
                <a:latin typeface="Arial MT"/>
                <a:cs typeface="Arial MT"/>
              </a:rPr>
              <a:t>May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occur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at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end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words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95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Arial"/>
                <a:cs typeface="Arial"/>
              </a:rPr>
              <a:t>Lax</a:t>
            </a:r>
            <a:r>
              <a:rPr sz="2350" b="1" spc="-40" dirty="0">
                <a:latin typeface="Arial"/>
                <a:cs typeface="Arial"/>
              </a:rPr>
              <a:t> </a:t>
            </a:r>
            <a:r>
              <a:rPr sz="2350" spc="10" dirty="0">
                <a:latin typeface="Arial MT"/>
                <a:cs typeface="Arial MT"/>
              </a:rPr>
              <a:t>vowels:</a:t>
            </a:r>
            <a:endParaRPr sz="2350">
              <a:latin typeface="Arial MT"/>
              <a:cs typeface="Arial MT"/>
            </a:endParaRPr>
          </a:p>
          <a:p>
            <a:pPr marL="747395" marR="228600" lvl="1" indent="-283210">
              <a:lnSpc>
                <a:spcPct val="109900"/>
              </a:lnSpc>
              <a:spcBef>
                <a:spcPts val="6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Are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produced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less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tongue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tension</a:t>
            </a:r>
            <a:endParaRPr sz="1950">
              <a:latin typeface="Arial MT"/>
              <a:cs typeface="Arial MT"/>
            </a:endParaRPr>
          </a:p>
          <a:p>
            <a:pPr marL="747395" marR="5080" lvl="1" indent="-283210">
              <a:lnSpc>
                <a:spcPct val="109900"/>
              </a:lnSpc>
              <a:spcBef>
                <a:spcPts val="10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5" dirty="0">
                <a:latin typeface="Arial MT"/>
                <a:cs typeface="Arial MT"/>
              </a:rPr>
              <a:t>May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not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occur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at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end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words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7949" y="2780791"/>
              <a:ext cx="3316223" cy="31152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325" y="987191"/>
            <a:ext cx="177673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V</a:t>
            </a:r>
            <a:r>
              <a:rPr dirty="0"/>
              <a:t>owels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843" y="2161691"/>
              <a:ext cx="8441296" cy="4269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25" y="987191"/>
            <a:ext cx="58318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Major</a:t>
            </a:r>
            <a:r>
              <a:rPr spc="-45" dirty="0"/>
              <a:t> </a:t>
            </a:r>
            <a:r>
              <a:rPr dirty="0"/>
              <a:t>Phonetic</a:t>
            </a:r>
            <a:r>
              <a:rPr spc="-40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21625" cy="42164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1790" marR="357505" indent="-339725">
              <a:lnSpc>
                <a:spcPts val="2270"/>
              </a:lnSpc>
              <a:spcBef>
                <a:spcPts val="65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Arial"/>
                <a:cs typeface="Arial"/>
              </a:rPr>
              <a:t>Noncontinuants</a:t>
            </a:r>
            <a:r>
              <a:rPr sz="2350" spc="5" dirty="0">
                <a:latin typeface="Arial MT"/>
                <a:cs typeface="Arial MT"/>
              </a:rPr>
              <a:t>: the</a:t>
            </a:r>
            <a:r>
              <a:rPr sz="2350" spc="10" dirty="0">
                <a:latin typeface="Arial MT"/>
                <a:cs typeface="Arial MT"/>
              </a:rPr>
              <a:t> airstream </a:t>
            </a:r>
            <a:r>
              <a:rPr sz="2350" spc="5" dirty="0">
                <a:latin typeface="Arial MT"/>
                <a:cs typeface="Arial MT"/>
              </a:rPr>
              <a:t>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totally</a:t>
            </a:r>
            <a:r>
              <a:rPr sz="2350" spc="10" dirty="0">
                <a:latin typeface="Arial MT"/>
                <a:cs typeface="Arial MT"/>
              </a:rPr>
              <a:t> obstructed</a:t>
            </a:r>
            <a:r>
              <a:rPr sz="2350" spc="5" dirty="0">
                <a:latin typeface="Arial MT"/>
                <a:cs typeface="Arial MT"/>
              </a:rPr>
              <a:t> in </a:t>
            </a:r>
            <a:r>
              <a:rPr sz="2350" spc="-63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oral cavity</a:t>
            </a:r>
            <a:endParaRPr sz="23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3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Stops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affricates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351790" marR="5080" indent="-339725">
              <a:lnSpc>
                <a:spcPct val="78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Arial"/>
                <a:cs typeface="Arial"/>
              </a:rPr>
              <a:t>Continuants</a:t>
            </a:r>
            <a:r>
              <a:rPr sz="2350" spc="5" dirty="0">
                <a:latin typeface="Arial MT"/>
                <a:cs typeface="Arial MT"/>
              </a:rPr>
              <a:t>: the</a:t>
            </a:r>
            <a:r>
              <a:rPr sz="2350" spc="10" dirty="0">
                <a:latin typeface="Arial MT"/>
                <a:cs typeface="Arial MT"/>
              </a:rPr>
              <a:t> airstream </a:t>
            </a:r>
            <a:r>
              <a:rPr sz="2350" spc="5" dirty="0">
                <a:latin typeface="Arial MT"/>
                <a:cs typeface="Arial MT"/>
              </a:rPr>
              <a:t>flows</a:t>
            </a:r>
            <a:r>
              <a:rPr sz="2350" spc="10" dirty="0">
                <a:latin typeface="Arial MT"/>
                <a:cs typeface="Arial MT"/>
              </a:rPr>
              <a:t> continuously out </a:t>
            </a:r>
            <a:r>
              <a:rPr sz="2350" spc="5" dirty="0">
                <a:latin typeface="Arial MT"/>
                <a:cs typeface="Arial MT"/>
              </a:rPr>
              <a:t>of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mouth</a:t>
            </a:r>
            <a:endParaRPr sz="23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1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All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other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consonants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vowels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50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5" dirty="0">
                <a:latin typeface="Arial"/>
                <a:cs typeface="Arial"/>
              </a:rPr>
              <a:t>Obstruents</a:t>
            </a:r>
            <a:r>
              <a:rPr sz="2350" spc="5" dirty="0">
                <a:latin typeface="Arial MT"/>
                <a:cs typeface="Arial MT"/>
              </a:rPr>
              <a:t>: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airstream has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partial</a:t>
            </a:r>
            <a:r>
              <a:rPr sz="2350" spc="10" dirty="0">
                <a:latin typeface="Arial MT"/>
                <a:cs typeface="Arial MT"/>
              </a:rPr>
              <a:t> or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full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obstruction</a:t>
            </a:r>
            <a:endParaRPr sz="23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4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0" dirty="0">
                <a:latin typeface="Arial MT"/>
                <a:cs typeface="Arial MT"/>
              </a:rPr>
              <a:t>Non-nasal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stops, </a:t>
            </a:r>
            <a:r>
              <a:rPr sz="1950" spc="5" dirty="0">
                <a:latin typeface="Arial MT"/>
                <a:cs typeface="Arial MT"/>
              </a:rPr>
              <a:t>fricatives,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affricates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10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350" b="1" spc="10" dirty="0">
                <a:latin typeface="Arial"/>
                <a:cs typeface="Arial"/>
              </a:rPr>
              <a:t>Sonorants</a:t>
            </a:r>
            <a:r>
              <a:rPr sz="2350" spc="10" dirty="0">
                <a:latin typeface="Arial MT"/>
                <a:cs typeface="Arial MT"/>
              </a:rPr>
              <a:t>:</a:t>
            </a:r>
            <a:r>
              <a:rPr sz="2350" spc="5" dirty="0">
                <a:latin typeface="Arial MT"/>
                <a:cs typeface="Arial MT"/>
              </a:rPr>
              <a:t> air </a:t>
            </a:r>
            <a:r>
              <a:rPr sz="2350" spc="10" dirty="0">
                <a:latin typeface="Arial MT"/>
                <a:cs typeface="Arial MT"/>
              </a:rPr>
              <a:t>resonates</a:t>
            </a:r>
            <a:r>
              <a:rPr sz="2350" spc="5" dirty="0">
                <a:latin typeface="Arial MT"/>
                <a:cs typeface="Arial MT"/>
              </a:rPr>
              <a:t> in the</a:t>
            </a:r>
            <a:r>
              <a:rPr sz="2350" spc="10" dirty="0">
                <a:latin typeface="Arial MT"/>
                <a:cs typeface="Arial MT"/>
              </a:rPr>
              <a:t> nasal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or</a:t>
            </a:r>
            <a:r>
              <a:rPr sz="2350" spc="5" dirty="0">
                <a:latin typeface="Arial MT"/>
                <a:cs typeface="Arial MT"/>
              </a:rPr>
              <a:t> oral cavities</a:t>
            </a:r>
            <a:endParaRPr sz="235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spcBef>
                <a:spcPts val="3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-5" dirty="0">
                <a:latin typeface="Arial MT"/>
                <a:cs typeface="Arial MT"/>
              </a:rPr>
              <a:t>Vowels,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nasal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stops,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liquids,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glides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171" y="1017339"/>
            <a:ext cx="75418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Major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Phonetic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Classes: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Consonantal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851775" cy="41509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1790" marR="5080" indent="-339725">
              <a:lnSpc>
                <a:spcPct val="77900"/>
              </a:lnSpc>
              <a:spcBef>
                <a:spcPts val="844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Consonantal</a:t>
            </a:r>
            <a:r>
              <a:rPr sz="2750" spc="5" dirty="0">
                <a:latin typeface="Calibri"/>
                <a:cs typeface="Calibri"/>
              </a:rPr>
              <a:t>: there is some </a:t>
            </a:r>
            <a:r>
              <a:rPr sz="2750" dirty="0">
                <a:latin typeface="Calibri"/>
                <a:cs typeface="Calibri"/>
              </a:rPr>
              <a:t>restriction </a:t>
            </a:r>
            <a:r>
              <a:rPr sz="2750" spc="5" dirty="0">
                <a:latin typeface="Calibri"/>
                <a:cs typeface="Calibri"/>
              </a:rPr>
              <a:t>of the airﬂow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during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articulation</a:t>
            </a:r>
          </a:p>
          <a:p>
            <a:pPr marL="464820">
              <a:lnSpc>
                <a:spcPct val="100000"/>
              </a:lnSpc>
              <a:spcBef>
                <a:spcPts val="25"/>
              </a:spcBef>
            </a:pPr>
            <a:r>
              <a:rPr sz="2350" spc="10" dirty="0">
                <a:latin typeface="Arial MT"/>
                <a:cs typeface="Arial MT"/>
              </a:rPr>
              <a:t>–</a:t>
            </a:r>
            <a:r>
              <a:rPr sz="2350" spc="229" dirty="0">
                <a:latin typeface="Arial MT"/>
                <a:cs typeface="Arial MT"/>
              </a:rPr>
              <a:t> </a:t>
            </a:r>
            <a:r>
              <a:rPr sz="2350" spc="5" dirty="0">
                <a:latin typeface="Calibri"/>
                <a:cs typeface="Calibri"/>
              </a:rPr>
              <a:t>All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consonants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except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glides</a:t>
            </a:r>
            <a:endParaRPr sz="2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Calibri"/>
                <a:cs typeface="Calibri"/>
              </a:rPr>
              <a:t>Consonantal sounds can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be further subdivided: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</a:pPr>
            <a:r>
              <a:rPr sz="2350" spc="10" dirty="0">
                <a:latin typeface="Arial MT"/>
                <a:cs typeface="Arial MT"/>
              </a:rPr>
              <a:t>–</a:t>
            </a:r>
            <a:r>
              <a:rPr sz="2350" spc="240" dirty="0">
                <a:latin typeface="Arial MT"/>
                <a:cs typeface="Arial MT"/>
              </a:rPr>
              <a:t> </a:t>
            </a:r>
            <a:r>
              <a:rPr sz="2350" b="1" spc="5" dirty="0">
                <a:latin typeface="Calibri"/>
                <a:cs typeface="Calibri"/>
              </a:rPr>
              <a:t>Labials</a:t>
            </a:r>
            <a:r>
              <a:rPr sz="2350" spc="5" dirty="0">
                <a:latin typeface="Calibri"/>
                <a:cs typeface="Calibri"/>
              </a:rPr>
              <a:t>: [p]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[b]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[m]</a:t>
            </a:r>
            <a:r>
              <a:rPr sz="2350" spc="5" dirty="0">
                <a:latin typeface="Calibri"/>
                <a:cs typeface="Calibri"/>
              </a:rPr>
              <a:t> [f]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[v]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[w]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[ʍ]</a:t>
            </a:r>
          </a:p>
          <a:p>
            <a:pPr marL="1143000" lvl="1" indent="-22669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1143000" algn="l"/>
                <a:tab pos="1143635" algn="l"/>
              </a:tabLst>
            </a:pPr>
            <a:r>
              <a:rPr sz="1950" spc="5" dirty="0">
                <a:latin typeface="Calibri"/>
                <a:cs typeface="Calibri"/>
              </a:rPr>
              <a:t>Articulated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with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lips</a:t>
            </a:r>
            <a:endParaRPr sz="19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</a:pPr>
            <a:r>
              <a:rPr sz="2350" spc="10" dirty="0">
                <a:latin typeface="Arial MT"/>
                <a:cs typeface="Arial MT"/>
              </a:rPr>
              <a:t>–</a:t>
            </a:r>
            <a:r>
              <a:rPr sz="2350" spc="250" dirty="0">
                <a:latin typeface="Arial MT"/>
                <a:cs typeface="Arial MT"/>
              </a:rPr>
              <a:t> </a:t>
            </a:r>
            <a:r>
              <a:rPr sz="2350" b="1" spc="5" dirty="0">
                <a:latin typeface="Calibri"/>
                <a:cs typeface="Calibri"/>
              </a:rPr>
              <a:t>Coronals</a:t>
            </a:r>
            <a:r>
              <a:rPr sz="2350" spc="5" dirty="0">
                <a:latin typeface="Calibri"/>
                <a:cs typeface="Calibri"/>
              </a:rPr>
              <a:t>: [t]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[d] [n] [s] [z]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[l] [r]</a:t>
            </a:r>
            <a:endParaRPr sz="2350" dirty="0">
              <a:latin typeface="Calibri"/>
              <a:cs typeface="Calibri"/>
            </a:endParaRPr>
          </a:p>
          <a:p>
            <a:pPr marL="1143000" lvl="1" indent="-22669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1143000" algn="l"/>
                <a:tab pos="1143635" algn="l"/>
              </a:tabLst>
            </a:pPr>
            <a:r>
              <a:rPr sz="1950" spc="5" dirty="0">
                <a:latin typeface="Calibri"/>
                <a:cs typeface="Calibri"/>
              </a:rPr>
              <a:t>Articulated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raising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tongue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blade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031" y="987191"/>
            <a:ext cx="52139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Major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Phonetic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973059" cy="41626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725">
              <a:lnSpc>
                <a:spcPts val="326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Calibri"/>
                <a:cs typeface="Calibri"/>
              </a:rPr>
              <a:t>Consonantal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categories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cont.:</a:t>
            </a:r>
            <a:endParaRPr sz="2750" dirty="0">
              <a:latin typeface="Calibri"/>
              <a:cs typeface="Calibri"/>
            </a:endParaRPr>
          </a:p>
          <a:p>
            <a:pPr marL="464820">
              <a:lnSpc>
                <a:spcPts val="2780"/>
              </a:lnSpc>
            </a:pPr>
            <a:r>
              <a:rPr sz="2350" spc="10" dirty="0">
                <a:latin typeface="Arial MT"/>
                <a:cs typeface="Arial MT"/>
              </a:rPr>
              <a:t>–</a:t>
            </a:r>
            <a:r>
              <a:rPr sz="2350" spc="250" dirty="0">
                <a:latin typeface="Arial MT"/>
                <a:cs typeface="Arial MT"/>
              </a:rPr>
              <a:t> </a:t>
            </a:r>
            <a:r>
              <a:rPr sz="2350" spc="5" dirty="0">
                <a:latin typeface="Calibri"/>
                <a:cs typeface="Calibri"/>
              </a:rPr>
              <a:t>Anteriors: [p] [b] [m] [f] [v] [t]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[d] [n] [s] [z]</a:t>
            </a:r>
            <a:endParaRPr sz="2350" dirty="0">
              <a:latin typeface="Calibri"/>
              <a:cs typeface="Calibri"/>
            </a:endParaRPr>
          </a:p>
          <a:p>
            <a:pPr marL="1143000" marR="337185" lvl="1" indent="-226695">
              <a:lnSpc>
                <a:spcPts val="1900"/>
              </a:lnSpc>
              <a:spcBef>
                <a:spcPts val="465"/>
              </a:spcBef>
              <a:buFont typeface="Arial MT"/>
              <a:buChar char="•"/>
              <a:tabLst>
                <a:tab pos="1143000" algn="l"/>
                <a:tab pos="1143635" algn="l"/>
              </a:tabLst>
            </a:pPr>
            <a:r>
              <a:rPr sz="1950" spc="10" dirty="0">
                <a:latin typeface="Calibri"/>
                <a:cs typeface="Calibri"/>
              </a:rPr>
              <a:t>Produced in the </a:t>
            </a:r>
            <a:r>
              <a:rPr sz="1950" spc="5" dirty="0">
                <a:latin typeface="Calibri"/>
                <a:cs typeface="Calibri"/>
              </a:rPr>
              <a:t>front </a:t>
            </a:r>
            <a:r>
              <a:rPr sz="1950" spc="10" dirty="0">
                <a:latin typeface="Calibri"/>
                <a:cs typeface="Calibri"/>
              </a:rPr>
              <a:t>part </a:t>
            </a:r>
            <a:r>
              <a:rPr sz="1950" spc="5" dirty="0">
                <a:latin typeface="Calibri"/>
                <a:cs typeface="Calibri"/>
              </a:rPr>
              <a:t>of </a:t>
            </a:r>
            <a:r>
              <a:rPr sz="1950" spc="10" dirty="0">
                <a:latin typeface="Calibri"/>
                <a:cs typeface="Calibri"/>
              </a:rPr>
              <a:t>the mouth (from the alveolar area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forward)</a:t>
            </a:r>
            <a:endParaRPr sz="1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alibri"/>
              <a:cs typeface="Calibri"/>
            </a:endParaRPr>
          </a:p>
          <a:p>
            <a:pPr marL="747395" indent="-28321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48030" algn="l"/>
              </a:tabLst>
            </a:pPr>
            <a:r>
              <a:rPr sz="2350" spc="5" dirty="0">
                <a:latin typeface="Calibri"/>
                <a:cs typeface="Calibri"/>
              </a:rPr>
              <a:t>Sibilants: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[s]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[z]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]</a:t>
            </a:r>
            <a:r>
              <a:rPr sz="2350" dirty="0">
                <a:latin typeface="Calibri"/>
                <a:cs typeface="Calibri"/>
              </a:rPr>
              <a:t> </a:t>
            </a:r>
            <a:endParaRPr lang="en-US" sz="2350" dirty="0">
              <a:latin typeface="Calibri"/>
              <a:cs typeface="Calibri"/>
            </a:endParaRPr>
          </a:p>
          <a:p>
            <a:pPr marL="807085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748030" algn="l"/>
              </a:tabLst>
            </a:pPr>
            <a:r>
              <a:rPr sz="1950" spc="10" dirty="0">
                <a:latin typeface="Calibri"/>
                <a:cs typeface="Calibri"/>
              </a:rPr>
              <a:t>Produced with a </a:t>
            </a:r>
            <a:r>
              <a:rPr sz="1950" spc="5" dirty="0">
                <a:latin typeface="Calibri"/>
                <a:cs typeface="Calibri"/>
              </a:rPr>
              <a:t>lot of friction </a:t>
            </a:r>
            <a:r>
              <a:rPr sz="1950" spc="10" dirty="0">
                <a:latin typeface="Calibri"/>
                <a:cs typeface="Calibri"/>
              </a:rPr>
              <a:t>that causes a hissing sound, which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mixture</a:t>
            </a:r>
            <a:r>
              <a:rPr sz="1950" spc="5" dirty="0">
                <a:latin typeface="Calibri"/>
                <a:cs typeface="Calibri"/>
              </a:rPr>
              <a:t> of </a:t>
            </a:r>
            <a:r>
              <a:rPr sz="1950" spc="-65" dirty="0">
                <a:latin typeface="Calibri"/>
                <a:cs typeface="Calibri"/>
              </a:rPr>
              <a:t>high-­‐frequency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sounds</a:t>
            </a:r>
            <a:endParaRPr sz="1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Calibri"/>
              <a:cs typeface="Calibri"/>
            </a:endParaRPr>
          </a:p>
          <a:p>
            <a:pPr marL="351790" marR="5715" indent="-339725">
              <a:lnSpc>
                <a:spcPts val="2700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Syllabic</a:t>
            </a:r>
            <a:r>
              <a:rPr sz="2750" b="1" spc="1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Sounds</a:t>
            </a:r>
            <a:r>
              <a:rPr sz="2750" spc="5" dirty="0">
                <a:latin typeface="Calibri"/>
                <a:cs typeface="Calibri"/>
              </a:rPr>
              <a:t>: sounds that can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function</a:t>
            </a:r>
            <a:r>
              <a:rPr sz="2750" spc="5" dirty="0">
                <a:latin typeface="Calibri"/>
                <a:cs typeface="Calibri"/>
              </a:rPr>
              <a:t> as the core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of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syllable</a:t>
            </a:r>
            <a:endParaRPr sz="2750" dirty="0">
              <a:latin typeface="Calibri"/>
              <a:cs typeface="Calibri"/>
            </a:endParaRPr>
          </a:p>
          <a:p>
            <a:pPr marL="464820">
              <a:lnSpc>
                <a:spcPts val="2755"/>
              </a:lnSpc>
            </a:pPr>
            <a:r>
              <a:rPr sz="2350" spc="10" dirty="0">
                <a:latin typeface="Arial MT"/>
                <a:cs typeface="Arial MT"/>
              </a:rPr>
              <a:t>–</a:t>
            </a:r>
            <a:r>
              <a:rPr sz="2350" spc="245" dirty="0">
                <a:latin typeface="Arial MT"/>
                <a:cs typeface="Arial MT"/>
              </a:rPr>
              <a:t> </a:t>
            </a:r>
            <a:r>
              <a:rPr sz="2350" spc="5" dirty="0">
                <a:latin typeface="Calibri"/>
                <a:cs typeface="Calibri"/>
              </a:rPr>
              <a:t>Vowels, liquids, </a:t>
            </a:r>
            <a:r>
              <a:rPr sz="2350" spc="10" dirty="0">
                <a:latin typeface="Calibri"/>
                <a:cs typeface="Calibri"/>
              </a:rPr>
              <a:t>and</a:t>
            </a:r>
            <a:r>
              <a:rPr sz="2350" spc="5" dirty="0">
                <a:latin typeface="Calibri"/>
                <a:cs typeface="Calibri"/>
              </a:rPr>
              <a:t> nasals</a:t>
            </a:r>
            <a:endParaRPr sz="23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4981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6966" y="6071892"/>
              <a:ext cx="2399237" cy="477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335" y="5468943"/>
              <a:ext cx="2261061" cy="4898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580" y="987191"/>
            <a:ext cx="647890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Identity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Speech</a:t>
            </a:r>
            <a:r>
              <a:rPr spc="-20" dirty="0"/>
              <a:t> </a:t>
            </a:r>
            <a:r>
              <a:rPr dirty="0"/>
              <a:t>Sounds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792084" cy="340670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1790" marR="255904" indent="-339725">
              <a:lnSpc>
                <a:spcPct val="79400"/>
              </a:lnSpc>
              <a:spcBef>
                <a:spcPts val="80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Arial MT"/>
                <a:cs typeface="Arial MT"/>
              </a:rPr>
              <a:t>Our linguistic </a:t>
            </a:r>
            <a:r>
              <a:rPr sz="2750" spc="10" dirty="0">
                <a:latin typeface="Arial MT"/>
                <a:cs typeface="Arial MT"/>
              </a:rPr>
              <a:t>knowledge </a:t>
            </a:r>
            <a:r>
              <a:rPr sz="2750" spc="5" dirty="0">
                <a:latin typeface="Arial MT"/>
                <a:cs typeface="Arial MT"/>
              </a:rPr>
              <a:t>allows </a:t>
            </a:r>
            <a:r>
              <a:rPr sz="2750" spc="10" dirty="0">
                <a:latin typeface="Arial MT"/>
                <a:cs typeface="Arial MT"/>
              </a:rPr>
              <a:t>us </a:t>
            </a:r>
            <a:r>
              <a:rPr sz="2750" spc="5" dirty="0">
                <a:latin typeface="Arial MT"/>
                <a:cs typeface="Arial MT"/>
              </a:rPr>
              <a:t>to ignore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nonlinguistic </a:t>
            </a:r>
            <a:r>
              <a:rPr sz="2750" dirty="0">
                <a:latin typeface="Arial MT"/>
                <a:cs typeface="Arial MT"/>
              </a:rPr>
              <a:t>differences</a:t>
            </a:r>
            <a:r>
              <a:rPr sz="2750" spc="5" dirty="0">
                <a:latin typeface="Arial MT"/>
                <a:cs typeface="Arial MT"/>
              </a:rPr>
              <a:t> in </a:t>
            </a:r>
            <a:r>
              <a:rPr sz="2750" spc="10" dirty="0">
                <a:latin typeface="Arial MT"/>
                <a:cs typeface="Arial MT"/>
              </a:rPr>
              <a:t>speech</a:t>
            </a:r>
            <a:r>
              <a:rPr sz="2750" spc="5" dirty="0">
                <a:latin typeface="Arial MT"/>
                <a:cs typeface="Arial MT"/>
              </a:rPr>
              <a:t> (such </a:t>
            </a:r>
            <a:r>
              <a:rPr sz="2750" spc="10" dirty="0">
                <a:latin typeface="Arial MT"/>
                <a:cs typeface="Arial MT"/>
              </a:rPr>
              <a:t>as 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individual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pitch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levels,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rates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of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speed,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coughs)</a:t>
            </a:r>
            <a:endParaRPr sz="2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00" dirty="0">
              <a:latin typeface="Arial MT"/>
              <a:cs typeface="Arial MT"/>
            </a:endParaRPr>
          </a:p>
          <a:p>
            <a:pPr marL="351790" marR="242570" indent="-339725">
              <a:lnSpc>
                <a:spcPct val="79800"/>
              </a:lnSpc>
              <a:spcBef>
                <a:spcPts val="5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spc="-15" dirty="0">
                <a:latin typeface="Arial MT"/>
                <a:cs typeface="Arial MT"/>
              </a:rPr>
              <a:t>We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are capable of </a:t>
            </a:r>
            <a:r>
              <a:rPr sz="2750" spc="10" dirty="0">
                <a:latin typeface="Arial MT"/>
                <a:cs typeface="Arial MT"/>
              </a:rPr>
              <a:t>making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sounds</a:t>
            </a:r>
            <a:r>
              <a:rPr sz="2750" spc="5" dirty="0">
                <a:latin typeface="Arial MT"/>
                <a:cs typeface="Arial MT"/>
              </a:rPr>
              <a:t> that are not </a:t>
            </a:r>
            <a:r>
              <a:rPr sz="2750" spc="-74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speech sounds </a:t>
            </a:r>
            <a:r>
              <a:rPr sz="2750" spc="5" dirty="0">
                <a:latin typeface="Arial MT"/>
                <a:cs typeface="Arial MT"/>
              </a:rPr>
              <a:t>in English but are in other </a:t>
            </a:r>
            <a:r>
              <a:rPr sz="2750" spc="10" dirty="0">
                <a:latin typeface="Arial MT"/>
                <a:cs typeface="Arial MT"/>
              </a:rPr>
              <a:t> languages</a:t>
            </a:r>
            <a:endParaRPr sz="2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 MT"/>
              <a:cs typeface="Arial MT"/>
            </a:endParaRPr>
          </a:p>
          <a:p>
            <a:pPr marL="741045" marR="5080" indent="-276860">
              <a:lnSpc>
                <a:spcPct val="81000"/>
              </a:lnSpc>
            </a:pPr>
            <a:endParaRPr sz="23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87" y="987191"/>
            <a:ext cx="40322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Prosodic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658100" cy="2972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1790" marR="5080" indent="-339725">
              <a:lnSpc>
                <a:spcPct val="79900"/>
              </a:lnSpc>
              <a:spcBef>
                <a:spcPts val="78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Prosodic</a:t>
            </a:r>
            <a:r>
              <a:rPr sz="2750" spc="5" dirty="0">
                <a:latin typeface="Calibri"/>
                <a:cs typeface="Calibri"/>
              </a:rPr>
              <a:t>, or </a:t>
            </a:r>
            <a:r>
              <a:rPr sz="2750" b="1" spc="5" dirty="0">
                <a:latin typeface="Calibri"/>
                <a:cs typeface="Calibri"/>
              </a:rPr>
              <a:t>suprasegmental </a:t>
            </a:r>
            <a:r>
              <a:rPr sz="2750" spc="5" dirty="0">
                <a:latin typeface="Calibri"/>
                <a:cs typeface="Calibri"/>
              </a:rPr>
              <a:t>features of sounds,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such as length, stress and pitch, are features above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the segmental values such as place and manner of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articulation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1790" marR="257810" indent="-339725">
              <a:lnSpc>
                <a:spcPct val="798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Calibri"/>
                <a:cs typeface="Calibri"/>
              </a:rPr>
              <a:t>Length</a:t>
            </a:r>
            <a:r>
              <a:rPr sz="2750" spc="5" dirty="0">
                <a:latin typeface="Calibri"/>
                <a:cs typeface="Calibri"/>
              </a:rPr>
              <a:t>: in some languages, such as Japanese, the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length of a consonant or a vowel can change the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meaning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of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word: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167" y="5350223"/>
            <a:ext cx="288734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20"/>
              </a:spcBef>
              <a:buFont typeface="Arial MT"/>
              <a:buChar char="–"/>
              <a:tabLst>
                <a:tab pos="295910" algn="l"/>
              </a:tabLst>
            </a:pPr>
            <a:r>
              <a:rPr sz="2350" i="1" spc="5" dirty="0">
                <a:latin typeface="Calibri"/>
                <a:cs typeface="Calibri"/>
              </a:rPr>
              <a:t>biru</a:t>
            </a:r>
            <a:r>
              <a:rPr sz="2350" i="1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[biru]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5" dirty="0">
                <a:latin typeface="MS PGothic"/>
                <a:cs typeface="MS PGothic"/>
              </a:rPr>
              <a:t>“</a:t>
            </a:r>
            <a:r>
              <a:rPr sz="2350" spc="5" dirty="0">
                <a:latin typeface="Calibri"/>
                <a:cs typeface="Calibri"/>
              </a:rPr>
              <a:t>building</a:t>
            </a:r>
            <a:r>
              <a:rPr sz="2350" spc="5" dirty="0">
                <a:latin typeface="MS PGothic"/>
                <a:cs typeface="MS PGothic"/>
              </a:rPr>
              <a:t>”</a:t>
            </a:r>
            <a:endParaRPr sz="2350">
              <a:latin typeface="MS PGothic"/>
              <a:cs typeface="MS PGothic"/>
            </a:endParaRPr>
          </a:p>
          <a:p>
            <a:pPr marL="295275" indent="-283210">
              <a:lnSpc>
                <a:spcPct val="100000"/>
              </a:lnSpc>
              <a:spcBef>
                <a:spcPts val="50"/>
              </a:spcBef>
              <a:buFont typeface="Arial MT"/>
              <a:buChar char="–"/>
              <a:tabLst>
                <a:tab pos="295910" algn="l"/>
              </a:tabLst>
            </a:pPr>
            <a:r>
              <a:rPr sz="2350" i="1" spc="5" dirty="0">
                <a:latin typeface="Calibri"/>
                <a:cs typeface="Calibri"/>
              </a:rPr>
              <a:t>saki</a:t>
            </a:r>
            <a:r>
              <a:rPr sz="2350" i="1" spc="-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[saki]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10" dirty="0">
                <a:latin typeface="MS PGothic"/>
                <a:cs typeface="MS PGothic"/>
              </a:rPr>
              <a:t>“</a:t>
            </a:r>
            <a:r>
              <a:rPr sz="2350" spc="10" dirty="0">
                <a:latin typeface="Calibri"/>
                <a:cs typeface="Calibri"/>
              </a:rPr>
              <a:t>ahead</a:t>
            </a:r>
            <a:r>
              <a:rPr sz="2350" spc="10" dirty="0">
                <a:latin typeface="MS PGothic"/>
                <a:cs typeface="MS PGothic"/>
              </a:rPr>
              <a:t>”</a:t>
            </a:r>
            <a:endParaRPr sz="23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653" y="5350223"/>
            <a:ext cx="279082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20"/>
              </a:spcBef>
            </a:pPr>
            <a:r>
              <a:rPr sz="2350" i="1" spc="5" dirty="0">
                <a:latin typeface="Calibri"/>
                <a:cs typeface="Calibri"/>
              </a:rPr>
              <a:t>biiru</a:t>
            </a:r>
            <a:r>
              <a:rPr sz="2350" i="1" spc="-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[biːru]</a:t>
            </a:r>
            <a:r>
              <a:rPr sz="2350" spc="-20" dirty="0">
                <a:latin typeface="Calibri"/>
                <a:cs typeface="Calibri"/>
              </a:rPr>
              <a:t> </a:t>
            </a:r>
            <a:r>
              <a:rPr sz="2350" spc="5" dirty="0">
                <a:latin typeface="MS PGothic"/>
                <a:cs typeface="MS PGothic"/>
              </a:rPr>
              <a:t>“</a:t>
            </a:r>
            <a:r>
              <a:rPr sz="2350" spc="5" dirty="0">
                <a:latin typeface="Calibri"/>
                <a:cs typeface="Calibri"/>
              </a:rPr>
              <a:t>beer</a:t>
            </a:r>
            <a:r>
              <a:rPr sz="2350" spc="5" dirty="0">
                <a:latin typeface="MS PGothic"/>
                <a:cs typeface="MS PGothic"/>
              </a:rPr>
              <a:t>”</a:t>
            </a:r>
            <a:endParaRPr sz="23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i="1" spc="5" dirty="0">
                <a:latin typeface="Calibri"/>
                <a:cs typeface="Calibri"/>
              </a:rPr>
              <a:t>sakki</a:t>
            </a:r>
            <a:r>
              <a:rPr sz="2350" i="1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[sakːi]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MS PGothic"/>
                <a:cs typeface="MS PGothic"/>
              </a:rPr>
              <a:t>“</a:t>
            </a:r>
            <a:r>
              <a:rPr sz="2350" spc="5" dirty="0">
                <a:latin typeface="Calibri"/>
                <a:cs typeface="Calibri"/>
              </a:rPr>
              <a:t>before</a:t>
            </a:r>
            <a:r>
              <a:rPr sz="2350" spc="5" dirty="0">
                <a:latin typeface="MS PGothic"/>
                <a:cs typeface="MS PGothic"/>
              </a:rPr>
              <a:t>”</a:t>
            </a:r>
            <a:endParaRPr sz="2350"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409" y="987191"/>
            <a:ext cx="45110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Prosodic</a:t>
            </a:r>
            <a:r>
              <a:rPr spc="-5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866380" cy="43541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1790" marR="526415" indent="-339725">
              <a:lnSpc>
                <a:spcPct val="79400"/>
              </a:lnSpc>
              <a:spcBef>
                <a:spcPts val="800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750" b="1" spc="5" dirty="0">
                <a:latin typeface="Arial"/>
                <a:cs typeface="Arial"/>
              </a:rPr>
              <a:t>Stress</a:t>
            </a:r>
            <a:r>
              <a:rPr sz="2750" spc="5" dirty="0">
                <a:latin typeface="Arial MT"/>
                <a:cs typeface="Arial MT"/>
              </a:rPr>
              <a:t>: stressed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syllables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are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louder,</a:t>
            </a:r>
            <a:r>
              <a:rPr sz="2750" spc="5" dirty="0">
                <a:latin typeface="Arial MT"/>
                <a:cs typeface="Arial MT"/>
              </a:rPr>
              <a:t> slightly </a:t>
            </a:r>
            <a:r>
              <a:rPr sz="2750" spc="-74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higher in </a:t>
            </a:r>
            <a:r>
              <a:rPr sz="2750" b="1" spc="5" dirty="0">
                <a:latin typeface="Arial"/>
                <a:cs typeface="Arial"/>
              </a:rPr>
              <a:t>pitch</a:t>
            </a:r>
            <a:r>
              <a:rPr sz="2750" spc="5" dirty="0">
                <a:latin typeface="Arial MT"/>
                <a:cs typeface="Arial MT"/>
              </a:rPr>
              <a:t>, </a:t>
            </a:r>
            <a:r>
              <a:rPr sz="2750" spc="10" dirty="0">
                <a:latin typeface="Arial MT"/>
                <a:cs typeface="Arial MT"/>
              </a:rPr>
              <a:t>and somewhat </a:t>
            </a:r>
            <a:r>
              <a:rPr sz="2750" spc="5" dirty="0">
                <a:latin typeface="Arial MT"/>
                <a:cs typeface="Arial MT"/>
              </a:rPr>
              <a:t>longer than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unstressed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syllables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buChar char="–"/>
              <a:tabLst>
                <a:tab pos="748030" algn="l"/>
              </a:tabLst>
            </a:pPr>
            <a:r>
              <a:rPr sz="2350" spc="10" dirty="0">
                <a:latin typeface="Arial MT"/>
                <a:cs typeface="Arial MT"/>
              </a:rPr>
              <a:t>The </a:t>
            </a:r>
            <a:r>
              <a:rPr sz="2350" spc="5" dirty="0">
                <a:latin typeface="Arial MT"/>
                <a:cs typeface="Arial MT"/>
              </a:rPr>
              <a:t>noun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i="1" spc="10" dirty="0">
                <a:latin typeface="Arial"/>
                <a:cs typeface="Arial"/>
              </a:rPr>
              <a:t>digest </a:t>
            </a:r>
            <a:r>
              <a:rPr sz="2350" spc="10" dirty="0">
                <a:latin typeface="Arial MT"/>
                <a:cs typeface="Arial MT"/>
              </a:rPr>
              <a:t>has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stress</a:t>
            </a:r>
            <a:r>
              <a:rPr sz="2350" spc="10" dirty="0">
                <a:latin typeface="Arial MT"/>
                <a:cs typeface="Arial MT"/>
              </a:rPr>
              <a:t> on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first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syllable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2500">
              <a:latin typeface="Arial MT"/>
              <a:cs typeface="Arial MT"/>
            </a:endParaRPr>
          </a:p>
          <a:p>
            <a:pPr marL="747395" lvl="1" indent="-283210">
              <a:lnSpc>
                <a:spcPct val="100000"/>
              </a:lnSpc>
              <a:buChar char="–"/>
              <a:tabLst>
                <a:tab pos="748030" algn="l"/>
              </a:tabLst>
            </a:pPr>
            <a:r>
              <a:rPr sz="2350" spc="10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verb </a:t>
            </a:r>
            <a:r>
              <a:rPr sz="2350" i="1" spc="10" dirty="0">
                <a:latin typeface="Arial"/>
                <a:cs typeface="Arial"/>
              </a:rPr>
              <a:t>digest </a:t>
            </a:r>
            <a:r>
              <a:rPr sz="2350" spc="10" dirty="0">
                <a:latin typeface="Arial MT"/>
                <a:cs typeface="Arial MT"/>
              </a:rPr>
              <a:t>has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stress</a:t>
            </a:r>
            <a:r>
              <a:rPr sz="2350" spc="10" dirty="0">
                <a:latin typeface="Arial MT"/>
                <a:cs typeface="Arial MT"/>
              </a:rPr>
              <a:t> on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second </a:t>
            </a:r>
            <a:r>
              <a:rPr sz="2350" spc="5" dirty="0">
                <a:latin typeface="Arial MT"/>
                <a:cs typeface="Arial MT"/>
              </a:rPr>
              <a:t>syllable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850">
              <a:latin typeface="Arial MT"/>
              <a:cs typeface="Arial MT"/>
            </a:endParaRPr>
          </a:p>
          <a:p>
            <a:pPr marL="741045" marR="273050" lvl="1" indent="-276860" algn="just">
              <a:lnSpc>
                <a:spcPts val="2300"/>
              </a:lnSpc>
              <a:spcBef>
                <a:spcPts val="5"/>
              </a:spcBef>
              <a:buChar char="–"/>
              <a:tabLst>
                <a:tab pos="748030" algn="l"/>
              </a:tabLst>
            </a:pPr>
            <a:r>
              <a:rPr sz="2350" spc="10" dirty="0">
                <a:latin typeface="Arial MT"/>
                <a:cs typeface="Arial MT"/>
              </a:rPr>
              <a:t>English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stress-timed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language,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meaning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that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at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least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one</a:t>
            </a:r>
            <a:r>
              <a:rPr sz="2350" spc="5" dirty="0">
                <a:latin typeface="Arial MT"/>
                <a:cs typeface="Arial MT"/>
              </a:rPr>
              <a:t> syllable is </a:t>
            </a:r>
            <a:r>
              <a:rPr sz="2350" spc="10" dirty="0">
                <a:latin typeface="Arial MT"/>
                <a:cs typeface="Arial MT"/>
              </a:rPr>
              <a:t>stressed</a:t>
            </a:r>
            <a:r>
              <a:rPr sz="2350" spc="5" dirty="0">
                <a:latin typeface="Arial MT"/>
                <a:cs typeface="Arial MT"/>
              </a:rPr>
              <a:t> in </a:t>
            </a:r>
            <a:r>
              <a:rPr sz="2350" spc="10" dirty="0">
                <a:latin typeface="Arial MT"/>
                <a:cs typeface="Arial MT"/>
              </a:rPr>
              <a:t>an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English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word</a:t>
            </a:r>
            <a:endParaRPr sz="2350">
              <a:latin typeface="Arial MT"/>
              <a:cs typeface="Arial MT"/>
            </a:endParaRPr>
          </a:p>
          <a:p>
            <a:pPr marL="1143000" marR="12065" lvl="2" indent="-226695" algn="just">
              <a:lnSpc>
                <a:spcPct val="80700"/>
              </a:lnSpc>
              <a:spcBef>
                <a:spcPts val="470"/>
              </a:spcBef>
              <a:buChar char="•"/>
              <a:tabLst>
                <a:tab pos="1143635" algn="l"/>
              </a:tabLst>
            </a:pPr>
            <a:r>
              <a:rPr sz="1950" spc="10" dirty="0">
                <a:latin typeface="Arial MT"/>
                <a:cs typeface="Arial MT"/>
              </a:rPr>
              <a:t>French functions </a:t>
            </a:r>
            <a:r>
              <a:rPr sz="1950" spc="-10" dirty="0">
                <a:latin typeface="Arial MT"/>
                <a:cs typeface="Arial MT"/>
              </a:rPr>
              <a:t>differently, </a:t>
            </a:r>
            <a:r>
              <a:rPr sz="1950" spc="10" dirty="0">
                <a:latin typeface="Arial MT"/>
                <a:cs typeface="Arial MT"/>
              </a:rPr>
              <a:t>so </a:t>
            </a:r>
            <a:r>
              <a:rPr sz="1950" spc="15" dirty="0">
                <a:latin typeface="Arial MT"/>
                <a:cs typeface="Arial MT"/>
              </a:rPr>
              <a:t>when </a:t>
            </a:r>
            <a:r>
              <a:rPr sz="1950" spc="10" dirty="0">
                <a:latin typeface="Arial MT"/>
                <a:cs typeface="Arial MT"/>
              </a:rPr>
              <a:t>English speakers learn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French they put stress </a:t>
            </a:r>
            <a:r>
              <a:rPr sz="1950" spc="15" dirty="0">
                <a:latin typeface="Arial MT"/>
                <a:cs typeface="Arial MT"/>
              </a:rPr>
              <a:t>on </a:t>
            </a:r>
            <a:r>
              <a:rPr sz="1950" spc="10" dirty="0">
                <a:latin typeface="Arial MT"/>
                <a:cs typeface="Arial MT"/>
              </a:rPr>
              <a:t>certain syllables which contributes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to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their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foreign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accent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554" y="987191"/>
            <a:ext cx="459930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Tone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Intonation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109871"/>
            <a:ext cx="7972425" cy="28467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334645" indent="-339725">
              <a:lnSpc>
                <a:spcPts val="3760"/>
              </a:lnSpc>
              <a:spcBef>
                <a:spcPts val="254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3150" b="1" dirty="0">
                <a:latin typeface="Calibri"/>
                <a:cs typeface="Calibri"/>
              </a:rPr>
              <a:t>Tone languages </a:t>
            </a:r>
            <a:r>
              <a:rPr sz="3150" spc="5" dirty="0">
                <a:latin typeface="Calibri"/>
                <a:cs typeface="Calibri"/>
              </a:rPr>
              <a:t>are languages that use pitch </a:t>
            </a:r>
            <a:r>
              <a:rPr sz="3150" spc="-700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to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contrast</a:t>
            </a:r>
            <a:r>
              <a:rPr sz="3150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the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meaning</a:t>
            </a:r>
            <a:r>
              <a:rPr sz="3150" dirty="0">
                <a:latin typeface="Calibri"/>
                <a:cs typeface="Calibri"/>
              </a:rPr>
              <a:t> of words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741045" marR="5080" lvl="1" indent="-276860">
              <a:lnSpc>
                <a:spcPct val="100800"/>
              </a:lnSpc>
              <a:buChar char="•"/>
              <a:tabLst>
                <a:tab pos="748030" algn="l"/>
              </a:tabLst>
            </a:pPr>
            <a:r>
              <a:rPr sz="2750" spc="5" dirty="0">
                <a:latin typeface="Calibri"/>
                <a:cs typeface="Calibri"/>
              </a:rPr>
              <a:t>For example, in Thai, the string of sounds </a:t>
            </a:r>
            <a:r>
              <a:rPr sz="2750" dirty="0">
                <a:latin typeface="Calibri"/>
                <a:cs typeface="Calibri"/>
              </a:rPr>
              <a:t>[naː] </a:t>
            </a:r>
            <a:r>
              <a:rPr sz="2750" spc="5" dirty="0">
                <a:latin typeface="Calibri"/>
                <a:cs typeface="Calibri"/>
              </a:rPr>
              <a:t>can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be said with 5 diﬀerent pitches and can thus have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5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diﬀerent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meanings: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899" y="4941362"/>
              <a:ext cx="7084659" cy="1618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140" y="987191"/>
            <a:ext cx="488061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Tone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Intonation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109871"/>
            <a:ext cx="7744459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marR="326390" indent="-339725">
              <a:lnSpc>
                <a:spcPct val="100600"/>
              </a:lnSpc>
              <a:spcBef>
                <a:spcPts val="95"/>
              </a:spcBef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950" b="1" spc="5" dirty="0">
                <a:latin typeface="Arial"/>
                <a:cs typeface="Arial"/>
              </a:rPr>
              <a:t>Intonation </a:t>
            </a:r>
            <a:r>
              <a:rPr sz="2950" spc="5" dirty="0">
                <a:latin typeface="Arial MT"/>
                <a:cs typeface="Arial MT"/>
              </a:rPr>
              <a:t>languages (like English) have 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varied </a:t>
            </a:r>
            <a:r>
              <a:rPr sz="2950" b="1" spc="5" dirty="0">
                <a:latin typeface="Arial"/>
                <a:cs typeface="Arial"/>
              </a:rPr>
              <a:t>pitch contour </a:t>
            </a:r>
            <a:r>
              <a:rPr sz="2950" spc="5" dirty="0">
                <a:latin typeface="Arial MT"/>
                <a:cs typeface="Arial MT"/>
              </a:rPr>
              <a:t>across an utterance, </a:t>
            </a:r>
            <a:r>
              <a:rPr sz="2950" spc="-805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but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pitch is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not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used</a:t>
            </a:r>
            <a:r>
              <a:rPr sz="2950" dirty="0">
                <a:latin typeface="Arial MT"/>
                <a:cs typeface="Arial MT"/>
              </a:rPr>
              <a:t> to </a:t>
            </a:r>
            <a:r>
              <a:rPr sz="2950" spc="5" dirty="0">
                <a:latin typeface="Arial MT"/>
                <a:cs typeface="Arial MT"/>
              </a:rPr>
              <a:t>distinguish words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741045" marR="5080" lvl="1" indent="-276860">
              <a:lnSpc>
                <a:spcPts val="3040"/>
              </a:lnSpc>
              <a:buChar char="–"/>
              <a:tabLst>
                <a:tab pos="748030" algn="l"/>
              </a:tabLst>
            </a:pPr>
            <a:r>
              <a:rPr sz="2550" spc="-10" dirty="0">
                <a:latin typeface="Arial MT"/>
                <a:cs typeface="Arial MT"/>
              </a:rPr>
              <a:t>However,</a:t>
            </a:r>
            <a:r>
              <a:rPr sz="2550" spc="5" dirty="0">
                <a:latin typeface="Arial MT"/>
                <a:cs typeface="Arial MT"/>
              </a:rPr>
              <a:t> intonation</a:t>
            </a:r>
            <a:r>
              <a:rPr sz="2550" spc="10" dirty="0">
                <a:latin typeface="Arial MT"/>
                <a:cs typeface="Arial MT"/>
              </a:rPr>
              <a:t> may </a:t>
            </a:r>
            <a:r>
              <a:rPr sz="2550" spc="-5" dirty="0">
                <a:latin typeface="Arial MT"/>
                <a:cs typeface="Arial MT"/>
              </a:rPr>
              <a:t>affect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</a:t>
            </a:r>
            <a:r>
              <a:rPr sz="2550" spc="10" dirty="0">
                <a:latin typeface="Arial MT"/>
                <a:cs typeface="Arial MT"/>
              </a:rPr>
              <a:t> meaning </a:t>
            </a:r>
            <a:r>
              <a:rPr sz="2550" spc="5" dirty="0">
                <a:latin typeface="Arial MT"/>
                <a:cs typeface="Arial MT"/>
              </a:rPr>
              <a:t>of</a:t>
            </a:r>
            <a:r>
              <a:rPr sz="2550" spc="10" dirty="0">
                <a:latin typeface="Arial MT"/>
                <a:cs typeface="Arial MT"/>
              </a:rPr>
              <a:t> a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whole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sentence: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100">
              <a:latin typeface="Arial MT"/>
              <a:cs typeface="Arial MT"/>
            </a:endParaRPr>
          </a:p>
          <a:p>
            <a:pPr marL="1143000" lvl="2" indent="-226695">
              <a:lnSpc>
                <a:spcPct val="100000"/>
              </a:lnSpc>
              <a:buFont typeface="Arial MT"/>
              <a:buChar char="•"/>
              <a:tabLst>
                <a:tab pos="1143000" algn="l"/>
                <a:tab pos="1143635" algn="l"/>
              </a:tabLst>
            </a:pPr>
            <a:r>
              <a:rPr sz="2150" i="1" spc="10" dirty="0">
                <a:latin typeface="Arial"/>
                <a:cs typeface="Arial"/>
              </a:rPr>
              <a:t>John</a:t>
            </a:r>
            <a:r>
              <a:rPr sz="2150" i="1" spc="5" dirty="0">
                <a:latin typeface="Arial"/>
                <a:cs typeface="Arial"/>
              </a:rPr>
              <a:t> is </a:t>
            </a:r>
            <a:r>
              <a:rPr sz="2150" i="1" spc="10" dirty="0">
                <a:latin typeface="Arial"/>
                <a:cs typeface="Arial"/>
              </a:rPr>
              <a:t>here</a:t>
            </a:r>
            <a:r>
              <a:rPr sz="2150" i="1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 MT"/>
                <a:cs typeface="Arial MT"/>
              </a:rPr>
              <a:t>said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with</a:t>
            </a:r>
            <a:r>
              <a:rPr sz="2150" spc="5" dirty="0">
                <a:latin typeface="Arial MT"/>
                <a:cs typeface="Arial MT"/>
              </a:rPr>
              <a:t> falling </a:t>
            </a:r>
            <a:r>
              <a:rPr sz="2150" spc="10" dirty="0">
                <a:latin typeface="Arial MT"/>
                <a:cs typeface="Arial MT"/>
              </a:rPr>
              <a:t>intonation</a:t>
            </a:r>
            <a:r>
              <a:rPr sz="2150" spc="5" dirty="0">
                <a:latin typeface="Arial MT"/>
                <a:cs typeface="Arial MT"/>
              </a:rPr>
              <a:t> is </a:t>
            </a:r>
            <a:r>
              <a:rPr sz="2150" spc="10" dirty="0">
                <a:latin typeface="Arial MT"/>
                <a:cs typeface="Arial MT"/>
              </a:rPr>
              <a:t>a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statement</a:t>
            </a:r>
            <a:endParaRPr sz="2150">
              <a:latin typeface="Arial MT"/>
              <a:cs typeface="Arial MT"/>
            </a:endParaRPr>
          </a:p>
          <a:p>
            <a:pPr marL="1143000" lvl="2" indent="-2266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143000" algn="l"/>
                <a:tab pos="1143635" algn="l"/>
              </a:tabLst>
            </a:pPr>
            <a:r>
              <a:rPr sz="2150" i="1" spc="10" dirty="0">
                <a:latin typeface="Arial"/>
                <a:cs typeface="Arial"/>
              </a:rPr>
              <a:t>John</a:t>
            </a:r>
            <a:r>
              <a:rPr sz="2150" i="1" dirty="0">
                <a:latin typeface="Arial"/>
                <a:cs typeface="Arial"/>
              </a:rPr>
              <a:t> </a:t>
            </a:r>
            <a:r>
              <a:rPr sz="2150" i="1" spc="5" dirty="0">
                <a:latin typeface="Arial"/>
                <a:cs typeface="Arial"/>
              </a:rPr>
              <a:t>is </a:t>
            </a:r>
            <a:r>
              <a:rPr sz="2150" i="1" spc="10" dirty="0">
                <a:latin typeface="Arial"/>
                <a:cs typeface="Arial"/>
              </a:rPr>
              <a:t>here</a:t>
            </a:r>
            <a:r>
              <a:rPr sz="2150" i="1" dirty="0">
                <a:latin typeface="Arial"/>
                <a:cs typeface="Arial"/>
              </a:rPr>
              <a:t> </a:t>
            </a:r>
            <a:r>
              <a:rPr sz="2150" spc="10" dirty="0">
                <a:latin typeface="Arial MT"/>
                <a:cs typeface="Arial MT"/>
              </a:rPr>
              <a:t>said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with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rising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intonation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is </a:t>
            </a:r>
            <a:r>
              <a:rPr sz="2150" spc="10" dirty="0">
                <a:latin typeface="Arial MT"/>
                <a:cs typeface="Arial MT"/>
              </a:rPr>
              <a:t>a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question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580" y="987191"/>
            <a:ext cx="647890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Identity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Speech</a:t>
            </a:r>
            <a:r>
              <a:rPr spc="-20" dirty="0"/>
              <a:t> </a:t>
            </a:r>
            <a:r>
              <a:rPr dirty="0"/>
              <a:t>Sounds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74699"/>
            <a:ext cx="7950834" cy="4248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5080" indent="-339725">
              <a:lnSpc>
                <a:spcPts val="2970"/>
              </a:lnSpc>
              <a:spcBef>
                <a:spcPts val="49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spc="5" dirty="0">
                <a:latin typeface="Arial MT"/>
                <a:cs typeface="Arial MT"/>
              </a:rPr>
              <a:t>The science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of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phonetics</a:t>
            </a:r>
            <a:r>
              <a:rPr sz="2750" spc="10" dirty="0">
                <a:latin typeface="Arial MT"/>
                <a:cs typeface="Arial MT"/>
              </a:rPr>
              <a:t> aims</a:t>
            </a:r>
            <a:r>
              <a:rPr sz="2750" spc="5" dirty="0">
                <a:latin typeface="Arial MT"/>
                <a:cs typeface="Arial MT"/>
              </a:rPr>
              <a:t> to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describe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all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the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of all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the world</a:t>
            </a:r>
            <a:r>
              <a:rPr sz="2750" spc="5" dirty="0">
                <a:latin typeface="MS PGothic"/>
                <a:cs typeface="MS PGothic"/>
              </a:rPr>
              <a:t>’</a:t>
            </a:r>
            <a:r>
              <a:rPr sz="2750" spc="5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languages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600">
              <a:latin typeface="Arial MT"/>
              <a:cs typeface="Arial MT"/>
            </a:endParaRPr>
          </a:p>
          <a:p>
            <a:pPr marL="741045" marR="1112520" lvl="1" indent="-276860">
              <a:lnSpc>
                <a:spcPts val="2600"/>
              </a:lnSpc>
              <a:buFont typeface="Arial MT"/>
              <a:buChar char="–"/>
              <a:tabLst>
                <a:tab pos="748030" algn="l"/>
              </a:tabLst>
            </a:pPr>
            <a:r>
              <a:rPr sz="2350" b="1" spc="10" dirty="0">
                <a:latin typeface="Arial"/>
                <a:cs typeface="Arial"/>
              </a:rPr>
              <a:t>Acoustic </a:t>
            </a:r>
            <a:r>
              <a:rPr sz="2350" b="1" spc="5" dirty="0">
                <a:latin typeface="Arial"/>
                <a:cs typeface="Arial"/>
              </a:rPr>
              <a:t>phonetics</a:t>
            </a:r>
            <a:r>
              <a:rPr sz="2350" spc="5" dirty="0">
                <a:latin typeface="Arial MT"/>
                <a:cs typeface="Arial MT"/>
              </a:rPr>
              <a:t>: </a:t>
            </a:r>
            <a:r>
              <a:rPr sz="2350" spc="10" dirty="0">
                <a:latin typeface="Arial MT"/>
                <a:cs typeface="Arial MT"/>
              </a:rPr>
              <a:t>focuses on </a:t>
            </a:r>
            <a:r>
              <a:rPr sz="2350" spc="5" dirty="0">
                <a:latin typeface="Arial MT"/>
                <a:cs typeface="Arial MT"/>
              </a:rPr>
              <a:t>the </a:t>
            </a:r>
            <a:r>
              <a:rPr sz="2350" spc="10" dirty="0">
                <a:latin typeface="Arial MT"/>
                <a:cs typeface="Arial MT"/>
              </a:rPr>
              <a:t>physical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properties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of the </a:t>
            </a:r>
            <a:r>
              <a:rPr sz="2350" spc="10" dirty="0">
                <a:latin typeface="Arial MT"/>
                <a:cs typeface="Arial MT"/>
              </a:rPr>
              <a:t>sounds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of </a:t>
            </a:r>
            <a:r>
              <a:rPr sz="2350" spc="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100">
              <a:latin typeface="Arial MT"/>
              <a:cs typeface="Arial MT"/>
            </a:endParaRPr>
          </a:p>
          <a:p>
            <a:pPr marL="741045" marR="979169" lvl="1" indent="-276860">
              <a:lnSpc>
                <a:spcPts val="2600"/>
              </a:lnSpc>
              <a:buFont typeface="Arial MT"/>
              <a:buChar char="–"/>
              <a:tabLst>
                <a:tab pos="748030" algn="l"/>
              </a:tabLst>
            </a:pPr>
            <a:r>
              <a:rPr sz="2350" b="1" spc="5" dirty="0">
                <a:latin typeface="Arial"/>
                <a:cs typeface="Arial"/>
              </a:rPr>
              <a:t>Auditory</a:t>
            </a:r>
            <a:r>
              <a:rPr sz="2350" b="1" spc="10" dirty="0">
                <a:latin typeface="Arial"/>
                <a:cs typeface="Arial"/>
              </a:rPr>
              <a:t> </a:t>
            </a:r>
            <a:r>
              <a:rPr sz="2350" b="1" spc="5" dirty="0">
                <a:latin typeface="Arial"/>
                <a:cs typeface="Arial"/>
              </a:rPr>
              <a:t>phonetics</a:t>
            </a:r>
            <a:r>
              <a:rPr sz="2350" spc="5" dirty="0">
                <a:latin typeface="Arial MT"/>
                <a:cs typeface="Arial MT"/>
              </a:rPr>
              <a:t>: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focuses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on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how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listeners </a:t>
            </a:r>
            <a:r>
              <a:rPr sz="2350" spc="-64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perceive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 </a:t>
            </a:r>
            <a:r>
              <a:rPr sz="2350" spc="1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of </a:t>
            </a:r>
            <a:r>
              <a:rPr sz="2350" spc="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250">
              <a:latin typeface="Arial MT"/>
              <a:cs typeface="Arial MT"/>
            </a:endParaRPr>
          </a:p>
          <a:p>
            <a:pPr marL="741045" marR="442595" lvl="1" indent="-276860">
              <a:lnSpc>
                <a:spcPts val="2500"/>
              </a:lnSpc>
              <a:buFont typeface="Arial MT"/>
              <a:buChar char="–"/>
              <a:tabLst>
                <a:tab pos="748030" algn="l"/>
              </a:tabLst>
            </a:pPr>
            <a:r>
              <a:rPr sz="2350" b="1" spc="5" dirty="0">
                <a:latin typeface="Arial"/>
                <a:cs typeface="Arial"/>
              </a:rPr>
              <a:t>Articulatory</a:t>
            </a:r>
            <a:r>
              <a:rPr sz="2350" b="1" spc="10" dirty="0">
                <a:latin typeface="Arial"/>
                <a:cs typeface="Arial"/>
              </a:rPr>
              <a:t> </a:t>
            </a:r>
            <a:r>
              <a:rPr sz="2350" b="1" spc="5" dirty="0">
                <a:latin typeface="Arial"/>
                <a:cs typeface="Arial"/>
              </a:rPr>
              <a:t>phonetics</a:t>
            </a:r>
            <a:r>
              <a:rPr sz="2350" spc="5" dirty="0">
                <a:latin typeface="Arial MT"/>
                <a:cs typeface="Arial MT"/>
              </a:rPr>
              <a:t>:</a:t>
            </a:r>
            <a:r>
              <a:rPr sz="2350" spc="10" dirty="0">
                <a:latin typeface="Arial MT"/>
                <a:cs typeface="Arial MT"/>
              </a:rPr>
              <a:t> focuses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on how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vocal </a:t>
            </a:r>
            <a:r>
              <a:rPr sz="2350" spc="-635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tract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produces</a:t>
            </a:r>
            <a:r>
              <a:rPr sz="2350" spc="5" dirty="0">
                <a:latin typeface="Arial MT"/>
                <a:cs typeface="Arial MT"/>
              </a:rPr>
              <a:t> the </a:t>
            </a:r>
            <a:r>
              <a:rPr sz="2350" spc="1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of </a:t>
            </a:r>
            <a:r>
              <a:rPr sz="2350" spc="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35918"/>
            <a:ext cx="7908290" cy="196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1790" marR="705485" indent="-339725">
              <a:lnSpc>
                <a:spcPts val="1880"/>
              </a:lnSpc>
              <a:spcBef>
                <a:spcPts val="575"/>
              </a:spcBef>
              <a:buChar char="•"/>
              <a:tabLst>
                <a:tab pos="351790" algn="l"/>
                <a:tab pos="352425" algn="l"/>
              </a:tabLst>
            </a:pPr>
            <a:r>
              <a:rPr sz="1950" spc="10" dirty="0">
                <a:latin typeface="Arial MT"/>
                <a:cs typeface="Arial MT"/>
              </a:rPr>
              <a:t>Spelling, or </a:t>
            </a:r>
            <a:r>
              <a:rPr sz="1950" b="1" spc="10" dirty="0">
                <a:latin typeface="Arial"/>
                <a:cs typeface="Arial"/>
              </a:rPr>
              <a:t>orthography</a:t>
            </a:r>
            <a:r>
              <a:rPr sz="1950" spc="10" dirty="0">
                <a:latin typeface="Arial MT"/>
                <a:cs typeface="Arial MT"/>
              </a:rPr>
              <a:t>, </a:t>
            </a:r>
            <a:r>
              <a:rPr sz="1950" spc="15" dirty="0">
                <a:latin typeface="Arial MT"/>
                <a:cs typeface="Arial MT"/>
              </a:rPr>
              <a:t>does </a:t>
            </a:r>
            <a:r>
              <a:rPr sz="1950" spc="10" dirty="0">
                <a:latin typeface="Arial MT"/>
                <a:cs typeface="Arial MT"/>
              </a:rPr>
              <a:t>not consistently represent the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sounds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language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buChar char="•"/>
              <a:tabLst>
                <a:tab pos="351790" algn="l"/>
                <a:tab pos="352425" algn="l"/>
              </a:tabLst>
            </a:pPr>
            <a:r>
              <a:rPr sz="1950" spc="15" dirty="0">
                <a:latin typeface="Arial MT"/>
                <a:cs typeface="Arial MT"/>
              </a:rPr>
              <a:t>Some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problems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ordinary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spelling: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Arial MT"/>
              <a:cs typeface="Arial MT"/>
            </a:endParaRPr>
          </a:p>
          <a:p>
            <a:pPr marL="741045" marR="5080" indent="-276860">
              <a:lnSpc>
                <a:spcPts val="1750"/>
              </a:lnSpc>
              <a:tabLst>
                <a:tab pos="747395" algn="l"/>
              </a:tabLst>
            </a:pPr>
            <a:r>
              <a:rPr sz="1750" spc="15" dirty="0">
                <a:latin typeface="Arial MT"/>
                <a:cs typeface="Arial MT"/>
              </a:rPr>
              <a:t>–		</a:t>
            </a:r>
            <a:r>
              <a:rPr sz="1750" spc="10" dirty="0">
                <a:latin typeface="Arial MT"/>
                <a:cs typeface="Arial MT"/>
              </a:rPr>
              <a:t>1. </a:t>
            </a:r>
            <a:r>
              <a:rPr sz="1750" spc="15" dirty="0">
                <a:latin typeface="Arial MT"/>
                <a:cs typeface="Arial MT"/>
              </a:rPr>
              <a:t>The same sound may be </a:t>
            </a:r>
            <a:r>
              <a:rPr sz="1750" spc="10" dirty="0">
                <a:latin typeface="Arial MT"/>
                <a:cs typeface="Arial MT"/>
              </a:rPr>
              <a:t>represented </a:t>
            </a:r>
            <a:r>
              <a:rPr sz="1750" spc="15" dirty="0">
                <a:latin typeface="Arial MT"/>
                <a:cs typeface="Arial MT"/>
              </a:rPr>
              <a:t>by many </a:t>
            </a:r>
            <a:r>
              <a:rPr sz="1750" spc="10" dirty="0">
                <a:latin typeface="Arial MT"/>
                <a:cs typeface="Arial MT"/>
              </a:rPr>
              <a:t>letters or combination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of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letters:</a:t>
            </a:r>
            <a:endParaRPr sz="175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5843"/>
              </p:ext>
            </p:extLst>
          </p:nvPr>
        </p:nvGraphicFramePr>
        <p:xfrm>
          <a:off x="2174240" y="3947805"/>
          <a:ext cx="3285450" cy="115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51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endParaRPr sz="15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725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eop</a:t>
                      </a:r>
                      <a:r>
                        <a:rPr sz="1550" i="1" spc="15" dirty="0">
                          <a:latin typeface="Arial"/>
                          <a:cs typeface="Arial"/>
                        </a:rPr>
                        <a:t>le</a:t>
                      </a:r>
                      <a:endParaRPr sz="15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25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ey</a:t>
                      </a:r>
                      <a:endParaRPr sz="15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4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50" i="1" spc="10" dirty="0">
                          <a:latin typeface="Arial"/>
                          <a:cs typeface="Arial"/>
                        </a:rPr>
                        <a:t>bel</a:t>
                      </a:r>
                      <a:r>
                        <a:rPr sz="1550" i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iev</a:t>
                      </a:r>
                      <a:r>
                        <a:rPr sz="1550" i="1" spc="10" dirty="0">
                          <a:latin typeface="Arial"/>
                          <a:cs typeface="Arial"/>
                        </a:rPr>
                        <a:t>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780"/>
                        </a:lnSpc>
                      </a:pPr>
                      <a:r>
                        <a:rPr sz="1550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50" i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ei</a:t>
                      </a:r>
                      <a:r>
                        <a:rPr sz="1550" i="1" spc="10" dirty="0">
                          <a:latin typeface="Arial"/>
                          <a:cs typeface="Arial"/>
                        </a:rPr>
                        <a:t>ze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780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mach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in</a:t>
                      </a:r>
                      <a:r>
                        <a:rPr sz="1550" i="1" spc="15" dirty="0">
                          <a:latin typeface="Arial"/>
                          <a:cs typeface="Arial"/>
                        </a:rPr>
                        <a:t>e</a:t>
                      </a:r>
                      <a:endParaRPr sz="15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4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5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5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155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55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1550" i="1" dirty="0">
                          <a:latin typeface="Arial"/>
                          <a:cs typeface="Arial"/>
                        </a:rPr>
                        <a:t>ar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780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eas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50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725"/>
                        </a:lnSpc>
                      </a:pPr>
                      <a:r>
                        <a:rPr sz="1550" i="1" spc="15" dirty="0">
                          <a:latin typeface="Arial"/>
                          <a:cs typeface="Arial"/>
                        </a:rPr>
                        <a:t>am</a:t>
                      </a:r>
                      <a:r>
                        <a:rPr sz="1550" i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oeb</a:t>
                      </a:r>
                      <a:r>
                        <a:rPr sz="1550" i="1" spc="15" dirty="0">
                          <a:latin typeface="Arial"/>
                          <a:cs typeface="Arial"/>
                        </a:rPr>
                        <a:t>a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90167" y="5221594"/>
            <a:ext cx="57213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5275" algn="l"/>
              </a:tabLst>
            </a:pPr>
            <a:r>
              <a:rPr sz="1750" spc="15" dirty="0">
                <a:latin typeface="Arial MT"/>
                <a:cs typeface="Arial MT"/>
              </a:rPr>
              <a:t>–	</a:t>
            </a:r>
            <a:r>
              <a:rPr sz="1750" spc="10" dirty="0">
                <a:latin typeface="Arial MT"/>
                <a:cs typeface="Arial MT"/>
              </a:rPr>
              <a:t>2.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same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letter </a:t>
            </a:r>
            <a:r>
              <a:rPr sz="1750" spc="15" dirty="0">
                <a:latin typeface="Arial MT"/>
                <a:cs typeface="Arial MT"/>
              </a:rPr>
              <a:t>may</a:t>
            </a:r>
            <a:r>
              <a:rPr sz="1750" spc="10" dirty="0">
                <a:latin typeface="Arial MT"/>
                <a:cs typeface="Arial MT"/>
              </a:rPr>
              <a:t> represent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a</a:t>
            </a:r>
            <a:r>
              <a:rPr sz="1750" spc="10" dirty="0">
                <a:latin typeface="Arial MT"/>
                <a:cs typeface="Arial MT"/>
              </a:rPr>
              <a:t> variety  of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sounds: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016" y="5496941"/>
            <a:ext cx="595630" cy="5054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0"/>
              </a:spcBef>
            </a:pPr>
            <a:r>
              <a:rPr sz="1550" i="1" spc="10" dirty="0">
                <a:latin typeface="Arial"/>
                <a:cs typeface="Arial"/>
              </a:rPr>
              <a:t>vil</a:t>
            </a:r>
            <a:r>
              <a:rPr sz="1550" i="1" dirty="0">
                <a:latin typeface="Arial"/>
                <a:cs typeface="Arial"/>
              </a:rPr>
              <a:t>l</a:t>
            </a:r>
            <a:r>
              <a:rPr sz="15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55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550" i="1" spc="5" dirty="0">
                <a:latin typeface="Arial"/>
                <a:cs typeface="Arial"/>
              </a:rPr>
              <a:t>e  </a:t>
            </a:r>
            <a:r>
              <a:rPr sz="1550" i="1" spc="15" dirty="0">
                <a:latin typeface="Arial"/>
                <a:cs typeface="Arial"/>
              </a:rPr>
              <a:t>m</a:t>
            </a:r>
            <a:r>
              <a:rPr sz="15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8486" y="5496941"/>
            <a:ext cx="539750" cy="744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10"/>
              </a:spcBef>
            </a:pPr>
            <a:r>
              <a:rPr sz="1550" i="1" spc="5" dirty="0">
                <a:latin typeface="Arial"/>
                <a:cs typeface="Arial"/>
              </a:rPr>
              <a:t>f</a:t>
            </a:r>
            <a:r>
              <a:rPr sz="15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55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550" i="1" spc="5" dirty="0">
                <a:latin typeface="Arial"/>
                <a:cs typeface="Arial"/>
              </a:rPr>
              <a:t>her  </a:t>
            </a:r>
            <a:r>
              <a:rPr sz="1550" i="1" spc="15" dirty="0">
                <a:latin typeface="Arial"/>
                <a:cs typeface="Arial"/>
              </a:rPr>
              <a:t>b</a:t>
            </a:r>
            <a:r>
              <a:rPr sz="15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</a:t>
            </a:r>
            <a:r>
              <a:rPr sz="1550" i="1" spc="15" dirty="0">
                <a:latin typeface="Arial"/>
                <a:cs typeface="Arial"/>
              </a:rPr>
              <a:t>ly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</a:t>
            </a:r>
            <a:r>
              <a:rPr sz="15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1550" i="1" spc="15" dirty="0">
                <a:latin typeface="Arial"/>
                <a:cs typeface="Arial"/>
              </a:rPr>
              <a:t>y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167" y="2074699"/>
            <a:ext cx="6975475" cy="8248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8925" marR="5080" indent="-276860">
              <a:lnSpc>
                <a:spcPts val="2970"/>
              </a:lnSpc>
              <a:spcBef>
                <a:spcPts val="490"/>
              </a:spcBef>
            </a:pPr>
            <a:r>
              <a:rPr sz="2750" spc="10" dirty="0">
                <a:latin typeface="Arial MT"/>
                <a:cs typeface="Arial MT"/>
              </a:rPr>
              <a:t>–</a:t>
            </a:r>
            <a:r>
              <a:rPr sz="2750" spc="-8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3.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combination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of letters </a:t>
            </a:r>
            <a:r>
              <a:rPr sz="2750" spc="10" dirty="0">
                <a:latin typeface="Arial MT"/>
                <a:cs typeface="Arial MT"/>
              </a:rPr>
              <a:t>may </a:t>
            </a:r>
            <a:r>
              <a:rPr sz="2750" spc="5" dirty="0">
                <a:latin typeface="Arial MT"/>
                <a:cs typeface="Arial MT"/>
              </a:rPr>
              <a:t>represent </a:t>
            </a:r>
            <a:r>
              <a:rPr sz="2750" spc="10" dirty="0">
                <a:latin typeface="Arial MT"/>
                <a:cs typeface="Arial MT"/>
              </a:rPr>
              <a:t>a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single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486" y="2865570"/>
            <a:ext cx="779780" cy="12192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0500"/>
              </a:lnSpc>
              <a:spcBef>
                <a:spcPts val="145"/>
              </a:spcBef>
            </a:pP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</a:t>
            </a:r>
            <a:r>
              <a:rPr sz="2350" i="1" spc="10" dirty="0">
                <a:latin typeface="Arial"/>
                <a:cs typeface="Arial"/>
              </a:rPr>
              <a:t>ot </a:t>
            </a:r>
            <a:r>
              <a:rPr sz="2350" i="1" spc="-645" dirty="0">
                <a:latin typeface="Arial"/>
                <a:cs typeface="Arial"/>
              </a:rPr>
              <a:t> </a:t>
            </a:r>
            <a:r>
              <a:rPr sz="2350" i="1" spc="10" dirty="0">
                <a:latin typeface="Arial"/>
                <a:cs typeface="Arial"/>
              </a:rPr>
              <a:t>e</a:t>
            </a:r>
            <a:r>
              <a:rPr sz="2350" i="1" dirty="0">
                <a:latin typeface="Arial"/>
                <a:cs typeface="Arial"/>
              </a:rPr>
              <a:t>i</a:t>
            </a:r>
            <a:r>
              <a:rPr sz="235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</a:t>
            </a:r>
            <a:r>
              <a:rPr sz="2350" i="1" spc="5" dirty="0">
                <a:latin typeface="Arial"/>
                <a:cs typeface="Arial"/>
              </a:rPr>
              <a:t>r  </a:t>
            </a:r>
            <a:r>
              <a:rPr sz="2350" i="1" spc="10" dirty="0">
                <a:latin typeface="Arial"/>
                <a:cs typeface="Arial"/>
              </a:rPr>
              <a:t>c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oat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016" y="2865570"/>
            <a:ext cx="3057525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>
              <a:lnSpc>
                <a:spcPct val="112200"/>
              </a:lnSpc>
              <a:spcBef>
                <a:spcPts val="95"/>
              </a:spcBef>
              <a:tabLst>
                <a:tab pos="2273300" algn="l"/>
              </a:tabLst>
            </a:pP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</a:t>
            </a:r>
            <a:r>
              <a:rPr sz="2350" i="1" spc="10" dirty="0">
                <a:latin typeface="Arial"/>
                <a:cs typeface="Arial"/>
              </a:rPr>
              <a:t>racter</a:t>
            </a:r>
            <a:r>
              <a:rPr sz="2350" i="1" spc="95" dirty="0">
                <a:latin typeface="Arial"/>
                <a:cs typeface="Arial"/>
              </a:rPr>
              <a:t> 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Tho</a:t>
            </a:r>
            <a:r>
              <a:rPr sz="2350" i="1" spc="10" dirty="0">
                <a:latin typeface="Arial"/>
                <a:cs typeface="Arial"/>
              </a:rPr>
              <a:t>mas </a:t>
            </a:r>
            <a:r>
              <a:rPr sz="2350" i="1" spc="15" dirty="0">
                <a:latin typeface="Arial"/>
                <a:cs typeface="Arial"/>
              </a:rPr>
              <a:t> 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350" i="1" spc="10" dirty="0">
                <a:latin typeface="Arial"/>
                <a:cs typeface="Arial"/>
              </a:rPr>
              <a:t>sics</a:t>
            </a:r>
            <a:r>
              <a:rPr sz="2350" i="1" dirty="0">
                <a:latin typeface="Arial"/>
                <a:cs typeface="Arial"/>
              </a:rPr>
              <a:t>	</a:t>
            </a:r>
            <a:r>
              <a:rPr sz="2350" i="1" spc="10" dirty="0">
                <a:latin typeface="Arial"/>
                <a:cs typeface="Arial"/>
              </a:rPr>
              <a:t>ro</a:t>
            </a:r>
            <a:r>
              <a:rPr sz="2350" i="1" spc="5" dirty="0">
                <a:latin typeface="Arial"/>
                <a:cs typeface="Arial"/>
              </a:rPr>
              <a:t>u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gh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350" i="1" spc="10" dirty="0">
                <a:latin typeface="Arial"/>
                <a:cs typeface="Arial"/>
              </a:rPr>
              <a:t>d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167" y="4570910"/>
            <a:ext cx="7425690" cy="1222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8925" marR="5080" indent="-276860">
              <a:lnSpc>
                <a:spcPts val="2990"/>
              </a:lnSpc>
              <a:spcBef>
                <a:spcPts val="475"/>
              </a:spcBef>
            </a:pPr>
            <a:r>
              <a:rPr sz="2750" spc="10" dirty="0">
                <a:latin typeface="Arial MT"/>
                <a:cs typeface="Arial MT"/>
              </a:rPr>
              <a:t>–</a:t>
            </a:r>
            <a:r>
              <a:rPr sz="2750" spc="-8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4.</a:t>
            </a:r>
            <a:r>
              <a:rPr sz="2750" spc="-14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single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letter </a:t>
            </a:r>
            <a:r>
              <a:rPr sz="2750" spc="10" dirty="0">
                <a:latin typeface="Arial MT"/>
                <a:cs typeface="Arial MT"/>
              </a:rPr>
              <a:t>may </a:t>
            </a:r>
            <a:r>
              <a:rPr sz="2750" spc="5" dirty="0">
                <a:latin typeface="Arial MT"/>
                <a:cs typeface="Arial MT"/>
              </a:rPr>
              <a:t>represent</a:t>
            </a:r>
            <a:r>
              <a:rPr sz="2750" spc="10" dirty="0">
                <a:latin typeface="Arial MT"/>
                <a:cs typeface="Arial MT"/>
              </a:rPr>
              <a:t> a</a:t>
            </a:r>
            <a:r>
              <a:rPr sz="2750" spc="5" dirty="0">
                <a:latin typeface="Arial MT"/>
                <a:cs typeface="Arial MT"/>
              </a:rPr>
              <a:t> combination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of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sounds</a:t>
            </a:r>
            <a:endParaRPr sz="2750">
              <a:latin typeface="Arial MT"/>
              <a:cs typeface="Arial MT"/>
            </a:endParaRPr>
          </a:p>
          <a:p>
            <a:pPr marL="690880">
              <a:lnSpc>
                <a:spcPct val="100000"/>
              </a:lnSpc>
              <a:spcBef>
                <a:spcPts val="240"/>
              </a:spcBef>
            </a:pPr>
            <a:r>
              <a:rPr sz="2350" i="1" spc="10" dirty="0">
                <a:latin typeface="Arial"/>
                <a:cs typeface="Arial"/>
              </a:rPr>
              <a:t>xero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167" y="2109871"/>
            <a:ext cx="6036945" cy="8623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8925" marR="5080" indent="-276860">
              <a:lnSpc>
                <a:spcPts val="3260"/>
              </a:lnSpc>
              <a:spcBef>
                <a:spcPts val="260"/>
              </a:spcBef>
            </a:pPr>
            <a:r>
              <a:rPr sz="2750" spc="10" dirty="0">
                <a:latin typeface="Arial MT"/>
                <a:cs typeface="Arial MT"/>
              </a:rPr>
              <a:t>–</a:t>
            </a:r>
            <a:r>
              <a:rPr sz="2750" spc="-8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4.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Some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letters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in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word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may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not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be </a:t>
            </a:r>
            <a:r>
              <a:rPr sz="2750" spc="-74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pronounced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at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all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486" y="2958523"/>
            <a:ext cx="1534160" cy="1319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45"/>
              </a:spcBef>
            </a:pPr>
            <a:r>
              <a:rPr sz="2350" i="1" spc="10" dirty="0">
                <a:latin typeface="Arial"/>
                <a:cs typeface="Arial"/>
              </a:rPr>
              <a:t>autum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 </a:t>
            </a:r>
            <a:r>
              <a:rPr sz="2350" i="1" spc="15" dirty="0"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pt</a:t>
            </a:r>
            <a:r>
              <a:rPr sz="2350" i="1" spc="5" dirty="0">
                <a:latin typeface="Arial"/>
                <a:cs typeface="Arial"/>
              </a:rPr>
              <a:t>erodactyl </a:t>
            </a:r>
            <a:r>
              <a:rPr sz="2350" i="1" spc="-640" dirty="0">
                <a:latin typeface="Arial"/>
                <a:cs typeface="Arial"/>
              </a:rPr>
              <a:t> 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</a:t>
            </a:r>
            <a:r>
              <a:rPr sz="2350" i="1" spc="10" dirty="0">
                <a:latin typeface="Arial"/>
                <a:cs typeface="Arial"/>
              </a:rPr>
              <a:t>ychology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1229" y="2958523"/>
            <a:ext cx="1131570" cy="13195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50" i="1" spc="10" dirty="0">
                <a:latin typeface="Arial"/>
                <a:cs typeface="Arial"/>
              </a:rPr>
              <a:t>s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</a:t>
            </a:r>
            <a:r>
              <a:rPr sz="2350" i="1" spc="10" dirty="0">
                <a:latin typeface="Arial"/>
                <a:cs typeface="Arial"/>
              </a:rPr>
              <a:t>rd</a:t>
            </a:r>
            <a:endParaRPr sz="2350">
              <a:latin typeface="Arial"/>
              <a:cs typeface="Arial"/>
            </a:endParaRPr>
          </a:p>
          <a:p>
            <a:pPr marL="464820" marR="5080">
              <a:lnSpc>
                <a:spcPts val="3460"/>
              </a:lnSpc>
              <a:spcBef>
                <a:spcPts val="10"/>
              </a:spcBef>
            </a:pPr>
            <a:r>
              <a:rPr sz="2350" i="1" spc="5" dirty="0">
                <a:latin typeface="Arial"/>
                <a:cs typeface="Arial"/>
              </a:rPr>
              <a:t>la</a:t>
            </a:r>
            <a:r>
              <a:rPr sz="2350" i="1" spc="10" dirty="0">
                <a:latin typeface="Arial"/>
                <a:cs typeface="Arial"/>
              </a:rPr>
              <a:t>m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 </a:t>
            </a:r>
            <a:r>
              <a:rPr sz="2350" i="1" spc="5" dirty="0"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</a:t>
            </a:r>
            <a:r>
              <a:rPr sz="2350" i="1" spc="5" dirty="0">
                <a:latin typeface="Arial"/>
                <a:cs typeface="Arial"/>
              </a:rPr>
              <a:t>ite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866" y="2958523"/>
            <a:ext cx="1215390" cy="13195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50" i="1" spc="10" dirty="0">
                <a:latin typeface="Arial"/>
                <a:cs typeface="Arial"/>
              </a:rPr>
              <a:t>resi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gn</a:t>
            </a:r>
            <a:endParaRPr sz="2350">
              <a:latin typeface="Arial"/>
              <a:cs typeface="Arial"/>
            </a:endParaRPr>
          </a:p>
          <a:p>
            <a:pPr marL="464820" marR="5080">
              <a:lnSpc>
                <a:spcPts val="3460"/>
              </a:lnSpc>
              <a:spcBef>
                <a:spcPts val="10"/>
              </a:spcBef>
            </a:pPr>
            <a:r>
              <a:rPr sz="2350" i="1" spc="10" dirty="0">
                <a:latin typeface="Arial"/>
                <a:cs typeface="Arial"/>
              </a:rPr>
              <a:t>co</a:t>
            </a:r>
            <a:r>
              <a:rPr sz="2350" i="1" dirty="0">
                <a:latin typeface="Arial"/>
                <a:cs typeface="Arial"/>
              </a:rPr>
              <a:t>r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 </a:t>
            </a:r>
            <a:r>
              <a:rPr sz="2350" i="1" spc="5" dirty="0"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</a:t>
            </a:r>
            <a:r>
              <a:rPr sz="2350" i="1" spc="5" dirty="0">
                <a:latin typeface="Arial"/>
                <a:cs typeface="Arial"/>
              </a:rPr>
              <a:t>ot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167" y="4769382"/>
            <a:ext cx="6499860" cy="1732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 MT"/>
                <a:cs typeface="Arial MT"/>
              </a:rPr>
              <a:t>–</a:t>
            </a:r>
            <a:r>
              <a:rPr sz="2750" spc="-8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5.</a:t>
            </a:r>
            <a:r>
              <a:rPr sz="2750" spc="-4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There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may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be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no</a:t>
            </a:r>
            <a:r>
              <a:rPr sz="2750" spc="5" dirty="0">
                <a:latin typeface="Arial MT"/>
                <a:cs typeface="Arial MT"/>
              </a:rPr>
              <a:t> letter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to represent </a:t>
            </a:r>
            <a:r>
              <a:rPr sz="2750" spc="10" dirty="0">
                <a:latin typeface="Arial MT"/>
                <a:cs typeface="Arial MT"/>
              </a:rPr>
              <a:t>a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sound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that occurs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in </a:t>
            </a:r>
            <a:r>
              <a:rPr sz="2750" spc="10" dirty="0">
                <a:latin typeface="Arial MT"/>
                <a:cs typeface="Arial MT"/>
              </a:rPr>
              <a:t>a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word</a:t>
            </a:r>
            <a:endParaRPr sz="2750">
              <a:latin typeface="Arial MT"/>
              <a:cs typeface="Arial MT"/>
            </a:endParaRPr>
          </a:p>
          <a:p>
            <a:pPr marL="690880" marR="5230495">
              <a:lnSpc>
                <a:spcPct val="119300"/>
              </a:lnSpc>
              <a:spcBef>
                <a:spcPts val="80"/>
              </a:spcBef>
            </a:pP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cut</a:t>
            </a:r>
            <a:r>
              <a:rPr sz="2350" i="1" spc="5" dirty="0">
                <a:latin typeface="Arial"/>
                <a:cs typeface="Arial"/>
              </a:rPr>
              <a:t>e  </a:t>
            </a:r>
            <a:r>
              <a:rPr sz="23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</a:t>
            </a:r>
            <a:r>
              <a:rPr sz="2350" i="1" spc="10" dirty="0">
                <a:latin typeface="Arial"/>
                <a:cs typeface="Arial"/>
              </a:rPr>
              <a:t>e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69674"/>
            <a:ext cx="7664450" cy="4163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42545" indent="-339725">
              <a:lnSpc>
                <a:spcPct val="90000"/>
              </a:lnSpc>
              <a:spcBef>
                <a:spcPts val="490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In </a:t>
            </a:r>
            <a:r>
              <a:rPr sz="3150" dirty="0">
                <a:latin typeface="Arial MT"/>
                <a:cs typeface="Arial MT"/>
              </a:rPr>
              <a:t>1888 </a:t>
            </a:r>
            <a:r>
              <a:rPr sz="3150" spc="5" dirty="0">
                <a:latin typeface="Arial MT"/>
                <a:cs typeface="Arial MT"/>
              </a:rPr>
              <a:t>the </a:t>
            </a:r>
            <a:r>
              <a:rPr sz="3150" b="1" dirty="0">
                <a:latin typeface="Arial"/>
                <a:cs typeface="Arial"/>
              </a:rPr>
              <a:t>International </a:t>
            </a:r>
            <a:r>
              <a:rPr sz="3150" b="1" spc="5" dirty="0">
                <a:latin typeface="Arial"/>
                <a:cs typeface="Arial"/>
              </a:rPr>
              <a:t>Phonetic </a:t>
            </a:r>
            <a:r>
              <a:rPr sz="3150" b="1" spc="10" dirty="0">
                <a:latin typeface="Arial"/>
                <a:cs typeface="Arial"/>
              </a:rPr>
              <a:t> </a:t>
            </a:r>
            <a:r>
              <a:rPr sz="3150" b="1" spc="5" dirty="0">
                <a:latin typeface="Arial"/>
                <a:cs typeface="Arial"/>
              </a:rPr>
              <a:t>Alphabet</a:t>
            </a:r>
            <a:r>
              <a:rPr sz="3150" b="1" spc="-5" dirty="0">
                <a:latin typeface="Arial"/>
                <a:cs typeface="Arial"/>
              </a:rPr>
              <a:t> </a:t>
            </a:r>
            <a:r>
              <a:rPr sz="3150" spc="-45" dirty="0">
                <a:latin typeface="Arial MT"/>
                <a:cs typeface="Arial MT"/>
              </a:rPr>
              <a:t>(</a:t>
            </a:r>
            <a:r>
              <a:rPr sz="3150" b="1" spc="-45" dirty="0">
                <a:latin typeface="Arial"/>
                <a:cs typeface="Arial"/>
              </a:rPr>
              <a:t>IPA</a:t>
            </a:r>
            <a:r>
              <a:rPr sz="3150" spc="-45" dirty="0">
                <a:latin typeface="Arial MT"/>
                <a:cs typeface="Arial MT"/>
              </a:rPr>
              <a:t>)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was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invented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order</a:t>
            </a:r>
            <a:r>
              <a:rPr sz="3150" dirty="0">
                <a:latin typeface="Arial MT"/>
                <a:cs typeface="Arial MT"/>
              </a:rPr>
              <a:t> to </a:t>
            </a:r>
            <a:r>
              <a:rPr sz="3150" spc="5" dirty="0">
                <a:latin typeface="Arial MT"/>
                <a:cs typeface="Arial MT"/>
              </a:rPr>
              <a:t> have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system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which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there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was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one-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to-one correspondence between each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sound in language and each phonetic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symbol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350">
              <a:latin typeface="Arial MT"/>
              <a:cs typeface="Arial MT"/>
            </a:endParaRPr>
          </a:p>
          <a:p>
            <a:pPr marL="351790" marR="5080" indent="-339725">
              <a:lnSpc>
                <a:spcPts val="3390"/>
              </a:lnSpc>
              <a:spcBef>
                <a:spcPts val="5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Someone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who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knows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the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-75" dirty="0">
                <a:latin typeface="Arial MT"/>
                <a:cs typeface="Arial MT"/>
              </a:rPr>
              <a:t>IPA</a:t>
            </a:r>
            <a:r>
              <a:rPr sz="3150" spc="-17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knows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how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to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pronounce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any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word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any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language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Phonetic</a:t>
            </a:r>
            <a:r>
              <a:rPr spc="-275" dirty="0"/>
              <a:t> </a:t>
            </a:r>
            <a:r>
              <a:rPr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109871"/>
            <a:ext cx="7635240" cy="14630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1790" marR="5080" indent="-339725" algn="just">
              <a:lnSpc>
                <a:spcPts val="3760"/>
              </a:lnSpc>
              <a:spcBef>
                <a:spcPts val="2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Dialectal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and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individual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differences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-5" dirty="0">
                <a:latin typeface="Arial MT"/>
                <a:cs typeface="Arial MT"/>
              </a:rPr>
              <a:t>affect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pronunciation, but the sounds of English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are:</a:t>
            </a:r>
            <a:endParaRPr sz="31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843" y="490450"/>
            <a:ext cx="9057005" cy="6795770"/>
            <a:chOff x="503843" y="490450"/>
            <a:chExt cx="9057005" cy="6795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056" y="3132512"/>
              <a:ext cx="7386134" cy="3396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2424" y="3207881"/>
              <a:ext cx="1130935" cy="226695"/>
            </a:xfrm>
            <a:custGeom>
              <a:avLst/>
              <a:gdLst/>
              <a:ahLst/>
              <a:cxnLst/>
              <a:rect l="l" t="t" r="r" b="b"/>
              <a:pathLst>
                <a:path w="1130935" h="226695">
                  <a:moveTo>
                    <a:pt x="1130531" y="0"/>
                  </a:moveTo>
                  <a:lnTo>
                    <a:pt x="0" y="0"/>
                  </a:lnTo>
                  <a:lnTo>
                    <a:pt x="0" y="226105"/>
                  </a:lnTo>
                  <a:lnTo>
                    <a:pt x="1130531" y="226105"/>
                  </a:lnTo>
                  <a:lnTo>
                    <a:pt x="1130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78" y="496684"/>
              <a:ext cx="9044305" cy="6783705"/>
            </a:xfrm>
            <a:custGeom>
              <a:avLst/>
              <a:gdLst/>
              <a:ahLst/>
              <a:cxnLst/>
              <a:rect l="l" t="t" r="r" b="b"/>
              <a:pathLst>
                <a:path w="9044305" h="6783705">
                  <a:moveTo>
                    <a:pt x="0" y="0"/>
                  </a:moveTo>
                  <a:lnTo>
                    <a:pt x="9044246" y="0"/>
                  </a:lnTo>
                  <a:lnTo>
                    <a:pt x="9044246" y="6783184"/>
                  </a:lnTo>
                  <a:lnTo>
                    <a:pt x="0" y="6783184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2108</Words>
  <Application>Microsoft Office PowerPoint</Application>
  <PresentationFormat>Custom</PresentationFormat>
  <Paragraphs>267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Arial MT</vt:lpstr>
      <vt:lpstr>Calibri</vt:lpstr>
      <vt:lpstr>Microsoft Sans Serif</vt:lpstr>
      <vt:lpstr>Times New Roman</vt:lpstr>
      <vt:lpstr>Office Theme</vt:lpstr>
      <vt:lpstr>Phonetics Fundamental</vt:lpstr>
      <vt:lpstr>Sound Segments</vt:lpstr>
      <vt:lpstr>Identity of Speech Sounds</vt:lpstr>
      <vt:lpstr>Identity of Speech Sounds</vt:lpstr>
      <vt:lpstr>The Phonetic Alphabet</vt:lpstr>
      <vt:lpstr>The Phonetic Alphabet</vt:lpstr>
      <vt:lpstr>The Phonetic Alphabet</vt:lpstr>
      <vt:lpstr>The Phonetic Alphabet</vt:lpstr>
      <vt:lpstr>The Phonetic Alphabet</vt:lpstr>
      <vt:lpstr>The Phonetic Alphabet</vt:lpstr>
      <vt:lpstr>Articulatory Phonetics</vt:lpstr>
      <vt:lpstr>Consonants: Place of Articulation</vt:lpstr>
      <vt:lpstr>Consonants: Place of Articulation</vt:lpstr>
      <vt:lpstr>Consonants: Place of Articulation</vt:lpstr>
      <vt:lpstr>Consonants: Place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  <vt:lpstr>PowerPoint Presentation</vt:lpstr>
      <vt:lpstr>Vowels</vt:lpstr>
      <vt:lpstr>Vowels</vt:lpstr>
      <vt:lpstr>Vowels</vt:lpstr>
      <vt:lpstr>Vowels</vt:lpstr>
      <vt:lpstr>Major Phonetic Classes</vt:lpstr>
      <vt:lpstr>Major Phonetic Classes: Consonantal</vt:lpstr>
      <vt:lpstr>Major Phonetic Classes</vt:lpstr>
      <vt:lpstr>Prosodic Features</vt:lpstr>
      <vt:lpstr>Prosodic Features</vt:lpstr>
      <vt:lpstr>Tone and Intonation</vt:lpstr>
      <vt:lpstr>Tone and Intonation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Segments</dc:title>
  <cp:lastModifiedBy>RAMAKANT GANJESHWAR</cp:lastModifiedBy>
  <cp:revision>7</cp:revision>
  <dcterms:created xsi:type="dcterms:W3CDTF">2023-09-26T02:16:46Z</dcterms:created>
  <dcterms:modified xsi:type="dcterms:W3CDTF">2023-09-27T05:46:39Z</dcterms:modified>
</cp:coreProperties>
</file>