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8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894" y="95199"/>
            <a:ext cx="7884210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092025"/>
            <a:ext cx="9168130" cy="3195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3267" y="6517513"/>
            <a:ext cx="121983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50323" y="6517513"/>
            <a:ext cx="18034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317" y="2595752"/>
            <a:ext cx="3800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Word and Phonetics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51175" y="3683889"/>
            <a:ext cx="305244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Regular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Expressions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b="1" dirty="0" smtClean="0">
                <a:latin typeface="Times New Roman"/>
                <a:cs typeface="Times New Roman"/>
              </a:rPr>
              <a:t>Automata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243330"/>
            <a:ext cx="9170035" cy="1879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Anchors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anchor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caret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^ </a:t>
            </a:r>
            <a:r>
              <a:rPr sz="2000" spc="-5" dirty="0">
                <a:latin typeface="Times New Roman"/>
                <a:cs typeface="Times New Roman"/>
              </a:rPr>
              <a:t>matches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start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–	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^The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word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 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dollar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sign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$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7385" y="339597"/>
            <a:ext cx="62598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2554" algn="l"/>
                <a:tab pos="5603240" algn="l"/>
                <a:tab pos="6043295" algn="l"/>
              </a:tabLst>
            </a:pPr>
            <a:r>
              <a:rPr dirty="0"/>
              <a:t>Re</a:t>
            </a:r>
            <a:r>
              <a:rPr spc="5" dirty="0"/>
              <a:t>g</a:t>
            </a:r>
            <a:r>
              <a:rPr dirty="0"/>
              <a:t>ular</a:t>
            </a:r>
            <a:r>
              <a:rPr spc="-30" dirty="0"/>
              <a:t> </a:t>
            </a:r>
            <a:r>
              <a:rPr dirty="0"/>
              <a:t>Expr</a:t>
            </a:r>
            <a:r>
              <a:rPr spc="5" dirty="0"/>
              <a:t>e</a:t>
            </a:r>
            <a:r>
              <a:rPr dirty="0"/>
              <a:t>ssions:	Anchors	^	$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3575050"/>
          <a:ext cx="7620000" cy="2392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Matches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.$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string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\.$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dot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string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^[A-Z]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556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uppercase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beginning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^The</a:t>
                      </a:r>
                      <a:r>
                        <a:rPr sz="1800" spc="-6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dog\.$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contains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only the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phrase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dog.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243330"/>
            <a:ext cx="8950960" cy="3837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precedence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precedence,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precedence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precedence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550"/>
              </a:spcBef>
              <a:buChar char="–"/>
              <a:tabLst>
                <a:tab pos="756285" algn="l"/>
                <a:tab pos="756920" algn="l"/>
                <a:tab pos="2100580" algn="l"/>
              </a:tabLst>
            </a:pPr>
            <a:r>
              <a:rPr sz="2000" dirty="0">
                <a:latin typeface="Times New Roman"/>
                <a:cs typeface="Times New Roman"/>
              </a:rPr>
              <a:t>Parenthesis	()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  <a:tab pos="1905635" algn="l"/>
                <a:tab pos="2159635" algn="l"/>
                <a:tab pos="2669540" algn="l"/>
              </a:tabLst>
            </a:pPr>
            <a:r>
              <a:rPr sz="2000" dirty="0">
                <a:latin typeface="Times New Roman"/>
                <a:cs typeface="Times New Roman"/>
              </a:rPr>
              <a:t>Counters	*	+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	</a:t>
            </a:r>
            <a:r>
              <a:rPr sz="2000" spc="-5" dirty="0">
                <a:latin typeface="Times New Roman"/>
                <a:cs typeface="Times New Roman"/>
              </a:rPr>
              <a:t>{}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  <a:tab pos="3484245" algn="l"/>
              </a:tabLst>
            </a:pPr>
            <a:r>
              <a:rPr sz="2000" dirty="0">
                <a:latin typeface="Times New Roman"/>
                <a:cs typeface="Times New Roman"/>
              </a:rPr>
              <a:t>Sequences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anchors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^	$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Disjunction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the*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matches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theeeee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thethe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(the)*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matches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theeeee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7102" y="339597"/>
            <a:ext cx="8138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Regular</a:t>
            </a:r>
            <a:r>
              <a:rPr spc="-30" dirty="0"/>
              <a:t> </a:t>
            </a:r>
            <a:r>
              <a:rPr dirty="0"/>
              <a:t>Expressions:</a:t>
            </a:r>
            <a:r>
              <a:rPr spc="-5" dirty="0"/>
              <a:t> </a:t>
            </a:r>
            <a:r>
              <a:rPr dirty="0"/>
              <a:t>Precedence</a:t>
            </a:r>
            <a:r>
              <a:rPr spc="-20" dirty="0"/>
              <a:t> </a:t>
            </a:r>
            <a:r>
              <a:rPr dirty="0"/>
              <a:t>of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243330"/>
            <a:ext cx="4236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Aliases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3987165"/>
            <a:ext cx="4669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Special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backslashed.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785" marR="5080" indent="106680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 Expressions: </a:t>
            </a:r>
            <a:r>
              <a:rPr spc="5" dirty="0"/>
              <a:t> </a:t>
            </a:r>
            <a:r>
              <a:rPr dirty="0"/>
              <a:t>backslashed</a:t>
            </a:r>
            <a:r>
              <a:rPr spc="-80" dirty="0"/>
              <a:t> </a:t>
            </a:r>
            <a:r>
              <a:rPr dirty="0"/>
              <a:t>characters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1690116"/>
            <a:ext cx="5672328" cy="1993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755" y="4495800"/>
            <a:ext cx="2836164" cy="17084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243330"/>
            <a:ext cx="6604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latin typeface="Times New Roman"/>
                <a:cs typeface="Times New Roman"/>
              </a:rPr>
              <a:t>We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English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article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6297" y="339597"/>
            <a:ext cx="5380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Regular</a:t>
            </a:r>
            <a:r>
              <a:rPr spc="-50" dirty="0"/>
              <a:t> </a:t>
            </a:r>
            <a:r>
              <a:rPr dirty="0"/>
              <a:t>Expressions:</a:t>
            </a:r>
            <a:r>
              <a:rPr spc="-35" dirty="0"/>
              <a:t> </a:t>
            </a:r>
            <a:r>
              <a:rPr dirty="0"/>
              <a:t>Example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1982470"/>
          <a:ext cx="8991600" cy="4033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/>
                <a:gridCol w="43434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Matches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pattern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miss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[tT]he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4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this pattern will still incorrectly return texts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embedded in other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words (e.g.,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1800" b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ology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[^a-zA-Z][tT]he[^a-zA-Z]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00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still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one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pattern: it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won’t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find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word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when it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begins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line.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(^|[^a-zA-Z])[tT]he([^a-zA-Z]|$)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075" marR="1060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avoid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specifying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 before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require either the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beginning-of-line or a non-alphabetic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character,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same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line: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91539"/>
            <a:ext cx="7978775" cy="31902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Char char="•"/>
              <a:tabLst>
                <a:tab pos="354965" algn="l"/>
                <a:tab pos="355600" algn="l"/>
                <a:tab pos="4708525" algn="l"/>
              </a:tabLst>
            </a:pPr>
            <a:r>
              <a:rPr sz="2000" spc="5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realized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	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finite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automaton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(FSA)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kinds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FSAs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Deterministic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Finite </a:t>
            </a:r>
            <a:r>
              <a:rPr sz="1800" spc="-5" dirty="0">
                <a:latin typeface="Times New Roman"/>
                <a:cs typeface="Times New Roman"/>
              </a:rPr>
              <a:t>state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Automatons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(DFAs)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Non-deterministic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Finite </a:t>
            </a:r>
            <a:r>
              <a:rPr sz="1800" spc="-5" dirty="0">
                <a:latin typeface="Times New Roman"/>
                <a:cs typeface="Times New Roman"/>
              </a:rPr>
              <a:t>state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Automatons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(NFAs)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Any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NFA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corresponding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DFA.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FSA (a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regular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language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789"/>
              </a:spcBef>
            </a:pPr>
            <a:r>
              <a:rPr sz="2000" i="1" dirty="0">
                <a:latin typeface="Times New Roman"/>
                <a:cs typeface="Times New Roman"/>
              </a:rPr>
              <a:t>Regular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Expressions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5657799"/>
            <a:ext cx="1686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Finite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Automata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575" y="5657799"/>
            <a:ext cx="2025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Regular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Languages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30220" y="339597"/>
            <a:ext cx="5073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Regular</a:t>
            </a:r>
            <a:r>
              <a:rPr spc="-50" dirty="0"/>
              <a:t> </a:t>
            </a:r>
            <a:r>
              <a:rPr dirty="0"/>
              <a:t>Expressions</a:t>
            </a:r>
            <a:r>
              <a:rPr spc="-15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dirty="0"/>
              <a:t>FSAs</a:t>
            </a:r>
          </a:p>
        </p:txBody>
      </p:sp>
      <p:sp>
        <p:nvSpPr>
          <p:cNvPr id="6" name="object 6"/>
          <p:cNvSpPr/>
          <p:nvPr/>
        </p:nvSpPr>
        <p:spPr>
          <a:xfrm>
            <a:off x="1167383" y="4343400"/>
            <a:ext cx="3235960" cy="1143000"/>
          </a:xfrm>
          <a:custGeom>
            <a:avLst/>
            <a:gdLst/>
            <a:ahLst/>
            <a:cxnLst/>
            <a:rect l="l" t="t" r="r" b="b"/>
            <a:pathLst>
              <a:path w="3235960" h="1143000">
                <a:moveTo>
                  <a:pt x="1687067" y="0"/>
                </a:moveTo>
                <a:lnTo>
                  <a:pt x="3235452" y="1143000"/>
                </a:lnTo>
              </a:path>
              <a:path w="3235960" h="1143000">
                <a:moveTo>
                  <a:pt x="1687067" y="0"/>
                </a:moveTo>
                <a:lnTo>
                  <a:pt x="0" y="1143000"/>
                </a:lnTo>
              </a:path>
              <a:path w="3235960" h="1143000">
                <a:moveTo>
                  <a:pt x="0" y="1143000"/>
                </a:moveTo>
                <a:lnTo>
                  <a:pt x="3235452" y="1143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3987165"/>
            <a:ext cx="917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DFA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0282" y="3987165"/>
            <a:ext cx="590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</a:t>
            </a:r>
            <a:r>
              <a:rPr sz="1950" spc="15" baseline="25641" dirty="0">
                <a:latin typeface="Times New Roman"/>
                <a:cs typeface="Times New Roman"/>
              </a:rPr>
              <a:t>+</a:t>
            </a:r>
            <a:endParaRPr sz="1950" baseline="2564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028" y="3987165"/>
            <a:ext cx="1937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NFA: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a*(a|b)b*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6280" y="339597"/>
            <a:ext cx="7162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Regular</a:t>
            </a:r>
            <a:r>
              <a:rPr spc="-30" dirty="0"/>
              <a:t> </a:t>
            </a:r>
            <a:r>
              <a:rPr dirty="0"/>
              <a:t>Expressions:</a:t>
            </a:r>
            <a:r>
              <a:rPr spc="-15" dirty="0"/>
              <a:t> </a:t>
            </a:r>
            <a:r>
              <a:rPr dirty="0"/>
              <a:t>A DFA</a:t>
            </a:r>
            <a:r>
              <a:rPr spc="-2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NFA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516" y="2103120"/>
            <a:ext cx="2194560" cy="1767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879" y="2621279"/>
            <a:ext cx="2270759" cy="9906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182979"/>
            <a:ext cx="8014970" cy="23425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Operations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FSAs: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concatenation,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closure,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Properties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languages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closed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concatenation,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union,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disjunction,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intersection,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difference,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complementation,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reversal,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closure.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Equivalent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finite-state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automata.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4277" y="339597"/>
            <a:ext cx="7221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Regular</a:t>
            </a:r>
            <a:r>
              <a:rPr spc="-40" dirty="0"/>
              <a:t> </a:t>
            </a:r>
            <a:r>
              <a:rPr dirty="0"/>
              <a:t>Expressions:</a:t>
            </a:r>
            <a:r>
              <a:rPr spc="-20" dirty="0"/>
              <a:t> </a:t>
            </a:r>
            <a:r>
              <a:rPr dirty="0"/>
              <a:t>Regular</a:t>
            </a:r>
            <a:r>
              <a:rPr spc="-25" dirty="0"/>
              <a:t> </a:t>
            </a:r>
            <a:r>
              <a:rPr dirty="0"/>
              <a:t>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47040" y="1244853"/>
            <a:ext cx="2960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67665" algn="l"/>
                <a:tab pos="368300" algn="l"/>
                <a:tab pos="1256665" algn="l"/>
              </a:tabLst>
            </a:pPr>
            <a:r>
              <a:rPr sz="2000" dirty="0">
                <a:latin typeface="Times New Roman"/>
                <a:cs typeface="Times New Roman"/>
              </a:rPr>
              <a:t>FSA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	Q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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q</a:t>
            </a:r>
            <a:r>
              <a:rPr sz="1950" spc="15" baseline="-21367" dirty="0">
                <a:latin typeface="Times New Roman"/>
                <a:cs typeface="Times New Roman"/>
              </a:rPr>
              <a:t>0</a:t>
            </a:r>
            <a:r>
              <a:rPr sz="1950" spc="240" baseline="-213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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340" y="2004796"/>
            <a:ext cx="5810250" cy="231521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310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Times New Roman"/>
                <a:cs typeface="Times New Roman"/>
              </a:rPr>
              <a:t>Q: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finite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states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q</a:t>
            </a:r>
            <a:r>
              <a:rPr sz="1950" spc="15" baseline="-21367" dirty="0">
                <a:latin typeface="Times New Roman"/>
                <a:cs typeface="Times New Roman"/>
              </a:rPr>
              <a:t>0</a:t>
            </a:r>
            <a:r>
              <a:rPr sz="2000" spc="1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q</a:t>
            </a:r>
            <a:r>
              <a:rPr sz="1950" spc="15" baseline="-21367" dirty="0">
                <a:latin typeface="Times New Roman"/>
                <a:cs typeface="Times New Roman"/>
              </a:rPr>
              <a:t>N</a:t>
            </a:r>
            <a:endParaRPr sz="1950" baseline="-21367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121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Symbol"/>
                <a:cs typeface="Symbol"/>
              </a:rPr>
              <a:t>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finite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alphabet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symbols</a:t>
            </a:r>
            <a:endParaRPr sz="20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1190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endParaRPr sz="20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80365" algn="l"/>
                <a:tab pos="381000" algn="l"/>
                <a:tab pos="3695700" algn="l"/>
              </a:tabLst>
            </a:pPr>
            <a:r>
              <a:rPr sz="2000" dirty="0">
                <a:latin typeface="Times New Roman"/>
                <a:cs typeface="Times New Roman"/>
              </a:rPr>
              <a:t>F: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	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--</a:t>
            </a:r>
            <a:r>
              <a:rPr sz="2000" spc="4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subset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121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Symbol"/>
                <a:cs typeface="Symbol"/>
              </a:rPr>
              <a:t></a:t>
            </a:r>
            <a:r>
              <a:rPr sz="2000" dirty="0">
                <a:latin typeface="Times New Roman"/>
                <a:cs typeface="Times New Roman"/>
              </a:rPr>
              <a:t>(q,i):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transition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6233" y="3529965"/>
            <a:ext cx="992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z="2000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NFAs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391402"/>
            <a:ext cx="6932930" cy="14401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DFA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exactly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 arc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leaving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state</a:t>
            </a:r>
            <a:r>
              <a:rPr sz="1800" dirty="0">
                <a:latin typeface="Times New Roman"/>
                <a:cs typeface="Times New Roman"/>
              </a:rPr>
              <a:t> q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a.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empty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20000"/>
              </a:lnSpc>
              <a:spcBef>
                <a:spcPts val="77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NFA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There</a:t>
            </a:r>
            <a:r>
              <a:rPr sz="18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more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than</a:t>
            </a:r>
            <a:r>
              <a:rPr sz="18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one arc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leaving</a:t>
            </a:r>
            <a:r>
              <a:rPr sz="18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state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q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with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symbol</a:t>
            </a:r>
            <a:r>
              <a:rPr sz="18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a. </a:t>
            </a:r>
            <a:r>
              <a:rPr sz="1800" spc="-4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There</a:t>
            </a:r>
            <a:r>
              <a:rPr sz="18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be arcs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with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empty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06089" y="95199"/>
            <a:ext cx="41255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64795">
              <a:lnSpc>
                <a:spcPct val="100000"/>
              </a:lnSpc>
              <a:spcBef>
                <a:spcPts val="105"/>
              </a:spcBef>
            </a:pPr>
            <a:r>
              <a:rPr dirty="0"/>
              <a:t>Formal Definition of </a:t>
            </a:r>
            <a:r>
              <a:rPr spc="5" dirty="0"/>
              <a:t> </a:t>
            </a:r>
            <a:r>
              <a:rPr dirty="0"/>
              <a:t>Finite-State</a:t>
            </a:r>
            <a:r>
              <a:rPr spc="-95" dirty="0"/>
              <a:t> </a:t>
            </a:r>
            <a:r>
              <a:rPr dirty="0"/>
              <a:t>Automaton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2595752"/>
            <a:ext cx="7619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mtClean="0">
                <a:solidFill>
                  <a:srgbClr val="FF0000"/>
                </a:solidFill>
              </a:rPr>
              <a:t>Regular</a:t>
            </a:r>
            <a:r>
              <a:rPr spc="-10" smtClean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46" y="339597"/>
            <a:ext cx="3606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Regular</a:t>
            </a:r>
            <a:r>
              <a:rPr spc="-85" dirty="0"/>
              <a:t> </a:t>
            </a:r>
            <a:r>
              <a:rPr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181230"/>
            <a:ext cx="9093200" cy="49237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Regular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Expression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(RE)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pattern.</a:t>
            </a:r>
            <a:endParaRPr sz="200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94385" algn="l"/>
                <a:tab pos="79502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NLP,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can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dirty="0">
                <a:latin typeface="Times New Roman"/>
                <a:cs typeface="Times New Roman"/>
              </a:rPr>
              <a:t> REs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find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certain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patterns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text.</a:t>
            </a:r>
            <a:endParaRPr sz="18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119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algebraic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 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languages.</a:t>
            </a:r>
            <a:endParaRPr sz="200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94385" algn="l"/>
                <a:tab pos="795020" algn="l"/>
              </a:tabLst>
            </a:pPr>
            <a:r>
              <a:rPr sz="1800" dirty="0">
                <a:latin typeface="Times New Roman"/>
                <a:cs typeface="Times New Roman"/>
              </a:rPr>
              <a:t>Regular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Expressions </a:t>
            </a:r>
            <a:r>
              <a:rPr sz="1800" dirty="0">
                <a:latin typeface="Times New Roman"/>
                <a:cs typeface="Times New Roman"/>
              </a:rPr>
              <a:t>describe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exactly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languages.</a:t>
            </a:r>
            <a:endParaRPr sz="18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119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A regular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simpler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rules).</a:t>
            </a:r>
            <a:endParaRPr sz="20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121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Simple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alphabet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</a:t>
            </a:r>
            <a:endParaRPr sz="2000">
              <a:latin typeface="Symbol"/>
              <a:cs typeface="Symbol"/>
            </a:endParaRPr>
          </a:p>
          <a:p>
            <a:pPr marL="794385" lvl="1" indent="-287020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94385" algn="l"/>
                <a:tab pos="795020" algn="l"/>
              </a:tabLst>
            </a:pPr>
            <a:r>
              <a:rPr sz="2000" dirty="0">
                <a:latin typeface="Symbol"/>
                <a:cs typeface="Symbol"/>
              </a:rPr>
              <a:t>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endParaRPr sz="200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94385" algn="l"/>
                <a:tab pos="79502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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</a:t>
            </a:r>
            <a:r>
              <a:rPr sz="2000" b="1" spc="5" dirty="0">
                <a:latin typeface="Times New Roman"/>
                <a:cs typeface="Times New Roman"/>
              </a:rPr>
              <a:t>,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endParaRPr sz="200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470"/>
              </a:spcBef>
              <a:buFont typeface="Times New Roman"/>
              <a:buChar char="–"/>
              <a:tabLst>
                <a:tab pos="794385" algn="l"/>
                <a:tab pos="795020" algn="l"/>
              </a:tabLst>
            </a:pPr>
            <a:r>
              <a:rPr sz="2000" b="1" dirty="0">
                <a:latin typeface="Times New Roman"/>
                <a:cs typeface="Times New Roman"/>
              </a:rPr>
              <a:t>or : 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1950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1950" b="1" spc="7" baseline="-21367" dirty="0">
                <a:latin typeface="Times New Roman"/>
                <a:cs typeface="Times New Roman"/>
              </a:rPr>
              <a:t>1</a:t>
            </a:r>
            <a:r>
              <a:rPr sz="1950" b="1" spc="15" baseline="-21367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|</a:t>
            </a:r>
            <a:r>
              <a:rPr sz="2000" b="1" spc="5" dirty="0">
                <a:latin typeface="Times New Roman"/>
                <a:cs typeface="Times New Roman"/>
              </a:rPr>
              <a:t> E</a:t>
            </a:r>
            <a:r>
              <a:rPr sz="1950" b="1" spc="7" baseline="-21367" dirty="0">
                <a:latin typeface="Times New Roman"/>
                <a:cs typeface="Times New Roman"/>
              </a:rPr>
              <a:t>2</a:t>
            </a:r>
            <a:r>
              <a:rPr sz="1950" b="1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regular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endParaRPr sz="200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94385" algn="l"/>
                <a:tab pos="795020" algn="l"/>
              </a:tabLst>
            </a:pPr>
            <a:r>
              <a:rPr sz="2000" b="1" dirty="0">
                <a:latin typeface="Times New Roman"/>
                <a:cs typeface="Times New Roman"/>
              </a:rPr>
              <a:t>concatenation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 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r>
              <a:rPr sz="1950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r>
              <a:rPr sz="1950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1950" b="1" spc="7" baseline="-21367" dirty="0">
                <a:latin typeface="Times New Roman"/>
                <a:cs typeface="Times New Roman"/>
              </a:rPr>
              <a:t>1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1950" b="1" spc="7" baseline="-21367" dirty="0">
                <a:latin typeface="Times New Roman"/>
                <a:cs typeface="Times New Roman"/>
              </a:rPr>
              <a:t>2</a:t>
            </a:r>
            <a:r>
              <a:rPr sz="1950" b="1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regular</a:t>
            </a:r>
            <a:endParaRPr sz="2000">
              <a:latin typeface="Times New Roman"/>
              <a:cs typeface="Times New Roman"/>
            </a:endParaRPr>
          </a:p>
          <a:p>
            <a:pPr marL="7943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expression</a:t>
            </a:r>
            <a:endParaRPr sz="200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94385" algn="l"/>
                <a:tab pos="795020" algn="l"/>
              </a:tabLst>
            </a:pPr>
            <a:r>
              <a:rPr sz="2000" b="1" dirty="0">
                <a:latin typeface="Times New Roman"/>
                <a:cs typeface="Times New Roman"/>
              </a:rPr>
              <a:t>Kleene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Closure: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regular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1950" b="1" spc="7" baseline="25641" dirty="0">
                <a:latin typeface="Times New Roman"/>
                <a:cs typeface="Times New Roman"/>
              </a:rPr>
              <a:t>*</a:t>
            </a:r>
            <a:r>
              <a:rPr sz="1950" b="1" spc="284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endParaRPr sz="200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94385" algn="l"/>
                <a:tab pos="795020" algn="l"/>
              </a:tabLst>
            </a:pPr>
            <a:r>
              <a:rPr sz="2000" b="1" dirty="0">
                <a:latin typeface="Times New Roman"/>
                <a:cs typeface="Times New Roman"/>
              </a:rPr>
              <a:t>Positive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Closure: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 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1950" b="1" spc="7" baseline="25641" dirty="0">
                <a:latin typeface="Times New Roman"/>
                <a:cs typeface="Times New Roman"/>
              </a:rPr>
              <a:t>+</a:t>
            </a:r>
            <a:r>
              <a:rPr sz="1950" b="1" spc="277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181230"/>
            <a:ext cx="8384540" cy="38144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-5" dirty="0">
                <a:latin typeface="Times New Roman"/>
                <a:cs typeface="Times New Roman"/>
              </a:rPr>
              <a:t> can</a:t>
            </a:r>
            <a:r>
              <a:rPr sz="2000" dirty="0">
                <a:latin typeface="Times New Roman"/>
                <a:cs typeface="Times New Roman"/>
              </a:rPr>
              <a:t> we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strings?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woodchuck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woodchucks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Woodchuck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Woodchucks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simplest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kind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regular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expression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characters.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expression </a:t>
            </a:r>
            <a:r>
              <a:rPr sz="1800" b="1" dirty="0">
                <a:latin typeface="Times New Roman"/>
                <a:cs typeface="Times New Roman"/>
              </a:rPr>
              <a:t>b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5" dirty="0">
                <a:latin typeface="Times New Roman"/>
                <a:cs typeface="Times New Roman"/>
              </a:rPr>
              <a:t>match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“b”.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 regular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bc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match</a:t>
            </a:r>
            <a:r>
              <a:rPr sz="1800" dirty="0">
                <a:latin typeface="Times New Roman"/>
                <a:cs typeface="Times New Roman"/>
              </a:rPr>
              <a:t> with the string “bc”.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 regular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woodchuck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match</a:t>
            </a:r>
            <a:r>
              <a:rPr sz="1800" dirty="0">
                <a:latin typeface="Times New Roman"/>
                <a:cs typeface="Times New Roman"/>
              </a:rPr>
              <a:t> with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 </a:t>
            </a:r>
            <a:r>
              <a:rPr sz="1800" spc="-5" dirty="0">
                <a:latin typeface="Times New Roman"/>
                <a:cs typeface="Times New Roman"/>
              </a:rPr>
              <a:t>“woodchuck”.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 regular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woodchucks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 match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“woodchucks”.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woodchuck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string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“Woodchuck”.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9515" marR="5080" indent="-2232025">
              <a:lnSpc>
                <a:spcPct val="100000"/>
              </a:lnSpc>
              <a:spcBef>
                <a:spcPts val="105"/>
              </a:spcBef>
            </a:pPr>
            <a:r>
              <a:rPr dirty="0"/>
              <a:t>Searching</a:t>
            </a:r>
            <a:r>
              <a:rPr spc="-40" dirty="0"/>
              <a:t> </a:t>
            </a:r>
            <a:r>
              <a:rPr dirty="0"/>
              <a:t>Strings</a:t>
            </a:r>
            <a:r>
              <a:rPr spc="-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Regular</a:t>
            </a:r>
            <a:r>
              <a:rPr spc="-20" dirty="0"/>
              <a:t> </a:t>
            </a:r>
            <a:r>
              <a:rPr dirty="0"/>
              <a:t>Expressions </a:t>
            </a:r>
            <a:r>
              <a:rPr spc="-785" dirty="0"/>
              <a:t> </a:t>
            </a:r>
            <a:r>
              <a:rPr dirty="0"/>
              <a:t>(</a:t>
            </a:r>
            <a:r>
              <a:rPr sz="2400" i="1" dirty="0">
                <a:latin typeface="Times New Roman"/>
                <a:cs typeface="Times New Roman"/>
              </a:rPr>
              <a:t>using</a:t>
            </a:r>
            <a:r>
              <a:rPr sz="2400" i="1" spc="-5" dirty="0">
                <a:latin typeface="Times New Roman"/>
                <a:cs typeface="Times New Roman"/>
              </a:rPr>
              <a:t> Python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style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REs</a:t>
            </a:r>
            <a:r>
              <a:rPr spc="-5" dirty="0"/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243330"/>
            <a:ext cx="91821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Disjunction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Characters: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string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characters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inside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braces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[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]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disjunction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match.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regular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[wW]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matches</a:t>
            </a:r>
            <a:r>
              <a:rPr sz="2000" dirty="0">
                <a:latin typeface="Times New Roman"/>
                <a:cs typeface="Times New Roman"/>
              </a:rPr>
              <a:t> patterns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either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 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3834765"/>
            <a:ext cx="88715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Ranges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[]: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well-defined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characters,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dash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(-)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brackets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range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2595" marR="5080" indent="-650875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45" dirty="0"/>
              <a:t> </a:t>
            </a:r>
            <a:r>
              <a:rPr dirty="0"/>
              <a:t>Expressions:</a:t>
            </a:r>
            <a:r>
              <a:rPr spc="-40" dirty="0"/>
              <a:t> </a:t>
            </a:r>
            <a:r>
              <a:rPr dirty="0"/>
              <a:t>Disjunctions </a:t>
            </a:r>
            <a:r>
              <a:rPr spc="-785" dirty="0"/>
              <a:t> </a:t>
            </a:r>
            <a:r>
              <a:rPr dirty="0"/>
              <a:t>disjunction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characters</a:t>
            </a:r>
            <a:r>
              <a:rPr spc="-30" dirty="0"/>
              <a:t> </a:t>
            </a:r>
            <a:r>
              <a:rPr dirty="0"/>
              <a:t>[]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8050" y="2508250"/>
          <a:ext cx="66040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0"/>
                <a:gridCol w="3302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Matches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[wW]oodchuck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Woodchuck,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woodchuck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[1234567890]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digit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6076" y="4641850"/>
          <a:ext cx="66040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0"/>
                <a:gridCol w="3302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Matches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[A-Z]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upper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letter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[a-z]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lower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[0-9]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dig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181230"/>
            <a:ext cx="8974455" cy="16014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Negations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[]: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 square braces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specify </a:t>
            </a:r>
            <a:r>
              <a:rPr sz="1800" dirty="0">
                <a:latin typeface="Times New Roman"/>
                <a:cs typeface="Times New Roman"/>
              </a:rPr>
              <a:t>what a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dirty="0">
                <a:latin typeface="Times New Roman"/>
                <a:cs typeface="Times New Roman"/>
              </a:rPr>
              <a:t> character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^.</a:t>
            </a:r>
            <a:endParaRPr sz="1800">
              <a:latin typeface="Times New Roman"/>
              <a:cs typeface="Times New Roman"/>
            </a:endParaRPr>
          </a:p>
          <a:p>
            <a:pPr marL="756285" marR="54292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If the caret </a:t>
            </a:r>
            <a:r>
              <a:rPr sz="1800" spc="-5" dirty="0">
                <a:latin typeface="Times New Roman"/>
                <a:cs typeface="Times New Roman"/>
              </a:rPr>
              <a:t>^ is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dirty="0">
                <a:latin typeface="Times New Roman"/>
                <a:cs typeface="Times New Roman"/>
              </a:rPr>
              <a:t>symbol after the open </a:t>
            </a:r>
            <a:r>
              <a:rPr sz="1800" spc="-5" dirty="0">
                <a:latin typeface="Times New Roman"/>
                <a:cs typeface="Times New Roman"/>
              </a:rPr>
              <a:t>square </a:t>
            </a:r>
            <a:r>
              <a:rPr sz="1800" dirty="0">
                <a:latin typeface="Times New Roman"/>
                <a:cs typeface="Times New Roman"/>
              </a:rPr>
              <a:t>brace [, the resulting pattern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negated.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2260" marR="5080" indent="-1730375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70" dirty="0"/>
              <a:t> </a:t>
            </a:r>
            <a:r>
              <a:rPr dirty="0"/>
              <a:t>Expressions:Disjunctions </a:t>
            </a:r>
            <a:r>
              <a:rPr spc="-785" dirty="0"/>
              <a:t> </a:t>
            </a:r>
            <a:r>
              <a:rPr dirty="0"/>
              <a:t>Negations</a:t>
            </a:r>
            <a:r>
              <a:rPr spc="-55" dirty="0"/>
              <a:t> </a:t>
            </a:r>
            <a:r>
              <a:rPr dirty="0"/>
              <a:t>in []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9650" y="3194050"/>
          <a:ext cx="6604000" cy="2225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0"/>
                <a:gridCol w="3302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Matches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[^A-Z]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upper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letter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[^a-z]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lower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letter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[^Ss]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Nei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‘S’</a:t>
                      </a: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‘s’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[^e^]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Neither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^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a^b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pattern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a^b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34340" y="1700225"/>
            <a:ext cx="7675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1950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r>
              <a:rPr sz="1950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1950" b="1" spc="7" baseline="-21367" dirty="0">
                <a:latin typeface="Times New Roman"/>
                <a:cs typeface="Times New Roman"/>
              </a:rPr>
              <a:t>1</a:t>
            </a:r>
            <a:r>
              <a:rPr sz="1950" b="1" spc="22" baseline="-21367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|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1950" b="1" spc="7" baseline="-21367" dirty="0">
                <a:latin typeface="Times New Roman"/>
                <a:cs typeface="Times New Roman"/>
              </a:rPr>
              <a:t>2</a:t>
            </a:r>
            <a:r>
              <a:rPr sz="1950" b="1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regular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6989" y="95199"/>
            <a:ext cx="65004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3840">
              <a:lnSpc>
                <a:spcPct val="100000"/>
              </a:lnSpc>
              <a:spcBef>
                <a:spcPts val="105"/>
              </a:spcBef>
              <a:tabLst>
                <a:tab pos="4525010" algn="l"/>
              </a:tabLst>
            </a:pPr>
            <a:r>
              <a:rPr dirty="0"/>
              <a:t>Regular Expressions: Disjunctions </a:t>
            </a:r>
            <a:r>
              <a:rPr spc="5" dirty="0"/>
              <a:t> </a:t>
            </a:r>
            <a:r>
              <a:rPr dirty="0"/>
              <a:t>or</a:t>
            </a:r>
            <a:r>
              <a:rPr spc="15" dirty="0"/>
              <a:t> </a:t>
            </a:r>
            <a:r>
              <a:rPr dirty="0"/>
              <a:t>(disjunction)</a:t>
            </a:r>
            <a:r>
              <a:rPr spc="-45" dirty="0"/>
              <a:t> </a:t>
            </a:r>
            <a:r>
              <a:rPr dirty="0"/>
              <a:t>operator	|</a:t>
            </a:r>
            <a:r>
              <a:rPr spc="-40" dirty="0"/>
              <a:t> </a:t>
            </a:r>
            <a:r>
              <a:rPr sz="2400" spc="-5" dirty="0"/>
              <a:t>(pipe</a:t>
            </a:r>
            <a:r>
              <a:rPr sz="2400" spc="-30" dirty="0"/>
              <a:t> </a:t>
            </a:r>
            <a:r>
              <a:rPr sz="2400" dirty="0"/>
              <a:t>symbol)</a:t>
            </a:r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279650"/>
          <a:ext cx="7620000" cy="2123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Matches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woodchuck|groundhog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woodchuck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groundhog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a|b|c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[gG]roundhog|[Ww]oodchuck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woodchuck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Woodchuck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groundhog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Groundhog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fl(y|ies)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fly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flies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243330"/>
            <a:ext cx="918210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Kleene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*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(closure)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operator: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Kleene star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dirty="0">
                <a:latin typeface="Times New Roman"/>
                <a:cs typeface="Times New Roman"/>
              </a:rPr>
              <a:t> “zero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dirty="0">
                <a:latin typeface="Times New Roman"/>
                <a:cs typeface="Times New Roman"/>
              </a:rPr>
              <a:t> occurrences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immediately</a:t>
            </a:r>
            <a:r>
              <a:rPr sz="2000" dirty="0">
                <a:latin typeface="Times New Roman"/>
                <a:cs typeface="Times New Roman"/>
              </a:rPr>
              <a:t> previous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expression.</a:t>
            </a:r>
            <a:endParaRPr sz="2000">
              <a:latin typeface="Times New Roman"/>
              <a:cs typeface="Times New Roman"/>
            </a:endParaRPr>
          </a:p>
          <a:p>
            <a:pPr marL="355600" marR="1029969" indent="-342900">
              <a:lnSpc>
                <a:spcPct val="100000"/>
              </a:lnSpc>
              <a:spcBef>
                <a:spcPts val="12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Kleene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+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(positive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closure)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operator: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Kleene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dirty="0">
                <a:latin typeface="Times New Roman"/>
                <a:cs typeface="Times New Roman"/>
              </a:rPr>
              <a:t> “one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occurrences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immediately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preceding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1375" marR="5080" indent="-1586865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25" dirty="0"/>
              <a:t> </a:t>
            </a:r>
            <a:r>
              <a:rPr dirty="0"/>
              <a:t>Expressions:</a:t>
            </a:r>
            <a:r>
              <a:rPr spc="-10" dirty="0"/>
              <a:t> </a:t>
            </a:r>
            <a:r>
              <a:rPr dirty="0"/>
              <a:t>Closure</a:t>
            </a:r>
            <a:r>
              <a:rPr spc="-15" dirty="0"/>
              <a:t> </a:t>
            </a:r>
            <a:r>
              <a:rPr dirty="0"/>
              <a:t>Operators </a:t>
            </a:r>
            <a:r>
              <a:rPr spc="-785" dirty="0"/>
              <a:t> </a:t>
            </a:r>
            <a:r>
              <a:rPr dirty="0"/>
              <a:t>Kleene</a:t>
            </a:r>
            <a:r>
              <a:rPr spc="-30" dirty="0"/>
              <a:t> </a:t>
            </a:r>
            <a:r>
              <a:rPr dirty="0"/>
              <a:t>*</a:t>
            </a:r>
            <a:r>
              <a:rPr spc="-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Kleene</a:t>
            </a:r>
            <a:r>
              <a:rPr spc="-30" dirty="0"/>
              <a:t> </a:t>
            </a:r>
            <a:r>
              <a:rPr dirty="0"/>
              <a:t>+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965450"/>
          <a:ext cx="7620000" cy="2225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Matches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ba*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b,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ba,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baa,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baaa,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ba+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ba,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baa,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baaa,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(ba)*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5" dirty="0">
                          <a:latin typeface="Symbol"/>
                          <a:cs typeface="Symbol"/>
                        </a:rPr>
                        <a:t>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baba,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bababa,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(ba)+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ba,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baba,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bababa,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(b|a)+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bb, ba,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aa,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ab,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092025"/>
            <a:ext cx="892746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{m,n}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match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repetitions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preceding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{m}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exactly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matched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question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mark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? </a:t>
            </a:r>
            <a:r>
              <a:rPr sz="2000" spc="-5" dirty="0">
                <a:latin typeface="Times New Roman"/>
                <a:cs typeface="Times New Roman"/>
              </a:rPr>
              <a:t>marks </a:t>
            </a:r>
            <a:r>
              <a:rPr sz="2000" b="1" spc="-5" dirty="0">
                <a:latin typeface="Times New Roman"/>
                <a:cs typeface="Times New Roman"/>
              </a:rPr>
              <a:t>optionality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previous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expression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4901946"/>
            <a:ext cx="88360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wildcard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000" spc="-5" dirty="0">
                <a:latin typeface="Times New Roman"/>
                <a:cs typeface="Times New Roman"/>
              </a:rPr>
              <a:t>matches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(except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carriage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7464" y="339597"/>
            <a:ext cx="497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2554" algn="l"/>
                <a:tab pos="4457065" algn="l"/>
                <a:tab pos="4762500" algn="l"/>
              </a:tabLst>
            </a:pPr>
            <a:r>
              <a:rPr dirty="0"/>
              <a:t>R</a:t>
            </a:r>
            <a:r>
              <a:rPr spc="5" dirty="0"/>
              <a:t>e</a:t>
            </a:r>
            <a:r>
              <a:rPr dirty="0"/>
              <a:t>gul</a:t>
            </a:r>
            <a:r>
              <a:rPr spc="5" dirty="0"/>
              <a:t>a</a:t>
            </a:r>
            <a:r>
              <a:rPr dirty="0"/>
              <a:t>r</a:t>
            </a:r>
            <a:r>
              <a:rPr spc="-25" dirty="0"/>
              <a:t> </a:t>
            </a:r>
            <a:r>
              <a:rPr dirty="0"/>
              <a:t>E</a:t>
            </a:r>
            <a:r>
              <a:rPr spc="5" dirty="0"/>
              <a:t>x</a:t>
            </a:r>
            <a:r>
              <a:rPr dirty="0"/>
              <a:t>pr</a:t>
            </a:r>
            <a:r>
              <a:rPr spc="5" dirty="0"/>
              <a:t>e</a:t>
            </a:r>
            <a:r>
              <a:rPr dirty="0"/>
              <a:t>ssi</a:t>
            </a:r>
            <a:r>
              <a:rPr spc="10" dirty="0"/>
              <a:t>o</a:t>
            </a:r>
            <a:r>
              <a:rPr dirty="0"/>
              <a:t>n</a:t>
            </a:r>
            <a:r>
              <a:rPr spc="-25" dirty="0"/>
              <a:t>s</a:t>
            </a:r>
            <a:r>
              <a:rPr dirty="0"/>
              <a:t>:	</a:t>
            </a:r>
            <a:r>
              <a:rPr spc="-5" dirty="0">
                <a:solidFill>
                  <a:srgbClr val="FF0000"/>
                </a:solidFill>
              </a:rPr>
              <a:t>{</a:t>
            </a:r>
            <a:r>
              <a:rPr dirty="0">
                <a:solidFill>
                  <a:srgbClr val="FF0000"/>
                </a:solidFill>
              </a:rPr>
              <a:t>}	.	?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3930" y="2736850"/>
          <a:ext cx="7620000" cy="1849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Matches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woodchucks?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woodchuck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woodchucks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colou?r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color</a:t>
                      </a:r>
                      <a:r>
                        <a:rPr sz="18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colour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(a|b)?c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ac,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bc,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(ba){2,3}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baba,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bababa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3930" y="5287009"/>
          <a:ext cx="7620000" cy="110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Matches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beg.n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begin,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begun,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begxn,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a.*b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ends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C2CB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1232</Words>
  <Application>Microsoft Office PowerPoint</Application>
  <PresentationFormat>A4 Paper (210x297 mm)</PresentationFormat>
  <Paragraphs>226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Word and Phonetics</vt:lpstr>
      <vt:lpstr>Regular Expressions</vt:lpstr>
      <vt:lpstr>Regular Expressions</vt:lpstr>
      <vt:lpstr>Searching Strings with Regular Expressions  (using Python style REs)</vt:lpstr>
      <vt:lpstr>Regular Expressions: Disjunctions  disjunction of characters []</vt:lpstr>
      <vt:lpstr>Regular Expressions:Disjunctions  Negations in []</vt:lpstr>
      <vt:lpstr>Regular Expressions: Disjunctions  or (disjunction) operator | (pipe symbol)</vt:lpstr>
      <vt:lpstr>Regular Expressions: Closure Operators  Kleene * and Kleene +</vt:lpstr>
      <vt:lpstr>Regular Expressions: {} . ?</vt:lpstr>
      <vt:lpstr>Regular Expressions: Anchors ^ $</vt:lpstr>
      <vt:lpstr>Regular Expressions: Precedence of Operators</vt:lpstr>
      <vt:lpstr>Regular Expressions:  backslashed characters</vt:lpstr>
      <vt:lpstr>Regular Expressions: Example</vt:lpstr>
      <vt:lpstr>Regular Expressions &amp; FSAs</vt:lpstr>
      <vt:lpstr>Regular Expressions: A DFA and A NFA</vt:lpstr>
      <vt:lpstr>Regular Expressions: Regular Languages</vt:lpstr>
      <vt:lpstr>Formal Definition of  Finite-State Automaton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Compiler Design</dc:title>
  <dc:creator>Ilyas Cicekli</dc:creator>
  <cp:lastModifiedBy>dell</cp:lastModifiedBy>
  <cp:revision>3</cp:revision>
  <dcterms:created xsi:type="dcterms:W3CDTF">2023-09-20T04:14:39Z</dcterms:created>
  <dcterms:modified xsi:type="dcterms:W3CDTF">2023-09-20T05:36:21Z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2023-09-20T00:00:00Z</vt:filetime>
  </property>
</Properties>
</file>