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F48E-0975-4E5A-B796-4ADC6443E0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8586BE-F3FA-49D3-B3CE-ADD63EC076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8D2239-A55F-4BCE-BF4C-5A1BF4AA88D9}"/>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5" name="Footer Placeholder 4">
            <a:extLst>
              <a:ext uri="{FF2B5EF4-FFF2-40B4-BE49-F238E27FC236}">
                <a16:creationId xmlns:a16="http://schemas.microsoft.com/office/drawing/2014/main" id="{9F7285F8-F846-4770-94E7-059B778D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12DED-2CB0-4476-A716-FFA79D145F31}"/>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959883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BD6CE-C690-4FC8-ACA3-D5BD192AC1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C04FBC-15F4-4242-B5FD-29EB8EDE9E7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5F38C-6105-4F5D-9D65-058074D0BEC8}"/>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5" name="Footer Placeholder 4">
            <a:extLst>
              <a:ext uri="{FF2B5EF4-FFF2-40B4-BE49-F238E27FC236}">
                <a16:creationId xmlns:a16="http://schemas.microsoft.com/office/drawing/2014/main" id="{851D62CF-7851-4F12-BF29-E93F7C6D3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51C05-5937-4CA7-B4A2-C0893D9D4BB4}"/>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276810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DB7EF9-14CA-40F2-9470-D6E41A104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6DBC3F-7887-4DFE-82E4-F3B682DC5D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3E24A-FB5A-49C4-9E8F-4BA1E569B9D6}"/>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5" name="Footer Placeholder 4">
            <a:extLst>
              <a:ext uri="{FF2B5EF4-FFF2-40B4-BE49-F238E27FC236}">
                <a16:creationId xmlns:a16="http://schemas.microsoft.com/office/drawing/2014/main" id="{0FC0815D-7B0B-4414-9949-7FE2523A4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0A388-1853-40E2-A5FE-9F71BEFB2195}"/>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2731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43E1-7FD4-46C0-857C-C46F49EBF4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38A19C-FEA4-40E9-9EFD-5AD4185B7D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59ED3-61BE-4199-8053-BF53529F82EC}"/>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5" name="Footer Placeholder 4">
            <a:extLst>
              <a:ext uri="{FF2B5EF4-FFF2-40B4-BE49-F238E27FC236}">
                <a16:creationId xmlns:a16="http://schemas.microsoft.com/office/drawing/2014/main" id="{907C3484-53C2-45F6-939B-DD36580B1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8CF24-5C8A-498C-B4F8-FB54D47A5519}"/>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340840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A2FF-D7D0-45CC-989A-95A3BCFD2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6C0C9B-B3AF-460A-B4C7-378135578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170DF4-AA62-4533-9BE5-065DB21CACB5}"/>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5" name="Footer Placeholder 4">
            <a:extLst>
              <a:ext uri="{FF2B5EF4-FFF2-40B4-BE49-F238E27FC236}">
                <a16:creationId xmlns:a16="http://schemas.microsoft.com/office/drawing/2014/main" id="{16A30668-75E1-49CB-B7EC-14A4A9DB4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F2966-2051-4FF5-9A6B-F84A8A111979}"/>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3902706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0973-9D5E-4105-A1F7-97B2C51202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1B232-6DBC-4271-AE53-DAA9D21924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7F4FEB-2562-495C-B99A-13B960B3F4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9DFF5-E16D-41F4-908D-504D66C698B1}"/>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6" name="Footer Placeholder 5">
            <a:extLst>
              <a:ext uri="{FF2B5EF4-FFF2-40B4-BE49-F238E27FC236}">
                <a16:creationId xmlns:a16="http://schemas.microsoft.com/office/drawing/2014/main" id="{EB0584DB-61F0-4238-BBD1-DB4B3278D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291E1-6C6B-48D5-9B3E-E946A193911F}"/>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337276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787C-41E8-4281-A3B7-EED6DC0214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2D1A6D-EA8D-4EE6-90E5-5841D252F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3D12AE-C89C-4FDD-B414-2AD4C7D6153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C70632-CDA4-44D4-890B-9F4447468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6A20D81-936A-4A98-8790-9200D3A7FC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F363D7-3B40-4464-8647-CD78066C5F0A}"/>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8" name="Footer Placeholder 7">
            <a:extLst>
              <a:ext uri="{FF2B5EF4-FFF2-40B4-BE49-F238E27FC236}">
                <a16:creationId xmlns:a16="http://schemas.microsoft.com/office/drawing/2014/main" id="{38F06CCA-DDC8-45CA-9BA5-25B23EF58C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C1CA3-FB86-4824-9835-020A1DABD703}"/>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287161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3122-A867-4CD2-8C13-27E5040629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23010-4852-4ECB-9F43-07BE8BFE4BF2}"/>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4" name="Footer Placeholder 3">
            <a:extLst>
              <a:ext uri="{FF2B5EF4-FFF2-40B4-BE49-F238E27FC236}">
                <a16:creationId xmlns:a16="http://schemas.microsoft.com/office/drawing/2014/main" id="{B070A0BB-6B66-4A4C-8C85-8BA57DE2DF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1F9EAC-1B97-4488-AD42-38D1CDB63053}"/>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255447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3A4F6-C21C-4A54-8945-10236FEE486F}"/>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3" name="Footer Placeholder 2">
            <a:extLst>
              <a:ext uri="{FF2B5EF4-FFF2-40B4-BE49-F238E27FC236}">
                <a16:creationId xmlns:a16="http://schemas.microsoft.com/office/drawing/2014/main" id="{88266AE9-1418-4F7A-8833-9FC65387B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114D22-C31D-433B-8C6B-2D4ADEA947EE}"/>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3680571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D05C-DD20-449B-8D79-91678AC42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2644A1-7CF1-46D1-93FC-D3568F1495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5B9AC2-D6AE-48C4-BD05-CE3024094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7FE0EE-C58E-4B83-9C73-E7B1793FE9A3}"/>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6" name="Footer Placeholder 5">
            <a:extLst>
              <a:ext uri="{FF2B5EF4-FFF2-40B4-BE49-F238E27FC236}">
                <a16:creationId xmlns:a16="http://schemas.microsoft.com/office/drawing/2014/main" id="{0E928EBA-255D-47C9-B0FA-559EC797C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6C1B6-9D5B-4F0D-BF12-A319568C3016}"/>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329390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9809E-E86F-4214-BDF7-B31C7449E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10C990-DC53-460B-80C8-A42866E05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71FEC-F3B1-4C7E-A2A2-3D79C44E1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753CD4-285A-406E-AF87-0C69963136BC}"/>
              </a:ext>
            </a:extLst>
          </p:cNvPr>
          <p:cNvSpPr>
            <a:spLocks noGrp="1"/>
          </p:cNvSpPr>
          <p:nvPr>
            <p:ph type="dt" sz="half" idx="10"/>
          </p:nvPr>
        </p:nvSpPr>
        <p:spPr/>
        <p:txBody>
          <a:bodyPr/>
          <a:lstStyle/>
          <a:p>
            <a:fld id="{C5E2A996-6C6E-4993-8D19-6306B3286795}" type="datetimeFigureOut">
              <a:rPr lang="en-US" smtClean="0"/>
              <a:t>10/14/2023</a:t>
            </a:fld>
            <a:endParaRPr lang="en-US"/>
          </a:p>
        </p:txBody>
      </p:sp>
      <p:sp>
        <p:nvSpPr>
          <p:cNvPr id="6" name="Footer Placeholder 5">
            <a:extLst>
              <a:ext uri="{FF2B5EF4-FFF2-40B4-BE49-F238E27FC236}">
                <a16:creationId xmlns:a16="http://schemas.microsoft.com/office/drawing/2014/main" id="{EFBCB298-5100-492C-92CD-09EC016FF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50D4E-1E9B-4481-8499-0CB1EB3760AF}"/>
              </a:ext>
            </a:extLst>
          </p:cNvPr>
          <p:cNvSpPr>
            <a:spLocks noGrp="1"/>
          </p:cNvSpPr>
          <p:nvPr>
            <p:ph type="sldNum" sz="quarter" idx="12"/>
          </p:nvPr>
        </p:nvSpPr>
        <p:spPr/>
        <p:txBody>
          <a:bodyPr/>
          <a:lstStyle/>
          <a:p>
            <a:fld id="{92C9A94E-8E62-4435-BD05-A5BBBA113A46}" type="slidenum">
              <a:rPr lang="en-US" smtClean="0"/>
              <a:t>‹#›</a:t>
            </a:fld>
            <a:endParaRPr lang="en-US"/>
          </a:p>
        </p:txBody>
      </p:sp>
    </p:spTree>
    <p:extLst>
      <p:ext uri="{BB962C8B-B14F-4D97-AF65-F5344CB8AC3E}">
        <p14:creationId xmlns:p14="http://schemas.microsoft.com/office/powerpoint/2010/main" val="35754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1E14C5-FAA4-4A6C-9D1F-460F0E9CE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5C088D-583F-4BB0-AA98-45F462915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0C619-798D-4762-B953-A2C8C78C06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2A996-6C6E-4993-8D19-6306B3286795}" type="datetimeFigureOut">
              <a:rPr lang="en-US" smtClean="0"/>
              <a:t>10/14/2023</a:t>
            </a:fld>
            <a:endParaRPr lang="en-US"/>
          </a:p>
        </p:txBody>
      </p:sp>
      <p:sp>
        <p:nvSpPr>
          <p:cNvPr id="5" name="Footer Placeholder 4">
            <a:extLst>
              <a:ext uri="{FF2B5EF4-FFF2-40B4-BE49-F238E27FC236}">
                <a16:creationId xmlns:a16="http://schemas.microsoft.com/office/drawing/2014/main" id="{68F636C2-71B6-496E-81F1-FA4FD4B85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D0ACA8-CFB8-42F2-8FCD-1FEF95AF8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9A94E-8E62-4435-BD05-A5BBBA113A46}" type="slidenum">
              <a:rPr lang="en-US" smtClean="0"/>
              <a:t>‹#›</a:t>
            </a:fld>
            <a:endParaRPr lang="en-US"/>
          </a:p>
        </p:txBody>
      </p:sp>
    </p:spTree>
    <p:extLst>
      <p:ext uri="{BB962C8B-B14F-4D97-AF65-F5344CB8AC3E}">
        <p14:creationId xmlns:p14="http://schemas.microsoft.com/office/powerpoint/2010/main" val="15087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FE90-4CBF-425E-8AE6-9B7C1DE2A098}"/>
              </a:ext>
            </a:extLst>
          </p:cNvPr>
          <p:cNvSpPr>
            <a:spLocks noGrp="1"/>
          </p:cNvSpPr>
          <p:nvPr>
            <p:ph type="ctrTitle"/>
          </p:nvPr>
        </p:nvSpPr>
        <p:spPr/>
        <p:txBody>
          <a:bodyPr/>
          <a:lstStyle/>
          <a:p>
            <a:r>
              <a:rPr lang="en-US" dirty="0"/>
              <a:t>Parts of Speech Tagging</a:t>
            </a:r>
          </a:p>
        </p:txBody>
      </p:sp>
    </p:spTree>
    <p:extLst>
      <p:ext uri="{BB962C8B-B14F-4D97-AF65-F5344CB8AC3E}">
        <p14:creationId xmlns:p14="http://schemas.microsoft.com/office/powerpoint/2010/main" val="310356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E7A4-5B7E-456A-81A5-AF728A12ADCD}"/>
              </a:ext>
            </a:extLst>
          </p:cNvPr>
          <p:cNvSpPr>
            <a:spLocks noGrp="1"/>
          </p:cNvSpPr>
          <p:nvPr>
            <p:ph type="title"/>
          </p:nvPr>
        </p:nvSpPr>
        <p:spPr/>
        <p:txBody>
          <a:bodyPr/>
          <a:lstStyle/>
          <a:p>
            <a:r>
              <a:rPr lang="en-US" dirty="0"/>
              <a:t>Applications of POS Tagging</a:t>
            </a:r>
          </a:p>
        </p:txBody>
      </p:sp>
      <p:sp>
        <p:nvSpPr>
          <p:cNvPr id="3" name="Content Placeholder 2">
            <a:extLst>
              <a:ext uri="{FF2B5EF4-FFF2-40B4-BE49-F238E27FC236}">
                <a16:creationId xmlns:a16="http://schemas.microsoft.com/office/drawing/2014/main" id="{BA048BE1-AC4D-46F5-92EA-286E4E983C84}"/>
              </a:ext>
            </a:extLst>
          </p:cNvPr>
          <p:cNvSpPr>
            <a:spLocks noGrp="1"/>
          </p:cNvSpPr>
          <p:nvPr>
            <p:ph idx="1"/>
          </p:nvPr>
        </p:nvSpPr>
        <p:spPr/>
        <p:txBody>
          <a:bodyPr>
            <a:normAutofit fontScale="92500" lnSpcReduction="10000"/>
          </a:bodyPr>
          <a:lstStyle/>
          <a:p>
            <a:pPr marL="0" indent="0">
              <a:buNone/>
            </a:pPr>
            <a:r>
              <a:rPr lang="en-US" dirty="0"/>
              <a:t>There are several real life applications of part of Speech tagging in NLP</a:t>
            </a:r>
          </a:p>
          <a:p>
            <a:r>
              <a:rPr lang="en-US" b="1" dirty="0"/>
              <a:t>Information extraction : </a:t>
            </a:r>
            <a:r>
              <a:rPr lang="en-US" dirty="0"/>
              <a:t>POS tagging can be used to identify specific types of information in a text, such as names, locations , and organization. This is useful for tasks such as extracting data from news articles or building knowledge bases for artificial intelligence system.</a:t>
            </a:r>
          </a:p>
          <a:p>
            <a:r>
              <a:rPr lang="en-US" b="1" dirty="0"/>
              <a:t>Names entity Recognition: </a:t>
            </a:r>
            <a:r>
              <a:rPr lang="en-US" dirty="0"/>
              <a:t>POS tagging can be used to identify and classify named entities in a text, such as people ,places, and organizations. </a:t>
            </a:r>
          </a:p>
          <a:p>
            <a:r>
              <a:rPr lang="en-US" b="1" dirty="0"/>
              <a:t>Text classification : </a:t>
            </a:r>
            <a:r>
              <a:rPr lang="en-US" dirty="0"/>
              <a:t>POS tagging can be used to help classify texts into different categories, such as spam emails or sentiment analysis. By analyzing the POS tags of the word in a text algorithms can better understand the content and tone of the text.</a:t>
            </a:r>
            <a:endParaRPr lang="en-US" b="1" dirty="0"/>
          </a:p>
        </p:txBody>
      </p:sp>
    </p:spTree>
    <p:extLst>
      <p:ext uri="{BB962C8B-B14F-4D97-AF65-F5344CB8AC3E}">
        <p14:creationId xmlns:p14="http://schemas.microsoft.com/office/powerpoint/2010/main" val="235904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2C25-C18C-4570-BEF1-A90F63CFECE0}"/>
              </a:ext>
            </a:extLst>
          </p:cNvPr>
          <p:cNvSpPr>
            <a:spLocks noGrp="1"/>
          </p:cNvSpPr>
          <p:nvPr>
            <p:ph type="title"/>
          </p:nvPr>
        </p:nvSpPr>
        <p:spPr/>
        <p:txBody>
          <a:bodyPr/>
          <a:lstStyle/>
          <a:p>
            <a:r>
              <a:rPr lang="en-US" dirty="0"/>
              <a:t>Applications of POS Tagging</a:t>
            </a:r>
          </a:p>
        </p:txBody>
      </p:sp>
      <p:sp>
        <p:nvSpPr>
          <p:cNvPr id="3" name="Content Placeholder 2">
            <a:extLst>
              <a:ext uri="{FF2B5EF4-FFF2-40B4-BE49-F238E27FC236}">
                <a16:creationId xmlns:a16="http://schemas.microsoft.com/office/drawing/2014/main" id="{568F5303-B4FE-4E4E-8953-2153AC2ACD1C}"/>
              </a:ext>
            </a:extLst>
          </p:cNvPr>
          <p:cNvSpPr>
            <a:spLocks noGrp="1"/>
          </p:cNvSpPr>
          <p:nvPr>
            <p:ph idx="1"/>
          </p:nvPr>
        </p:nvSpPr>
        <p:spPr/>
        <p:txBody>
          <a:bodyPr/>
          <a:lstStyle/>
          <a:p>
            <a:r>
              <a:rPr lang="en-US" b="1" dirty="0"/>
              <a:t>Machine Translation : </a:t>
            </a:r>
            <a:r>
              <a:rPr lang="en-US" dirty="0"/>
              <a:t>POS tagging can be used to help translate texts from one language to another by identifying the grammatical structure and relationship between words in the source language and mapping them to the target language</a:t>
            </a:r>
          </a:p>
          <a:p>
            <a:r>
              <a:rPr lang="en-US" b="1" dirty="0"/>
              <a:t>Natural language generation : </a:t>
            </a:r>
            <a:r>
              <a:rPr lang="en-US" dirty="0"/>
              <a:t>POS tagging can be used to generate natural sounding text by selecting appropriate words and constructing grammatically correct sentences. This is useful for tasks such as chatbots and </a:t>
            </a:r>
            <a:r>
              <a:rPr lang="en-US" dirty="0" err="1"/>
              <a:t>vitual</a:t>
            </a:r>
            <a:r>
              <a:rPr lang="en-US" dirty="0"/>
              <a:t> assistant.</a:t>
            </a:r>
            <a:endParaRPr lang="en-US" b="1" dirty="0"/>
          </a:p>
        </p:txBody>
      </p:sp>
    </p:spTree>
    <p:extLst>
      <p:ext uri="{BB962C8B-B14F-4D97-AF65-F5344CB8AC3E}">
        <p14:creationId xmlns:p14="http://schemas.microsoft.com/office/powerpoint/2010/main" val="250453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1CDE09-85F8-47AA-9104-20BE58DFADC7}"/>
              </a:ext>
            </a:extLst>
          </p:cNvPr>
          <p:cNvSpPr>
            <a:spLocks noGrp="1"/>
          </p:cNvSpPr>
          <p:nvPr>
            <p:ph type="title"/>
          </p:nvPr>
        </p:nvSpPr>
        <p:spPr>
          <a:xfrm>
            <a:off x="838200" y="365125"/>
            <a:ext cx="10515600" cy="5343697"/>
          </a:xfrm>
        </p:spPr>
        <p:txBody>
          <a:bodyPr/>
          <a:lstStyle/>
          <a:p>
            <a:pPr algn="ctr"/>
            <a:r>
              <a:rPr lang="en-US" b="1" dirty="0"/>
              <a:t>Thankyou</a:t>
            </a:r>
          </a:p>
        </p:txBody>
      </p:sp>
    </p:spTree>
    <p:extLst>
      <p:ext uri="{BB962C8B-B14F-4D97-AF65-F5344CB8AC3E}">
        <p14:creationId xmlns:p14="http://schemas.microsoft.com/office/powerpoint/2010/main" val="320816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FA1A-E27A-437A-816C-43616FF3D00D}"/>
              </a:ext>
            </a:extLst>
          </p:cNvPr>
          <p:cNvSpPr>
            <a:spLocks noGrp="1"/>
          </p:cNvSpPr>
          <p:nvPr>
            <p:ph type="title"/>
          </p:nvPr>
        </p:nvSpPr>
        <p:spPr/>
        <p:txBody>
          <a:bodyPr/>
          <a:lstStyle/>
          <a:p>
            <a:r>
              <a:rPr lang="en-US" dirty="0"/>
              <a:t>Parts of Speech Tagging</a:t>
            </a:r>
          </a:p>
        </p:txBody>
      </p:sp>
      <p:sp>
        <p:nvSpPr>
          <p:cNvPr id="3" name="Content Placeholder 2">
            <a:extLst>
              <a:ext uri="{FF2B5EF4-FFF2-40B4-BE49-F238E27FC236}">
                <a16:creationId xmlns:a16="http://schemas.microsoft.com/office/drawing/2014/main" id="{1AC5302F-10B4-41D0-B842-2450C517979C}"/>
              </a:ext>
            </a:extLst>
          </p:cNvPr>
          <p:cNvSpPr>
            <a:spLocks noGrp="1"/>
          </p:cNvSpPr>
          <p:nvPr>
            <p:ph idx="1"/>
          </p:nvPr>
        </p:nvSpPr>
        <p:spPr/>
        <p:txBody>
          <a:bodyPr/>
          <a:lstStyle/>
          <a:p>
            <a:r>
              <a:rPr lang="en-US" dirty="0"/>
              <a:t>Parts of Speech Tagging is the process of labeling words in a text with their corresponding parts of speech in natural language processing .</a:t>
            </a:r>
          </a:p>
          <a:p>
            <a:r>
              <a:rPr lang="en-US" dirty="0"/>
              <a:t>It helps algorithms understand the grammatical structure and meaning of Text.</a:t>
            </a:r>
          </a:p>
          <a:p>
            <a:r>
              <a:rPr lang="en-US" dirty="0"/>
              <a:t>Part-of-speech tagging is a process in Natural Language processing where each word in a text is labeled with its corresponding part of speech .</a:t>
            </a:r>
          </a:p>
          <a:p>
            <a:r>
              <a:rPr lang="en-US" dirty="0"/>
              <a:t>This can include nouns, verbs, adjectives, and other grammatical categories. </a:t>
            </a:r>
          </a:p>
        </p:txBody>
      </p:sp>
    </p:spTree>
    <p:extLst>
      <p:ext uri="{BB962C8B-B14F-4D97-AF65-F5344CB8AC3E}">
        <p14:creationId xmlns:p14="http://schemas.microsoft.com/office/powerpoint/2010/main" val="144838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D586-7738-439C-82DE-02D5AD85D51A}"/>
              </a:ext>
            </a:extLst>
          </p:cNvPr>
          <p:cNvSpPr>
            <a:spLocks noGrp="1"/>
          </p:cNvSpPr>
          <p:nvPr>
            <p:ph type="title"/>
          </p:nvPr>
        </p:nvSpPr>
        <p:spPr/>
        <p:txBody>
          <a:bodyPr/>
          <a:lstStyle/>
          <a:p>
            <a:r>
              <a:rPr lang="en-US" dirty="0"/>
              <a:t>Parts of Speech Tagging</a:t>
            </a:r>
          </a:p>
        </p:txBody>
      </p:sp>
      <p:sp>
        <p:nvSpPr>
          <p:cNvPr id="3" name="Content Placeholder 2">
            <a:extLst>
              <a:ext uri="{FF2B5EF4-FFF2-40B4-BE49-F238E27FC236}">
                <a16:creationId xmlns:a16="http://schemas.microsoft.com/office/drawing/2014/main" id="{6146648B-1669-4174-860F-E9ACB224B5CC}"/>
              </a:ext>
            </a:extLst>
          </p:cNvPr>
          <p:cNvSpPr>
            <a:spLocks noGrp="1"/>
          </p:cNvSpPr>
          <p:nvPr>
            <p:ph idx="1"/>
          </p:nvPr>
        </p:nvSpPr>
        <p:spPr/>
        <p:txBody>
          <a:bodyPr>
            <a:normAutofit lnSpcReduction="10000"/>
          </a:bodyPr>
          <a:lstStyle/>
          <a:p>
            <a:r>
              <a:rPr lang="en-US" dirty="0"/>
              <a:t>POS Tagging is useful for a variety of NLP Tasks, such as information extraction, Named entity recognition, and Machine translation.</a:t>
            </a:r>
          </a:p>
          <a:p>
            <a:r>
              <a:rPr lang="en-US" dirty="0"/>
              <a:t>It can also be used to identify the trained on a large annotated corpus of text.</a:t>
            </a:r>
          </a:p>
          <a:p>
            <a:r>
              <a:rPr lang="en-US" dirty="0"/>
              <a:t>The algorithm learns to predict the correct POS Tag for a given word based on the context in which it appears.</a:t>
            </a:r>
          </a:p>
          <a:p>
            <a:r>
              <a:rPr lang="en-US" dirty="0"/>
              <a:t>There are various POS Tagging schemes that have been developed, each with its own set of tags and rules .</a:t>
            </a:r>
          </a:p>
          <a:p>
            <a:r>
              <a:rPr lang="en-US" dirty="0"/>
              <a:t>Some common POS Tagging schemes include the </a:t>
            </a:r>
            <a:r>
              <a:rPr lang="en-US" dirty="0" err="1"/>
              <a:t>penn</a:t>
            </a:r>
            <a:r>
              <a:rPr lang="en-US" dirty="0"/>
              <a:t> Treebank </a:t>
            </a:r>
            <a:r>
              <a:rPr lang="en-US" dirty="0" err="1"/>
              <a:t>tagset</a:t>
            </a:r>
            <a:r>
              <a:rPr lang="en-US" dirty="0"/>
              <a:t> and the Universal Dependencies </a:t>
            </a:r>
            <a:r>
              <a:rPr lang="en-US" dirty="0" err="1"/>
              <a:t>tagset</a:t>
            </a:r>
            <a:r>
              <a:rPr lang="en-US" dirty="0"/>
              <a:t>.</a:t>
            </a:r>
          </a:p>
        </p:txBody>
      </p:sp>
    </p:spTree>
    <p:extLst>
      <p:ext uri="{BB962C8B-B14F-4D97-AF65-F5344CB8AC3E}">
        <p14:creationId xmlns:p14="http://schemas.microsoft.com/office/powerpoint/2010/main" val="4128578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CE7-D721-4CCE-B5A4-D69798B7DB32}"/>
              </a:ext>
            </a:extLst>
          </p:cNvPr>
          <p:cNvSpPr>
            <a:spLocks noGrp="1"/>
          </p:cNvSpPr>
          <p:nvPr>
            <p:ph type="title"/>
          </p:nvPr>
        </p:nvSpPr>
        <p:spPr/>
        <p:txBody>
          <a:bodyPr/>
          <a:lstStyle/>
          <a:p>
            <a:r>
              <a:rPr lang="en-US" dirty="0"/>
              <a:t>Parts of Speech Tagging</a:t>
            </a:r>
          </a:p>
        </p:txBody>
      </p:sp>
      <p:sp>
        <p:nvSpPr>
          <p:cNvPr id="3" name="Content Placeholder 2">
            <a:extLst>
              <a:ext uri="{FF2B5EF4-FFF2-40B4-BE49-F238E27FC236}">
                <a16:creationId xmlns:a16="http://schemas.microsoft.com/office/drawing/2014/main" id="{CDECACAB-F5C9-42A7-AEB2-0BA7EEC63329}"/>
              </a:ext>
            </a:extLst>
          </p:cNvPr>
          <p:cNvSpPr>
            <a:spLocks noGrp="1"/>
          </p:cNvSpPr>
          <p:nvPr>
            <p:ph idx="1"/>
          </p:nvPr>
        </p:nvSpPr>
        <p:spPr/>
        <p:txBody>
          <a:bodyPr>
            <a:normAutofit lnSpcReduction="10000"/>
          </a:bodyPr>
          <a:lstStyle/>
          <a:p>
            <a:r>
              <a:rPr lang="en-US" dirty="0"/>
              <a:t>Let’s take an example</a:t>
            </a:r>
          </a:p>
          <a:p>
            <a:pPr marL="0" indent="0">
              <a:buNone/>
            </a:pPr>
            <a:r>
              <a:rPr lang="en-US" dirty="0"/>
              <a:t>Text : “The Dog sat on the mat.”</a:t>
            </a:r>
          </a:p>
          <a:p>
            <a:pPr marL="0" indent="0">
              <a:buNone/>
            </a:pPr>
            <a:r>
              <a:rPr lang="en-US" dirty="0"/>
              <a:t>POS Tags :</a:t>
            </a:r>
          </a:p>
          <a:p>
            <a:r>
              <a:rPr lang="en-US" dirty="0"/>
              <a:t>The : Determiner</a:t>
            </a:r>
          </a:p>
          <a:p>
            <a:r>
              <a:rPr lang="en-US" dirty="0"/>
              <a:t>Dog : Noun</a:t>
            </a:r>
          </a:p>
          <a:p>
            <a:r>
              <a:rPr lang="en-US" dirty="0"/>
              <a:t>Sat : Verb</a:t>
            </a:r>
          </a:p>
          <a:p>
            <a:r>
              <a:rPr lang="en-US" dirty="0"/>
              <a:t>On : Preposition</a:t>
            </a:r>
          </a:p>
          <a:p>
            <a:r>
              <a:rPr lang="en-US" dirty="0"/>
              <a:t>The : Determiner</a:t>
            </a:r>
          </a:p>
          <a:p>
            <a:r>
              <a:rPr lang="en-US" dirty="0"/>
              <a:t>Mat : Noun</a:t>
            </a:r>
          </a:p>
        </p:txBody>
      </p:sp>
    </p:spTree>
    <p:extLst>
      <p:ext uri="{BB962C8B-B14F-4D97-AF65-F5344CB8AC3E}">
        <p14:creationId xmlns:p14="http://schemas.microsoft.com/office/powerpoint/2010/main" val="1895196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C0B2-D601-4337-8E4A-65BDBC2FED75}"/>
              </a:ext>
            </a:extLst>
          </p:cNvPr>
          <p:cNvSpPr>
            <a:spLocks noGrp="1"/>
          </p:cNvSpPr>
          <p:nvPr>
            <p:ph type="title"/>
          </p:nvPr>
        </p:nvSpPr>
        <p:spPr/>
        <p:txBody>
          <a:bodyPr/>
          <a:lstStyle/>
          <a:p>
            <a:r>
              <a:rPr lang="en-US" dirty="0"/>
              <a:t>Use of Parts of Speech Tagging in NLP</a:t>
            </a:r>
          </a:p>
        </p:txBody>
      </p:sp>
      <p:sp>
        <p:nvSpPr>
          <p:cNvPr id="3" name="Content Placeholder 2">
            <a:extLst>
              <a:ext uri="{FF2B5EF4-FFF2-40B4-BE49-F238E27FC236}">
                <a16:creationId xmlns:a16="http://schemas.microsoft.com/office/drawing/2014/main" id="{A0B78F80-7FF2-4D48-9528-01246808DC59}"/>
              </a:ext>
            </a:extLst>
          </p:cNvPr>
          <p:cNvSpPr>
            <a:spLocks noGrp="1"/>
          </p:cNvSpPr>
          <p:nvPr>
            <p:ph idx="1"/>
          </p:nvPr>
        </p:nvSpPr>
        <p:spPr/>
        <p:txBody>
          <a:bodyPr>
            <a:normAutofit fontScale="92500"/>
          </a:bodyPr>
          <a:lstStyle/>
          <a:p>
            <a:r>
              <a:rPr lang="en-US" dirty="0"/>
              <a:t>There are several reasons why we might tag words with their parts of speech(POS) in natural language processing:</a:t>
            </a:r>
          </a:p>
          <a:p>
            <a:r>
              <a:rPr lang="en-US" b="1" dirty="0"/>
              <a:t>The understand the grammatical structure of a sentence : </a:t>
            </a:r>
            <a:r>
              <a:rPr lang="en-US" dirty="0"/>
              <a:t>By labeling each word with its POS, we can better understand the syntax and structure of the sentence .this is useful for tasks such as machine translation and information extraction, where it is important to know how words relate to each other in the sentence.</a:t>
            </a:r>
          </a:p>
          <a:p>
            <a:r>
              <a:rPr lang="en-US" b="1" dirty="0"/>
              <a:t>To disambiguate words with multiple meaning : </a:t>
            </a:r>
            <a:r>
              <a:rPr lang="en-US" dirty="0"/>
              <a:t>Some words, such as “bank”, can have multiple meaning depending on the context in which they are used. By labeling each word with its POS, we can disambiguate these words and better understand their intended meaning. </a:t>
            </a:r>
          </a:p>
        </p:txBody>
      </p:sp>
    </p:spTree>
    <p:extLst>
      <p:ext uri="{BB962C8B-B14F-4D97-AF65-F5344CB8AC3E}">
        <p14:creationId xmlns:p14="http://schemas.microsoft.com/office/powerpoint/2010/main" val="1672640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7E3E1-EF3C-4CDD-AA78-8FC547934A32}"/>
              </a:ext>
            </a:extLst>
          </p:cNvPr>
          <p:cNvSpPr>
            <a:spLocks noGrp="1"/>
          </p:cNvSpPr>
          <p:nvPr>
            <p:ph type="title"/>
          </p:nvPr>
        </p:nvSpPr>
        <p:spPr/>
        <p:txBody>
          <a:bodyPr/>
          <a:lstStyle/>
          <a:p>
            <a:r>
              <a:rPr lang="en-US" dirty="0"/>
              <a:t>Use of Parts of Speech Tagging in NLP</a:t>
            </a:r>
          </a:p>
        </p:txBody>
      </p:sp>
      <p:sp>
        <p:nvSpPr>
          <p:cNvPr id="3" name="Content Placeholder 2">
            <a:extLst>
              <a:ext uri="{FF2B5EF4-FFF2-40B4-BE49-F238E27FC236}">
                <a16:creationId xmlns:a16="http://schemas.microsoft.com/office/drawing/2014/main" id="{2BD2E5E1-CF7C-49BC-BCDA-A4899714E182}"/>
              </a:ext>
            </a:extLst>
          </p:cNvPr>
          <p:cNvSpPr>
            <a:spLocks noGrp="1"/>
          </p:cNvSpPr>
          <p:nvPr>
            <p:ph idx="1"/>
          </p:nvPr>
        </p:nvSpPr>
        <p:spPr/>
        <p:txBody>
          <a:bodyPr/>
          <a:lstStyle/>
          <a:p>
            <a:r>
              <a:rPr lang="en-US" b="1" dirty="0"/>
              <a:t>To improve the Accuracy of NLP Tasks : </a:t>
            </a:r>
            <a:r>
              <a:rPr lang="en-US" dirty="0"/>
              <a:t>POS tagging can help improve the performance of various NLP tasks, Such as named entity Recognition and text classification. By providing additional context and information about the word in a text we can built more accurate and sophisticated algorithms.</a:t>
            </a:r>
          </a:p>
          <a:p>
            <a:r>
              <a:rPr lang="en-US" b="1" dirty="0"/>
              <a:t>To Facilitate research in linguistics : </a:t>
            </a:r>
            <a:r>
              <a:rPr lang="en-US" dirty="0"/>
              <a:t>POS tagging can also be used to study the patterns and characteristics of language use and to gain insights into the structure and function of different parts of Speech.</a:t>
            </a:r>
            <a:endParaRPr lang="en-US" b="1" dirty="0"/>
          </a:p>
        </p:txBody>
      </p:sp>
    </p:spTree>
    <p:extLst>
      <p:ext uri="{BB962C8B-B14F-4D97-AF65-F5344CB8AC3E}">
        <p14:creationId xmlns:p14="http://schemas.microsoft.com/office/powerpoint/2010/main" val="3404625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3025-FB2B-41A5-A142-48FB36AF527B}"/>
              </a:ext>
            </a:extLst>
          </p:cNvPr>
          <p:cNvSpPr>
            <a:spLocks noGrp="1"/>
          </p:cNvSpPr>
          <p:nvPr>
            <p:ph type="title"/>
          </p:nvPr>
        </p:nvSpPr>
        <p:spPr/>
        <p:txBody>
          <a:bodyPr/>
          <a:lstStyle/>
          <a:p>
            <a:r>
              <a:rPr lang="en-US" dirty="0"/>
              <a:t>Understanding Parts of Speech Tagging in NLP: Techniques and Applications </a:t>
            </a:r>
          </a:p>
        </p:txBody>
      </p:sp>
      <p:sp>
        <p:nvSpPr>
          <p:cNvPr id="3" name="Content Placeholder 2">
            <a:extLst>
              <a:ext uri="{FF2B5EF4-FFF2-40B4-BE49-F238E27FC236}">
                <a16:creationId xmlns:a16="http://schemas.microsoft.com/office/drawing/2014/main" id="{23ACB2D3-592E-44C7-B7D9-6168EECA76FC}"/>
              </a:ext>
            </a:extLst>
          </p:cNvPr>
          <p:cNvSpPr>
            <a:spLocks noGrp="1"/>
          </p:cNvSpPr>
          <p:nvPr>
            <p:ph idx="1"/>
          </p:nvPr>
        </p:nvSpPr>
        <p:spPr/>
        <p:txBody>
          <a:bodyPr/>
          <a:lstStyle/>
          <a:p>
            <a:r>
              <a:rPr lang="en-US" b="1" dirty="0"/>
              <a:t>Collect a dataset of Annotated Text </a:t>
            </a:r>
            <a:r>
              <a:rPr lang="en-US" dirty="0"/>
              <a:t>: This dataset will be used to train and test the POS Tagger. The text should be annotated with the correct POS Tags for each word .</a:t>
            </a:r>
          </a:p>
          <a:p>
            <a:r>
              <a:rPr lang="en-US" b="1" dirty="0"/>
              <a:t>Preprocess the text : </a:t>
            </a:r>
            <a:r>
              <a:rPr lang="en-US" dirty="0"/>
              <a:t>This may include tasks such as tokenization (splitting the text into individual words), lowercasing, and removing punctuations.</a:t>
            </a:r>
          </a:p>
          <a:p>
            <a:r>
              <a:rPr lang="en-US" b="1" dirty="0"/>
              <a:t>Divide the Dataset into Training and Testing sets : </a:t>
            </a:r>
            <a:r>
              <a:rPr lang="en-US" dirty="0"/>
              <a:t>The training set will be used to train the POS Tagger, and the Testing set will be used to evaluate its performance.</a:t>
            </a:r>
            <a:endParaRPr lang="en-US" b="1" dirty="0"/>
          </a:p>
        </p:txBody>
      </p:sp>
    </p:spTree>
    <p:extLst>
      <p:ext uri="{BB962C8B-B14F-4D97-AF65-F5344CB8AC3E}">
        <p14:creationId xmlns:p14="http://schemas.microsoft.com/office/powerpoint/2010/main" val="254384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9A74-6662-4961-BDA9-CD0016997D20}"/>
              </a:ext>
            </a:extLst>
          </p:cNvPr>
          <p:cNvSpPr>
            <a:spLocks noGrp="1"/>
          </p:cNvSpPr>
          <p:nvPr>
            <p:ph type="title"/>
          </p:nvPr>
        </p:nvSpPr>
        <p:spPr/>
        <p:txBody>
          <a:bodyPr/>
          <a:lstStyle/>
          <a:p>
            <a:r>
              <a:rPr lang="en-US" dirty="0"/>
              <a:t>Understanding Parts of Speech Tagging in NLP: Techniques and Applications </a:t>
            </a:r>
          </a:p>
        </p:txBody>
      </p:sp>
      <p:sp>
        <p:nvSpPr>
          <p:cNvPr id="3" name="Content Placeholder 2">
            <a:extLst>
              <a:ext uri="{FF2B5EF4-FFF2-40B4-BE49-F238E27FC236}">
                <a16:creationId xmlns:a16="http://schemas.microsoft.com/office/drawing/2014/main" id="{A6B27010-F9B6-4328-803B-4341E0DC1B9A}"/>
              </a:ext>
            </a:extLst>
          </p:cNvPr>
          <p:cNvSpPr>
            <a:spLocks noGrp="1"/>
          </p:cNvSpPr>
          <p:nvPr>
            <p:ph idx="1"/>
          </p:nvPr>
        </p:nvSpPr>
        <p:spPr/>
        <p:txBody>
          <a:bodyPr>
            <a:normAutofit lnSpcReduction="10000"/>
          </a:bodyPr>
          <a:lstStyle/>
          <a:p>
            <a:r>
              <a:rPr lang="en-US" b="1" dirty="0"/>
              <a:t>Train the POS tagger : </a:t>
            </a:r>
            <a:r>
              <a:rPr lang="en-US" dirty="0"/>
              <a:t>This may involve building a statistical model, such as a hidden Markov model(HMM) , or defining a set of rules for a rule based or transformation based tagger. The model or rules will be trained on the annotated text in the training set.</a:t>
            </a:r>
          </a:p>
          <a:p>
            <a:r>
              <a:rPr lang="en-US" b="1" dirty="0"/>
              <a:t>Test the POS Tagger : </a:t>
            </a:r>
            <a:r>
              <a:rPr lang="en-US" dirty="0"/>
              <a:t>Use the trained model or rules to predict the POS tags of the words in the testing set. Compare the predicted tags to the rule tags and calculate metrics such as precision and recall to evaluate the performance of the tagger.</a:t>
            </a:r>
          </a:p>
          <a:p>
            <a:r>
              <a:rPr lang="en-US" b="1" dirty="0"/>
              <a:t>Fine tune the POS Tagger : </a:t>
            </a:r>
            <a:r>
              <a:rPr lang="en-US" dirty="0"/>
              <a:t>If the performance of the tagger is not satisfactory, adjust the model or rules and repeat the training and testing process until the desired level of Accuracy is achieved.</a:t>
            </a:r>
            <a:endParaRPr lang="en-US" b="1" dirty="0"/>
          </a:p>
        </p:txBody>
      </p:sp>
    </p:spTree>
    <p:extLst>
      <p:ext uri="{BB962C8B-B14F-4D97-AF65-F5344CB8AC3E}">
        <p14:creationId xmlns:p14="http://schemas.microsoft.com/office/powerpoint/2010/main" val="57207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05E6-C7BC-483E-A71E-559F968F0563}"/>
              </a:ext>
            </a:extLst>
          </p:cNvPr>
          <p:cNvSpPr>
            <a:spLocks noGrp="1"/>
          </p:cNvSpPr>
          <p:nvPr>
            <p:ph type="title"/>
          </p:nvPr>
        </p:nvSpPr>
        <p:spPr/>
        <p:txBody>
          <a:bodyPr/>
          <a:lstStyle/>
          <a:p>
            <a:r>
              <a:rPr lang="en-US" dirty="0"/>
              <a:t>Understanding Parts of Speech Tagging in NLP: Techniques and Applications </a:t>
            </a:r>
          </a:p>
        </p:txBody>
      </p:sp>
      <p:sp>
        <p:nvSpPr>
          <p:cNvPr id="3" name="Content Placeholder 2">
            <a:extLst>
              <a:ext uri="{FF2B5EF4-FFF2-40B4-BE49-F238E27FC236}">
                <a16:creationId xmlns:a16="http://schemas.microsoft.com/office/drawing/2014/main" id="{173CF69D-152A-439D-9693-EFE078DC0EFB}"/>
              </a:ext>
            </a:extLst>
          </p:cNvPr>
          <p:cNvSpPr>
            <a:spLocks noGrp="1"/>
          </p:cNvSpPr>
          <p:nvPr>
            <p:ph idx="1"/>
          </p:nvPr>
        </p:nvSpPr>
        <p:spPr/>
        <p:txBody>
          <a:bodyPr/>
          <a:lstStyle/>
          <a:p>
            <a:r>
              <a:rPr lang="en-US" b="1" dirty="0"/>
              <a:t>Use the POS tagger : </a:t>
            </a:r>
            <a:r>
              <a:rPr lang="en-US" dirty="0"/>
              <a:t>Once the tagger is trained and tested , it can be used to perform POS Tagging on new, unseen text.</a:t>
            </a:r>
            <a:endParaRPr lang="en-US" b="1" dirty="0"/>
          </a:p>
        </p:txBody>
      </p:sp>
    </p:spTree>
    <p:extLst>
      <p:ext uri="{BB962C8B-B14F-4D97-AF65-F5344CB8AC3E}">
        <p14:creationId xmlns:p14="http://schemas.microsoft.com/office/powerpoint/2010/main" val="2948964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965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Parts of Speech Tagging</vt:lpstr>
      <vt:lpstr>Parts of Speech Tagging</vt:lpstr>
      <vt:lpstr>Parts of Speech Tagging</vt:lpstr>
      <vt:lpstr>Parts of Speech Tagging</vt:lpstr>
      <vt:lpstr>Use of Parts of Speech Tagging in NLP</vt:lpstr>
      <vt:lpstr>Use of Parts of Speech Tagging in NLP</vt:lpstr>
      <vt:lpstr>Understanding Parts of Speech Tagging in NLP: Techniques and Applications </vt:lpstr>
      <vt:lpstr>Understanding Parts of Speech Tagging in NLP: Techniques and Applications </vt:lpstr>
      <vt:lpstr>Understanding Parts of Speech Tagging in NLP: Techniques and Applications </vt:lpstr>
      <vt:lpstr>Applications of POS Tagging</vt:lpstr>
      <vt:lpstr>Applications of POS Tagging</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Speech Tagging</dc:title>
  <dc:creator>RAMAKANT GANJESHWAR</dc:creator>
  <cp:lastModifiedBy>RAMAKANT GANJESHWAR</cp:lastModifiedBy>
  <cp:revision>13</cp:revision>
  <dcterms:created xsi:type="dcterms:W3CDTF">2023-10-14T09:52:51Z</dcterms:created>
  <dcterms:modified xsi:type="dcterms:W3CDTF">2023-10-14T11:56:29Z</dcterms:modified>
</cp:coreProperties>
</file>