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@Copyrights:</a:t>
            </a:r>
            <a:r>
              <a:rPr spc="-100" dirty="0"/>
              <a:t> </a:t>
            </a:r>
            <a:r>
              <a:rPr spc="5" dirty="0"/>
              <a:t>Natural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r>
              <a:rPr spc="-60" dirty="0"/>
              <a:t> </a:t>
            </a:r>
            <a:r>
              <a:rPr spc="-5" dirty="0"/>
              <a:t>(NLP)</a:t>
            </a:r>
            <a:r>
              <a:rPr spc="5" dirty="0"/>
              <a:t> </a:t>
            </a:r>
            <a:r>
              <a:rPr spc="-5" dirty="0"/>
              <a:t>syntactic</a:t>
            </a:r>
            <a:r>
              <a:rPr spc="-50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spc="-5" dirty="0"/>
              <a:t>statistical</a:t>
            </a:r>
            <a:r>
              <a:rPr spc="-75" dirty="0"/>
              <a:t> </a:t>
            </a:r>
            <a:r>
              <a:rPr spc="5" dirty="0"/>
              <a:t>parsing</a:t>
            </a:r>
            <a:r>
              <a:rPr spc="-90" dirty="0"/>
              <a:t> </a:t>
            </a:r>
            <a:r>
              <a:rPr dirty="0"/>
              <a:t>(Group</a:t>
            </a:r>
            <a:r>
              <a:rPr spc="-55" dirty="0"/>
              <a:t> </a:t>
            </a:r>
            <a:r>
              <a:rPr spc="15" dirty="0"/>
              <a:t>no</a:t>
            </a:r>
            <a:r>
              <a:rPr spc="-30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8)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@Copyrights:</a:t>
            </a:r>
            <a:r>
              <a:rPr spc="-100" dirty="0"/>
              <a:t> </a:t>
            </a:r>
            <a:r>
              <a:rPr spc="5" dirty="0"/>
              <a:t>Natural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r>
              <a:rPr spc="-60" dirty="0"/>
              <a:t> </a:t>
            </a:r>
            <a:r>
              <a:rPr spc="-5" dirty="0"/>
              <a:t>(NLP)</a:t>
            </a:r>
            <a:r>
              <a:rPr spc="5" dirty="0"/>
              <a:t> </a:t>
            </a:r>
            <a:r>
              <a:rPr spc="-5" dirty="0"/>
              <a:t>syntactic</a:t>
            </a:r>
            <a:r>
              <a:rPr spc="-50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spc="-5" dirty="0"/>
              <a:t>statistical</a:t>
            </a:r>
            <a:r>
              <a:rPr spc="-75" dirty="0"/>
              <a:t> </a:t>
            </a:r>
            <a:r>
              <a:rPr spc="5" dirty="0"/>
              <a:t>parsing</a:t>
            </a:r>
            <a:r>
              <a:rPr spc="-90" dirty="0"/>
              <a:t> </a:t>
            </a:r>
            <a:r>
              <a:rPr dirty="0"/>
              <a:t>(Group</a:t>
            </a:r>
            <a:r>
              <a:rPr spc="-55" dirty="0"/>
              <a:t> </a:t>
            </a:r>
            <a:r>
              <a:rPr spc="15" dirty="0"/>
              <a:t>no</a:t>
            </a:r>
            <a:r>
              <a:rPr spc="-30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8)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5013" y="1435466"/>
            <a:ext cx="4244340" cy="425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9227" y="1519560"/>
            <a:ext cx="4285615" cy="416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@Copyrights:</a:t>
            </a:r>
            <a:r>
              <a:rPr spc="-100" dirty="0"/>
              <a:t> </a:t>
            </a:r>
            <a:r>
              <a:rPr spc="5" dirty="0"/>
              <a:t>Natural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r>
              <a:rPr spc="-60" dirty="0"/>
              <a:t> </a:t>
            </a:r>
            <a:r>
              <a:rPr spc="-5" dirty="0"/>
              <a:t>(NLP)</a:t>
            </a:r>
            <a:r>
              <a:rPr spc="5" dirty="0"/>
              <a:t> </a:t>
            </a:r>
            <a:r>
              <a:rPr spc="-5" dirty="0"/>
              <a:t>syntactic</a:t>
            </a:r>
            <a:r>
              <a:rPr spc="-50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spc="-5" dirty="0"/>
              <a:t>statistical</a:t>
            </a:r>
            <a:r>
              <a:rPr spc="-75" dirty="0"/>
              <a:t> </a:t>
            </a:r>
            <a:r>
              <a:rPr spc="5" dirty="0"/>
              <a:t>parsing</a:t>
            </a:r>
            <a:r>
              <a:rPr spc="-90" dirty="0"/>
              <a:t> </a:t>
            </a:r>
            <a:r>
              <a:rPr dirty="0"/>
              <a:t>(Group</a:t>
            </a:r>
            <a:r>
              <a:rPr spc="-55" dirty="0"/>
              <a:t> </a:t>
            </a:r>
            <a:r>
              <a:rPr spc="15" dirty="0"/>
              <a:t>no</a:t>
            </a:r>
            <a:r>
              <a:rPr spc="-30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8)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@Copyrights:</a:t>
            </a:r>
            <a:r>
              <a:rPr spc="-100" dirty="0"/>
              <a:t> </a:t>
            </a:r>
            <a:r>
              <a:rPr spc="5" dirty="0"/>
              <a:t>Natural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r>
              <a:rPr spc="-60" dirty="0"/>
              <a:t> </a:t>
            </a:r>
            <a:r>
              <a:rPr spc="-5" dirty="0"/>
              <a:t>(NLP)</a:t>
            </a:r>
            <a:r>
              <a:rPr spc="5" dirty="0"/>
              <a:t> </a:t>
            </a:r>
            <a:r>
              <a:rPr spc="-5" dirty="0"/>
              <a:t>syntactic</a:t>
            </a:r>
            <a:r>
              <a:rPr spc="-50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spc="-5" dirty="0"/>
              <a:t>statistical</a:t>
            </a:r>
            <a:r>
              <a:rPr spc="-75" dirty="0"/>
              <a:t> </a:t>
            </a:r>
            <a:r>
              <a:rPr spc="5" dirty="0"/>
              <a:t>parsing</a:t>
            </a:r>
            <a:r>
              <a:rPr spc="-90" dirty="0"/>
              <a:t> </a:t>
            </a:r>
            <a:r>
              <a:rPr dirty="0"/>
              <a:t>(Group</a:t>
            </a:r>
            <a:r>
              <a:rPr spc="-55" dirty="0"/>
              <a:t> </a:t>
            </a:r>
            <a:r>
              <a:rPr spc="15" dirty="0"/>
              <a:t>no</a:t>
            </a:r>
            <a:r>
              <a:rPr spc="-30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8)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@Copyrights:</a:t>
            </a:r>
            <a:r>
              <a:rPr spc="-100" dirty="0"/>
              <a:t> </a:t>
            </a:r>
            <a:r>
              <a:rPr spc="5" dirty="0"/>
              <a:t>Natural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r>
              <a:rPr spc="-60" dirty="0"/>
              <a:t> </a:t>
            </a:r>
            <a:r>
              <a:rPr spc="-5" dirty="0"/>
              <a:t>(NLP)</a:t>
            </a:r>
            <a:r>
              <a:rPr spc="5" dirty="0"/>
              <a:t> </a:t>
            </a:r>
            <a:r>
              <a:rPr spc="-5" dirty="0"/>
              <a:t>syntactic</a:t>
            </a:r>
            <a:r>
              <a:rPr spc="-50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spc="-5" dirty="0"/>
              <a:t>statistical</a:t>
            </a:r>
            <a:r>
              <a:rPr spc="-75" dirty="0"/>
              <a:t> </a:t>
            </a:r>
            <a:r>
              <a:rPr spc="5" dirty="0"/>
              <a:t>parsing</a:t>
            </a:r>
            <a:r>
              <a:rPr spc="-90" dirty="0"/>
              <a:t> </a:t>
            </a:r>
            <a:r>
              <a:rPr dirty="0"/>
              <a:t>(Group</a:t>
            </a:r>
            <a:r>
              <a:rPr spc="-55" dirty="0"/>
              <a:t> </a:t>
            </a:r>
            <a:r>
              <a:rPr spc="15" dirty="0"/>
              <a:t>no</a:t>
            </a:r>
            <a:r>
              <a:rPr spc="-30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8)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6324" y="677582"/>
            <a:ext cx="4565751" cy="69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139" y="1839325"/>
            <a:ext cx="8754745" cy="3579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7987" y="7321764"/>
            <a:ext cx="536892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@Copyrights:</a:t>
            </a:r>
            <a:r>
              <a:rPr spc="-100" dirty="0"/>
              <a:t> </a:t>
            </a:r>
            <a:r>
              <a:rPr spc="5" dirty="0"/>
              <a:t>Natural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r>
              <a:rPr spc="-60" dirty="0"/>
              <a:t> </a:t>
            </a:r>
            <a:r>
              <a:rPr spc="-5" dirty="0"/>
              <a:t>(NLP)</a:t>
            </a:r>
            <a:r>
              <a:rPr spc="5" dirty="0"/>
              <a:t> </a:t>
            </a:r>
            <a:r>
              <a:rPr spc="-5" dirty="0"/>
              <a:t>syntactic</a:t>
            </a:r>
            <a:r>
              <a:rPr spc="-50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spc="-5" dirty="0"/>
              <a:t>statistical</a:t>
            </a:r>
            <a:r>
              <a:rPr spc="-75" dirty="0"/>
              <a:t> </a:t>
            </a:r>
            <a:r>
              <a:rPr spc="5" dirty="0"/>
              <a:t>parsing</a:t>
            </a:r>
            <a:r>
              <a:rPr spc="-90" dirty="0"/>
              <a:t> </a:t>
            </a:r>
            <a:r>
              <a:rPr dirty="0"/>
              <a:t>(Group</a:t>
            </a:r>
            <a:r>
              <a:rPr spc="-55" dirty="0"/>
              <a:t> </a:t>
            </a:r>
            <a:r>
              <a:rPr spc="15" dirty="0"/>
              <a:t>no</a:t>
            </a:r>
            <a:r>
              <a:rPr spc="-30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8)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7546FD-B2FC-4046-A231-F3A21D10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00400"/>
            <a:ext cx="8458200" cy="3886200"/>
          </a:xfrm>
        </p:spPr>
        <p:txBody>
          <a:bodyPr/>
          <a:lstStyle/>
          <a:p>
            <a:r>
              <a:rPr lang="en-US" dirty="0"/>
              <a:t>Syntactic and Statistical parsing</a:t>
            </a:r>
          </a:p>
        </p:txBody>
      </p:sp>
    </p:spTree>
    <p:extLst>
      <p:ext uri="{BB962C8B-B14F-4D97-AF65-F5344CB8AC3E}">
        <p14:creationId xmlns:p14="http://schemas.microsoft.com/office/powerpoint/2010/main" val="292575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727862"/>
            <a:ext cx="9110980" cy="6508115"/>
            <a:chOff x="838200" y="727862"/>
            <a:chExt cx="9110980" cy="65081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6062167"/>
              <a:ext cx="7347225" cy="11734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6840" y="727862"/>
              <a:ext cx="4752135" cy="5334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4610" y="2123002"/>
            <a:ext cx="3409950" cy="123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5080" indent="-265430">
              <a:lnSpc>
                <a:spcPct val="100299"/>
              </a:lnSpc>
              <a:spcBef>
                <a:spcPts val="95"/>
              </a:spcBef>
            </a:pPr>
            <a:r>
              <a:rPr sz="3950" b="0" spc="-10" dirty="0">
                <a:latin typeface="Calibri"/>
                <a:cs typeface="Calibri"/>
              </a:rPr>
              <a:t>Probabilistic </a:t>
            </a:r>
            <a:r>
              <a:rPr sz="3950" b="0" dirty="0">
                <a:latin typeface="Calibri"/>
                <a:cs typeface="Calibri"/>
              </a:rPr>
              <a:t>CKY </a:t>
            </a:r>
            <a:r>
              <a:rPr sz="3950" b="0" spc="-880" dirty="0">
                <a:latin typeface="Calibri"/>
                <a:cs typeface="Calibri"/>
              </a:rPr>
              <a:t> </a:t>
            </a:r>
            <a:r>
              <a:rPr sz="3950" b="0" spc="-25" dirty="0">
                <a:latin typeface="Calibri"/>
                <a:cs typeface="Calibri"/>
              </a:rPr>
              <a:t>Parsing</a:t>
            </a:r>
            <a:r>
              <a:rPr sz="3950" b="0" spc="-20" dirty="0">
                <a:latin typeface="Calibri"/>
                <a:cs typeface="Calibri"/>
              </a:rPr>
              <a:t> </a:t>
            </a:r>
            <a:r>
              <a:rPr sz="3950" b="0" spc="-5" dirty="0">
                <a:latin typeface="Calibri"/>
                <a:cs typeface="Calibri"/>
              </a:rPr>
              <a:t>PCFGs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@Copyrights:</a:t>
            </a:r>
            <a:r>
              <a:rPr spc="-100" dirty="0"/>
              <a:t> </a:t>
            </a:r>
            <a:r>
              <a:rPr spc="5" dirty="0"/>
              <a:t>Natural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r>
              <a:rPr spc="-60" dirty="0"/>
              <a:t> </a:t>
            </a:r>
            <a:r>
              <a:rPr spc="-5" dirty="0"/>
              <a:t>(NLP)</a:t>
            </a:r>
            <a:r>
              <a:rPr spc="5" dirty="0"/>
              <a:t> </a:t>
            </a:r>
            <a:r>
              <a:rPr spc="-5" dirty="0"/>
              <a:t>syntactic</a:t>
            </a:r>
            <a:r>
              <a:rPr spc="-50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spc="-5" dirty="0"/>
              <a:t>statistical</a:t>
            </a:r>
            <a:r>
              <a:rPr spc="-75" dirty="0"/>
              <a:t> </a:t>
            </a:r>
            <a:r>
              <a:rPr spc="5" dirty="0"/>
              <a:t>parsing</a:t>
            </a:r>
            <a:r>
              <a:rPr spc="-90" dirty="0"/>
              <a:t> </a:t>
            </a:r>
            <a:r>
              <a:rPr dirty="0"/>
              <a:t>(Group</a:t>
            </a:r>
            <a:r>
              <a:rPr spc="-55" dirty="0"/>
              <a:t> </a:t>
            </a:r>
            <a:r>
              <a:rPr spc="15" dirty="0"/>
              <a:t>no</a:t>
            </a:r>
            <a:r>
              <a:rPr spc="-30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8)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@Copyrights:</a:t>
            </a:r>
            <a:r>
              <a:rPr spc="-100" dirty="0"/>
              <a:t> </a:t>
            </a:r>
            <a:r>
              <a:rPr spc="5" dirty="0"/>
              <a:t>Natural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r>
              <a:rPr spc="-60" dirty="0"/>
              <a:t> </a:t>
            </a:r>
            <a:r>
              <a:rPr spc="-5" dirty="0"/>
              <a:t>(NLP)</a:t>
            </a:r>
            <a:r>
              <a:rPr spc="5" dirty="0"/>
              <a:t> </a:t>
            </a:r>
            <a:r>
              <a:rPr spc="-5" dirty="0"/>
              <a:t>syntactic</a:t>
            </a:r>
            <a:r>
              <a:rPr spc="-50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spc="-5" dirty="0"/>
              <a:t>statistical</a:t>
            </a:r>
            <a:r>
              <a:rPr spc="-75" dirty="0"/>
              <a:t> </a:t>
            </a:r>
            <a:r>
              <a:rPr spc="5" dirty="0"/>
              <a:t>parsing</a:t>
            </a:r>
            <a:r>
              <a:rPr spc="-90" dirty="0"/>
              <a:t> </a:t>
            </a:r>
            <a:r>
              <a:rPr dirty="0"/>
              <a:t>(Group</a:t>
            </a:r>
            <a:r>
              <a:rPr spc="-55" dirty="0"/>
              <a:t> </a:t>
            </a:r>
            <a:r>
              <a:rPr spc="15" dirty="0"/>
              <a:t>no</a:t>
            </a:r>
            <a:r>
              <a:rPr spc="-30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8)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554" y="644055"/>
            <a:ext cx="5884545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spc="5" dirty="0"/>
              <a:t>Problems</a:t>
            </a:r>
            <a:r>
              <a:rPr sz="4800" spc="10" dirty="0"/>
              <a:t> with</a:t>
            </a:r>
            <a:r>
              <a:rPr sz="4800" spc="-5" dirty="0"/>
              <a:t> </a:t>
            </a:r>
            <a:r>
              <a:rPr sz="4800" spc="15" dirty="0"/>
              <a:t>PCFGs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91139" y="1849384"/>
            <a:ext cx="8300720" cy="4805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91160" marR="201930" indent="-379095">
              <a:lnSpc>
                <a:spcPct val="90000"/>
              </a:lnSpc>
              <a:spcBef>
                <a:spcPts val="49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3300" b="1" dirty="0">
                <a:latin typeface="Times New Roman"/>
                <a:cs typeface="Times New Roman"/>
              </a:rPr>
              <a:t>Poor</a:t>
            </a:r>
            <a:r>
              <a:rPr sz="3300" b="1" spc="-70" dirty="0">
                <a:latin typeface="Times New Roman"/>
                <a:cs typeface="Times New Roman"/>
              </a:rPr>
              <a:t> </a:t>
            </a:r>
            <a:r>
              <a:rPr sz="3300" b="1" spc="-5" dirty="0">
                <a:latin typeface="Times New Roman"/>
                <a:cs typeface="Times New Roman"/>
              </a:rPr>
              <a:t>independence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spc="-5" dirty="0">
                <a:latin typeface="Times New Roman"/>
                <a:cs typeface="Times New Roman"/>
              </a:rPr>
              <a:t>assumptions: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CFG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rules </a:t>
            </a:r>
            <a:r>
              <a:rPr sz="3300" spc="-8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impose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an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independence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assumption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on 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probabilities that </a:t>
            </a:r>
            <a:r>
              <a:rPr sz="3300" spc="-5" dirty="0">
                <a:latin typeface="Times New Roman"/>
                <a:cs typeface="Times New Roman"/>
              </a:rPr>
              <a:t>leads </a:t>
            </a:r>
            <a:r>
              <a:rPr sz="3300" dirty="0">
                <a:latin typeface="Times New Roman"/>
                <a:cs typeface="Times New Roman"/>
              </a:rPr>
              <a:t>to </a:t>
            </a:r>
            <a:r>
              <a:rPr sz="3300" spc="5" dirty="0">
                <a:latin typeface="Times New Roman"/>
                <a:cs typeface="Times New Roman"/>
              </a:rPr>
              <a:t>poor </a:t>
            </a:r>
            <a:r>
              <a:rPr sz="3300" spc="-5" dirty="0">
                <a:latin typeface="Times New Roman"/>
                <a:cs typeface="Times New Roman"/>
              </a:rPr>
              <a:t>modeling </a:t>
            </a:r>
            <a:r>
              <a:rPr sz="3300" dirty="0">
                <a:latin typeface="Times New Roman"/>
                <a:cs typeface="Times New Roman"/>
              </a:rPr>
              <a:t>of 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structural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dependencies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across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the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parse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tree.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450">
              <a:latin typeface="Times New Roman"/>
              <a:cs typeface="Times New Roman"/>
            </a:endParaRPr>
          </a:p>
          <a:p>
            <a:pPr marL="391160" marR="5080" indent="-379095">
              <a:lnSpc>
                <a:spcPct val="90000"/>
              </a:lnSpc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3300" b="1" spc="-5" dirty="0">
                <a:latin typeface="Times New Roman"/>
                <a:cs typeface="Times New Roman"/>
              </a:rPr>
              <a:t>Lack </a:t>
            </a:r>
            <a:r>
              <a:rPr sz="3300" b="1" dirty="0">
                <a:latin typeface="Times New Roman"/>
                <a:cs typeface="Times New Roman"/>
              </a:rPr>
              <a:t>of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lexical</a:t>
            </a:r>
            <a:r>
              <a:rPr sz="3300" b="1" spc="5" dirty="0">
                <a:latin typeface="Times New Roman"/>
                <a:cs typeface="Times New Roman"/>
              </a:rPr>
              <a:t> conditioning</a:t>
            </a:r>
            <a:r>
              <a:rPr sz="3300" spc="5" dirty="0">
                <a:latin typeface="Times New Roman"/>
                <a:cs typeface="Times New Roman"/>
              </a:rPr>
              <a:t>: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CFG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rules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don't </a:t>
            </a:r>
            <a:r>
              <a:rPr sz="3300" spc="-8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model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syntactic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facts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about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specific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spc="5" dirty="0">
                <a:latin typeface="Times New Roman"/>
                <a:cs typeface="Times New Roman"/>
              </a:rPr>
              <a:t>words, 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leading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to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problems</a:t>
            </a:r>
            <a:r>
              <a:rPr sz="3300" dirty="0">
                <a:latin typeface="Times New Roman"/>
                <a:cs typeface="Times New Roman"/>
              </a:rPr>
              <a:t> with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5" dirty="0">
                <a:latin typeface="Times New Roman"/>
                <a:cs typeface="Times New Roman"/>
              </a:rPr>
              <a:t>sub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categorization 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ambiguities,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preposition</a:t>
            </a:r>
            <a:r>
              <a:rPr sz="3300" spc="-8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attachment,</a:t>
            </a:r>
            <a:r>
              <a:rPr sz="3300" spc="8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and </a:t>
            </a:r>
            <a:r>
              <a:rPr sz="3300" dirty="0">
                <a:latin typeface="Times New Roman"/>
                <a:cs typeface="Times New Roman"/>
              </a:rPr>
              <a:t> coordinate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structure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ambiguities.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683" y="677582"/>
            <a:ext cx="641350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Probabilistic</a:t>
            </a:r>
            <a:r>
              <a:rPr spc="-80" dirty="0"/>
              <a:t> </a:t>
            </a:r>
            <a:r>
              <a:rPr spc="10" dirty="0"/>
              <a:t>C</a:t>
            </a:r>
            <a:r>
              <a:rPr lang="en-US" spc="10" dirty="0"/>
              <a:t>F</a:t>
            </a:r>
            <a:r>
              <a:rPr spc="10" dirty="0"/>
              <a:t>G</a:t>
            </a:r>
            <a:r>
              <a:rPr spc="-65" dirty="0"/>
              <a:t> </a:t>
            </a:r>
            <a:r>
              <a:rPr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39" y="1899676"/>
            <a:ext cx="8662035" cy="1435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1160" marR="5080" indent="-379095" algn="just">
              <a:lnSpc>
                <a:spcPct val="100200"/>
              </a:lnSpc>
              <a:spcBef>
                <a:spcPts val="130"/>
              </a:spcBef>
              <a:buFont typeface="Arial MT"/>
              <a:buChar char="•"/>
              <a:tabLst>
                <a:tab pos="391795" algn="l"/>
              </a:tabLst>
            </a:pPr>
            <a:r>
              <a:rPr sz="3050" spc="10" dirty="0">
                <a:latin typeface="Times New Roman"/>
                <a:cs typeface="Times New Roman"/>
              </a:rPr>
              <a:t>Lexicalized</a:t>
            </a:r>
            <a:r>
              <a:rPr sz="3050" spc="-75" dirty="0">
                <a:latin typeface="Times New Roman"/>
                <a:cs typeface="Times New Roman"/>
              </a:rPr>
              <a:t> </a:t>
            </a:r>
            <a:r>
              <a:rPr sz="3050" spc="5" dirty="0">
                <a:latin typeface="Times New Roman"/>
                <a:cs typeface="Times New Roman"/>
              </a:rPr>
              <a:t>grammar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frameworks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spc="20" dirty="0">
                <a:latin typeface="Times New Roman"/>
                <a:cs typeface="Times New Roman"/>
              </a:rPr>
              <a:t>such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as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25" dirty="0">
                <a:latin typeface="Times New Roman"/>
                <a:cs typeface="Times New Roman"/>
              </a:rPr>
              <a:t>C</a:t>
            </a:r>
            <a:r>
              <a:rPr lang="en-US" sz="3050" spc="25" dirty="0">
                <a:latin typeface="Times New Roman"/>
                <a:cs typeface="Times New Roman"/>
              </a:rPr>
              <a:t>F</a:t>
            </a:r>
            <a:r>
              <a:rPr sz="3050" spc="25" dirty="0">
                <a:latin typeface="Times New Roman"/>
                <a:cs typeface="Times New Roman"/>
              </a:rPr>
              <a:t>G</a:t>
            </a:r>
            <a:r>
              <a:rPr sz="3050" dirty="0">
                <a:latin typeface="Times New Roman"/>
                <a:cs typeface="Times New Roman"/>
              </a:rPr>
              <a:t> </a:t>
            </a:r>
            <a:r>
              <a:rPr sz="3050" spc="25" dirty="0">
                <a:latin typeface="Times New Roman"/>
                <a:cs typeface="Times New Roman"/>
              </a:rPr>
              <a:t>pose </a:t>
            </a:r>
            <a:r>
              <a:rPr sz="3050" spc="-75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problems </a:t>
            </a:r>
            <a:r>
              <a:rPr sz="3100" spc="-5" dirty="0">
                <a:latin typeface="Times New Roman"/>
                <a:cs typeface="Times New Roman"/>
              </a:rPr>
              <a:t>for </a:t>
            </a:r>
            <a:r>
              <a:rPr sz="3100" spc="-10" dirty="0">
                <a:latin typeface="Times New Roman"/>
                <a:cs typeface="Times New Roman"/>
              </a:rPr>
              <a:t>which </a:t>
            </a:r>
            <a:r>
              <a:rPr sz="3100" dirty="0">
                <a:latin typeface="Times New Roman"/>
                <a:cs typeface="Times New Roman"/>
              </a:rPr>
              <a:t>the </a:t>
            </a:r>
            <a:r>
              <a:rPr sz="3100" spc="-5" dirty="0">
                <a:latin typeface="Times New Roman"/>
                <a:cs typeface="Times New Roman"/>
              </a:rPr>
              <a:t>phrase based </a:t>
            </a:r>
            <a:r>
              <a:rPr sz="3100" spc="-10" dirty="0">
                <a:latin typeface="Times New Roman"/>
                <a:cs typeface="Times New Roman"/>
              </a:rPr>
              <a:t>methods </a:t>
            </a:r>
            <a:r>
              <a:rPr sz="3100" spc="80" dirty="0">
                <a:latin typeface="Times New Roman"/>
                <a:cs typeface="Times New Roman"/>
              </a:rPr>
              <a:t>we've </a:t>
            </a:r>
            <a:r>
              <a:rPr sz="3100" spc="-76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been</a:t>
            </a:r>
            <a:r>
              <a:rPr sz="3050" spc="-3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discussing</a:t>
            </a:r>
            <a:r>
              <a:rPr sz="305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are</a:t>
            </a:r>
            <a:r>
              <a:rPr sz="3050" spc="-75" dirty="0">
                <a:latin typeface="Times New Roman"/>
                <a:cs typeface="Times New Roman"/>
              </a:rPr>
              <a:t> </a:t>
            </a:r>
            <a:r>
              <a:rPr sz="3050" spc="20" dirty="0">
                <a:latin typeface="Times New Roman"/>
                <a:cs typeface="Times New Roman"/>
              </a:rPr>
              <a:t>not</a:t>
            </a:r>
            <a:r>
              <a:rPr sz="3050" spc="-3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particularly</a:t>
            </a:r>
            <a:r>
              <a:rPr sz="3050" spc="-8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well-suited.</a:t>
            </a:r>
            <a:endParaRPr sz="305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79" y="4191304"/>
            <a:ext cx="2647018" cy="1716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Ambiguity</a:t>
            </a:r>
            <a:r>
              <a:rPr spc="-5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10" dirty="0"/>
              <a:t>C</a:t>
            </a:r>
            <a:r>
              <a:rPr lang="en-US" spc="10" dirty="0"/>
              <a:t>F</a:t>
            </a:r>
            <a:r>
              <a:rPr spc="10" dirty="0"/>
              <a:t>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3655" y="2638958"/>
            <a:ext cx="6172835" cy="1974850"/>
            <a:chOff x="1203655" y="2638958"/>
            <a:chExt cx="6172835" cy="1974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7432" y="3943197"/>
              <a:ext cx="1926335" cy="6705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655" y="2638958"/>
              <a:ext cx="6172502" cy="197144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342" y="5409233"/>
            <a:ext cx="4805180" cy="17706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862" y="311093"/>
            <a:ext cx="5909310" cy="629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0" spc="-15" dirty="0">
                <a:latin typeface="Calibri"/>
                <a:cs typeface="Calibri"/>
              </a:rPr>
              <a:t>Syntactic</a:t>
            </a:r>
            <a:r>
              <a:rPr sz="3950" b="0" spc="-30" dirty="0">
                <a:latin typeface="Calibri"/>
                <a:cs typeface="Calibri"/>
              </a:rPr>
              <a:t> </a:t>
            </a:r>
            <a:r>
              <a:rPr sz="3950" b="0" spc="5" dirty="0">
                <a:latin typeface="Calibri"/>
                <a:cs typeface="Calibri"/>
              </a:rPr>
              <a:t>&amp;</a:t>
            </a:r>
            <a:r>
              <a:rPr sz="3950" b="0" spc="-25" dirty="0">
                <a:latin typeface="Calibri"/>
                <a:cs typeface="Calibri"/>
              </a:rPr>
              <a:t> </a:t>
            </a:r>
            <a:r>
              <a:rPr sz="3950" b="0" spc="-20" dirty="0">
                <a:latin typeface="Calibri"/>
                <a:cs typeface="Calibri"/>
              </a:rPr>
              <a:t>statistical</a:t>
            </a:r>
            <a:r>
              <a:rPr sz="3950" b="0" spc="-5" dirty="0">
                <a:latin typeface="Calibri"/>
                <a:cs typeface="Calibri"/>
              </a:rPr>
              <a:t> </a:t>
            </a:r>
            <a:r>
              <a:rPr sz="3950" b="0" spc="-25" dirty="0">
                <a:latin typeface="Calibri"/>
                <a:cs typeface="Calibri"/>
              </a:rPr>
              <a:t>Parsing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225013" y="1435466"/>
            <a:ext cx="4244340" cy="30585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750"/>
              </a:spcBef>
              <a:buFont typeface="PMingLiU-ExtB"/>
              <a:buChar char="➢"/>
              <a:tabLst>
                <a:tab pos="392430" algn="l"/>
              </a:tabLst>
            </a:pPr>
            <a:r>
              <a:rPr spc="10" dirty="0"/>
              <a:t>What</a:t>
            </a:r>
            <a:r>
              <a:rPr spc="-110" dirty="0"/>
              <a:t> </a:t>
            </a:r>
            <a:r>
              <a:rPr spc="-10" dirty="0"/>
              <a:t>is</a:t>
            </a:r>
            <a:r>
              <a:rPr spc="-50" dirty="0"/>
              <a:t> </a:t>
            </a:r>
            <a:r>
              <a:rPr spc="-10" dirty="0"/>
              <a:t>Syntactic</a:t>
            </a:r>
            <a:r>
              <a:rPr spc="-125" dirty="0"/>
              <a:t> </a:t>
            </a:r>
            <a:r>
              <a:rPr spc="-5" dirty="0"/>
              <a:t>parsing,</a:t>
            </a:r>
          </a:p>
          <a:p>
            <a:pPr marL="391795" indent="-379730">
              <a:lnSpc>
                <a:spcPct val="100000"/>
              </a:lnSpc>
              <a:spcBef>
                <a:spcPts val="650"/>
              </a:spcBef>
              <a:buFont typeface="PMingLiU-ExtB"/>
              <a:buChar char="➢"/>
              <a:tabLst>
                <a:tab pos="392430" algn="l"/>
              </a:tabLst>
            </a:pPr>
            <a:r>
              <a:rPr spc="-25" dirty="0"/>
              <a:t>Ambiguity,</a:t>
            </a:r>
          </a:p>
          <a:p>
            <a:pPr marL="455295" lvl="1" indent="-161925">
              <a:lnSpc>
                <a:spcPct val="100000"/>
              </a:lnSpc>
              <a:spcBef>
                <a:spcPts val="545"/>
              </a:spcBef>
              <a:buChar char="-"/>
              <a:tabLst>
                <a:tab pos="455930" algn="l"/>
              </a:tabLst>
            </a:pPr>
            <a:r>
              <a:rPr sz="2200" spc="-15" dirty="0">
                <a:latin typeface="Times New Roman"/>
                <a:cs typeface="Times New Roman"/>
              </a:rPr>
              <a:t>Attachment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Ambiguity,</a:t>
            </a:r>
            <a:endParaRPr sz="2200" dirty="0">
              <a:latin typeface="Times New Roman"/>
              <a:cs typeface="Times New Roman"/>
            </a:endParaRPr>
          </a:p>
          <a:p>
            <a:pPr marL="455295" lvl="1" indent="-161925">
              <a:lnSpc>
                <a:spcPct val="100000"/>
              </a:lnSpc>
              <a:spcBef>
                <a:spcPts val="555"/>
              </a:spcBef>
              <a:buChar char="-"/>
              <a:tabLst>
                <a:tab pos="455930" algn="l"/>
              </a:tabLst>
            </a:pPr>
            <a:r>
              <a:rPr sz="2200" spc="-20" dirty="0">
                <a:latin typeface="Times New Roman"/>
                <a:cs typeface="Times New Roman"/>
              </a:rPr>
              <a:t>C</a:t>
            </a:r>
            <a:r>
              <a:rPr sz="2200" spc="5" dirty="0">
                <a:latin typeface="Times New Roman"/>
                <a:cs typeface="Times New Roman"/>
              </a:rPr>
              <a:t>oo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spc="-25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ati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b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spc="-25" dirty="0">
                <a:latin typeface="Times New Roman"/>
                <a:cs typeface="Times New Roman"/>
              </a:rPr>
              <a:t>g</a:t>
            </a:r>
            <a:r>
              <a:rPr sz="2200" spc="-2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-185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391795" indent="-379730">
              <a:lnSpc>
                <a:spcPct val="100000"/>
              </a:lnSpc>
              <a:spcBef>
                <a:spcPts val="660"/>
              </a:spcBef>
              <a:buFont typeface="PMingLiU-ExtB"/>
              <a:buChar char="➢"/>
              <a:tabLst>
                <a:tab pos="392430" algn="l"/>
              </a:tabLst>
            </a:pPr>
            <a:r>
              <a:rPr spc="-10" dirty="0"/>
              <a:t>CKY</a:t>
            </a:r>
            <a:r>
              <a:rPr spc="-85" dirty="0"/>
              <a:t> </a:t>
            </a:r>
            <a:r>
              <a:rPr spc="-5" dirty="0"/>
              <a:t>Parsing</a:t>
            </a:r>
          </a:p>
          <a:p>
            <a:pPr marL="452120" marR="276225" lvl="1" indent="-158115">
              <a:lnSpc>
                <a:spcPct val="100000"/>
              </a:lnSpc>
              <a:spcBef>
                <a:spcPts val="545"/>
              </a:spcBef>
              <a:buChar char="-"/>
              <a:tabLst>
                <a:tab pos="452755" algn="l"/>
              </a:tabLst>
            </a:pPr>
            <a:r>
              <a:rPr sz="2200" spc="-50" dirty="0">
                <a:latin typeface="Times New Roman"/>
                <a:cs typeface="Times New Roman"/>
              </a:rPr>
              <a:t>C</a:t>
            </a:r>
            <a:r>
              <a:rPr sz="2200" spc="-20" dirty="0">
                <a:latin typeface="Times New Roman"/>
                <a:cs typeface="Times New Roman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nv</a:t>
            </a:r>
            <a:r>
              <a:rPr sz="2200" spc="-30" dirty="0">
                <a:latin typeface="Times New Roman"/>
                <a:cs typeface="Times New Roman"/>
              </a:rPr>
              <a:t>e</a:t>
            </a:r>
            <a:r>
              <a:rPr sz="2200" spc="-25" dirty="0">
                <a:latin typeface="Times New Roman"/>
                <a:cs typeface="Times New Roman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s</a:t>
            </a:r>
            <a:r>
              <a:rPr sz="2200" spc="-35" dirty="0">
                <a:latin typeface="Times New Roman"/>
                <a:cs typeface="Times New Roman"/>
              </a:rPr>
              <a:t>i</a:t>
            </a:r>
            <a:r>
              <a:rPr sz="2200" spc="-2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Ch</a:t>
            </a:r>
            <a:r>
              <a:rPr sz="2200" spc="-20" dirty="0">
                <a:latin typeface="Times New Roman"/>
                <a:cs typeface="Times New Roman"/>
              </a:rPr>
              <a:t>o</a:t>
            </a:r>
            <a:r>
              <a:rPr sz="2200" spc="-80" dirty="0">
                <a:latin typeface="Times New Roman"/>
                <a:cs typeface="Times New Roman"/>
              </a:rPr>
              <a:t>m</a:t>
            </a:r>
            <a:r>
              <a:rPr sz="2200" spc="-45" dirty="0">
                <a:latin typeface="Times New Roman"/>
                <a:cs typeface="Times New Roman"/>
              </a:rPr>
              <a:t>sk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N</a:t>
            </a:r>
            <a:r>
              <a:rPr sz="2200" spc="-20" dirty="0">
                <a:latin typeface="Times New Roman"/>
                <a:cs typeface="Times New Roman"/>
              </a:rPr>
              <a:t>o</a:t>
            </a:r>
            <a:r>
              <a:rPr sz="2200" spc="-25" dirty="0">
                <a:latin typeface="Times New Roman"/>
                <a:cs typeface="Times New Roman"/>
              </a:rPr>
              <a:t>r</a:t>
            </a:r>
            <a:r>
              <a:rPr sz="2200" spc="-80" dirty="0">
                <a:latin typeface="Times New Roman"/>
                <a:cs typeface="Times New Roman"/>
              </a:rPr>
              <a:t>m</a:t>
            </a:r>
            <a:r>
              <a:rPr sz="2200" spc="-3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l  </a:t>
            </a:r>
            <a:r>
              <a:rPr sz="2200" spc="-35" dirty="0">
                <a:latin typeface="Times New Roman"/>
                <a:cs typeface="Times New Roman"/>
              </a:rPr>
              <a:t>Form,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199227" y="1519560"/>
            <a:ext cx="4285615" cy="21621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91160" marR="33020" indent="-379095">
              <a:lnSpc>
                <a:spcPts val="3170"/>
              </a:lnSpc>
              <a:spcBef>
                <a:spcPts val="200"/>
              </a:spcBef>
              <a:buFont typeface="PMingLiU-ExtB"/>
              <a:buChar char="➢"/>
              <a:tabLst>
                <a:tab pos="391795" algn="l"/>
              </a:tabLst>
            </a:pPr>
            <a:r>
              <a:rPr spc="-5" dirty="0"/>
              <a:t>Probabilistic</a:t>
            </a:r>
            <a:r>
              <a:rPr spc="-90" dirty="0"/>
              <a:t> </a:t>
            </a:r>
            <a:r>
              <a:rPr spc="-10" dirty="0"/>
              <a:t>Context-Free </a:t>
            </a:r>
            <a:r>
              <a:rPr spc="-725" dirty="0"/>
              <a:t> </a:t>
            </a:r>
            <a:r>
              <a:rPr spc="-5" dirty="0"/>
              <a:t>Grammars,</a:t>
            </a:r>
          </a:p>
          <a:p>
            <a:pPr marL="391160" indent="-379095">
              <a:lnSpc>
                <a:spcPct val="100000"/>
              </a:lnSpc>
              <a:spcBef>
                <a:spcPts val="660"/>
              </a:spcBef>
              <a:buFont typeface="PMingLiU-ExtB"/>
              <a:buChar char="➢"/>
              <a:tabLst>
                <a:tab pos="391795" algn="l"/>
              </a:tabLst>
            </a:pPr>
            <a:r>
              <a:rPr spc="-5" dirty="0"/>
              <a:t>Probabilistic</a:t>
            </a:r>
            <a:r>
              <a:rPr spc="-20" dirty="0"/>
              <a:t> </a:t>
            </a:r>
            <a:r>
              <a:rPr spc="-10" dirty="0"/>
              <a:t>C</a:t>
            </a:r>
            <a:r>
              <a:rPr lang="en-US" spc="-10" dirty="0"/>
              <a:t>F</a:t>
            </a:r>
            <a:r>
              <a:rPr spc="-10" dirty="0"/>
              <a:t>G Parsing</a:t>
            </a:r>
          </a:p>
          <a:p>
            <a:pPr marL="454659" lvl="1" indent="-164465">
              <a:lnSpc>
                <a:spcPct val="100000"/>
              </a:lnSpc>
              <a:spcBef>
                <a:spcPts val="545"/>
              </a:spcBef>
              <a:buChar char="-"/>
              <a:tabLst>
                <a:tab pos="455295" algn="l"/>
              </a:tabLst>
            </a:pPr>
            <a:r>
              <a:rPr sz="2200" spc="-15" dirty="0">
                <a:latin typeface="Times New Roman"/>
                <a:cs typeface="Times New Roman"/>
              </a:rPr>
              <a:t>Ambiguity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lang="en-US" sz="2200" spc="-15" dirty="0">
                <a:latin typeface="Times New Roman"/>
                <a:cs typeface="Times New Roman"/>
              </a:rPr>
              <a:t>F</a:t>
            </a:r>
            <a:r>
              <a:rPr sz="2200" spc="-15" dirty="0">
                <a:latin typeface="Times New Roman"/>
                <a:cs typeface="Times New Roman"/>
              </a:rPr>
              <a:t>G</a:t>
            </a:r>
            <a:endParaRPr sz="2200" dirty="0">
              <a:latin typeface="Times New Roman"/>
              <a:cs typeface="Times New Roman"/>
            </a:endParaRPr>
          </a:p>
          <a:p>
            <a:pPr marL="454659" lvl="1" indent="-164465">
              <a:lnSpc>
                <a:spcPct val="100000"/>
              </a:lnSpc>
              <a:spcBef>
                <a:spcPts val="555"/>
              </a:spcBef>
              <a:buChar char="-"/>
              <a:tabLst>
                <a:tab pos="455295" algn="l"/>
              </a:tabLst>
            </a:pPr>
            <a:r>
              <a:rPr sz="2200" spc="-10" dirty="0">
                <a:latin typeface="Times New Roman"/>
                <a:cs typeface="Times New Roman"/>
              </a:rPr>
              <a:t>Managing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ambiguity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lang="en-US" sz="2200" spc="-15" dirty="0">
                <a:latin typeface="Times New Roman"/>
                <a:cs typeface="Times New Roman"/>
              </a:rPr>
              <a:t>F</a:t>
            </a:r>
            <a:r>
              <a:rPr sz="2200" spc="-15" dirty="0">
                <a:latin typeface="Times New Roman"/>
                <a:cs typeface="Times New Roman"/>
              </a:rPr>
              <a:t>G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323" y="644055"/>
            <a:ext cx="8117205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0" spc="15" dirty="0">
                <a:latin typeface="Times New Roman"/>
                <a:cs typeface="Times New Roman"/>
              </a:rPr>
              <a:t>Syntactic</a:t>
            </a:r>
            <a:r>
              <a:rPr sz="4800" b="0" spc="-40" dirty="0">
                <a:latin typeface="Times New Roman"/>
                <a:cs typeface="Times New Roman"/>
              </a:rPr>
              <a:t> </a:t>
            </a:r>
            <a:r>
              <a:rPr sz="4800" b="0" spc="10" dirty="0">
                <a:latin typeface="Times New Roman"/>
                <a:cs typeface="Times New Roman"/>
              </a:rPr>
              <a:t>Parsing</a:t>
            </a:r>
            <a:r>
              <a:rPr sz="4800" b="0" spc="15" dirty="0">
                <a:latin typeface="Times New Roman"/>
                <a:cs typeface="Times New Roman"/>
              </a:rPr>
              <a:t> (Constituency)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39" y="1899676"/>
            <a:ext cx="8755380" cy="36899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91160" marR="323850" indent="-379095">
              <a:lnSpc>
                <a:spcPts val="3700"/>
              </a:lnSpc>
              <a:spcBef>
                <a:spcPts val="22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3050" spc="10" dirty="0">
                <a:latin typeface="Times New Roman"/>
                <a:cs typeface="Times New Roman"/>
              </a:rPr>
              <a:t>It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refers</a:t>
            </a:r>
            <a:r>
              <a:rPr sz="3050" spc="-4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to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the</a:t>
            </a:r>
            <a:r>
              <a:rPr sz="3050" spc="-50" dirty="0">
                <a:latin typeface="Times New Roman"/>
                <a:cs typeface="Times New Roman"/>
              </a:rPr>
              <a:t> </a:t>
            </a:r>
            <a:r>
              <a:rPr sz="3050" spc="20" dirty="0">
                <a:latin typeface="Times New Roman"/>
                <a:cs typeface="Times New Roman"/>
              </a:rPr>
              <a:t>breaking</a:t>
            </a:r>
            <a:r>
              <a:rPr sz="3050" spc="-90" dirty="0">
                <a:latin typeface="Times New Roman"/>
                <a:cs typeface="Times New Roman"/>
              </a:rPr>
              <a:t> </a:t>
            </a:r>
            <a:r>
              <a:rPr sz="3050" spc="20" dirty="0">
                <a:latin typeface="Times New Roman"/>
                <a:cs typeface="Times New Roman"/>
              </a:rPr>
              <a:t>down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of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a</a:t>
            </a:r>
            <a:r>
              <a:rPr sz="3050" spc="-3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text</a:t>
            </a:r>
            <a:r>
              <a:rPr sz="3050" spc="-3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or</a:t>
            </a:r>
            <a:r>
              <a:rPr sz="3050" spc="-2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sentences </a:t>
            </a:r>
            <a:r>
              <a:rPr sz="3050" spc="-7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into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its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constituents.</a:t>
            </a:r>
            <a:endParaRPr sz="3100">
              <a:latin typeface="Times New Roman"/>
              <a:cs typeface="Times New Roman"/>
            </a:endParaRPr>
          </a:p>
          <a:p>
            <a:pPr marL="391160" indent="-3790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3100" spc="-10" dirty="0">
                <a:latin typeface="Times New Roman"/>
                <a:cs typeface="Times New Roman"/>
              </a:rPr>
              <a:t>Composed</a:t>
            </a:r>
            <a:r>
              <a:rPr sz="3100" spc="-9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of:</a:t>
            </a:r>
            <a:endParaRPr sz="3100">
              <a:latin typeface="Times New Roman"/>
              <a:cs typeface="Times New Roman"/>
            </a:endParaRPr>
          </a:p>
          <a:p>
            <a:pPr marL="391160" indent="-37909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3050" dirty="0">
                <a:latin typeface="Times New Roman"/>
                <a:cs typeface="Times New Roman"/>
              </a:rPr>
              <a:t>Terminals(words)</a:t>
            </a:r>
            <a:endParaRPr sz="3050">
              <a:latin typeface="Times New Roman"/>
              <a:cs typeface="Times New Roman"/>
            </a:endParaRPr>
          </a:p>
          <a:p>
            <a:pPr marL="391160" indent="-37909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3050" spc="10" dirty="0">
                <a:latin typeface="Times New Roman"/>
                <a:cs typeface="Times New Roman"/>
              </a:rPr>
              <a:t>Non-terminals(phrases/sentences)</a:t>
            </a:r>
            <a:endParaRPr sz="3050">
              <a:latin typeface="Times New Roman"/>
              <a:cs typeface="Times New Roman"/>
            </a:endParaRPr>
          </a:p>
          <a:p>
            <a:pPr marL="391160" marR="5080" indent="-379095">
              <a:lnSpc>
                <a:spcPct val="100800"/>
              </a:lnSpc>
              <a:spcBef>
                <a:spcPts val="69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3100" spc="-5" dirty="0">
                <a:latin typeface="Times New Roman"/>
                <a:cs typeface="Times New Roman"/>
              </a:rPr>
              <a:t>Parse</a:t>
            </a:r>
            <a:r>
              <a:rPr sz="3100" spc="-4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trees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are</a:t>
            </a:r>
            <a:r>
              <a:rPr sz="3100" spc="-4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used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in</a:t>
            </a:r>
            <a:r>
              <a:rPr sz="3100" spc="-3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grammar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checking</a:t>
            </a:r>
            <a:r>
              <a:rPr sz="3100" spc="-10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while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word </a:t>
            </a:r>
            <a:r>
              <a:rPr sz="3100" spc="-76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processing.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036" y="644055"/>
            <a:ext cx="2683510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0" spc="10" dirty="0">
                <a:latin typeface="Times New Roman"/>
                <a:cs typeface="Times New Roman"/>
              </a:rPr>
              <a:t>Ambiguity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39" y="1809150"/>
            <a:ext cx="8451850" cy="16579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91160" marR="5080" indent="-379095">
              <a:lnSpc>
                <a:spcPts val="2850"/>
              </a:lnSpc>
              <a:spcBef>
                <a:spcPts val="800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9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Structural </a:t>
            </a:r>
            <a:r>
              <a:rPr sz="29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ambiguity : </a:t>
            </a:r>
            <a:r>
              <a:rPr sz="2950" spc="10" dirty="0">
                <a:latin typeface="Times New Roman"/>
                <a:cs typeface="Times New Roman"/>
              </a:rPr>
              <a:t>It </a:t>
            </a:r>
            <a:r>
              <a:rPr sz="2950" dirty="0">
                <a:latin typeface="Times New Roman"/>
                <a:cs typeface="Times New Roman"/>
              </a:rPr>
              <a:t>is similar </a:t>
            </a:r>
            <a:r>
              <a:rPr sz="2950" spc="5" dirty="0">
                <a:latin typeface="Times New Roman"/>
                <a:cs typeface="Times New Roman"/>
              </a:rPr>
              <a:t>to the grammatical </a:t>
            </a:r>
            <a:r>
              <a:rPr sz="2950" spc="-72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Times New Roman"/>
                <a:cs typeface="Times New Roman"/>
              </a:rPr>
              <a:t>phrase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structuring.</a:t>
            </a:r>
            <a:endParaRPr sz="2950">
              <a:latin typeface="Times New Roman"/>
              <a:cs typeface="Times New Roman"/>
            </a:endParaRPr>
          </a:p>
          <a:p>
            <a:pPr marL="391160" marR="135255" indent="-379095">
              <a:lnSpc>
                <a:spcPts val="2850"/>
              </a:lnSpc>
              <a:spcBef>
                <a:spcPts val="720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950" spc="10" dirty="0">
                <a:latin typeface="Times New Roman"/>
                <a:cs typeface="Times New Roman"/>
              </a:rPr>
              <a:t>It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Times New Roman"/>
                <a:cs typeface="Times New Roman"/>
              </a:rPr>
              <a:t>occurs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20" dirty="0">
                <a:latin typeface="Times New Roman"/>
                <a:cs typeface="Times New Roman"/>
              </a:rPr>
              <a:t>when</a:t>
            </a:r>
            <a:r>
              <a:rPr sz="2950" spc="-4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a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sentence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Times New Roman"/>
                <a:cs typeface="Times New Roman"/>
              </a:rPr>
              <a:t>has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a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grammar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that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can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Times New Roman"/>
                <a:cs typeface="Times New Roman"/>
              </a:rPr>
              <a:t>be </a:t>
            </a:r>
            <a:r>
              <a:rPr sz="2950" spc="-72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Times New Roman"/>
                <a:cs typeface="Times New Roman"/>
              </a:rPr>
              <a:t>parsed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more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than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Times New Roman"/>
                <a:cs typeface="Times New Roman"/>
              </a:rPr>
              <a:t>once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5" dirty="0">
                <a:latin typeface="Times New Roman"/>
                <a:cs typeface="Times New Roman"/>
              </a:rPr>
              <a:t>for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e.g.</a:t>
            </a:r>
            <a:endParaRPr sz="2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096" y="4308993"/>
            <a:ext cx="6923073" cy="2156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31" y="2125979"/>
            <a:ext cx="9179800" cy="51415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24" y="410336"/>
            <a:ext cx="8531860" cy="156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25" dirty="0">
                <a:latin typeface="Times New Roman"/>
                <a:cs typeface="Times New Roman"/>
              </a:rPr>
              <a:t>two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types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ambiguity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are:</a:t>
            </a:r>
            <a:endParaRPr sz="2200">
              <a:latin typeface="Times New Roman"/>
              <a:cs typeface="Times New Roman"/>
            </a:endParaRPr>
          </a:p>
          <a:p>
            <a:pPr marL="579120" indent="-567055">
              <a:lnSpc>
                <a:spcPts val="2380"/>
              </a:lnSpc>
              <a:buAutoNum type="arabicPeriod"/>
              <a:tabLst>
                <a:tab pos="579120" algn="l"/>
                <a:tab pos="579755" algn="l"/>
              </a:tabLst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Attachment</a:t>
            </a:r>
            <a:r>
              <a:rPr sz="2200" b="1" u="heavy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ambiguity</a:t>
            </a:r>
            <a:r>
              <a:rPr sz="2200" b="1" spc="-10" dirty="0">
                <a:latin typeface="Times New Roman"/>
                <a:cs typeface="Times New Roman"/>
              </a:rPr>
              <a:t>:</a:t>
            </a:r>
            <a:r>
              <a:rPr sz="2200" b="1" spc="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Constituent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sentence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endParaRPr sz="2200">
              <a:latin typeface="Times New Roman"/>
              <a:cs typeface="Times New Roman"/>
            </a:endParaRPr>
          </a:p>
          <a:p>
            <a:pPr marL="579120">
              <a:lnSpc>
                <a:spcPts val="2380"/>
              </a:lnSpc>
            </a:pPr>
            <a:r>
              <a:rPr sz="2200" spc="-5" dirty="0">
                <a:latin typeface="Times New Roman"/>
                <a:cs typeface="Times New Roman"/>
              </a:rPr>
              <a:t>attached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tree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multiple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times.</a:t>
            </a:r>
            <a:endParaRPr sz="2200">
              <a:latin typeface="Times New Roman"/>
              <a:cs typeface="Times New Roman"/>
            </a:endParaRPr>
          </a:p>
          <a:p>
            <a:pPr marL="579120" indent="-567055">
              <a:lnSpc>
                <a:spcPts val="2375"/>
              </a:lnSpc>
              <a:buAutoNum type="arabicPeriod" startAt="2"/>
              <a:tabLst>
                <a:tab pos="579120" algn="l"/>
                <a:tab pos="579755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Coordination</a:t>
            </a:r>
            <a:r>
              <a:rPr sz="2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ambiguity:</a:t>
            </a:r>
            <a:r>
              <a:rPr sz="2200" b="1" u="heavy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Conjunctions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used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join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two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different</a:t>
            </a:r>
            <a:endParaRPr sz="2200">
              <a:latin typeface="Times New Roman"/>
              <a:cs typeface="Times New Roman"/>
            </a:endParaRPr>
          </a:p>
          <a:p>
            <a:pPr marL="579120">
              <a:lnSpc>
                <a:spcPts val="2375"/>
              </a:lnSpc>
            </a:pPr>
            <a:r>
              <a:rPr sz="2200" spc="-10" dirty="0">
                <a:latin typeface="Times New Roman"/>
                <a:cs typeface="Times New Roman"/>
              </a:rPr>
              <a:t>phrases.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e.g.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thief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shot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jeweler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and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cop</a:t>
            </a:r>
            <a:r>
              <a:rPr sz="2200" spc="-5" dirty="0">
                <a:latin typeface="Times New Roman"/>
                <a:cs typeface="Times New Roman"/>
              </a:rPr>
              <a:t> panicked.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163" y="336574"/>
            <a:ext cx="9100185" cy="66255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1330960">
              <a:lnSpc>
                <a:spcPts val="3800"/>
              </a:lnSpc>
              <a:spcBef>
                <a:spcPts val="570"/>
              </a:spcBef>
            </a:pPr>
            <a:r>
              <a:rPr sz="3500" b="1" spc="5" dirty="0">
                <a:latin typeface="Times New Roman"/>
                <a:cs typeface="Times New Roman"/>
              </a:rPr>
              <a:t>CKY</a:t>
            </a:r>
            <a:r>
              <a:rPr sz="3500" b="1" spc="-90" dirty="0">
                <a:latin typeface="Times New Roman"/>
                <a:cs typeface="Times New Roman"/>
              </a:rPr>
              <a:t> </a:t>
            </a:r>
            <a:r>
              <a:rPr sz="3500" b="1" spc="5" dirty="0">
                <a:latin typeface="Times New Roman"/>
                <a:cs typeface="Times New Roman"/>
              </a:rPr>
              <a:t>Parsing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spc="5" dirty="0">
                <a:latin typeface="Times New Roman"/>
                <a:cs typeface="Times New Roman"/>
              </a:rPr>
              <a:t>or</a:t>
            </a:r>
            <a:r>
              <a:rPr sz="3500" b="1" spc="-65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Cocke-Kasami-Younger </a:t>
            </a:r>
            <a:r>
              <a:rPr sz="3500" b="1" spc="-860" dirty="0">
                <a:latin typeface="Times New Roman"/>
                <a:cs typeface="Times New Roman"/>
              </a:rPr>
              <a:t> </a:t>
            </a:r>
            <a:r>
              <a:rPr sz="3500" b="1" spc="5" dirty="0">
                <a:latin typeface="Times New Roman"/>
                <a:cs typeface="Times New Roman"/>
              </a:rPr>
              <a:t>algorithm</a:t>
            </a:r>
            <a:endParaRPr sz="3500">
              <a:latin typeface="Times New Roman"/>
              <a:cs typeface="Times New Roman"/>
            </a:endParaRPr>
          </a:p>
          <a:p>
            <a:pPr marL="12700" marR="5080" indent="110489">
              <a:lnSpc>
                <a:spcPts val="3800"/>
              </a:lnSpc>
              <a:spcBef>
                <a:spcPts val="850"/>
              </a:spcBef>
            </a:pPr>
            <a:r>
              <a:rPr sz="3500" spc="5" dirty="0">
                <a:latin typeface="Times New Roman"/>
                <a:cs typeface="Times New Roman"/>
              </a:rPr>
              <a:t>Handles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syntactic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disambiguation</a:t>
            </a:r>
            <a:r>
              <a:rPr sz="3500" spc="6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with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the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help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of </a:t>
            </a:r>
            <a:r>
              <a:rPr sz="3500" spc="-86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dynamic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programming.</a:t>
            </a:r>
            <a:endParaRPr sz="3500">
              <a:latin typeface="Times New Roman"/>
              <a:cs typeface="Times New Roman"/>
            </a:endParaRPr>
          </a:p>
          <a:p>
            <a:pPr marL="2585085">
              <a:lnSpc>
                <a:spcPct val="100000"/>
              </a:lnSpc>
              <a:spcBef>
                <a:spcPts val="395"/>
              </a:spcBef>
            </a:pPr>
            <a:r>
              <a:rPr sz="3500" dirty="0">
                <a:latin typeface="Times New Roman"/>
                <a:cs typeface="Times New Roman"/>
              </a:rPr>
              <a:t>Chomsky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normal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Times New Roman"/>
                <a:cs typeface="Times New Roman"/>
              </a:rPr>
              <a:t>form</a:t>
            </a:r>
            <a:endParaRPr sz="3500">
              <a:latin typeface="Times New Roman"/>
              <a:cs typeface="Times New Roman"/>
            </a:endParaRPr>
          </a:p>
          <a:p>
            <a:pPr marL="391795" marR="83185" indent="-379730">
              <a:lnSpc>
                <a:spcPts val="3800"/>
              </a:lnSpc>
              <a:spcBef>
                <a:spcPts val="905"/>
              </a:spcBef>
              <a:buFont typeface="Arial MT"/>
              <a:buChar char="•"/>
              <a:tabLst>
                <a:tab pos="391795" algn="l"/>
                <a:tab pos="392430" algn="l"/>
              </a:tabLst>
            </a:pPr>
            <a:r>
              <a:rPr sz="3500" spc="5" dirty="0">
                <a:latin typeface="Times New Roman"/>
                <a:cs typeface="Times New Roman"/>
              </a:rPr>
              <a:t>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the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beginning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of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the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Times New Roman"/>
                <a:cs typeface="Times New Roman"/>
              </a:rPr>
              <a:t>CKY</a:t>
            </a:r>
            <a:r>
              <a:rPr sz="3500" spc="-125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algorithm we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need </a:t>
            </a:r>
            <a:r>
              <a:rPr sz="3500" spc="-86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to convert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the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CFGs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70" dirty="0">
                <a:latin typeface="Times New Roman"/>
                <a:cs typeface="Times New Roman"/>
              </a:rPr>
              <a:t>CNF.</a:t>
            </a:r>
            <a:endParaRPr sz="3500">
              <a:latin typeface="Times New Roman"/>
              <a:cs typeface="Times New Roman"/>
            </a:endParaRPr>
          </a:p>
          <a:p>
            <a:pPr marL="391795" marR="820419" indent="-379730">
              <a:lnSpc>
                <a:spcPts val="3800"/>
              </a:lnSpc>
              <a:spcBef>
                <a:spcPts val="855"/>
              </a:spcBef>
              <a:buFont typeface="Arial MT"/>
              <a:buChar char="•"/>
              <a:tabLst>
                <a:tab pos="391795" algn="l"/>
                <a:tab pos="392430" algn="l"/>
              </a:tabLst>
            </a:pPr>
            <a:r>
              <a:rPr sz="3500" spc="5" dirty="0">
                <a:latin typeface="Times New Roman"/>
                <a:cs typeface="Times New Roman"/>
              </a:rPr>
              <a:t>Unit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productions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are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formed</a:t>
            </a:r>
            <a:r>
              <a:rPr sz="3500" spc="55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when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there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is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a </a:t>
            </a:r>
            <a:r>
              <a:rPr sz="3500" spc="-86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single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Times New Roman"/>
                <a:cs typeface="Times New Roman"/>
              </a:rPr>
              <a:t>non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terminal</a:t>
            </a:r>
            <a:r>
              <a:rPr sz="3500" spc="85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towards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the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right.</a:t>
            </a:r>
            <a:endParaRPr sz="3500">
              <a:latin typeface="Times New Roman"/>
              <a:cs typeface="Times New Roman"/>
            </a:endParaRPr>
          </a:p>
          <a:p>
            <a:pPr marL="3255645" marR="2830195">
              <a:lnSpc>
                <a:spcPts val="4650"/>
              </a:lnSpc>
              <a:spcBef>
                <a:spcPts val="170"/>
              </a:spcBef>
              <a:tabLst>
                <a:tab pos="4285615" algn="l"/>
              </a:tabLst>
            </a:pPr>
            <a:r>
              <a:rPr sz="3500" spc="5" dirty="0">
                <a:latin typeface="Times New Roman"/>
                <a:cs typeface="Times New Roman"/>
              </a:rPr>
              <a:t>S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Times New Roman"/>
                <a:cs typeface="Times New Roman"/>
              </a:rPr>
              <a:t>→</a:t>
            </a:r>
            <a:r>
              <a:rPr sz="3500" spc="-210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Times New Roman"/>
                <a:cs typeface="Times New Roman"/>
              </a:rPr>
              <a:t>Aux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NP</a:t>
            </a:r>
            <a:r>
              <a:rPr sz="3500" spc="-185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VP </a:t>
            </a:r>
            <a:r>
              <a:rPr sz="3500" spc="-86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S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Times New Roman"/>
                <a:cs typeface="Times New Roman"/>
              </a:rPr>
              <a:t>→	</a:t>
            </a:r>
            <a:r>
              <a:rPr sz="3500" spc="5" dirty="0">
                <a:latin typeface="Times New Roman"/>
                <a:cs typeface="Times New Roman"/>
              </a:rPr>
              <a:t>XI</a:t>
            </a:r>
            <a:r>
              <a:rPr sz="3500" spc="-55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VP</a:t>
            </a:r>
            <a:endParaRPr sz="3500">
              <a:latin typeface="Times New Roman"/>
              <a:cs typeface="Times New Roman"/>
            </a:endParaRPr>
          </a:p>
          <a:p>
            <a:pPr marL="3030855">
              <a:lnSpc>
                <a:spcPct val="100000"/>
              </a:lnSpc>
              <a:spcBef>
                <a:spcPts val="215"/>
              </a:spcBef>
              <a:tabLst>
                <a:tab pos="4262120" algn="l"/>
              </a:tabLst>
            </a:pPr>
            <a:r>
              <a:rPr sz="3500" spc="5" dirty="0">
                <a:latin typeface="Times New Roman"/>
                <a:cs typeface="Times New Roman"/>
              </a:rPr>
              <a:t>XI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Times New Roman"/>
                <a:cs typeface="Times New Roman"/>
              </a:rPr>
              <a:t>→	</a:t>
            </a:r>
            <a:r>
              <a:rPr sz="3500" spc="5" dirty="0">
                <a:latin typeface="Times New Roman"/>
                <a:cs typeface="Times New Roman"/>
              </a:rPr>
              <a:t>Aux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NP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236" y="281940"/>
            <a:ext cx="6671087" cy="53242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1139" y="5523458"/>
            <a:ext cx="7519670" cy="163639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579120" indent="-56705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79120" algn="l"/>
                <a:tab pos="579755" algn="l"/>
              </a:tabLst>
            </a:pPr>
            <a:r>
              <a:rPr sz="2200" spc="-15" dirty="0">
                <a:latin typeface="Times New Roman"/>
                <a:cs typeface="Times New Roman"/>
              </a:rPr>
              <a:t>Copying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conforming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rules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new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grammar.</a:t>
            </a:r>
            <a:endParaRPr sz="2200">
              <a:latin typeface="Times New Roman"/>
              <a:cs typeface="Times New Roman"/>
            </a:endParaRPr>
          </a:p>
          <a:p>
            <a:pPr marL="579120" indent="-56705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79120" algn="l"/>
                <a:tab pos="579755" algn="l"/>
              </a:tabLst>
            </a:pPr>
            <a:r>
              <a:rPr sz="2200" spc="-10" dirty="0">
                <a:latin typeface="Times New Roman"/>
                <a:cs typeface="Times New Roman"/>
              </a:rPr>
              <a:t>Conversion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terminals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non-terminals.</a:t>
            </a:r>
            <a:endParaRPr sz="2200">
              <a:latin typeface="Times New Roman"/>
              <a:cs typeface="Times New Roman"/>
            </a:endParaRPr>
          </a:p>
          <a:p>
            <a:pPr marL="579120" indent="-567055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79120" algn="l"/>
                <a:tab pos="579755" algn="l"/>
              </a:tabLst>
            </a:pPr>
            <a:r>
              <a:rPr sz="2200" spc="-10" dirty="0">
                <a:latin typeface="Times New Roman"/>
                <a:cs typeface="Times New Roman"/>
              </a:rPr>
              <a:t>Conversion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unit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products.</a:t>
            </a:r>
            <a:endParaRPr sz="2200">
              <a:latin typeface="Times New Roman"/>
              <a:cs typeface="Times New Roman"/>
            </a:endParaRPr>
          </a:p>
          <a:p>
            <a:pPr marL="579120" indent="-56705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79120" algn="l"/>
                <a:tab pos="579755" algn="l"/>
              </a:tabLst>
            </a:pPr>
            <a:r>
              <a:rPr sz="2200" spc="-15" dirty="0">
                <a:latin typeface="Times New Roman"/>
                <a:cs typeface="Times New Roman"/>
              </a:rPr>
              <a:t>All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new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rules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made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binary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new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grammar.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@Copyrights:</a:t>
            </a:r>
            <a:r>
              <a:rPr spc="-100" dirty="0"/>
              <a:t> </a:t>
            </a:r>
            <a:r>
              <a:rPr spc="5" dirty="0"/>
              <a:t>Natural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r>
              <a:rPr spc="-60" dirty="0"/>
              <a:t> </a:t>
            </a:r>
            <a:r>
              <a:rPr spc="-5" dirty="0"/>
              <a:t>(NLP)</a:t>
            </a:r>
            <a:r>
              <a:rPr spc="5" dirty="0"/>
              <a:t> </a:t>
            </a:r>
            <a:r>
              <a:rPr spc="-5" dirty="0"/>
              <a:t>syntactic</a:t>
            </a:r>
            <a:r>
              <a:rPr spc="-50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spc="-5" dirty="0"/>
              <a:t>statistical</a:t>
            </a:r>
            <a:r>
              <a:rPr spc="-75" dirty="0"/>
              <a:t> </a:t>
            </a:r>
            <a:r>
              <a:rPr spc="5" dirty="0"/>
              <a:t>parsing</a:t>
            </a:r>
            <a:r>
              <a:rPr spc="-90" dirty="0"/>
              <a:t> </a:t>
            </a:r>
            <a:r>
              <a:rPr dirty="0"/>
              <a:t>(Group</a:t>
            </a:r>
            <a:r>
              <a:rPr spc="-55" dirty="0"/>
              <a:t> </a:t>
            </a:r>
            <a:r>
              <a:rPr spc="15" dirty="0"/>
              <a:t>no</a:t>
            </a:r>
            <a:r>
              <a:rPr spc="-30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8)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080" y="627291"/>
            <a:ext cx="7747634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0" spc="-15" dirty="0">
                <a:latin typeface="Calibri"/>
                <a:cs typeface="Calibri"/>
              </a:rPr>
              <a:t>Statistical</a:t>
            </a:r>
            <a:r>
              <a:rPr sz="4800" b="0" spc="114" dirty="0">
                <a:latin typeface="Calibri"/>
                <a:cs typeface="Calibri"/>
              </a:rPr>
              <a:t> </a:t>
            </a:r>
            <a:r>
              <a:rPr sz="4800" b="0" spc="5" dirty="0">
                <a:latin typeface="Calibri"/>
                <a:cs typeface="Calibri"/>
              </a:rPr>
              <a:t>Constituency</a:t>
            </a:r>
            <a:r>
              <a:rPr sz="4800" b="0" spc="75" dirty="0">
                <a:latin typeface="Calibri"/>
                <a:cs typeface="Calibri"/>
              </a:rPr>
              <a:t> </a:t>
            </a:r>
            <a:r>
              <a:rPr sz="4800" b="0" spc="-15" dirty="0">
                <a:latin typeface="Calibri"/>
                <a:cs typeface="Calibri"/>
              </a:rPr>
              <a:t>Parsing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1160" indent="-37909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pc="-175" dirty="0"/>
              <a:t>It</a:t>
            </a:r>
            <a:r>
              <a:rPr spc="-75" dirty="0"/>
              <a:t> </a:t>
            </a:r>
            <a:r>
              <a:rPr spc="-90" dirty="0"/>
              <a:t>is</a:t>
            </a:r>
            <a:r>
              <a:rPr spc="-50" dirty="0"/>
              <a:t> </a:t>
            </a:r>
            <a:r>
              <a:rPr spc="-85" dirty="0"/>
              <a:t>possible</a:t>
            </a:r>
            <a:r>
              <a:rPr spc="-15" dirty="0"/>
              <a:t> </a:t>
            </a:r>
            <a:r>
              <a:rPr spc="-110" dirty="0"/>
              <a:t>to</a:t>
            </a:r>
            <a:r>
              <a:rPr spc="-40" dirty="0"/>
              <a:t> </a:t>
            </a:r>
            <a:r>
              <a:rPr spc="-150" dirty="0"/>
              <a:t>build</a:t>
            </a:r>
            <a:r>
              <a:rPr spc="-50" dirty="0"/>
              <a:t> </a:t>
            </a:r>
            <a:r>
              <a:rPr spc="-120" dirty="0"/>
              <a:t>probabilistic</a:t>
            </a:r>
            <a:r>
              <a:rPr spc="-25" dirty="0"/>
              <a:t> </a:t>
            </a:r>
            <a:r>
              <a:rPr spc="-35" dirty="0"/>
              <a:t>parsers</a:t>
            </a:r>
            <a:r>
              <a:rPr spc="-50" dirty="0"/>
              <a:t> </a:t>
            </a:r>
            <a:r>
              <a:rPr spc="-100" dirty="0"/>
              <a:t>consisting</a:t>
            </a:r>
            <a:r>
              <a:rPr spc="-20" dirty="0"/>
              <a:t> </a:t>
            </a:r>
            <a:r>
              <a:rPr spc="-170" dirty="0"/>
              <a:t>of</a:t>
            </a:r>
            <a:r>
              <a:rPr spc="-30" dirty="0"/>
              <a:t> </a:t>
            </a:r>
            <a:r>
              <a:rPr spc="-100" dirty="0"/>
              <a:t>syntatic</a:t>
            </a:r>
            <a:r>
              <a:rPr spc="-15" dirty="0"/>
              <a:t> </a:t>
            </a:r>
            <a:r>
              <a:rPr spc="-114" dirty="0"/>
              <a:t>knowledge.</a:t>
            </a:r>
          </a:p>
          <a:p>
            <a:pPr marL="391160" indent="-379095">
              <a:lnSpc>
                <a:spcPct val="100000"/>
              </a:lnSpc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pc="-100" dirty="0"/>
              <a:t>PFGCs</a:t>
            </a:r>
            <a:r>
              <a:rPr spc="-30" dirty="0"/>
              <a:t> </a:t>
            </a:r>
            <a:r>
              <a:rPr spc="-125" dirty="0"/>
              <a:t>or</a:t>
            </a:r>
            <a:r>
              <a:rPr spc="-35" dirty="0"/>
              <a:t> </a:t>
            </a:r>
            <a:r>
              <a:rPr spc="-120" dirty="0"/>
              <a:t>probabilistic</a:t>
            </a:r>
            <a:r>
              <a:rPr spc="-25" dirty="0"/>
              <a:t> </a:t>
            </a:r>
            <a:r>
              <a:rPr spc="-95" dirty="0"/>
              <a:t>context-free</a:t>
            </a:r>
            <a:r>
              <a:rPr spc="-65" dirty="0"/>
              <a:t> </a:t>
            </a:r>
            <a:r>
              <a:rPr spc="-110" dirty="0"/>
              <a:t>grammar</a:t>
            </a:r>
            <a:r>
              <a:rPr spc="-60" dirty="0"/>
              <a:t> </a:t>
            </a:r>
            <a:r>
              <a:rPr spc="-160" dirty="0"/>
              <a:t>which</a:t>
            </a:r>
            <a:r>
              <a:rPr spc="-20" dirty="0"/>
              <a:t> </a:t>
            </a:r>
            <a:r>
              <a:rPr spc="-90" dirty="0"/>
              <a:t>is</a:t>
            </a:r>
            <a:r>
              <a:rPr spc="-50" dirty="0"/>
              <a:t> </a:t>
            </a:r>
            <a:r>
              <a:rPr spc="-45" dirty="0"/>
              <a:t>an </a:t>
            </a:r>
            <a:r>
              <a:rPr spc="-70" dirty="0"/>
              <a:t>enhancement</a:t>
            </a:r>
            <a:r>
              <a:rPr spc="-50" dirty="0"/>
              <a:t> </a:t>
            </a:r>
            <a:r>
              <a:rPr spc="-165" dirty="0"/>
              <a:t>of</a:t>
            </a:r>
            <a:r>
              <a:rPr spc="-50" dirty="0"/>
              <a:t> </a:t>
            </a:r>
            <a:r>
              <a:rPr spc="-135" dirty="0"/>
              <a:t>CFG.</a:t>
            </a:r>
          </a:p>
          <a:p>
            <a:pPr marL="391160" indent="-379095">
              <a:lnSpc>
                <a:spcPct val="100000"/>
              </a:lnSpc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pc="-390" dirty="0"/>
              <a:t>A</a:t>
            </a:r>
            <a:r>
              <a:rPr spc="-300" dirty="0"/>
              <a:t> </a:t>
            </a:r>
            <a:r>
              <a:rPr spc="-140" dirty="0"/>
              <a:t>probability</a:t>
            </a:r>
            <a:r>
              <a:rPr spc="-55" dirty="0"/>
              <a:t> </a:t>
            </a:r>
            <a:r>
              <a:rPr spc="-90" dirty="0"/>
              <a:t>is</a:t>
            </a:r>
            <a:r>
              <a:rPr spc="-50" dirty="0"/>
              <a:t> </a:t>
            </a:r>
            <a:r>
              <a:rPr spc="-55" dirty="0"/>
              <a:t>assigned</a:t>
            </a:r>
            <a:r>
              <a:rPr spc="-20" dirty="0"/>
              <a:t> </a:t>
            </a:r>
            <a:r>
              <a:rPr spc="-110" dirty="0"/>
              <a:t>to</a:t>
            </a:r>
            <a:r>
              <a:rPr spc="-45" dirty="0"/>
              <a:t> </a:t>
            </a:r>
            <a:r>
              <a:rPr spc="-35" dirty="0"/>
              <a:t>each</a:t>
            </a:r>
            <a:r>
              <a:rPr spc="-45" dirty="0"/>
              <a:t> </a:t>
            </a:r>
            <a:r>
              <a:rPr spc="-100" dirty="0"/>
              <a:t>rule.</a:t>
            </a:r>
          </a:p>
          <a:p>
            <a:pPr marL="391160" indent="-3790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pc="-245" dirty="0"/>
              <a:t>T</a:t>
            </a:r>
            <a:r>
              <a:rPr spc="-110" dirty="0"/>
              <a:t>h</a:t>
            </a:r>
            <a:r>
              <a:rPr spc="25" dirty="0"/>
              <a:t>e</a:t>
            </a:r>
            <a:r>
              <a:rPr spc="35" dirty="0"/>
              <a:t>s</a:t>
            </a:r>
            <a:r>
              <a:rPr spc="20" dirty="0"/>
              <a:t>e</a:t>
            </a:r>
            <a:r>
              <a:rPr spc="-55" dirty="0"/>
              <a:t> </a:t>
            </a:r>
            <a:r>
              <a:rPr spc="25" dirty="0"/>
              <a:t>a</a:t>
            </a:r>
            <a:r>
              <a:rPr spc="-130" dirty="0"/>
              <a:t>r</a:t>
            </a:r>
            <a:r>
              <a:rPr spc="20" dirty="0"/>
              <a:t>e</a:t>
            </a:r>
            <a:r>
              <a:rPr spc="-55" dirty="0"/>
              <a:t> </a:t>
            </a:r>
            <a:r>
              <a:rPr spc="-110" dirty="0"/>
              <a:t>t</a:t>
            </a:r>
            <a:r>
              <a:rPr spc="-130" dirty="0"/>
              <a:t>r</a:t>
            </a:r>
            <a:r>
              <a:rPr spc="15" dirty="0"/>
              <a:t>a</a:t>
            </a:r>
            <a:r>
              <a:rPr spc="-220" dirty="0"/>
              <a:t>i</a:t>
            </a:r>
            <a:r>
              <a:rPr spc="-110" dirty="0"/>
              <a:t>n</a:t>
            </a:r>
            <a:r>
              <a:rPr spc="25" dirty="0"/>
              <a:t>e</a:t>
            </a:r>
            <a:r>
              <a:rPr spc="-105" dirty="0"/>
              <a:t>d</a:t>
            </a:r>
            <a:r>
              <a:rPr spc="-75" dirty="0"/>
              <a:t> </a:t>
            </a:r>
            <a:r>
              <a:rPr spc="-110" dirty="0"/>
              <a:t>o</a:t>
            </a:r>
            <a:r>
              <a:rPr spc="-105" dirty="0"/>
              <a:t>n</a:t>
            </a:r>
            <a:r>
              <a:rPr spc="-25" dirty="0"/>
              <a:t> </a:t>
            </a:r>
            <a:r>
              <a:rPr spc="-120" dirty="0"/>
              <a:t>t</a:t>
            </a:r>
            <a:r>
              <a:rPr spc="-130" dirty="0"/>
              <a:t>r</a:t>
            </a:r>
            <a:r>
              <a:rPr spc="15" dirty="0"/>
              <a:t>e</a:t>
            </a:r>
            <a:r>
              <a:rPr spc="25" dirty="0"/>
              <a:t>e</a:t>
            </a:r>
            <a:r>
              <a:rPr spc="-110" dirty="0"/>
              <a:t>b</a:t>
            </a:r>
            <a:r>
              <a:rPr spc="25" dirty="0"/>
              <a:t>a</a:t>
            </a:r>
            <a:r>
              <a:rPr spc="-110" dirty="0"/>
              <a:t>n</a:t>
            </a:r>
            <a:r>
              <a:rPr spc="-204" dirty="0"/>
              <a:t>k</a:t>
            </a:r>
            <a:r>
              <a:rPr spc="-40" dirty="0"/>
              <a:t> </a:t>
            </a:r>
            <a:r>
              <a:rPr spc="-110" dirty="0"/>
              <a:t>g</a:t>
            </a:r>
            <a:r>
              <a:rPr spc="-125" dirty="0"/>
              <a:t>r</a:t>
            </a:r>
            <a:r>
              <a:rPr spc="15" dirty="0"/>
              <a:t>a</a:t>
            </a:r>
            <a:r>
              <a:rPr spc="-204" dirty="0"/>
              <a:t>m</a:t>
            </a:r>
            <a:r>
              <a:rPr spc="-210" dirty="0"/>
              <a:t>m</a:t>
            </a:r>
            <a:r>
              <a:rPr spc="15" dirty="0"/>
              <a:t>a</a:t>
            </a:r>
            <a:r>
              <a:rPr spc="-125" dirty="0"/>
              <a:t>r</a:t>
            </a:r>
            <a:r>
              <a:rPr spc="35" dirty="0"/>
              <a:t>s</a:t>
            </a:r>
            <a:r>
              <a:rPr spc="-55" dirty="0"/>
              <a:t>.</a:t>
            </a:r>
          </a:p>
          <a:p>
            <a:pPr marL="391160" indent="-379095">
              <a:lnSpc>
                <a:spcPct val="100000"/>
              </a:lnSpc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pc="-120" dirty="0"/>
              <a:t>Non-terminals</a:t>
            </a:r>
            <a:r>
              <a:rPr spc="-55" dirty="0"/>
              <a:t> </a:t>
            </a:r>
            <a:r>
              <a:rPr spc="-30" dirty="0"/>
              <a:t>are</a:t>
            </a:r>
            <a:r>
              <a:rPr spc="-40" dirty="0"/>
              <a:t> </a:t>
            </a:r>
            <a:r>
              <a:rPr spc="-65" dirty="0"/>
              <a:t>made</a:t>
            </a:r>
            <a:r>
              <a:rPr spc="-40" dirty="0"/>
              <a:t> </a:t>
            </a:r>
            <a:r>
              <a:rPr spc="-105" dirty="0"/>
              <a:t>more</a:t>
            </a:r>
            <a:r>
              <a:rPr spc="-65" dirty="0"/>
              <a:t> </a:t>
            </a:r>
            <a:r>
              <a:rPr spc="-110" dirty="0"/>
              <a:t>specific</a:t>
            </a:r>
            <a:r>
              <a:rPr spc="-15" dirty="0"/>
              <a:t> </a:t>
            </a:r>
            <a:r>
              <a:rPr spc="-120" dirty="0"/>
              <a:t>or</a:t>
            </a:r>
            <a:r>
              <a:rPr spc="-35" dirty="0"/>
              <a:t> </a:t>
            </a:r>
            <a:r>
              <a:rPr spc="-105" dirty="0"/>
              <a:t>more</a:t>
            </a:r>
            <a:r>
              <a:rPr spc="-70" dirty="0"/>
              <a:t> general.</a:t>
            </a:r>
          </a:p>
          <a:p>
            <a:pPr marL="391160" indent="-379095">
              <a:lnSpc>
                <a:spcPct val="100000"/>
              </a:lnSpc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pc="-175" dirty="0"/>
              <a:t>Also</a:t>
            </a:r>
            <a:r>
              <a:rPr spc="-25" dirty="0"/>
              <a:t> </a:t>
            </a:r>
            <a:r>
              <a:rPr spc="-165" dirty="0"/>
              <a:t>known</a:t>
            </a:r>
            <a:r>
              <a:rPr spc="-25" dirty="0"/>
              <a:t> </a:t>
            </a:r>
            <a:r>
              <a:rPr spc="30" dirty="0"/>
              <a:t>as</a:t>
            </a:r>
            <a:r>
              <a:rPr spc="-50" dirty="0"/>
              <a:t> </a:t>
            </a:r>
            <a:r>
              <a:rPr spc="-80" dirty="0"/>
              <a:t>Stochastic</a:t>
            </a:r>
            <a:r>
              <a:rPr spc="-30" dirty="0"/>
              <a:t> </a:t>
            </a:r>
            <a:r>
              <a:rPr spc="-95" dirty="0"/>
              <a:t>context-free</a:t>
            </a:r>
            <a:r>
              <a:rPr spc="-45" dirty="0"/>
              <a:t> </a:t>
            </a:r>
            <a:r>
              <a:rPr spc="-110" dirty="0"/>
              <a:t>grammar</a:t>
            </a:r>
            <a:r>
              <a:rPr spc="-60" dirty="0"/>
              <a:t> </a:t>
            </a:r>
            <a:r>
              <a:rPr spc="-120" dirty="0"/>
              <a:t>SCFG.</a:t>
            </a:r>
          </a:p>
          <a:p>
            <a:pPr marL="391160" marR="5080" indent="-37909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91160" algn="l"/>
                <a:tab pos="391795" algn="l"/>
                <a:tab pos="820419" algn="l"/>
              </a:tabLst>
            </a:pPr>
            <a:r>
              <a:rPr spc="-75" dirty="0"/>
              <a:t>Consists</a:t>
            </a:r>
            <a:r>
              <a:rPr spc="-15" dirty="0"/>
              <a:t> </a:t>
            </a:r>
            <a:r>
              <a:rPr spc="-170" dirty="0"/>
              <a:t>of</a:t>
            </a:r>
            <a:r>
              <a:rPr spc="-35" dirty="0"/>
              <a:t> </a:t>
            </a:r>
            <a:r>
              <a:rPr spc="-245" dirty="0"/>
              <a:t>N=</a:t>
            </a:r>
            <a:r>
              <a:rPr spc="-45" dirty="0"/>
              <a:t> </a:t>
            </a:r>
            <a:r>
              <a:rPr spc="-114" dirty="0"/>
              <a:t>non-terminal</a:t>
            </a:r>
            <a:r>
              <a:rPr spc="-45" dirty="0"/>
              <a:t> </a:t>
            </a:r>
            <a:r>
              <a:rPr spc="-105" dirty="0"/>
              <a:t>symbols,</a:t>
            </a:r>
            <a:r>
              <a:rPr spc="-30" dirty="0"/>
              <a:t> </a:t>
            </a:r>
            <a:r>
              <a:rPr spc="-90" dirty="0"/>
              <a:t>Σ=terminal</a:t>
            </a:r>
            <a:r>
              <a:rPr spc="-45" dirty="0"/>
              <a:t> </a:t>
            </a:r>
            <a:r>
              <a:rPr spc="-105" dirty="0"/>
              <a:t>symbols,</a:t>
            </a:r>
            <a:r>
              <a:rPr spc="-20" dirty="0"/>
              <a:t> </a:t>
            </a:r>
            <a:r>
              <a:rPr spc="-110" dirty="0"/>
              <a:t>R=rules</a:t>
            </a:r>
            <a:r>
              <a:rPr spc="-45" dirty="0"/>
              <a:t> </a:t>
            </a:r>
            <a:r>
              <a:rPr spc="-120" dirty="0"/>
              <a:t>or</a:t>
            </a:r>
            <a:r>
              <a:rPr spc="-35" dirty="0"/>
              <a:t> </a:t>
            </a:r>
            <a:r>
              <a:rPr spc="-105" dirty="0"/>
              <a:t>productions </a:t>
            </a:r>
            <a:r>
              <a:rPr spc="-535" dirty="0"/>
              <a:t> </a:t>
            </a:r>
            <a:r>
              <a:rPr spc="-440" dirty="0"/>
              <a:t>A→</a:t>
            </a:r>
            <a:r>
              <a:rPr spc="-440" dirty="0">
                <a:latin typeface="Arial MT"/>
                <a:cs typeface="Arial MT"/>
              </a:rPr>
              <a:t>....</a:t>
            </a:r>
            <a:r>
              <a:rPr spc="-150" dirty="0"/>
              <a:t>β[p],</a:t>
            </a:r>
            <a:r>
              <a:rPr spc="-145" dirty="0"/>
              <a:t> </a:t>
            </a:r>
            <a:r>
              <a:rPr spc="-120" dirty="0"/>
              <a:t>β=string </a:t>
            </a:r>
            <a:r>
              <a:rPr spc="-170" dirty="0"/>
              <a:t>of</a:t>
            </a:r>
            <a:r>
              <a:rPr spc="-165" dirty="0"/>
              <a:t> </a:t>
            </a:r>
            <a:r>
              <a:rPr spc="-110" dirty="0"/>
              <a:t>symbols </a:t>
            </a:r>
            <a:r>
              <a:rPr spc="-150" dirty="0"/>
              <a:t>(ΣUN)*,</a:t>
            </a:r>
            <a:r>
              <a:rPr spc="250" dirty="0"/>
              <a:t> </a:t>
            </a:r>
            <a:r>
              <a:rPr spc="-65" dirty="0"/>
              <a:t>and </a:t>
            </a:r>
            <a:r>
              <a:rPr spc="-100" dirty="0"/>
              <a:t>p </a:t>
            </a:r>
            <a:r>
              <a:rPr spc="-90" dirty="0"/>
              <a:t>is </a:t>
            </a:r>
            <a:r>
              <a:rPr spc="20" dirty="0"/>
              <a:t>a </a:t>
            </a:r>
            <a:r>
              <a:rPr spc="-110" dirty="0"/>
              <a:t>number </a:t>
            </a:r>
            <a:r>
              <a:rPr spc="-80" dirty="0"/>
              <a:t>between </a:t>
            </a:r>
            <a:r>
              <a:rPr spc="-100" dirty="0"/>
              <a:t>0 </a:t>
            </a:r>
            <a:r>
              <a:rPr spc="-60" dirty="0"/>
              <a:t>and </a:t>
            </a:r>
            <a:r>
              <a:rPr spc="-100" dirty="0"/>
              <a:t>1 </a:t>
            </a:r>
            <a:r>
              <a:rPr spc="-135" dirty="0"/>
              <a:t>P(β|A) </a:t>
            </a:r>
            <a:r>
              <a:rPr spc="-60" dirty="0"/>
              <a:t>and </a:t>
            </a:r>
            <a:r>
              <a:rPr spc="-55" dirty="0"/>
              <a:t> </a:t>
            </a:r>
            <a:r>
              <a:rPr spc="-110" dirty="0"/>
              <a:t>S=</a:t>
            </a:r>
            <a:r>
              <a:rPr spc="-30" dirty="0"/>
              <a:t> </a:t>
            </a:r>
            <a:r>
              <a:rPr spc="-60" dirty="0"/>
              <a:t>start</a:t>
            </a:r>
            <a:r>
              <a:rPr spc="-75" dirty="0"/>
              <a:t> </a:t>
            </a:r>
            <a:r>
              <a:rPr spc="-125" dirty="0"/>
              <a:t>symbol.</a:t>
            </a:r>
          </a:p>
          <a:p>
            <a:pPr marL="391160" indent="-379095">
              <a:lnSpc>
                <a:spcPct val="100000"/>
              </a:lnSpc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pc="-170" dirty="0"/>
              <a:t>R</a:t>
            </a:r>
            <a:r>
              <a:rPr spc="-50" dirty="0"/>
              <a:t> </a:t>
            </a:r>
            <a:r>
              <a:rPr spc="-225" dirty="0"/>
              <a:t>i</a:t>
            </a:r>
            <a:r>
              <a:rPr spc="40" dirty="0"/>
              <a:t>s</a:t>
            </a:r>
            <a:r>
              <a:rPr spc="-55" dirty="0"/>
              <a:t> </a:t>
            </a:r>
            <a:r>
              <a:rPr spc="15" dirty="0"/>
              <a:t>a</a:t>
            </a:r>
            <a:r>
              <a:rPr spc="-105" dirty="0"/>
              <a:t>u</a:t>
            </a:r>
            <a:r>
              <a:rPr spc="-95" dirty="0"/>
              <a:t>g</a:t>
            </a:r>
            <a:r>
              <a:rPr spc="-220" dirty="0"/>
              <a:t>m</a:t>
            </a:r>
            <a:r>
              <a:rPr spc="25" dirty="0"/>
              <a:t>e</a:t>
            </a:r>
            <a:r>
              <a:rPr spc="-105" dirty="0"/>
              <a:t>n</a:t>
            </a:r>
            <a:r>
              <a:rPr spc="-120" dirty="0"/>
              <a:t>t</a:t>
            </a:r>
            <a:r>
              <a:rPr spc="20" dirty="0"/>
              <a:t>e</a:t>
            </a:r>
            <a:r>
              <a:rPr spc="-100" dirty="0"/>
              <a:t>d</a:t>
            </a:r>
            <a:r>
              <a:rPr spc="-50" dirty="0"/>
              <a:t> </a:t>
            </a:r>
            <a:r>
              <a:rPr spc="-295" dirty="0"/>
              <a:t>w</a:t>
            </a:r>
            <a:r>
              <a:rPr spc="-220" dirty="0"/>
              <a:t>i</a:t>
            </a:r>
            <a:r>
              <a:rPr spc="-120" dirty="0"/>
              <a:t>t</a:t>
            </a:r>
            <a:r>
              <a:rPr spc="-100" dirty="0"/>
              <a:t>h</a:t>
            </a:r>
            <a:r>
              <a:rPr spc="-50" dirty="0"/>
              <a:t> </a:t>
            </a:r>
            <a:r>
              <a:rPr spc="20" dirty="0"/>
              <a:t>a</a:t>
            </a:r>
            <a:r>
              <a:rPr spc="-50" dirty="0"/>
              <a:t> </a:t>
            </a:r>
            <a:r>
              <a:rPr spc="-85" dirty="0"/>
              <a:t>c</a:t>
            </a:r>
            <a:r>
              <a:rPr spc="-105" dirty="0"/>
              <a:t>o</a:t>
            </a:r>
            <a:r>
              <a:rPr spc="-95" dirty="0"/>
              <a:t>n</a:t>
            </a:r>
            <a:r>
              <a:rPr spc="-105" dirty="0"/>
              <a:t>d</a:t>
            </a:r>
            <a:r>
              <a:rPr spc="-220" dirty="0"/>
              <a:t>i</a:t>
            </a:r>
            <a:r>
              <a:rPr spc="-120" dirty="0"/>
              <a:t>t</a:t>
            </a:r>
            <a:r>
              <a:rPr spc="-220" dirty="0"/>
              <a:t>i</a:t>
            </a:r>
            <a:r>
              <a:rPr spc="-105" dirty="0"/>
              <a:t>on</a:t>
            </a:r>
            <a:r>
              <a:rPr spc="15" dirty="0"/>
              <a:t>a</a:t>
            </a:r>
            <a:r>
              <a:rPr spc="-215" dirty="0"/>
              <a:t>l</a:t>
            </a:r>
            <a:r>
              <a:rPr spc="-55" dirty="0"/>
              <a:t> </a:t>
            </a:r>
            <a:r>
              <a:rPr spc="-100" dirty="0"/>
              <a:t>p</a:t>
            </a:r>
            <a:r>
              <a:rPr spc="-130" dirty="0"/>
              <a:t>r</a:t>
            </a:r>
            <a:r>
              <a:rPr spc="-105" dirty="0"/>
              <a:t>ob</a:t>
            </a:r>
            <a:r>
              <a:rPr spc="25" dirty="0"/>
              <a:t>a</a:t>
            </a:r>
            <a:r>
              <a:rPr spc="-105" dirty="0"/>
              <a:t>b</a:t>
            </a:r>
            <a:r>
              <a:rPr spc="-220" dirty="0"/>
              <a:t>il</a:t>
            </a:r>
            <a:r>
              <a:rPr spc="-225" dirty="0"/>
              <a:t>i</a:t>
            </a:r>
            <a:r>
              <a:rPr spc="-120" dirty="0"/>
              <a:t>t</a:t>
            </a:r>
            <a:r>
              <a:rPr spc="-210" dirty="0"/>
              <a:t>y</a:t>
            </a:r>
            <a:r>
              <a:rPr spc="-114" dirty="0"/>
              <a:t>:</a:t>
            </a:r>
          </a:p>
          <a:p>
            <a:pPr marL="2641600">
              <a:lnSpc>
                <a:spcPct val="100000"/>
              </a:lnSpc>
            </a:pPr>
            <a:r>
              <a:rPr spc="-185" dirty="0"/>
              <a:t>A→β[p]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3785" y="5394695"/>
            <a:ext cx="1376045" cy="1030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200" spc="-125" dirty="0">
                <a:latin typeface="Times New Roman"/>
                <a:cs typeface="Times New Roman"/>
              </a:rPr>
              <a:t>P→(A→β) 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</a:t>
            </a:r>
            <a:r>
              <a:rPr sz="2200" spc="-10" dirty="0">
                <a:latin typeface="Times New Roman"/>
                <a:cs typeface="Times New Roman"/>
              </a:rPr>
              <a:t>→</a:t>
            </a:r>
            <a:r>
              <a:rPr sz="2200" spc="-130" dirty="0">
                <a:latin typeface="Times New Roman"/>
                <a:cs typeface="Times New Roman"/>
              </a:rPr>
              <a:t>(</a:t>
            </a:r>
            <a:r>
              <a:rPr sz="2200" spc="-405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→</a:t>
            </a:r>
            <a:r>
              <a:rPr sz="2200" spc="-120" dirty="0">
                <a:latin typeface="Times New Roman"/>
                <a:cs typeface="Times New Roman"/>
              </a:rPr>
              <a:t>β</a:t>
            </a:r>
            <a:r>
              <a:rPr sz="2200" spc="30" dirty="0">
                <a:latin typeface="Times New Roman"/>
                <a:cs typeface="Times New Roman"/>
              </a:rPr>
              <a:t>|</a:t>
            </a:r>
            <a:r>
              <a:rPr sz="2200" spc="-405" dirty="0">
                <a:latin typeface="Times New Roman"/>
                <a:cs typeface="Times New Roman"/>
              </a:rPr>
              <a:t>A</a:t>
            </a:r>
            <a:r>
              <a:rPr sz="2200" spc="-114" dirty="0">
                <a:latin typeface="Times New Roman"/>
                <a:cs typeface="Times New Roman"/>
              </a:rPr>
              <a:t>)  </a:t>
            </a:r>
            <a:r>
              <a:rPr sz="2200" spc="-150" dirty="0">
                <a:latin typeface="Times New Roman"/>
                <a:cs typeface="Times New Roman"/>
              </a:rPr>
              <a:t>P(RHS|LHS)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6400" y="5247172"/>
            <a:ext cx="3616314" cy="7322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Calibri"/>
                <a:cs typeface="Calibri"/>
              </a:rPr>
              <a:t>Σ</a:t>
            </a:r>
            <a:r>
              <a:rPr sz="1950" spc="15" dirty="0">
                <a:latin typeface="Calibri"/>
                <a:cs typeface="Calibri"/>
              </a:rPr>
              <a:t>P(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lang="en-US" sz="1950" dirty="0">
                <a:latin typeface="Calibri"/>
                <a:cs typeface="Calibri"/>
              </a:rPr>
              <a:t>  </a:t>
            </a:r>
            <a:r>
              <a:rPr lang="en-US" sz="1950" spc="755" dirty="0">
                <a:latin typeface="Calibri"/>
                <a:cs typeface="Calibri"/>
              </a:rPr>
              <a:t>-&gt;</a:t>
            </a:r>
            <a:r>
              <a:rPr sz="1950" spc="10" dirty="0">
                <a:latin typeface="Calibri"/>
                <a:cs typeface="Calibri"/>
              </a:rPr>
              <a:t>β)</a:t>
            </a: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272" y="644055"/>
            <a:ext cx="8485505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0" spc="10" dirty="0">
                <a:latin typeface="Times New Roman"/>
                <a:cs typeface="Times New Roman"/>
              </a:rPr>
              <a:t>Probabilistic</a:t>
            </a:r>
            <a:r>
              <a:rPr sz="4800" b="0" spc="-5" dirty="0">
                <a:latin typeface="Times New Roman"/>
                <a:cs typeface="Times New Roman"/>
              </a:rPr>
              <a:t> </a:t>
            </a:r>
            <a:r>
              <a:rPr sz="4800" b="0" spc="20" dirty="0">
                <a:latin typeface="Times New Roman"/>
                <a:cs typeface="Times New Roman"/>
              </a:rPr>
              <a:t>CKY</a:t>
            </a:r>
            <a:r>
              <a:rPr sz="4800" b="0" spc="-155" dirty="0">
                <a:latin typeface="Times New Roman"/>
                <a:cs typeface="Times New Roman"/>
              </a:rPr>
              <a:t> </a:t>
            </a:r>
            <a:r>
              <a:rPr sz="4800" b="0" spc="10" dirty="0">
                <a:latin typeface="Times New Roman"/>
                <a:cs typeface="Times New Roman"/>
              </a:rPr>
              <a:t>Parsing</a:t>
            </a:r>
            <a:r>
              <a:rPr sz="4800" b="0" spc="15" dirty="0">
                <a:latin typeface="Times New Roman"/>
                <a:cs typeface="Times New Roman"/>
              </a:rPr>
              <a:t> </a:t>
            </a:r>
            <a:r>
              <a:rPr sz="4800" b="0" spc="20" dirty="0">
                <a:latin typeface="Times New Roman"/>
                <a:cs typeface="Times New Roman"/>
              </a:rPr>
              <a:t>PCFGs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39" y="1869500"/>
            <a:ext cx="8848725" cy="47536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1160" marR="106045" indent="-379095">
              <a:lnSpc>
                <a:spcPts val="2380"/>
              </a:lnSpc>
              <a:spcBef>
                <a:spcPts val="38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probabilistic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CKY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concludes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PCFG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Chomsky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normal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form.</a:t>
            </a:r>
            <a:endParaRPr sz="2200">
              <a:latin typeface="Times New Roman"/>
              <a:cs typeface="Times New Roman"/>
            </a:endParaRPr>
          </a:p>
          <a:p>
            <a:pPr marL="391160" indent="-37909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200" spc="-5" dirty="0">
                <a:latin typeface="Times New Roman"/>
                <a:cs typeface="Times New Roman"/>
              </a:rPr>
              <a:t>Indices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-20" dirty="0">
                <a:latin typeface="Times New Roman"/>
                <a:cs typeface="Times New Roman"/>
              </a:rPr>
              <a:t> assumed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between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word.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91160" indent="-379095">
              <a:lnSpc>
                <a:spcPts val="2510"/>
              </a:lnSpc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These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considered</a:t>
            </a:r>
            <a:r>
              <a:rPr sz="2200" spc="-10" dirty="0">
                <a:latin typeface="Times New Roman"/>
                <a:cs typeface="Times New Roman"/>
              </a:rPr>
              <a:t> and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constituent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CKY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parse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tree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encoded</a:t>
            </a:r>
            <a:endParaRPr sz="2200">
              <a:latin typeface="Times New Roman"/>
              <a:cs typeface="Times New Roman"/>
            </a:endParaRPr>
          </a:p>
          <a:p>
            <a:pPr marL="391160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spc="-25" dirty="0">
                <a:latin typeface="Times New Roman"/>
                <a:cs typeface="Times New Roman"/>
              </a:rPr>
              <a:t>two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dimensional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matrix.</a:t>
            </a:r>
            <a:endParaRPr sz="2200">
              <a:latin typeface="Times New Roman"/>
              <a:cs typeface="Times New Roman"/>
            </a:endParaRPr>
          </a:p>
          <a:p>
            <a:pPr marL="391160" indent="-37909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upper</a:t>
            </a:r>
            <a:r>
              <a:rPr sz="2200" spc="-10" dirty="0">
                <a:latin typeface="Times New Roman"/>
                <a:cs typeface="Times New Roman"/>
              </a:rPr>
              <a:t> triangular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portion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matrix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used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(n+1)x(n+1)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matrix.</a:t>
            </a:r>
            <a:endParaRPr sz="2200">
              <a:latin typeface="Times New Roman"/>
              <a:cs typeface="Times New Roman"/>
            </a:endParaRPr>
          </a:p>
          <a:p>
            <a:pPr marL="391160" marR="261620" indent="-379095">
              <a:lnSpc>
                <a:spcPts val="2380"/>
              </a:lnSpc>
              <a:spcBef>
                <a:spcPts val="560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cell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[i,j]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contains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list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constituents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spans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sequence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words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from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spc="5" dirty="0">
                <a:latin typeface="Times New Roman"/>
                <a:cs typeface="Times New Roman"/>
              </a:rPr>
              <a:t>j.</a:t>
            </a:r>
            <a:endParaRPr sz="2200">
              <a:latin typeface="Times New Roman"/>
              <a:cs typeface="Times New Roman"/>
            </a:endParaRPr>
          </a:p>
          <a:p>
            <a:pPr marL="391160" marR="102870" indent="-379095">
              <a:lnSpc>
                <a:spcPts val="2380"/>
              </a:lnSpc>
              <a:spcBef>
                <a:spcPts val="52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sentence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flight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includes</a:t>
            </a:r>
            <a:r>
              <a:rPr sz="2200" spc="-5" dirty="0">
                <a:latin typeface="Times New Roman"/>
                <a:cs typeface="Times New Roman"/>
              </a:rPr>
              <a:t> 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meal”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connected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chomsky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normal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form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order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CKY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algorithm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work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handle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rule </a:t>
            </a:r>
            <a:r>
              <a:rPr sz="2200" spc="-5" dirty="0">
                <a:latin typeface="Times New Roman"/>
                <a:cs typeface="Times New Roman"/>
              </a:rPr>
              <a:t> properties.</a:t>
            </a:r>
            <a:endParaRPr sz="2200">
              <a:latin typeface="Times New Roman"/>
              <a:cs typeface="Times New Roman"/>
            </a:endParaRPr>
          </a:p>
          <a:p>
            <a:pPr marL="391160" indent="-379095">
              <a:lnSpc>
                <a:spcPts val="2510"/>
              </a:lnSpc>
              <a:spcBef>
                <a:spcPts val="220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200" spc="-5" dirty="0">
                <a:latin typeface="Times New Roman"/>
                <a:cs typeface="Times New Roman"/>
              </a:rPr>
              <a:t>Separate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counts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needed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constituents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PCGs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using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391160">
              <a:lnSpc>
                <a:spcPts val="2510"/>
              </a:lnSpc>
            </a:pPr>
            <a:r>
              <a:rPr sz="2200" spc="-10" dirty="0">
                <a:latin typeface="Times New Roman"/>
                <a:cs typeface="Times New Roman"/>
              </a:rPr>
              <a:t>Inside-out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algorithm.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220" y="2880360"/>
            <a:ext cx="4888396" cy="4056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@Copyrights:</a:t>
            </a:r>
            <a:r>
              <a:rPr spc="-100" dirty="0"/>
              <a:t> </a:t>
            </a:r>
            <a:r>
              <a:rPr spc="5" dirty="0"/>
              <a:t>Natural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r>
              <a:rPr spc="-60" dirty="0"/>
              <a:t> </a:t>
            </a:r>
            <a:r>
              <a:rPr spc="-5" dirty="0"/>
              <a:t>(NLP)</a:t>
            </a:r>
            <a:r>
              <a:rPr spc="5" dirty="0"/>
              <a:t> </a:t>
            </a:r>
            <a:r>
              <a:rPr spc="-5" dirty="0"/>
              <a:t>syntactic</a:t>
            </a:r>
            <a:r>
              <a:rPr spc="-50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spc="-5" dirty="0"/>
              <a:t>statistical</a:t>
            </a:r>
            <a:r>
              <a:rPr spc="-75" dirty="0"/>
              <a:t> </a:t>
            </a:r>
            <a:r>
              <a:rPr spc="5" dirty="0"/>
              <a:t>parsing</a:t>
            </a:r>
            <a:r>
              <a:rPr spc="-90" dirty="0"/>
              <a:t> </a:t>
            </a:r>
            <a:r>
              <a:rPr dirty="0"/>
              <a:t>(Group</a:t>
            </a:r>
            <a:r>
              <a:rPr spc="-55" dirty="0"/>
              <a:t> </a:t>
            </a:r>
            <a:r>
              <a:rPr spc="15" dirty="0"/>
              <a:t>no</a:t>
            </a:r>
            <a:r>
              <a:rPr spc="-30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8)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742</Words>
  <Application>Microsoft Office PowerPoint</Application>
  <PresentationFormat>Custom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PMingLiU-ExtB</vt:lpstr>
      <vt:lpstr>Arial MT</vt:lpstr>
      <vt:lpstr>Calibri</vt:lpstr>
      <vt:lpstr>Times New Roman</vt:lpstr>
      <vt:lpstr>Office Theme</vt:lpstr>
      <vt:lpstr>Syntactic and Statistical parsing</vt:lpstr>
      <vt:lpstr>Syntactic &amp; statistical Parsing</vt:lpstr>
      <vt:lpstr>Syntactic Parsing (Constituency)</vt:lpstr>
      <vt:lpstr>Ambiguity</vt:lpstr>
      <vt:lpstr>PowerPoint Presentation</vt:lpstr>
      <vt:lpstr>PowerPoint Presentation</vt:lpstr>
      <vt:lpstr>PowerPoint Presentation</vt:lpstr>
      <vt:lpstr>Statistical Constituency Parsing</vt:lpstr>
      <vt:lpstr>Probabilistic CKY Parsing PCFGs</vt:lpstr>
      <vt:lpstr>Probabilistic CKY  Parsing PCFGs</vt:lpstr>
      <vt:lpstr>Problems with PCFGs</vt:lpstr>
      <vt:lpstr>Probabilistic CFG Parsing</vt:lpstr>
      <vt:lpstr>Ambiguity in CFG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File</dc:title>
  <dc:creator>ramak</dc:creator>
  <cp:lastModifiedBy>RAMAKANT GANJESHWAR</cp:lastModifiedBy>
  <cp:revision>4</cp:revision>
  <dcterms:created xsi:type="dcterms:W3CDTF">2023-10-18T05:05:50Z</dcterms:created>
  <dcterms:modified xsi:type="dcterms:W3CDTF">2023-10-18T05:37:12Z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LastSaved">
    <vt:filetime>2023-10-18T00:00:00Z</vt:filetime>
  </property>
</Properties>
</file>