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4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0873" y="2481452"/>
            <a:ext cx="584225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1319" y="-117855"/>
            <a:ext cx="7741361" cy="1276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642"/>
            <a:ext cx="5066030" cy="402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1" y="6465214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10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10" dirty="0"/>
              <a:t>treebanks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8594" y="461594"/>
            <a:ext cx="2687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</a:t>
            </a:r>
            <a:r>
              <a:rPr spc="-5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961" y="2389243"/>
            <a:ext cx="4882486" cy="30400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261" y="461594"/>
            <a:ext cx="3429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PTB</a:t>
            </a:r>
            <a:r>
              <a:rPr spc="-15" dirty="0"/>
              <a:t> </a:t>
            </a:r>
            <a:r>
              <a:rPr spc="-50" dirty="0"/>
              <a:t>Tagset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7110095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  <a:tab pos="2988310" algn="l"/>
                <a:tab pos="4398010" algn="l"/>
              </a:tabLst>
            </a:pPr>
            <a:r>
              <a:rPr sz="3000" dirty="0">
                <a:latin typeface="Calibri"/>
                <a:cs typeface="Calibri"/>
              </a:rPr>
              <a:t>Syntactic</a:t>
            </a:r>
            <a:r>
              <a:rPr sz="3000" spc="-1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labels:</a:t>
            </a:r>
            <a:r>
              <a:rPr sz="3000" dirty="0">
                <a:latin typeface="Calibri"/>
                <a:cs typeface="Calibri"/>
              </a:rPr>
              <a:t>	e.g., </a:t>
            </a:r>
            <a:r>
              <a:rPr sz="3000" spc="-25" dirty="0">
                <a:latin typeface="Calibri"/>
                <a:cs typeface="Calibri"/>
              </a:rPr>
              <a:t>NP,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VP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  <a:tab pos="2696845" algn="l"/>
                <a:tab pos="3530600" algn="l"/>
                <a:tab pos="4414520" algn="l"/>
              </a:tabLst>
            </a:pPr>
            <a:r>
              <a:rPr sz="3000" dirty="0">
                <a:latin typeface="Calibri"/>
                <a:cs typeface="Calibri"/>
              </a:rPr>
              <a:t>Function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tags: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e.g.,</a:t>
            </a:r>
            <a:r>
              <a:rPr sz="3000" dirty="0">
                <a:latin typeface="Calibri"/>
                <a:cs typeface="Calibri"/>
              </a:rPr>
              <a:t>	-</a:t>
            </a:r>
            <a:r>
              <a:rPr sz="3000" spc="-20" dirty="0">
                <a:latin typeface="Calibri"/>
                <a:cs typeface="Calibri"/>
              </a:rPr>
              <a:t>SBJ,</a:t>
            </a:r>
            <a:r>
              <a:rPr sz="3000" dirty="0">
                <a:latin typeface="Calibri"/>
                <a:cs typeface="Calibri"/>
              </a:rPr>
              <a:t>	-</a:t>
            </a:r>
            <a:r>
              <a:rPr sz="3000" spc="-25" dirty="0">
                <a:latin typeface="Calibri"/>
                <a:cs typeface="Calibri"/>
              </a:rPr>
              <a:t>LOC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355600" marR="65405" indent="-343535">
              <a:lnSpc>
                <a:spcPts val="3240"/>
              </a:lnSpc>
              <a:buFont typeface="Arial MT"/>
              <a:buChar char="•"/>
              <a:tabLst>
                <a:tab pos="355600" algn="l"/>
                <a:tab pos="356235" algn="l"/>
                <a:tab pos="4138929" algn="l"/>
              </a:tabLst>
            </a:pPr>
            <a:r>
              <a:rPr sz="3000" dirty="0">
                <a:latin typeface="Calibri"/>
                <a:cs typeface="Calibri"/>
              </a:rPr>
              <a:t>Empty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categories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(ECs):</a:t>
            </a:r>
            <a:r>
              <a:rPr sz="3000" dirty="0">
                <a:latin typeface="Calibri"/>
                <a:cs typeface="Calibri"/>
              </a:rPr>
              <a:t>	e.g.,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*T*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(for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A-</a:t>
            </a:r>
            <a:r>
              <a:rPr sz="3000" spc="-25" dirty="0">
                <a:latin typeface="Calibri"/>
                <a:cs typeface="Calibri"/>
              </a:rPr>
              <a:t>bar </a:t>
            </a:r>
            <a:r>
              <a:rPr sz="3000" spc="-10" dirty="0">
                <a:latin typeface="Calibri"/>
                <a:cs typeface="Calibri"/>
              </a:rPr>
              <a:t>movement)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355600" marR="5080" indent="-343535">
              <a:lnSpc>
                <a:spcPts val="3240"/>
              </a:lnSpc>
              <a:buFont typeface="Arial MT"/>
              <a:buChar char="•"/>
              <a:tabLst>
                <a:tab pos="355600" algn="l"/>
                <a:tab pos="356235" algn="l"/>
                <a:tab pos="4051300" algn="l"/>
              </a:tabLst>
            </a:pPr>
            <a:r>
              <a:rPr sz="3000" spc="-10" dirty="0">
                <a:latin typeface="Calibri"/>
                <a:cs typeface="Calibri"/>
              </a:rPr>
              <a:t>Sub-</a:t>
            </a:r>
            <a:r>
              <a:rPr sz="3000" dirty="0">
                <a:latin typeface="Calibri"/>
                <a:cs typeface="Calibri"/>
              </a:rPr>
              <a:t>categories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ECs:</a:t>
            </a:r>
            <a:r>
              <a:rPr sz="3000" dirty="0">
                <a:latin typeface="Calibri"/>
                <a:cs typeface="Calibri"/>
              </a:rPr>
              <a:t>	e.g., 0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(zero complementizers),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NP*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(PRO,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A-</a:t>
            </a:r>
            <a:r>
              <a:rPr sz="3000" spc="-10" dirty="0">
                <a:latin typeface="Calibri"/>
                <a:cs typeface="Calibri"/>
              </a:rPr>
              <a:t>movement)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658" y="461594"/>
            <a:ext cx="1664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Passive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823" y="1915357"/>
            <a:ext cx="5385354" cy="38097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951230">
              <a:lnSpc>
                <a:spcPct val="100000"/>
              </a:lnSpc>
              <a:spcBef>
                <a:spcPts val="105"/>
              </a:spcBef>
            </a:pPr>
            <a:r>
              <a:rPr dirty="0"/>
              <a:t>Clausal</a:t>
            </a:r>
            <a:r>
              <a:rPr spc="-10" dirty="0"/>
              <a:t> Complementation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98" y="2156364"/>
            <a:ext cx="7807569" cy="31844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30683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Raising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570" y="1641659"/>
            <a:ext cx="5605555" cy="42561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1571625">
              <a:lnSpc>
                <a:spcPct val="100000"/>
              </a:lnSpc>
              <a:spcBef>
                <a:spcPts val="105"/>
              </a:spcBef>
            </a:pPr>
            <a:r>
              <a:rPr dirty="0"/>
              <a:t>Wh-Relative</a:t>
            </a:r>
            <a:r>
              <a:rPr spc="-210" dirty="0"/>
              <a:t> </a:t>
            </a:r>
            <a:r>
              <a:rPr spc="-10" dirty="0"/>
              <a:t>Clauses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835" y="2279657"/>
            <a:ext cx="7512977" cy="30282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6801" y="461594"/>
            <a:ext cx="3931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Contact</a:t>
            </a:r>
            <a:r>
              <a:rPr spc="-110" dirty="0"/>
              <a:t> </a:t>
            </a:r>
            <a:r>
              <a:rPr spc="-10" dirty="0"/>
              <a:t>Relatives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236" y="2534920"/>
            <a:ext cx="6686550" cy="26951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1790064">
              <a:lnSpc>
                <a:spcPct val="100000"/>
              </a:lnSpc>
              <a:spcBef>
                <a:spcPts val="105"/>
              </a:spcBef>
            </a:pPr>
            <a:r>
              <a:rPr dirty="0"/>
              <a:t>Indirect</a:t>
            </a:r>
            <a:r>
              <a:rPr spc="-80" dirty="0"/>
              <a:t> </a:t>
            </a:r>
            <a:r>
              <a:rPr spc="-10" dirty="0"/>
              <a:t>Questions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471" y="2129797"/>
            <a:ext cx="7253492" cy="31975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24879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Punctuation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5693" y="1680604"/>
            <a:ext cx="4445659" cy="4351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21920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FinancialSpeak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993" y="1755582"/>
            <a:ext cx="7082617" cy="37563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ree Diagram for Longest Sentence in NLTK Penn Treebank">
            <a:hlinkClick r:id="" action="ppaction://media"/>
            <a:extLst>
              <a:ext uri="{FF2B5EF4-FFF2-40B4-BE49-F238E27FC236}">
                <a16:creationId xmlns:a16="http://schemas.microsoft.com/office/drawing/2014/main" id="{04537380-4460-4616-A3DA-31B0BAF610F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6698" y="857250"/>
            <a:ext cx="77413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1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8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3175000">
              <a:lnSpc>
                <a:spcPct val="100000"/>
              </a:lnSpc>
              <a:spcBef>
                <a:spcPts val="105"/>
              </a:spcBef>
            </a:pPr>
            <a:r>
              <a:rPr dirty="0"/>
              <a:t>Lists</a:t>
            </a:r>
            <a:r>
              <a:rPr spc="-55" dirty="0"/>
              <a:t> </a:t>
            </a:r>
            <a:r>
              <a:rPr spc="-50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7406" y="1383692"/>
            <a:ext cx="4244382" cy="46554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3175000">
              <a:lnSpc>
                <a:spcPct val="100000"/>
              </a:lnSpc>
              <a:spcBef>
                <a:spcPts val="105"/>
              </a:spcBef>
            </a:pPr>
            <a:r>
              <a:rPr dirty="0"/>
              <a:t>Lists</a:t>
            </a:r>
            <a:r>
              <a:rPr spc="-55" dirty="0"/>
              <a:t> </a:t>
            </a:r>
            <a:r>
              <a:rPr spc="-50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865" y="1660077"/>
            <a:ext cx="2900992" cy="43863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63881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65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we</a:t>
            </a:r>
            <a:r>
              <a:rPr spc="-30" dirty="0"/>
              <a:t> </a:t>
            </a:r>
            <a:r>
              <a:rPr dirty="0"/>
              <a:t>need</a:t>
            </a:r>
            <a:r>
              <a:rPr spc="-55" dirty="0"/>
              <a:t> </a:t>
            </a:r>
            <a:r>
              <a:rPr spc="-10" dirty="0"/>
              <a:t>treebanks?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424"/>
            <a:ext cx="7960359" cy="43376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355600" algn="l"/>
                <a:tab pos="356235" algn="l"/>
                <a:tab pos="4168775" algn="l"/>
              </a:tabLst>
            </a:pPr>
            <a:r>
              <a:rPr sz="2700" dirty="0">
                <a:latin typeface="Calibri"/>
                <a:cs typeface="Calibri"/>
              </a:rPr>
              <a:t>Computational</a:t>
            </a:r>
            <a:r>
              <a:rPr sz="2700" spc="-1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Linguistics:</a:t>
            </a:r>
            <a:r>
              <a:rPr sz="2700" dirty="0">
                <a:latin typeface="Calibri"/>
                <a:cs typeface="Calibri"/>
              </a:rPr>
              <a:t>	(Session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6-</a:t>
            </a:r>
            <a:r>
              <a:rPr sz="2700" spc="-25" dirty="0">
                <a:latin typeface="Calibri"/>
                <a:cs typeface="Calibri"/>
              </a:rPr>
              <a:t>7)</a:t>
            </a:r>
            <a:endParaRPr sz="2700">
              <a:latin typeface="Calibri"/>
              <a:cs typeface="Calibri"/>
            </a:endParaRPr>
          </a:p>
          <a:p>
            <a:pPr marL="756285" marR="360680" lvl="1" indent="-287020">
              <a:lnSpc>
                <a:spcPts val="2590"/>
              </a:lnSpc>
              <a:spcBef>
                <a:spcPts val="63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9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evaluate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NLP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segmenters, part-of-</a:t>
            </a:r>
            <a:r>
              <a:rPr sz="2400" dirty="0">
                <a:latin typeface="Calibri"/>
                <a:cs typeface="Calibri"/>
              </a:rPr>
              <a:t>speech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taggers,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parsers,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semantic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labelers)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field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28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  <a:tab pos="3355975" algn="l"/>
              </a:tabLst>
            </a:pPr>
            <a:r>
              <a:rPr sz="2700" dirty="0">
                <a:latin typeface="Calibri"/>
                <a:cs typeface="Calibri"/>
              </a:rPr>
              <a:t>Theoretic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linguistics:</a:t>
            </a:r>
            <a:r>
              <a:rPr sz="2700" dirty="0">
                <a:latin typeface="Calibri"/>
                <a:cs typeface="Calibri"/>
              </a:rPr>
              <a:t>	(Session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2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5-</a:t>
            </a:r>
            <a:r>
              <a:rPr sz="2700" spc="-25" dirty="0">
                <a:latin typeface="Calibri"/>
                <a:cs typeface="Calibri"/>
              </a:rPr>
              <a:t>6)</a:t>
            </a:r>
            <a:endParaRPr sz="2700">
              <a:latin typeface="Calibri"/>
              <a:cs typeface="Calibri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Annotation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guidelines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grammar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book,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detail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coverage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discovery</a:t>
            </a:r>
            <a:r>
              <a:rPr sz="2400" spc="-20" dirty="0">
                <a:latin typeface="Calibri"/>
                <a:cs typeface="Calibri"/>
              </a:rPr>
              <a:t> tool</a:t>
            </a:r>
            <a:endParaRPr sz="2400">
              <a:latin typeface="Calibri"/>
              <a:cs typeface="Calibri"/>
            </a:endParaRPr>
          </a:p>
          <a:p>
            <a:pPr marL="756285" marR="490220" lvl="1" indent="-287020">
              <a:lnSpc>
                <a:spcPts val="259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linguistic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theories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statistics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searching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treebanks.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5717" y="461594"/>
            <a:ext cx="4511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</a:t>
            </a:r>
            <a:r>
              <a:rPr spc="-110" dirty="0"/>
              <a:t> </a:t>
            </a:r>
            <a:r>
              <a:rPr dirty="0"/>
              <a:t>example:</a:t>
            </a:r>
            <a:r>
              <a:rPr spc="-105" dirty="0"/>
              <a:t> </a:t>
            </a:r>
            <a:r>
              <a:rPr spc="-10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6428" y="1663103"/>
            <a:ext cx="228092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=&gt;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. </a:t>
            </a:r>
            <a:r>
              <a:rPr sz="3200" dirty="0">
                <a:latin typeface="Calibri"/>
                <a:cs typeface="Calibri"/>
              </a:rPr>
              <a:t>NP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=&gt; </a:t>
            </a:r>
            <a:r>
              <a:rPr sz="3200" spc="-25" dirty="0">
                <a:latin typeface="Calibri"/>
                <a:cs typeface="Calibri"/>
              </a:rPr>
              <a:t>NNP </a:t>
            </a:r>
            <a:r>
              <a:rPr sz="3200" dirty="0">
                <a:latin typeface="Calibri"/>
                <a:cs typeface="Calibri"/>
              </a:rPr>
              <a:t>VP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=&gt;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VBP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6428" y="3419322"/>
            <a:ext cx="221805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NNP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=&gt;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John </a:t>
            </a:r>
            <a:r>
              <a:rPr sz="3200" dirty="0">
                <a:latin typeface="Calibri"/>
                <a:cs typeface="Calibri"/>
              </a:rPr>
              <a:t>NNP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=&gt;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Mary </a:t>
            </a:r>
            <a:r>
              <a:rPr sz="3200" dirty="0">
                <a:latin typeface="Calibri"/>
                <a:cs typeface="Calibri"/>
              </a:rPr>
              <a:t>VBP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=&gt;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loves</a:t>
            </a:r>
            <a:endParaRPr sz="3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.</a:t>
            </a:r>
            <a:r>
              <a:rPr sz="3200" spc="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=&gt; </a:t>
            </a:r>
            <a:r>
              <a:rPr sz="3200" spc="-5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594" y="382866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9587" y="4179315"/>
            <a:ext cx="3355340" cy="316865"/>
          </a:xfrm>
          <a:custGeom>
            <a:avLst/>
            <a:gdLst/>
            <a:ahLst/>
            <a:cxnLst/>
            <a:rect l="l" t="t" r="r" b="b"/>
            <a:pathLst>
              <a:path w="3355340" h="316864">
                <a:moveTo>
                  <a:pt x="1519301" y="0"/>
                </a:moveTo>
                <a:lnTo>
                  <a:pt x="0" y="240283"/>
                </a:lnTo>
              </a:path>
              <a:path w="3355340" h="316864">
                <a:moveTo>
                  <a:pt x="1519301" y="0"/>
                </a:moveTo>
                <a:lnTo>
                  <a:pt x="1678813" y="316483"/>
                </a:lnTo>
              </a:path>
              <a:path w="3355340" h="316864">
                <a:moveTo>
                  <a:pt x="1519301" y="0"/>
                </a:moveTo>
                <a:lnTo>
                  <a:pt x="3355213" y="316483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4438650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4994" y="4514850"/>
            <a:ext cx="27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VP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9375" y="4591050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./.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000" y="4724400"/>
            <a:ext cx="2540" cy="393065"/>
          </a:xfrm>
          <a:custGeom>
            <a:avLst/>
            <a:gdLst/>
            <a:ahLst/>
            <a:cxnLst/>
            <a:rect l="l" t="t" r="r" b="b"/>
            <a:pathLst>
              <a:path w="2540" h="393064">
                <a:moveTo>
                  <a:pt x="0" y="0"/>
                </a:moveTo>
                <a:lnTo>
                  <a:pt x="2412" y="392683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7340" y="5124450"/>
            <a:ext cx="96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John/NNP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57400" y="4865115"/>
            <a:ext cx="1066800" cy="316865"/>
          </a:xfrm>
          <a:custGeom>
            <a:avLst/>
            <a:gdLst/>
            <a:ahLst/>
            <a:cxnLst/>
            <a:rect l="l" t="t" r="r" b="b"/>
            <a:pathLst>
              <a:path w="1066800" h="316864">
                <a:moveTo>
                  <a:pt x="446024" y="0"/>
                </a:moveTo>
                <a:lnTo>
                  <a:pt x="0" y="316483"/>
                </a:lnTo>
              </a:path>
              <a:path w="1066800" h="316864">
                <a:moveTo>
                  <a:pt x="446024" y="0"/>
                </a:moveTo>
                <a:lnTo>
                  <a:pt x="1066800" y="316483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6794" y="5200650"/>
            <a:ext cx="963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loves/VBP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1175" y="5200650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97986" y="5550915"/>
            <a:ext cx="2540" cy="469265"/>
          </a:xfrm>
          <a:custGeom>
            <a:avLst/>
            <a:gdLst/>
            <a:ahLst/>
            <a:cxnLst/>
            <a:rect l="l" t="t" r="r" b="b"/>
            <a:pathLst>
              <a:path w="2539" h="469264">
                <a:moveTo>
                  <a:pt x="0" y="0"/>
                </a:moveTo>
                <a:lnTo>
                  <a:pt x="2412" y="46888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22575" y="5962903"/>
            <a:ext cx="101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Mary/NNP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535940" y="1923415"/>
            <a:ext cx="58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Input: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1825" y="1923415"/>
            <a:ext cx="46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John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4276" y="1923415"/>
            <a:ext cx="5022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loves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9941" y="1923415"/>
            <a:ext cx="83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</a:tabLst>
            </a:pPr>
            <a:r>
              <a:rPr sz="1800" spc="-20" dirty="0">
                <a:latin typeface="Calibri"/>
                <a:cs typeface="Calibri"/>
              </a:rPr>
              <a:t>Mary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140" y="3600069"/>
            <a:ext cx="751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Output: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605" y="186893"/>
            <a:ext cx="2346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79934"/>
            <a:ext cx="6494145" cy="1038225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2128520" algn="l"/>
              </a:tabLst>
            </a:pPr>
            <a:r>
              <a:rPr sz="2500" dirty="0">
                <a:latin typeface="Calibri"/>
                <a:cs typeface="Calibri"/>
              </a:rPr>
              <a:t>PP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attachment:</a:t>
            </a:r>
            <a:r>
              <a:rPr sz="2500" dirty="0">
                <a:latin typeface="Calibri"/>
                <a:cs typeface="Calibri"/>
              </a:rPr>
              <a:t>	John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bought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book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store</a:t>
            </a:r>
            <a:endParaRPr sz="2500">
              <a:latin typeface="Calibri"/>
              <a:cs typeface="Calibri"/>
            </a:endParaRPr>
          </a:p>
          <a:p>
            <a:pPr marL="448309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=&gt; NP </a:t>
            </a:r>
            <a:r>
              <a:rPr sz="1800" spc="-25" dirty="0">
                <a:latin typeface="Calibri"/>
                <a:cs typeface="Calibri"/>
              </a:rPr>
              <a:t>VP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8428" y="1923415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108" y="1892934"/>
            <a:ext cx="11811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=&gt; </a:t>
            </a:r>
            <a:r>
              <a:rPr sz="1800" spc="-25" dirty="0">
                <a:latin typeface="Calibri"/>
                <a:cs typeface="Calibri"/>
              </a:rPr>
              <a:t>PN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NP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VP =&gt;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VP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PP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NP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=&gt; NP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PP </a:t>
            </a:r>
            <a:r>
              <a:rPr sz="1800" dirty="0">
                <a:latin typeface="Calibri"/>
                <a:cs typeface="Calibri"/>
              </a:rPr>
              <a:t>PP =&gt; 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0800" y="2667000"/>
            <a:ext cx="609600" cy="260985"/>
          </a:xfrm>
          <a:custGeom>
            <a:avLst/>
            <a:gdLst/>
            <a:ahLst/>
            <a:cxnLst/>
            <a:rect l="l" t="t" r="r" b="b"/>
            <a:pathLst>
              <a:path w="609600" h="260985">
                <a:moveTo>
                  <a:pt x="609600" y="0"/>
                </a:moveTo>
                <a:lnTo>
                  <a:pt x="0" y="26085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7200" y="2209800"/>
            <a:ext cx="2819400" cy="240665"/>
          </a:xfrm>
          <a:custGeom>
            <a:avLst/>
            <a:gdLst/>
            <a:ahLst/>
            <a:cxnLst/>
            <a:rect l="l" t="t" r="r" b="b"/>
            <a:pathLst>
              <a:path w="2819400" h="240664">
                <a:moveTo>
                  <a:pt x="1519301" y="0"/>
                </a:moveTo>
                <a:lnTo>
                  <a:pt x="0" y="240284"/>
                </a:lnTo>
              </a:path>
              <a:path w="2819400" h="240664">
                <a:moveTo>
                  <a:pt x="1447800" y="0"/>
                </a:moveTo>
                <a:lnTo>
                  <a:pt x="2819400" y="2286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17975" y="2456815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9809" y="2837815"/>
            <a:ext cx="27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VP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2819400"/>
            <a:ext cx="2540" cy="393065"/>
          </a:xfrm>
          <a:custGeom>
            <a:avLst/>
            <a:gdLst/>
            <a:ahLst/>
            <a:cxnLst/>
            <a:rect l="l" t="t" r="r" b="b"/>
            <a:pathLst>
              <a:path w="2539" h="393064">
                <a:moveTo>
                  <a:pt x="0" y="0"/>
                </a:moveTo>
                <a:lnTo>
                  <a:pt x="2412" y="392684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3175" y="3219069"/>
            <a:ext cx="96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John/NNP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1200" y="3200400"/>
            <a:ext cx="446405" cy="316865"/>
          </a:xfrm>
          <a:custGeom>
            <a:avLst/>
            <a:gdLst/>
            <a:ahLst/>
            <a:cxnLst/>
            <a:rect l="l" t="t" r="r" b="b"/>
            <a:pathLst>
              <a:path w="446404" h="316864">
                <a:moveTo>
                  <a:pt x="446024" y="0"/>
                </a:moveTo>
                <a:lnTo>
                  <a:pt x="0" y="316484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24600" y="3200400"/>
            <a:ext cx="621030" cy="316865"/>
          </a:xfrm>
          <a:custGeom>
            <a:avLst/>
            <a:gdLst/>
            <a:ahLst/>
            <a:cxnLst/>
            <a:rect l="l" t="t" r="r" b="b"/>
            <a:pathLst>
              <a:path w="621029" h="316864">
                <a:moveTo>
                  <a:pt x="0" y="0"/>
                </a:moveTo>
                <a:lnTo>
                  <a:pt x="620776" y="31648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32628" y="3600069"/>
            <a:ext cx="115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bought/VBP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3209" y="3600069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8409" y="4285945"/>
            <a:ext cx="853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11900" y="3873500"/>
            <a:ext cx="863600" cy="254000"/>
            <a:chOff x="6311900" y="3873500"/>
            <a:chExt cx="863600" cy="254000"/>
          </a:xfrm>
        </p:grpSpPr>
        <p:sp>
          <p:nvSpPr>
            <p:cNvPr id="18" name="object 18"/>
            <p:cNvSpPr/>
            <p:nvPr/>
          </p:nvSpPr>
          <p:spPr>
            <a:xfrm>
              <a:off x="6324600" y="3886200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419100" y="0"/>
                  </a:moveTo>
                  <a:lnTo>
                    <a:pt x="0" y="228600"/>
                  </a:lnTo>
                  <a:lnTo>
                    <a:pt x="838200" y="2286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24600" y="3886200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0" y="228600"/>
                  </a:moveTo>
                  <a:lnTo>
                    <a:pt x="419100" y="0"/>
                  </a:lnTo>
                  <a:lnTo>
                    <a:pt x="838200" y="2286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52664" y="2990164"/>
            <a:ext cx="261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PP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07300" y="3340100"/>
            <a:ext cx="863600" cy="254000"/>
            <a:chOff x="7607300" y="3340100"/>
            <a:chExt cx="863600" cy="254000"/>
          </a:xfrm>
        </p:grpSpPr>
        <p:sp>
          <p:nvSpPr>
            <p:cNvPr id="22" name="object 22"/>
            <p:cNvSpPr/>
            <p:nvPr/>
          </p:nvSpPr>
          <p:spPr>
            <a:xfrm>
              <a:off x="7620000" y="3352800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419100" y="0"/>
                  </a:moveTo>
                  <a:lnTo>
                    <a:pt x="0" y="228600"/>
                  </a:lnTo>
                  <a:lnTo>
                    <a:pt x="838200" y="2286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20000" y="3352800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0" y="228600"/>
                  </a:moveTo>
                  <a:lnTo>
                    <a:pt x="419100" y="0"/>
                  </a:lnTo>
                  <a:lnTo>
                    <a:pt x="838200" y="2286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24064" y="3752469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38009" y="2380615"/>
            <a:ext cx="27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VP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10400" y="26670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0"/>
                </a:moveTo>
                <a:lnTo>
                  <a:pt x="685800" y="3048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19200" y="4103115"/>
            <a:ext cx="1981200" cy="469265"/>
          </a:xfrm>
          <a:custGeom>
            <a:avLst/>
            <a:gdLst/>
            <a:ahLst/>
            <a:cxnLst/>
            <a:rect l="l" t="t" r="r" b="b"/>
            <a:pathLst>
              <a:path w="1981200" h="469264">
                <a:moveTo>
                  <a:pt x="1219200" y="0"/>
                </a:moveTo>
                <a:lnTo>
                  <a:pt x="0" y="468883"/>
                </a:lnTo>
              </a:path>
              <a:path w="1981200" h="469264">
                <a:moveTo>
                  <a:pt x="1219200" y="0"/>
                </a:moveTo>
                <a:lnTo>
                  <a:pt x="1981200" y="392683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9400" y="4800600"/>
            <a:ext cx="609600" cy="260985"/>
          </a:xfrm>
          <a:custGeom>
            <a:avLst/>
            <a:gdLst/>
            <a:ahLst/>
            <a:cxnLst/>
            <a:rect l="l" t="t" r="r" b="b"/>
            <a:pathLst>
              <a:path w="609600" h="260985">
                <a:moveTo>
                  <a:pt x="609600" y="0"/>
                </a:moveTo>
                <a:lnTo>
                  <a:pt x="0" y="260857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93444" y="4678807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7975" y="5212156"/>
            <a:ext cx="292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43000" y="5040884"/>
            <a:ext cx="2540" cy="393065"/>
          </a:xfrm>
          <a:custGeom>
            <a:avLst/>
            <a:gdLst/>
            <a:ahLst/>
            <a:cxnLst/>
            <a:rect l="l" t="t" r="r" b="b"/>
            <a:pathLst>
              <a:path w="2540" h="393064">
                <a:moveTo>
                  <a:pt x="0" y="0"/>
                </a:moveTo>
                <a:lnTo>
                  <a:pt x="2412" y="392684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8340" y="5441086"/>
            <a:ext cx="963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John/NNP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33800" y="5498084"/>
            <a:ext cx="446405" cy="316865"/>
          </a:xfrm>
          <a:custGeom>
            <a:avLst/>
            <a:gdLst/>
            <a:ahLst/>
            <a:cxnLst/>
            <a:rect l="l" t="t" r="r" b="b"/>
            <a:pathLst>
              <a:path w="446404" h="316864">
                <a:moveTo>
                  <a:pt x="446024" y="0"/>
                </a:moveTo>
                <a:lnTo>
                  <a:pt x="0" y="31645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43400" y="5498084"/>
            <a:ext cx="621030" cy="316865"/>
          </a:xfrm>
          <a:custGeom>
            <a:avLst/>
            <a:gdLst/>
            <a:ahLst/>
            <a:cxnLst/>
            <a:rect l="l" t="t" r="r" b="b"/>
            <a:pathLst>
              <a:path w="621029" h="316864">
                <a:moveTo>
                  <a:pt x="0" y="0"/>
                </a:moveTo>
                <a:lnTo>
                  <a:pt x="620776" y="31645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12594" y="5212156"/>
            <a:ext cx="1150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bought/VBP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08375" y="5822086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03575" y="6507886"/>
            <a:ext cx="853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187700" y="6094971"/>
            <a:ext cx="863600" cy="254000"/>
            <a:chOff x="3187700" y="6094971"/>
            <a:chExt cx="863600" cy="254000"/>
          </a:xfrm>
        </p:grpSpPr>
        <p:sp>
          <p:nvSpPr>
            <p:cNvPr id="39" name="object 39"/>
            <p:cNvSpPr/>
            <p:nvPr/>
          </p:nvSpPr>
          <p:spPr>
            <a:xfrm>
              <a:off x="3200400" y="6107671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419100" y="0"/>
                  </a:moveTo>
                  <a:lnTo>
                    <a:pt x="0" y="228600"/>
                  </a:lnTo>
                  <a:lnTo>
                    <a:pt x="838200" y="2286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00400" y="6107671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0" y="228600"/>
                  </a:moveTo>
                  <a:lnTo>
                    <a:pt x="419100" y="0"/>
                  </a:lnTo>
                  <a:lnTo>
                    <a:pt x="838200" y="2286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804028" y="5822086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PP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483100" y="6094971"/>
            <a:ext cx="863600" cy="254000"/>
            <a:chOff x="4483100" y="6094971"/>
            <a:chExt cx="863600" cy="254000"/>
          </a:xfrm>
        </p:grpSpPr>
        <p:sp>
          <p:nvSpPr>
            <p:cNvPr id="43" name="object 43"/>
            <p:cNvSpPr/>
            <p:nvPr/>
          </p:nvSpPr>
          <p:spPr>
            <a:xfrm>
              <a:off x="4495800" y="6107671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419100" y="0"/>
                  </a:moveTo>
                  <a:lnTo>
                    <a:pt x="0" y="228600"/>
                  </a:lnTo>
                  <a:lnTo>
                    <a:pt x="838200" y="2286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95800" y="6107671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0" y="228600"/>
                  </a:moveTo>
                  <a:lnTo>
                    <a:pt x="419100" y="0"/>
                  </a:lnTo>
                  <a:lnTo>
                    <a:pt x="838200" y="22860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575428" y="6431686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79775" y="4438650"/>
            <a:ext cx="27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VP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81400" y="4800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0"/>
                </a:moveTo>
                <a:lnTo>
                  <a:pt x="685800" y="3048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441194" y="375246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154" y="-117855"/>
            <a:ext cx="34817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Labeled</a:t>
            </a:r>
            <a:r>
              <a:rPr spc="15" dirty="0"/>
              <a:t> </a:t>
            </a:r>
            <a:r>
              <a:rPr spc="-25" dirty="0"/>
              <a:t>f-</a:t>
            </a:r>
            <a:r>
              <a:rPr spc="-10" dirty="0"/>
              <a:t>score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2209" y="123723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7059" y="1600200"/>
            <a:ext cx="2629535" cy="292100"/>
          </a:xfrm>
          <a:custGeom>
            <a:avLst/>
            <a:gdLst/>
            <a:ahLst/>
            <a:cxnLst/>
            <a:rect l="l" t="t" r="r" b="b"/>
            <a:pathLst>
              <a:path w="2629534" h="292100">
                <a:moveTo>
                  <a:pt x="1400428" y="0"/>
                </a:moveTo>
                <a:lnTo>
                  <a:pt x="0" y="291591"/>
                </a:lnTo>
              </a:path>
              <a:path w="2629534" h="292100">
                <a:moveTo>
                  <a:pt x="1400428" y="0"/>
                </a:moveTo>
                <a:lnTo>
                  <a:pt x="2629408" y="28168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06894" y="2075688"/>
            <a:ext cx="568960" cy="221615"/>
          </a:xfrm>
          <a:custGeom>
            <a:avLst/>
            <a:gdLst/>
            <a:ahLst/>
            <a:cxnLst/>
            <a:rect l="l" t="t" r="r" b="b"/>
            <a:pathLst>
              <a:path w="568959" h="221614">
                <a:moveTo>
                  <a:pt x="568578" y="0"/>
                </a:moveTo>
                <a:lnTo>
                  <a:pt x="0" y="22110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83328" y="1900173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1685" y="2223261"/>
            <a:ext cx="27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VP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17059" y="2204847"/>
            <a:ext cx="2540" cy="333375"/>
          </a:xfrm>
          <a:custGeom>
            <a:avLst/>
            <a:gdLst/>
            <a:ahLst/>
            <a:cxnLst/>
            <a:rect l="l" t="t" r="r" b="b"/>
            <a:pathLst>
              <a:path w="2539" h="333375">
                <a:moveTo>
                  <a:pt x="0" y="0"/>
                </a:moveTo>
                <a:lnTo>
                  <a:pt x="2286" y="332993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9228" y="2546350"/>
            <a:ext cx="96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John/NNP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8442" y="2527935"/>
            <a:ext cx="415925" cy="268605"/>
          </a:xfrm>
          <a:custGeom>
            <a:avLst/>
            <a:gdLst/>
            <a:ahLst/>
            <a:cxnLst/>
            <a:rect l="l" t="t" r="r" b="b"/>
            <a:pathLst>
              <a:path w="415925" h="268605">
                <a:moveTo>
                  <a:pt x="415925" y="0"/>
                </a:moveTo>
                <a:lnTo>
                  <a:pt x="0" y="26822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5902" y="2527935"/>
            <a:ext cx="579120" cy="268605"/>
          </a:xfrm>
          <a:custGeom>
            <a:avLst/>
            <a:gdLst/>
            <a:ahLst/>
            <a:cxnLst/>
            <a:rect l="l" t="t" r="r" b="b"/>
            <a:pathLst>
              <a:path w="579120" h="268605">
                <a:moveTo>
                  <a:pt x="0" y="0"/>
                </a:moveTo>
                <a:lnTo>
                  <a:pt x="578993" y="268224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36514" y="2869438"/>
            <a:ext cx="115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bought/VBP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6609" y="2773121"/>
            <a:ext cx="292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4209" y="3459226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21500" y="3123183"/>
            <a:ext cx="807085" cy="219710"/>
            <a:chOff x="6921500" y="3123183"/>
            <a:chExt cx="807085" cy="219710"/>
          </a:xfrm>
        </p:grpSpPr>
        <p:sp>
          <p:nvSpPr>
            <p:cNvPr id="16" name="object 16"/>
            <p:cNvSpPr/>
            <p:nvPr/>
          </p:nvSpPr>
          <p:spPr>
            <a:xfrm>
              <a:off x="6934200" y="3135883"/>
              <a:ext cx="781685" cy="194310"/>
            </a:xfrm>
            <a:custGeom>
              <a:avLst/>
              <a:gdLst/>
              <a:ahLst/>
              <a:cxnLst/>
              <a:rect l="l" t="t" r="r" b="b"/>
              <a:pathLst>
                <a:path w="781684" h="194310">
                  <a:moveTo>
                    <a:pt x="390905" y="0"/>
                  </a:moveTo>
                  <a:lnTo>
                    <a:pt x="0" y="193801"/>
                  </a:lnTo>
                  <a:lnTo>
                    <a:pt x="781684" y="193801"/>
                  </a:lnTo>
                  <a:lnTo>
                    <a:pt x="39090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34200" y="3135883"/>
              <a:ext cx="781685" cy="194310"/>
            </a:xfrm>
            <a:custGeom>
              <a:avLst/>
              <a:gdLst/>
              <a:ahLst/>
              <a:cxnLst/>
              <a:rect l="l" t="t" r="r" b="b"/>
              <a:pathLst>
                <a:path w="781684" h="194310">
                  <a:moveTo>
                    <a:pt x="0" y="193801"/>
                  </a:moveTo>
                  <a:lnTo>
                    <a:pt x="390905" y="0"/>
                  </a:lnTo>
                  <a:lnTo>
                    <a:pt x="781684" y="193801"/>
                  </a:lnTo>
                  <a:lnTo>
                    <a:pt x="0" y="193801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157464" y="2392171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PP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12100" y="2730500"/>
            <a:ext cx="807085" cy="264160"/>
            <a:chOff x="7912100" y="2730500"/>
            <a:chExt cx="807085" cy="264160"/>
          </a:xfrm>
        </p:grpSpPr>
        <p:sp>
          <p:nvSpPr>
            <p:cNvPr id="20" name="object 20"/>
            <p:cNvSpPr/>
            <p:nvPr/>
          </p:nvSpPr>
          <p:spPr>
            <a:xfrm>
              <a:off x="7924800" y="2743200"/>
              <a:ext cx="781685" cy="238760"/>
            </a:xfrm>
            <a:custGeom>
              <a:avLst/>
              <a:gdLst/>
              <a:ahLst/>
              <a:cxnLst/>
              <a:rect l="l" t="t" r="r" b="b"/>
              <a:pathLst>
                <a:path w="781684" h="238760">
                  <a:moveTo>
                    <a:pt x="390905" y="0"/>
                  </a:moveTo>
                  <a:lnTo>
                    <a:pt x="0" y="238505"/>
                  </a:lnTo>
                  <a:lnTo>
                    <a:pt x="781684" y="238505"/>
                  </a:lnTo>
                  <a:lnTo>
                    <a:pt x="39090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24800" y="2743200"/>
              <a:ext cx="781685" cy="238760"/>
            </a:xfrm>
            <a:custGeom>
              <a:avLst/>
              <a:gdLst/>
              <a:ahLst/>
              <a:cxnLst/>
              <a:rect l="l" t="t" r="r" b="b"/>
              <a:pathLst>
                <a:path w="781684" h="238760">
                  <a:moveTo>
                    <a:pt x="0" y="238505"/>
                  </a:moveTo>
                  <a:lnTo>
                    <a:pt x="390905" y="0"/>
                  </a:lnTo>
                  <a:lnTo>
                    <a:pt x="781684" y="238505"/>
                  </a:lnTo>
                  <a:lnTo>
                    <a:pt x="0" y="23850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52664" y="3066364"/>
            <a:ext cx="1083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13497" y="1835658"/>
            <a:ext cx="27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VP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75473" y="2075688"/>
            <a:ext cx="640080" cy="258445"/>
          </a:xfrm>
          <a:custGeom>
            <a:avLst/>
            <a:gdLst/>
            <a:ahLst/>
            <a:cxnLst/>
            <a:rect l="l" t="t" r="r" b="b"/>
            <a:pathLst>
              <a:path w="640079" h="258444">
                <a:moveTo>
                  <a:pt x="0" y="0"/>
                </a:moveTo>
                <a:lnTo>
                  <a:pt x="639572" y="25844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878" y="1600200"/>
            <a:ext cx="1791335" cy="365125"/>
          </a:xfrm>
          <a:custGeom>
            <a:avLst/>
            <a:gdLst/>
            <a:ahLst/>
            <a:cxnLst/>
            <a:rect l="l" t="t" r="r" b="b"/>
            <a:pathLst>
              <a:path w="1791335" h="365125">
                <a:moveTo>
                  <a:pt x="1102080" y="0"/>
                </a:moveTo>
                <a:lnTo>
                  <a:pt x="0" y="365125"/>
                </a:lnTo>
              </a:path>
              <a:path w="1791335" h="365125">
                <a:moveTo>
                  <a:pt x="1102080" y="0"/>
                </a:moveTo>
                <a:lnTo>
                  <a:pt x="1790928" y="30581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97582" y="2143379"/>
            <a:ext cx="551180" cy="203200"/>
          </a:xfrm>
          <a:custGeom>
            <a:avLst/>
            <a:gdLst/>
            <a:ahLst/>
            <a:cxnLst/>
            <a:rect l="l" t="t" r="r" b="b"/>
            <a:pathLst>
              <a:path w="551180" h="203200">
                <a:moveTo>
                  <a:pt x="551180" y="0"/>
                </a:moveTo>
                <a:lnTo>
                  <a:pt x="0" y="203073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54279" y="2052065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27375" y="2380615"/>
            <a:ext cx="29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2193" y="2330450"/>
            <a:ext cx="2540" cy="306070"/>
          </a:xfrm>
          <a:custGeom>
            <a:avLst/>
            <a:gdLst/>
            <a:ahLst/>
            <a:cxnLst/>
            <a:rect l="l" t="t" r="r" b="b"/>
            <a:pathLst>
              <a:path w="2540" h="306069">
                <a:moveTo>
                  <a:pt x="0" y="0"/>
                </a:moveTo>
                <a:lnTo>
                  <a:pt x="2184" y="30581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739" y="2645409"/>
            <a:ext cx="96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John/NNP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24226" y="2686430"/>
            <a:ext cx="403225" cy="247015"/>
          </a:xfrm>
          <a:custGeom>
            <a:avLst/>
            <a:gdLst/>
            <a:ahLst/>
            <a:cxnLst/>
            <a:rect l="l" t="t" r="r" b="b"/>
            <a:pathLst>
              <a:path w="403225" h="247014">
                <a:moveTo>
                  <a:pt x="403225" y="0"/>
                </a:moveTo>
                <a:lnTo>
                  <a:pt x="0" y="24650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75278" y="2686430"/>
            <a:ext cx="561340" cy="247015"/>
          </a:xfrm>
          <a:custGeom>
            <a:avLst/>
            <a:gdLst/>
            <a:ahLst/>
            <a:cxnLst/>
            <a:rect l="l" t="t" r="r" b="b"/>
            <a:pathLst>
              <a:path w="561339" h="247014">
                <a:moveTo>
                  <a:pt x="0" y="0"/>
                </a:moveTo>
                <a:lnTo>
                  <a:pt x="561213" y="24650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56689" y="2371471"/>
            <a:ext cx="1150620" cy="7664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800" spc="-10" dirty="0">
                <a:latin typeface="Calibri"/>
                <a:cs typeface="Calibri"/>
              </a:rPr>
              <a:t>bought/VBP</a:t>
            </a:r>
            <a:endParaRPr sz="1800">
              <a:latin typeface="Calibri"/>
              <a:cs typeface="Calibri"/>
            </a:endParaRPr>
          </a:p>
          <a:p>
            <a:pPr marR="251460" algn="ctr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70175" y="2837815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52294" y="3476320"/>
            <a:ext cx="853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329307" y="3148457"/>
            <a:ext cx="783590" cy="203835"/>
            <a:chOff x="2329307" y="3148457"/>
            <a:chExt cx="783590" cy="203835"/>
          </a:xfrm>
        </p:grpSpPr>
        <p:sp>
          <p:nvSpPr>
            <p:cNvPr id="37" name="object 37"/>
            <p:cNvSpPr/>
            <p:nvPr/>
          </p:nvSpPr>
          <p:spPr>
            <a:xfrm>
              <a:off x="2342007" y="3161157"/>
              <a:ext cx="758190" cy="178435"/>
            </a:xfrm>
            <a:custGeom>
              <a:avLst/>
              <a:gdLst/>
              <a:ahLst/>
              <a:cxnLst/>
              <a:rect l="l" t="t" r="r" b="b"/>
              <a:pathLst>
                <a:path w="758189" h="178435">
                  <a:moveTo>
                    <a:pt x="378968" y="0"/>
                  </a:moveTo>
                  <a:lnTo>
                    <a:pt x="0" y="178053"/>
                  </a:lnTo>
                  <a:lnTo>
                    <a:pt x="757809" y="178053"/>
                  </a:lnTo>
                  <a:lnTo>
                    <a:pt x="3789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42007" y="3161157"/>
              <a:ext cx="758190" cy="178435"/>
            </a:xfrm>
            <a:custGeom>
              <a:avLst/>
              <a:gdLst/>
              <a:ahLst/>
              <a:cxnLst/>
              <a:rect l="l" t="t" r="r" b="b"/>
              <a:pathLst>
                <a:path w="758189" h="178435">
                  <a:moveTo>
                    <a:pt x="0" y="178053"/>
                  </a:moveTo>
                  <a:lnTo>
                    <a:pt x="378968" y="0"/>
                  </a:lnTo>
                  <a:lnTo>
                    <a:pt x="757809" y="178053"/>
                  </a:lnTo>
                  <a:lnTo>
                    <a:pt x="0" y="178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36975" y="2837815"/>
            <a:ext cx="26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PP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500373" y="3148457"/>
            <a:ext cx="932180" cy="293370"/>
            <a:chOff x="3500373" y="3148457"/>
            <a:chExt cx="932180" cy="293370"/>
          </a:xfrm>
        </p:grpSpPr>
        <p:sp>
          <p:nvSpPr>
            <p:cNvPr id="41" name="object 41"/>
            <p:cNvSpPr/>
            <p:nvPr/>
          </p:nvSpPr>
          <p:spPr>
            <a:xfrm>
              <a:off x="3513073" y="3161157"/>
              <a:ext cx="906780" cy="267970"/>
            </a:xfrm>
            <a:custGeom>
              <a:avLst/>
              <a:gdLst/>
              <a:ahLst/>
              <a:cxnLst/>
              <a:rect l="l" t="t" r="r" b="b"/>
              <a:pathLst>
                <a:path w="906779" h="267970">
                  <a:moveTo>
                    <a:pt x="453263" y="0"/>
                  </a:moveTo>
                  <a:lnTo>
                    <a:pt x="0" y="267842"/>
                  </a:lnTo>
                  <a:lnTo>
                    <a:pt x="906526" y="267842"/>
                  </a:lnTo>
                  <a:lnTo>
                    <a:pt x="45326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13073" y="3161157"/>
              <a:ext cx="906780" cy="267970"/>
            </a:xfrm>
            <a:custGeom>
              <a:avLst/>
              <a:gdLst/>
              <a:ahLst/>
              <a:cxnLst/>
              <a:rect l="l" t="t" r="r" b="b"/>
              <a:pathLst>
                <a:path w="906779" h="267970">
                  <a:moveTo>
                    <a:pt x="0" y="267842"/>
                  </a:moveTo>
                  <a:lnTo>
                    <a:pt x="453263" y="0"/>
                  </a:lnTo>
                  <a:lnTo>
                    <a:pt x="906526" y="267842"/>
                  </a:lnTo>
                  <a:lnTo>
                    <a:pt x="0" y="26784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92448" y="3417189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21127" y="1864867"/>
            <a:ext cx="27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VP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686430" y="2143379"/>
            <a:ext cx="620395" cy="237490"/>
          </a:xfrm>
          <a:custGeom>
            <a:avLst/>
            <a:gdLst/>
            <a:ahLst/>
            <a:cxnLst/>
            <a:rect l="l" t="t" r="r" b="b"/>
            <a:pathLst>
              <a:path w="620395" h="237489">
                <a:moveTo>
                  <a:pt x="0" y="0"/>
                </a:moveTo>
                <a:lnTo>
                  <a:pt x="620014" y="237362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526794" y="116103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47" name="object 47"/>
          <p:cNvSpPr txBox="1"/>
          <p:nvPr/>
        </p:nvSpPr>
        <p:spPr>
          <a:xfrm>
            <a:off x="383540" y="314256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93975" y="3904869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3,4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89375" y="3904869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5,6,7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80228" y="299016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23609" y="32952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42809" y="3904869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3,4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09864" y="3600069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5,6,7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4540" y="3752469"/>
            <a:ext cx="88074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(1,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7, </a:t>
            </a:r>
            <a:r>
              <a:rPr sz="1800" spc="-25" dirty="0">
                <a:latin typeface="Calibri"/>
                <a:cs typeface="Calibri"/>
              </a:rPr>
              <a:t>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 </a:t>
            </a:r>
            <a:r>
              <a:rPr sz="1800" spc="-25" dirty="0">
                <a:latin typeface="Calibri"/>
                <a:cs typeface="Calibri"/>
              </a:rPr>
              <a:t>NP)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(2, 7, </a:t>
            </a:r>
            <a:r>
              <a:rPr sz="1800" spc="-25" dirty="0">
                <a:latin typeface="Calibri"/>
                <a:cs typeface="Calibri"/>
              </a:rPr>
              <a:t>VP)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(3,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7,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NP)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(3,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4, </a:t>
            </a:r>
            <a:r>
              <a:rPr sz="1800" spc="-25" dirty="0">
                <a:latin typeface="Calibri"/>
                <a:cs typeface="Calibri"/>
              </a:rPr>
              <a:t>NP)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(5,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7, </a:t>
            </a:r>
            <a:r>
              <a:rPr sz="1800" spc="-25" dirty="0">
                <a:latin typeface="Calibri"/>
                <a:cs typeface="Calibri"/>
              </a:rPr>
              <a:t>PP)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(6,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7, </a:t>
            </a:r>
            <a:r>
              <a:rPr sz="1800" spc="-25" dirty="0">
                <a:latin typeface="Calibri"/>
                <a:cs typeface="Calibri"/>
              </a:rPr>
              <a:t>NP)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66028" y="3828669"/>
            <a:ext cx="8794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NP)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VP)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(2,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4,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VP)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(3,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NP)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(5,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PP)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(6,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45844" y="6115303"/>
            <a:ext cx="201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Prec=6/7,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recall=6/7,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94615" y="6115303"/>
            <a:ext cx="1097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f-</a:t>
            </a:r>
            <a:r>
              <a:rPr sz="1800" spc="-10" dirty="0">
                <a:latin typeface="Calibri"/>
                <a:cs typeface="Calibri"/>
              </a:rPr>
              <a:t>score=6/7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39" y="1008634"/>
            <a:ext cx="1047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sys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output: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46828" y="1008634"/>
            <a:ext cx="1353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gold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1798955">
              <a:lnSpc>
                <a:spcPct val="100000"/>
              </a:lnSpc>
              <a:spcBef>
                <a:spcPts val="105"/>
              </a:spcBef>
            </a:pPr>
            <a:r>
              <a:rPr dirty="0"/>
              <a:t>Parsing</a:t>
            </a:r>
            <a:r>
              <a:rPr spc="-17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559550" cy="224869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25"/>
              </a:spcBef>
            </a:pPr>
            <a:endParaRPr sz="39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Evaluation: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precision,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recall,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f-</a:t>
            </a:r>
            <a:r>
              <a:rPr sz="2800" spc="-20" dirty="0">
                <a:latin typeface="Calibri"/>
                <a:cs typeface="Calibri"/>
              </a:rPr>
              <a:t>score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Best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f-</a:t>
            </a:r>
            <a:r>
              <a:rPr sz="2800" dirty="0">
                <a:latin typeface="Calibri"/>
                <a:cs typeface="Calibri"/>
              </a:rPr>
              <a:t>score: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around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91%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7686-B842-4060-A535-4519810B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19" y="3200400"/>
            <a:ext cx="7741361" cy="1523999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71231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30302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476758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Types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treebanks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920" algn="l"/>
                <a:tab pos="2305050" algn="l"/>
              </a:tabLst>
            </a:pPr>
            <a:r>
              <a:rPr sz="2600" spc="-10" dirty="0">
                <a:latin typeface="Calibri"/>
                <a:cs typeface="Calibri"/>
              </a:rPr>
              <a:t>(Syntactic)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Treebank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PropBank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Discourse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Treebank</a:t>
            </a:r>
            <a:endParaRPr sz="2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29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English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Penn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Treebank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Why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need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treebanks?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355600" algn="l"/>
                <a:tab pos="356235" algn="l"/>
              </a:tabLst>
            </a:pP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1576070">
              <a:lnSpc>
                <a:spcPct val="100000"/>
              </a:lnSpc>
              <a:spcBef>
                <a:spcPts val="105"/>
              </a:spcBef>
            </a:pPr>
            <a:r>
              <a:rPr dirty="0"/>
              <a:t>(Syntactic)</a:t>
            </a:r>
            <a:r>
              <a:rPr spc="-170" dirty="0"/>
              <a:t> </a:t>
            </a:r>
            <a:r>
              <a:rPr spc="-30" dirty="0"/>
              <a:t>Treebank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7507605" cy="38481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499745" indent="-343535">
              <a:lnSpc>
                <a:spcPts val="211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Sentences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annotated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syntactic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(dependency structure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phrase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Calibri"/>
                <a:cs typeface="Calibri"/>
              </a:rPr>
              <a:t>1960s: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Brown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Corpus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Calibri"/>
                <a:cs typeface="Calibri"/>
              </a:rPr>
              <a:t>Early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1990s: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English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Penn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Treebank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Calibri"/>
                <a:cs typeface="Calibri"/>
              </a:rPr>
              <a:t>Late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1990s: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Prague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Dependency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Treebank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Calibri"/>
                <a:cs typeface="Calibri"/>
              </a:rPr>
              <a:t>1990s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now:</a:t>
            </a:r>
            <a:r>
              <a:rPr sz="2200" spc="355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Arabic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alibri"/>
                <a:cs typeface="Calibri"/>
              </a:rPr>
              <a:t>Chinese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Dutch,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Finnish,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French,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German, </a:t>
            </a:r>
            <a:r>
              <a:rPr sz="2200" dirty="0">
                <a:latin typeface="Calibri"/>
                <a:cs typeface="Calibri"/>
              </a:rPr>
              <a:t>Greek,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Hebrew,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alibri"/>
                <a:cs typeface="Calibri"/>
              </a:rPr>
              <a:t>Hindi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Hungarian,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Icelandic,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Italian,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Japanese,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Korean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Latin,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Norwegian,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Polish,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Spanish,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Turkish,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8594" y="461594"/>
            <a:ext cx="2687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</a:t>
            </a:r>
            <a:r>
              <a:rPr spc="-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79270"/>
            <a:ext cx="30537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John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loves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Mary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965829"/>
            <a:ext cx="40068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(S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(NP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(NNP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John))</a:t>
            </a:r>
            <a:endParaRPr sz="3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(VP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(VBP</a:t>
            </a:r>
            <a:r>
              <a:rPr sz="3000" spc="-10" dirty="0">
                <a:latin typeface="Calibri"/>
                <a:cs typeface="Calibri"/>
              </a:rPr>
              <a:t> loves)</a:t>
            </a:r>
            <a:endParaRPr sz="3000">
              <a:latin typeface="Calibri"/>
              <a:cs typeface="Calibri"/>
            </a:endParaRPr>
          </a:p>
          <a:p>
            <a:pPr marL="1297305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(NP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(NNP</a:t>
            </a:r>
            <a:r>
              <a:rPr sz="3000" spc="-10" dirty="0">
                <a:latin typeface="Calibri"/>
                <a:cs typeface="Calibri"/>
              </a:rPr>
              <a:t> Mary)))</a:t>
            </a:r>
            <a:endParaRPr sz="3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(.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.))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8409" y="169443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4386" y="2045716"/>
            <a:ext cx="3355340" cy="316865"/>
          </a:xfrm>
          <a:custGeom>
            <a:avLst/>
            <a:gdLst/>
            <a:ahLst/>
            <a:cxnLst/>
            <a:rect l="l" t="t" r="r" b="b"/>
            <a:pathLst>
              <a:path w="3355340" h="316864">
                <a:moveTo>
                  <a:pt x="1519301" y="0"/>
                </a:moveTo>
                <a:lnTo>
                  <a:pt x="0" y="240284"/>
                </a:lnTo>
              </a:path>
              <a:path w="3355340" h="316864">
                <a:moveTo>
                  <a:pt x="1519301" y="0"/>
                </a:moveTo>
                <a:lnTo>
                  <a:pt x="1678813" y="316484"/>
                </a:lnTo>
              </a:path>
              <a:path w="3355340" h="316864">
                <a:moveTo>
                  <a:pt x="1519301" y="0"/>
                </a:moveTo>
                <a:lnTo>
                  <a:pt x="3355213" y="31648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7828" y="2304415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0809" y="2380615"/>
            <a:ext cx="27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VP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5064" y="2456815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./.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6800" y="2590800"/>
            <a:ext cx="2540" cy="393065"/>
          </a:xfrm>
          <a:custGeom>
            <a:avLst/>
            <a:gdLst/>
            <a:ahLst/>
            <a:cxnLst/>
            <a:rect l="l" t="t" r="r" b="b"/>
            <a:pathLst>
              <a:path w="2539" h="393064">
                <a:moveTo>
                  <a:pt x="0" y="0"/>
                </a:moveTo>
                <a:lnTo>
                  <a:pt x="2412" y="392684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3028" y="2990164"/>
            <a:ext cx="962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John/NNP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72200" y="2731516"/>
            <a:ext cx="1066800" cy="316865"/>
          </a:xfrm>
          <a:custGeom>
            <a:avLst/>
            <a:gdLst/>
            <a:ahLst/>
            <a:cxnLst/>
            <a:rect l="l" t="t" r="r" b="b"/>
            <a:pathLst>
              <a:path w="1066800" h="316864">
                <a:moveTo>
                  <a:pt x="446024" y="0"/>
                </a:moveTo>
                <a:lnTo>
                  <a:pt x="0" y="316484"/>
                </a:lnTo>
              </a:path>
              <a:path w="1066800" h="316864">
                <a:moveTo>
                  <a:pt x="446024" y="0"/>
                </a:moveTo>
                <a:lnTo>
                  <a:pt x="1066800" y="31648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42228" y="3066364"/>
            <a:ext cx="9632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loves/VBP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6609" y="3066364"/>
            <a:ext cx="292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12786" y="3417315"/>
            <a:ext cx="2540" cy="469265"/>
          </a:xfrm>
          <a:custGeom>
            <a:avLst/>
            <a:gdLst/>
            <a:ahLst/>
            <a:cxnLst/>
            <a:rect l="l" t="t" r="r" b="b"/>
            <a:pathLst>
              <a:path w="2540" h="469264">
                <a:moveTo>
                  <a:pt x="0" y="0"/>
                </a:moveTo>
                <a:lnTo>
                  <a:pt x="2413" y="46888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38009" y="3828669"/>
            <a:ext cx="101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Mary/NNP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29400" y="50292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457200" y="0"/>
                </a:moveTo>
                <a:lnTo>
                  <a:pt x="0" y="228600"/>
                </a:lnTo>
              </a:path>
              <a:path w="762000" h="228600">
                <a:moveTo>
                  <a:pt x="457200" y="0"/>
                </a:moveTo>
                <a:lnTo>
                  <a:pt x="762000" y="2286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18428" y="4667250"/>
            <a:ext cx="22358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loves/VBP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231900" algn="l"/>
              </a:tabLst>
            </a:pPr>
            <a:r>
              <a:rPr sz="1800" spc="-10" dirty="0">
                <a:latin typeface="Calibri"/>
                <a:cs typeface="Calibri"/>
              </a:rPr>
              <a:t>John/NNP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10" dirty="0">
                <a:latin typeface="Calibri"/>
                <a:cs typeface="Calibri"/>
              </a:rPr>
              <a:t>Mary/NNP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 rot="10860000">
            <a:off x="8349813" y="5387476"/>
            <a:ext cx="3088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4"/>
              </a:lnSpc>
            </a:pPr>
            <a:r>
              <a:rPr sz="1800" spc="-25" dirty="0">
                <a:latin typeface="Calibri"/>
                <a:cs typeface="Calibri"/>
              </a:rPr>
              <a:t>./.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86600" y="50292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2286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27774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PropBank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654290" cy="42329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132715" indent="-343535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Sentences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annotated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predicate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argument structure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Ex: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John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loves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Mary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“loves”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predicate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“John”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Arg0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(“Agent”)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“Mary”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Arg1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(“Theme”)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350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2000s: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English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PropBank,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followed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PropBanks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Chinese,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Arabic,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Hindi/Urdu,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1663064">
              <a:lnSpc>
                <a:spcPct val="100000"/>
              </a:lnSpc>
              <a:spcBef>
                <a:spcPts val="105"/>
              </a:spcBef>
            </a:pPr>
            <a:r>
              <a:rPr dirty="0"/>
              <a:t>Discourse</a:t>
            </a:r>
            <a:r>
              <a:rPr spc="-160" dirty="0"/>
              <a:t> </a:t>
            </a:r>
            <a:r>
              <a:rPr spc="-35" dirty="0"/>
              <a:t>Treebank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0685"/>
            <a:ext cx="795147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00" spc="-10" dirty="0">
                <a:latin typeface="Calibri"/>
                <a:cs typeface="Calibri"/>
              </a:rPr>
              <a:t>2006-</a:t>
            </a:r>
            <a:r>
              <a:rPr sz="2700" dirty="0">
                <a:latin typeface="Calibri"/>
                <a:cs typeface="Calibri"/>
              </a:rPr>
              <a:t>2008: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English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Discourse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Treebank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450" dirty="0">
              <a:latin typeface="Calibri"/>
              <a:cs typeface="Calibri"/>
            </a:endParaRPr>
          </a:p>
          <a:p>
            <a:pPr marL="355600" marR="158115" indent="-343535">
              <a:lnSpc>
                <a:spcPts val="292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city’s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Campaign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Finance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Board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refused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pay </a:t>
            </a:r>
            <a:r>
              <a:rPr sz="2700" spc="-65" dirty="0">
                <a:latin typeface="Calibri"/>
                <a:cs typeface="Calibri"/>
              </a:rPr>
              <a:t>Mr.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Dinkins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$95,142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matching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funds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because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his </a:t>
            </a:r>
            <a:r>
              <a:rPr sz="2700" dirty="0">
                <a:latin typeface="Calibri"/>
                <a:cs typeface="Calibri"/>
              </a:rPr>
              <a:t>campaign</a:t>
            </a:r>
            <a:r>
              <a:rPr sz="2700" spc="-11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records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incomplete.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0192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Multi-representational,</a:t>
            </a:r>
            <a:r>
              <a:rPr sz="3200" spc="-90" dirty="0"/>
              <a:t> </a:t>
            </a:r>
            <a:r>
              <a:rPr sz="3200" spc="-10" dirty="0"/>
              <a:t>multi-</a:t>
            </a:r>
            <a:r>
              <a:rPr sz="3200" dirty="0"/>
              <a:t>layered</a:t>
            </a:r>
            <a:r>
              <a:rPr sz="3200" spc="-75" dirty="0"/>
              <a:t> </a:t>
            </a:r>
            <a:r>
              <a:rPr sz="3200" spc="-10" dirty="0"/>
              <a:t>treebank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58874"/>
            <a:ext cx="7446645" cy="20262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07645" indent="-343535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2010-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Multi-representational,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multi-layer </a:t>
            </a:r>
            <a:r>
              <a:rPr sz="3200" spc="-20" dirty="0">
                <a:latin typeface="Calibri"/>
                <a:cs typeface="Calibri"/>
              </a:rPr>
              <a:t>Treebank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Hindi/Urdu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treebank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includes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PS,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DS,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PB.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994" y="375246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987" y="4103115"/>
            <a:ext cx="3355340" cy="316865"/>
          </a:xfrm>
          <a:custGeom>
            <a:avLst/>
            <a:gdLst/>
            <a:ahLst/>
            <a:cxnLst/>
            <a:rect l="l" t="t" r="r" b="b"/>
            <a:pathLst>
              <a:path w="3355340" h="316864">
                <a:moveTo>
                  <a:pt x="1519301" y="0"/>
                </a:moveTo>
                <a:lnTo>
                  <a:pt x="0" y="240283"/>
                </a:lnTo>
              </a:path>
              <a:path w="3355340" h="316864">
                <a:moveTo>
                  <a:pt x="1519301" y="0"/>
                </a:moveTo>
                <a:lnTo>
                  <a:pt x="1678813" y="316483"/>
                </a:lnTo>
              </a:path>
              <a:path w="3355340" h="316864">
                <a:moveTo>
                  <a:pt x="1519301" y="0"/>
                </a:moveTo>
                <a:lnTo>
                  <a:pt x="3355213" y="316483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4362145"/>
            <a:ext cx="292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394" y="4438650"/>
            <a:ext cx="27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VP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0775" y="4514850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./.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" y="4648200"/>
            <a:ext cx="2540" cy="393065"/>
          </a:xfrm>
          <a:custGeom>
            <a:avLst/>
            <a:gdLst/>
            <a:ahLst/>
            <a:cxnLst/>
            <a:rect l="l" t="t" r="r" b="b"/>
            <a:pathLst>
              <a:path w="2540" h="393064">
                <a:moveTo>
                  <a:pt x="0" y="0"/>
                </a:moveTo>
                <a:lnTo>
                  <a:pt x="2412" y="392683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5048250"/>
            <a:ext cx="96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John/NNP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8800" y="4788915"/>
            <a:ext cx="1066800" cy="316865"/>
          </a:xfrm>
          <a:custGeom>
            <a:avLst/>
            <a:gdLst/>
            <a:ahLst/>
            <a:cxnLst/>
            <a:rect l="l" t="t" r="r" b="b"/>
            <a:pathLst>
              <a:path w="1066800" h="316864">
                <a:moveTo>
                  <a:pt x="446024" y="0"/>
                </a:moveTo>
                <a:lnTo>
                  <a:pt x="0" y="316483"/>
                </a:lnTo>
              </a:path>
              <a:path w="1066800" h="316864">
                <a:moveTo>
                  <a:pt x="446024" y="0"/>
                </a:moveTo>
                <a:lnTo>
                  <a:pt x="1066800" y="316483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98194" y="5124450"/>
            <a:ext cx="9632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loves/VBP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2575" y="5124450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69386" y="5474715"/>
            <a:ext cx="2540" cy="469265"/>
          </a:xfrm>
          <a:custGeom>
            <a:avLst/>
            <a:gdLst/>
            <a:ahLst/>
            <a:cxnLst/>
            <a:rect l="l" t="t" r="r" b="b"/>
            <a:pathLst>
              <a:path w="2539" h="469264">
                <a:moveTo>
                  <a:pt x="0" y="0"/>
                </a:moveTo>
                <a:lnTo>
                  <a:pt x="2412" y="46888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93975" y="5886703"/>
            <a:ext cx="101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Mary/NNP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5000" y="41910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457200" y="0"/>
                </a:moveTo>
                <a:lnTo>
                  <a:pt x="0" y="228600"/>
                </a:lnTo>
              </a:path>
              <a:path w="762000" h="228600">
                <a:moveTo>
                  <a:pt x="457200" y="0"/>
                </a:moveTo>
                <a:lnTo>
                  <a:pt x="762000" y="2286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04028" y="3828669"/>
            <a:ext cx="223583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loves/VBP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231900" algn="l"/>
              </a:tabLst>
            </a:pPr>
            <a:r>
              <a:rPr sz="1800" spc="-10" dirty="0">
                <a:latin typeface="Calibri"/>
                <a:cs typeface="Calibri"/>
              </a:rPr>
              <a:t>John/NNP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10" dirty="0">
                <a:latin typeface="Calibri"/>
                <a:cs typeface="Calibri"/>
              </a:rPr>
              <a:t>Mary/NNP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 rot="10860000">
            <a:off x="7435413" y="4549023"/>
            <a:ext cx="3088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4"/>
              </a:lnSpc>
            </a:pPr>
            <a:r>
              <a:rPr sz="1800" spc="-25" dirty="0">
                <a:latin typeface="Calibri"/>
                <a:cs typeface="Calibri"/>
              </a:rPr>
              <a:t>./.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72200" y="41910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22860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13628" y="5352999"/>
            <a:ext cx="18669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“loves”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predicate. </a:t>
            </a:r>
            <a:r>
              <a:rPr sz="1800" dirty="0">
                <a:latin typeface="Calibri"/>
                <a:cs typeface="Calibri"/>
              </a:rPr>
              <a:t>“John”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Arg0. </a:t>
            </a:r>
            <a:r>
              <a:rPr sz="1800" dirty="0">
                <a:latin typeface="Calibri"/>
                <a:cs typeface="Calibri"/>
              </a:rPr>
              <a:t>“Mary”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Arg1.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English</a:t>
            </a:r>
            <a:r>
              <a:rPr spc="-75" dirty="0"/>
              <a:t> </a:t>
            </a:r>
            <a:r>
              <a:rPr dirty="0"/>
              <a:t>Penn</a:t>
            </a:r>
            <a:r>
              <a:rPr spc="-95" dirty="0"/>
              <a:t> </a:t>
            </a:r>
            <a:r>
              <a:rPr spc="-20" dirty="0"/>
              <a:t>Treebank</a:t>
            </a:r>
            <a:r>
              <a:rPr spc="-70" dirty="0"/>
              <a:t> </a:t>
            </a:r>
            <a:r>
              <a:rPr spc="-10" dirty="0"/>
              <a:t>(PTB)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6209030" cy="432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libri"/>
                <a:cs typeface="Calibri"/>
              </a:rPr>
              <a:t>Developed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at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UPenn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early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1990s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Most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commonly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used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treebank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CL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field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libri"/>
                <a:cs typeface="Calibri"/>
              </a:rPr>
              <a:t>Data:</a:t>
            </a:r>
            <a:endParaRPr sz="2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WSJ: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1-</a:t>
            </a:r>
            <a:r>
              <a:rPr sz="2200" dirty="0">
                <a:latin typeface="Calibri"/>
                <a:cs typeface="Calibri"/>
              </a:rPr>
              <a:t>million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words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1987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1989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Others: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Brown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Corpus,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ATIS,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libri"/>
                <a:cs typeface="Calibri"/>
              </a:rPr>
              <a:t>Release:</a:t>
            </a:r>
            <a:endParaRPr sz="2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1992:</a:t>
            </a:r>
            <a:r>
              <a:rPr sz="2200" spc="4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version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1995:</a:t>
            </a:r>
            <a:r>
              <a:rPr sz="2200" spc="4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version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Calibri"/>
                <a:cs typeface="Calibri"/>
              </a:rPr>
              <a:t>1999: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version</a:t>
            </a:r>
            <a:r>
              <a:rPr sz="2200" spc="-50" dirty="0">
                <a:latin typeface="Calibri"/>
                <a:cs typeface="Calibri"/>
              </a:rPr>
              <a:t> 3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856</Words>
  <Application>Microsoft Office PowerPoint</Application>
  <PresentationFormat>On-screen Show (4:3)</PresentationFormat>
  <Paragraphs>228</Paragraphs>
  <Slides>27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 MT</vt:lpstr>
      <vt:lpstr>Calibri</vt:lpstr>
      <vt:lpstr>Office Theme</vt:lpstr>
      <vt:lpstr>Introduction to treebanks</vt:lpstr>
      <vt:lpstr>PowerPoint Presentation</vt:lpstr>
      <vt:lpstr>Outline</vt:lpstr>
      <vt:lpstr>(Syntactic) Treebank</vt:lpstr>
      <vt:lpstr>An example</vt:lpstr>
      <vt:lpstr>PropBank</vt:lpstr>
      <vt:lpstr>Discourse Treebank</vt:lpstr>
      <vt:lpstr>Multi-representational, multi-layered treebank</vt:lpstr>
      <vt:lpstr>The English Penn Treebank (PTB)</vt:lpstr>
      <vt:lpstr>An example</vt:lpstr>
      <vt:lpstr>The PTB Tagset</vt:lpstr>
      <vt:lpstr>Passive</vt:lpstr>
      <vt:lpstr>Clausal Complementation</vt:lpstr>
      <vt:lpstr>Raising</vt:lpstr>
      <vt:lpstr>Wh-Relative Clauses</vt:lpstr>
      <vt:lpstr>Contact Relatives</vt:lpstr>
      <vt:lpstr>Indirect Questions</vt:lpstr>
      <vt:lpstr>Punctuation</vt:lpstr>
      <vt:lpstr>FinancialSpeak</vt:lpstr>
      <vt:lpstr>Lists 1</vt:lpstr>
      <vt:lpstr>Lists 2</vt:lpstr>
      <vt:lpstr>Why do we need treebanks?</vt:lpstr>
      <vt:lpstr>CL example: Parsing</vt:lpstr>
      <vt:lpstr>Ambiguity</vt:lpstr>
      <vt:lpstr>Labeled f-score</vt:lpstr>
      <vt:lpstr>Parsing evaluation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treebanks</dc:title>
  <dc:creator>dongqi</dc:creator>
  <cp:lastModifiedBy>RAMAKANT GANJESHWAR</cp:lastModifiedBy>
  <cp:revision>3</cp:revision>
  <dcterms:created xsi:type="dcterms:W3CDTF">2023-11-05T16:33:17Z</dcterms:created>
  <dcterms:modified xsi:type="dcterms:W3CDTF">2023-11-08T05:27:59Z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2011-07-08T00:00:00Z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2023-11-05T00:00:00Z</vt:filetime>
  </property>
  <property fmtid="{D5CDD505-2E9C-101B-9397-08002B2CF9AE}" pid="5" name="Producer">
    <vt:lpwstr>Microsoft® Office PowerPoint® 2007</vt:lpwstr>
  </property>
</Properties>
</file>