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2EDA-24CE-49D5-9EBA-87265384C6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CF7B9-9026-4EA5-8819-99637441B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DE143C-804F-4128-9FB7-F2555045D7CA}"/>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5" name="Footer Placeholder 4">
            <a:extLst>
              <a:ext uri="{FF2B5EF4-FFF2-40B4-BE49-F238E27FC236}">
                <a16:creationId xmlns:a16="http://schemas.microsoft.com/office/drawing/2014/main" id="{62B1644B-861B-4789-9440-5A9BE7040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F0BF-DBC0-4360-AF46-6064F60F4E9C}"/>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367072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385E-2209-41FE-8C1A-3D673C81CC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7F19D2-76F5-49CA-9FBB-BA3471D8B0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D3911-43F6-4A01-91C5-C85829F21D9C}"/>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5" name="Footer Placeholder 4">
            <a:extLst>
              <a:ext uri="{FF2B5EF4-FFF2-40B4-BE49-F238E27FC236}">
                <a16:creationId xmlns:a16="http://schemas.microsoft.com/office/drawing/2014/main" id="{B6D3E718-2991-4E68-8DF4-77DBDEAC9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99C4E-0ED9-4774-986B-2436749F1EB8}"/>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294608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4F572-2A69-4750-A3BD-063FD41159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C357C-0E0F-4A1F-9A38-F004B21148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36BDA-D36A-4653-B72E-8226293AB54A}"/>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5" name="Footer Placeholder 4">
            <a:extLst>
              <a:ext uri="{FF2B5EF4-FFF2-40B4-BE49-F238E27FC236}">
                <a16:creationId xmlns:a16="http://schemas.microsoft.com/office/drawing/2014/main" id="{9AB471EC-670E-4F8E-BDA6-EBA7EB911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E9105-D0B1-48AF-A812-92073505C2AE}"/>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173048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17D0-5563-4F4A-B86F-2F0FBF16E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888C6-2276-4D8D-94F1-E2399B51DC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887A1-046B-4317-9D93-FB3E7D46B024}"/>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5" name="Footer Placeholder 4">
            <a:extLst>
              <a:ext uri="{FF2B5EF4-FFF2-40B4-BE49-F238E27FC236}">
                <a16:creationId xmlns:a16="http://schemas.microsoft.com/office/drawing/2014/main" id="{11D57E9E-759B-4F70-9052-C2E49E034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77E53-6883-4D9D-A8F5-780D8731CADD}"/>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344953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32EF-F7AE-4E1B-B094-4382FA015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12E90-4B34-4A70-95E4-1C68BE5EC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09D94C-2BCA-49E3-898F-44BC219645FE}"/>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5" name="Footer Placeholder 4">
            <a:extLst>
              <a:ext uri="{FF2B5EF4-FFF2-40B4-BE49-F238E27FC236}">
                <a16:creationId xmlns:a16="http://schemas.microsoft.com/office/drawing/2014/main" id="{66D8978F-42BA-4D22-829F-CEAAE0072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FC06D-2481-44F1-A483-149925012043}"/>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165342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6A7B-1F2D-4B3E-A4E3-714D5DBB1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C6990B-D931-4B20-9848-01573AB77C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2D9A3-32AD-4317-AA7D-4E21D27C39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907C0-8D2B-47F2-B01E-AB70A54BD4CC}"/>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6" name="Footer Placeholder 5">
            <a:extLst>
              <a:ext uri="{FF2B5EF4-FFF2-40B4-BE49-F238E27FC236}">
                <a16:creationId xmlns:a16="http://schemas.microsoft.com/office/drawing/2014/main" id="{28C9D668-41A9-4B27-BB2B-60AB7FD4A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94073-D106-46BC-803B-1A6B0FDA3BB6}"/>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225324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38C4-5EF6-40E2-8C8C-C745BDA16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6CE75-504A-427E-A2F7-AB7F80143F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D4F80A-65C8-4B38-8BAE-4358777584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876B9-6A3F-4D1F-8844-B201ABCEB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6E6DFE-F3EF-4036-9926-41C333A143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244922-6FB2-4775-BFC9-BB8C4DE25DA3}"/>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8" name="Footer Placeholder 7">
            <a:extLst>
              <a:ext uri="{FF2B5EF4-FFF2-40B4-BE49-F238E27FC236}">
                <a16:creationId xmlns:a16="http://schemas.microsoft.com/office/drawing/2014/main" id="{0E1135CF-DCB1-46E0-AD65-FCA81990C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897AF-AD54-4515-9D73-F29C7FF76DB8}"/>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336593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C129-C1B1-4869-A529-53971853C9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E324A0-0C51-4336-83A3-8D1DC1617DD8}"/>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4" name="Footer Placeholder 3">
            <a:extLst>
              <a:ext uri="{FF2B5EF4-FFF2-40B4-BE49-F238E27FC236}">
                <a16:creationId xmlns:a16="http://schemas.microsoft.com/office/drawing/2014/main" id="{6209581D-1482-43A3-BBD3-30B1ED555A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FA3372-0E09-4AB4-B095-4B7A275E9017}"/>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187964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99D5A-90BC-4D28-8452-2B46F8290AB3}"/>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3" name="Footer Placeholder 2">
            <a:extLst>
              <a:ext uri="{FF2B5EF4-FFF2-40B4-BE49-F238E27FC236}">
                <a16:creationId xmlns:a16="http://schemas.microsoft.com/office/drawing/2014/main" id="{E5E5D2EA-68F4-4B19-BC33-03D293BCA3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CF50F5-4948-4ABC-B8F7-8442B35D66F0}"/>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88335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8098-FA2B-47D1-AD63-B6B901E48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F68A24-03C5-4CD0-9CEC-7D34121CE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FC73A7-264A-43A9-ADEA-2061D1206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B19E75-9EAB-4846-BC1D-05B2EC6A3E17}"/>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6" name="Footer Placeholder 5">
            <a:extLst>
              <a:ext uri="{FF2B5EF4-FFF2-40B4-BE49-F238E27FC236}">
                <a16:creationId xmlns:a16="http://schemas.microsoft.com/office/drawing/2014/main" id="{8AEFC801-D394-4E3C-99CA-02D534E0D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5E8B0-69F4-44D2-BE6A-E9FDB7934609}"/>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180047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7A72-BD43-45C5-97E6-69C437CAF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1FFC8D-F177-4F1B-817C-490172397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3B3915-E772-449B-A870-52FF48E02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53F6F5-C1F3-4423-BAA5-CB16590EDEE1}"/>
              </a:ext>
            </a:extLst>
          </p:cNvPr>
          <p:cNvSpPr>
            <a:spLocks noGrp="1"/>
          </p:cNvSpPr>
          <p:nvPr>
            <p:ph type="dt" sz="half" idx="10"/>
          </p:nvPr>
        </p:nvSpPr>
        <p:spPr/>
        <p:txBody>
          <a:bodyPr/>
          <a:lstStyle/>
          <a:p>
            <a:fld id="{13D0C65C-40F6-4CA6-A220-9864EB8EDFEA}" type="datetimeFigureOut">
              <a:rPr lang="en-US" smtClean="0"/>
              <a:t>12/8/2023</a:t>
            </a:fld>
            <a:endParaRPr lang="en-US"/>
          </a:p>
        </p:txBody>
      </p:sp>
      <p:sp>
        <p:nvSpPr>
          <p:cNvPr id="6" name="Footer Placeholder 5">
            <a:extLst>
              <a:ext uri="{FF2B5EF4-FFF2-40B4-BE49-F238E27FC236}">
                <a16:creationId xmlns:a16="http://schemas.microsoft.com/office/drawing/2014/main" id="{6C1A2C58-839C-4D65-A8CD-5C0ACCAC1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F2C8C-3C30-4479-8A84-40475D223C7A}"/>
              </a:ext>
            </a:extLst>
          </p:cNvPr>
          <p:cNvSpPr>
            <a:spLocks noGrp="1"/>
          </p:cNvSpPr>
          <p:nvPr>
            <p:ph type="sldNum" sz="quarter" idx="12"/>
          </p:nvPr>
        </p:nvSpPr>
        <p:spPr/>
        <p:txBody>
          <a:bodyPr/>
          <a:lstStyle/>
          <a:p>
            <a:fld id="{88ECC286-03E1-42CD-9E46-2FB47000BCC5}" type="slidenum">
              <a:rPr lang="en-US" smtClean="0"/>
              <a:t>‹#›</a:t>
            </a:fld>
            <a:endParaRPr lang="en-US"/>
          </a:p>
        </p:txBody>
      </p:sp>
    </p:spTree>
    <p:extLst>
      <p:ext uri="{BB962C8B-B14F-4D97-AF65-F5344CB8AC3E}">
        <p14:creationId xmlns:p14="http://schemas.microsoft.com/office/powerpoint/2010/main" val="331144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28F1F-257A-4381-99F6-DBA863CA5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6C513-C303-4E27-AAAE-BE60E8EF3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CCFAE-E6CD-46C2-90CB-F8746D05D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0C65C-40F6-4CA6-A220-9864EB8EDFEA}" type="datetimeFigureOut">
              <a:rPr lang="en-US" smtClean="0"/>
              <a:t>12/8/2023</a:t>
            </a:fld>
            <a:endParaRPr lang="en-US"/>
          </a:p>
        </p:txBody>
      </p:sp>
      <p:sp>
        <p:nvSpPr>
          <p:cNvPr id="5" name="Footer Placeholder 4">
            <a:extLst>
              <a:ext uri="{FF2B5EF4-FFF2-40B4-BE49-F238E27FC236}">
                <a16:creationId xmlns:a16="http://schemas.microsoft.com/office/drawing/2014/main" id="{C4D7E173-667D-4B1E-80CF-BEF133406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E2210B-0FEF-4ED5-A793-33ABE1761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CC286-03E1-42CD-9E46-2FB47000BCC5}" type="slidenum">
              <a:rPr lang="en-US" smtClean="0"/>
              <a:t>‹#›</a:t>
            </a:fld>
            <a:endParaRPr lang="en-US"/>
          </a:p>
        </p:txBody>
      </p:sp>
    </p:spTree>
    <p:extLst>
      <p:ext uri="{BB962C8B-B14F-4D97-AF65-F5344CB8AC3E}">
        <p14:creationId xmlns:p14="http://schemas.microsoft.com/office/powerpoint/2010/main" val="24331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E1FD-F5E3-492A-A2F7-139B47251F99}"/>
              </a:ext>
            </a:extLst>
          </p:cNvPr>
          <p:cNvSpPr>
            <a:spLocks noGrp="1"/>
          </p:cNvSpPr>
          <p:nvPr>
            <p:ph type="ctrTitle"/>
          </p:nvPr>
        </p:nvSpPr>
        <p:spPr/>
        <p:txBody>
          <a:bodyPr/>
          <a:lstStyle/>
          <a:p>
            <a:r>
              <a:rPr lang="en-US" dirty="0"/>
              <a:t>Event Anaphora</a:t>
            </a:r>
          </a:p>
        </p:txBody>
      </p:sp>
    </p:spTree>
    <p:extLst>
      <p:ext uri="{BB962C8B-B14F-4D97-AF65-F5344CB8AC3E}">
        <p14:creationId xmlns:p14="http://schemas.microsoft.com/office/powerpoint/2010/main" val="306406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5D9B-C6FF-4F92-9EB3-0C766706CB72}"/>
              </a:ext>
            </a:extLst>
          </p:cNvPr>
          <p:cNvSpPr>
            <a:spLocks noGrp="1"/>
          </p:cNvSpPr>
          <p:nvPr>
            <p:ph type="title"/>
          </p:nvPr>
        </p:nvSpPr>
        <p:spPr/>
        <p:txBody>
          <a:bodyPr/>
          <a:lstStyle/>
          <a:p>
            <a:r>
              <a:rPr lang="en-US" dirty="0"/>
              <a:t>Event Anaphora</a:t>
            </a:r>
          </a:p>
        </p:txBody>
      </p:sp>
      <p:sp>
        <p:nvSpPr>
          <p:cNvPr id="3" name="Content Placeholder 2">
            <a:extLst>
              <a:ext uri="{FF2B5EF4-FFF2-40B4-BE49-F238E27FC236}">
                <a16:creationId xmlns:a16="http://schemas.microsoft.com/office/drawing/2014/main" id="{61D64CA4-08D4-4F7A-B975-E77450D14088}"/>
              </a:ext>
            </a:extLst>
          </p:cNvPr>
          <p:cNvSpPr>
            <a:spLocks noGrp="1"/>
          </p:cNvSpPr>
          <p:nvPr>
            <p:ph idx="1"/>
          </p:nvPr>
        </p:nvSpPr>
        <p:spPr/>
        <p:txBody>
          <a:bodyPr/>
          <a:lstStyle/>
          <a:p>
            <a:pPr algn="just"/>
            <a:r>
              <a:rPr lang="en-US" dirty="0"/>
              <a:t>Event anaphora refers to the linguistic phenomenon where subsequent events or actions in a discourse refer back to previously mentioned events.</a:t>
            </a:r>
          </a:p>
          <a:p>
            <a:pPr algn="just"/>
            <a:r>
              <a:rPr lang="en-US" dirty="0"/>
              <a:t>It involves the use of language to connect or refer to earlier occurrences or actions in a narrative or conversation.</a:t>
            </a:r>
          </a:p>
          <a:p>
            <a:pPr algn="just"/>
            <a:r>
              <a:rPr lang="en-US" dirty="0"/>
              <a:t>It involves the use of language to connect a subsequent event or action to a specific event that has already been introduced in the conversation or text.</a:t>
            </a:r>
          </a:p>
        </p:txBody>
      </p:sp>
    </p:spTree>
    <p:extLst>
      <p:ext uri="{BB962C8B-B14F-4D97-AF65-F5344CB8AC3E}">
        <p14:creationId xmlns:p14="http://schemas.microsoft.com/office/powerpoint/2010/main" val="301431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521-9E0E-47D4-8368-F8EE179771A0}"/>
              </a:ext>
            </a:extLst>
          </p:cNvPr>
          <p:cNvSpPr>
            <a:spLocks noGrp="1"/>
          </p:cNvSpPr>
          <p:nvPr>
            <p:ph type="title"/>
          </p:nvPr>
        </p:nvSpPr>
        <p:spPr/>
        <p:txBody>
          <a:bodyPr/>
          <a:lstStyle/>
          <a:p>
            <a:r>
              <a:rPr lang="en-US" dirty="0"/>
              <a:t>Event Anaphora</a:t>
            </a:r>
          </a:p>
        </p:txBody>
      </p:sp>
      <p:sp>
        <p:nvSpPr>
          <p:cNvPr id="3" name="Content Placeholder 2">
            <a:extLst>
              <a:ext uri="{FF2B5EF4-FFF2-40B4-BE49-F238E27FC236}">
                <a16:creationId xmlns:a16="http://schemas.microsoft.com/office/drawing/2014/main" id="{AC07036E-619C-489B-BCA7-00BEBF8C5C19}"/>
              </a:ext>
            </a:extLst>
          </p:cNvPr>
          <p:cNvSpPr>
            <a:spLocks noGrp="1"/>
          </p:cNvSpPr>
          <p:nvPr>
            <p:ph idx="1"/>
          </p:nvPr>
        </p:nvSpPr>
        <p:spPr/>
        <p:txBody>
          <a:bodyPr/>
          <a:lstStyle/>
          <a:p>
            <a:r>
              <a:rPr lang="en-US" dirty="0"/>
              <a:t>Event anaphora helps in maintaining coherence and clarity in communication by linking different parts of discourse together.</a:t>
            </a:r>
          </a:p>
          <a:p>
            <a:r>
              <a:rPr lang="en-US" dirty="0"/>
              <a:t>this can be achieved through various linguistic devices such as pronouns, adverbs, or specific phrases that tie subsequent events to earlier ones, maintaining coherence and cohesion in the discourse.</a:t>
            </a:r>
          </a:p>
        </p:txBody>
      </p:sp>
    </p:spTree>
    <p:extLst>
      <p:ext uri="{BB962C8B-B14F-4D97-AF65-F5344CB8AC3E}">
        <p14:creationId xmlns:p14="http://schemas.microsoft.com/office/powerpoint/2010/main" val="11808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DAB9-0C26-448C-A6D5-338A0FC673AF}"/>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95094FF9-A431-4EBF-A0EE-5F22EDC4A329}"/>
              </a:ext>
            </a:extLst>
          </p:cNvPr>
          <p:cNvSpPr>
            <a:spLocks noGrp="1"/>
          </p:cNvSpPr>
          <p:nvPr>
            <p:ph idx="1"/>
          </p:nvPr>
        </p:nvSpPr>
        <p:spPr/>
        <p:txBody>
          <a:bodyPr/>
          <a:lstStyle/>
          <a:p>
            <a:r>
              <a:rPr lang="en-US" b="1" dirty="0"/>
              <a:t>"The cat chased the mouse. It caught up to it swiftly and pounced.“</a:t>
            </a:r>
          </a:p>
          <a:p>
            <a:r>
              <a:rPr lang="en-US" i="1" dirty="0"/>
              <a:t>In this example, the phrase "it caught up to it swiftly and pounced" refers back to the earlier event of the cat chasing the mouse. The pronoun "it" refers to the cat and connects the subsequent action to the earlier event.</a:t>
            </a:r>
          </a:p>
        </p:txBody>
      </p:sp>
    </p:spTree>
    <p:extLst>
      <p:ext uri="{BB962C8B-B14F-4D97-AF65-F5344CB8AC3E}">
        <p14:creationId xmlns:p14="http://schemas.microsoft.com/office/powerpoint/2010/main" val="410660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87F9-2D9C-4B6E-A486-647C99607C1A}"/>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A7D33CEC-42D0-4DB9-9148-C223549656CC}"/>
              </a:ext>
            </a:extLst>
          </p:cNvPr>
          <p:cNvSpPr>
            <a:spLocks noGrp="1"/>
          </p:cNvSpPr>
          <p:nvPr>
            <p:ph idx="1"/>
          </p:nvPr>
        </p:nvSpPr>
        <p:spPr/>
        <p:txBody>
          <a:bodyPr/>
          <a:lstStyle/>
          <a:p>
            <a:r>
              <a:rPr lang="en-US" b="1" dirty="0"/>
              <a:t>"John went to the store. He bought some groceries.“</a:t>
            </a:r>
          </a:p>
          <a:p>
            <a:endParaRPr lang="en-US" dirty="0"/>
          </a:p>
          <a:p>
            <a:r>
              <a:rPr lang="en-US" i="1" dirty="0"/>
              <a:t>In this example, the word "He" refers back to the previously mentioned event of John going to the store. This type of anaphora is used to avoid repetition and create a cohesive flow of information within a conversation or written text. Event anaphora plays an important role in maintaining coherence and facilitating understanding in language.</a:t>
            </a:r>
          </a:p>
        </p:txBody>
      </p:sp>
    </p:spTree>
    <p:extLst>
      <p:ext uri="{BB962C8B-B14F-4D97-AF65-F5344CB8AC3E}">
        <p14:creationId xmlns:p14="http://schemas.microsoft.com/office/powerpoint/2010/main" val="266985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269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Event Anaphora</vt:lpstr>
      <vt:lpstr>Event Anaphora</vt:lpstr>
      <vt:lpstr>Event Anaphora</vt:lpstr>
      <vt:lpstr>Example 1</vt:lpstr>
      <vt:lpstr>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Anaphora</dc:title>
  <dc:creator>RAMAKANT GANJESHWAR</dc:creator>
  <cp:lastModifiedBy>RAMAKANT GANJESHWAR</cp:lastModifiedBy>
  <cp:revision>1</cp:revision>
  <dcterms:created xsi:type="dcterms:W3CDTF">2023-12-08T17:46:40Z</dcterms:created>
  <dcterms:modified xsi:type="dcterms:W3CDTF">2023-12-08T17:56:09Z</dcterms:modified>
</cp:coreProperties>
</file>