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FB51E-DEDB-4A72-998D-FBC68D2DD3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62020C-12A6-4961-BB4B-C07308A5D3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C6CEEF-FFA9-4876-B1A3-FF277B20FEBD}"/>
              </a:ext>
            </a:extLst>
          </p:cNvPr>
          <p:cNvSpPr>
            <a:spLocks noGrp="1"/>
          </p:cNvSpPr>
          <p:nvPr>
            <p:ph type="dt" sz="half" idx="10"/>
          </p:nvPr>
        </p:nvSpPr>
        <p:spPr/>
        <p:txBody>
          <a:bodyPr/>
          <a:lstStyle/>
          <a:p>
            <a:fld id="{992990D6-65E6-403D-A035-AF6CA4F0908F}" type="datetimeFigureOut">
              <a:rPr lang="en-US" smtClean="0"/>
              <a:t>12/4/2023</a:t>
            </a:fld>
            <a:endParaRPr lang="en-US"/>
          </a:p>
        </p:txBody>
      </p:sp>
      <p:sp>
        <p:nvSpPr>
          <p:cNvPr id="5" name="Footer Placeholder 4">
            <a:extLst>
              <a:ext uri="{FF2B5EF4-FFF2-40B4-BE49-F238E27FC236}">
                <a16:creationId xmlns:a16="http://schemas.microsoft.com/office/drawing/2014/main" id="{976F931D-BCDA-4EA9-B88D-8DACEDCA8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98286-96D1-49FC-8063-8BBC54D8C486}"/>
              </a:ext>
            </a:extLst>
          </p:cNvPr>
          <p:cNvSpPr>
            <a:spLocks noGrp="1"/>
          </p:cNvSpPr>
          <p:nvPr>
            <p:ph type="sldNum" sz="quarter" idx="12"/>
          </p:nvPr>
        </p:nvSpPr>
        <p:spPr/>
        <p:txBody>
          <a:bodyPr/>
          <a:lstStyle/>
          <a:p>
            <a:fld id="{29349CFF-47A4-4D7C-964C-309EE12E004E}" type="slidenum">
              <a:rPr lang="en-US" smtClean="0"/>
              <a:t>‹#›</a:t>
            </a:fld>
            <a:endParaRPr lang="en-US"/>
          </a:p>
        </p:txBody>
      </p:sp>
    </p:spTree>
    <p:extLst>
      <p:ext uri="{BB962C8B-B14F-4D97-AF65-F5344CB8AC3E}">
        <p14:creationId xmlns:p14="http://schemas.microsoft.com/office/powerpoint/2010/main" val="3582343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B23C3-FB41-4D99-B80D-4BF1A18E76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B9ABE6-FD1A-4B41-B22E-6B1F88AA2F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B7FBD-5081-4E08-81FA-F8433C81C71C}"/>
              </a:ext>
            </a:extLst>
          </p:cNvPr>
          <p:cNvSpPr>
            <a:spLocks noGrp="1"/>
          </p:cNvSpPr>
          <p:nvPr>
            <p:ph type="dt" sz="half" idx="10"/>
          </p:nvPr>
        </p:nvSpPr>
        <p:spPr/>
        <p:txBody>
          <a:bodyPr/>
          <a:lstStyle/>
          <a:p>
            <a:fld id="{992990D6-65E6-403D-A035-AF6CA4F0908F}" type="datetimeFigureOut">
              <a:rPr lang="en-US" smtClean="0"/>
              <a:t>12/4/2023</a:t>
            </a:fld>
            <a:endParaRPr lang="en-US"/>
          </a:p>
        </p:txBody>
      </p:sp>
      <p:sp>
        <p:nvSpPr>
          <p:cNvPr id="5" name="Footer Placeholder 4">
            <a:extLst>
              <a:ext uri="{FF2B5EF4-FFF2-40B4-BE49-F238E27FC236}">
                <a16:creationId xmlns:a16="http://schemas.microsoft.com/office/drawing/2014/main" id="{768AB7B5-95A1-444D-80E1-EE5C5B01B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06E22-ACE7-4C0B-B2CC-9A43516BFF2C}"/>
              </a:ext>
            </a:extLst>
          </p:cNvPr>
          <p:cNvSpPr>
            <a:spLocks noGrp="1"/>
          </p:cNvSpPr>
          <p:nvPr>
            <p:ph type="sldNum" sz="quarter" idx="12"/>
          </p:nvPr>
        </p:nvSpPr>
        <p:spPr/>
        <p:txBody>
          <a:bodyPr/>
          <a:lstStyle/>
          <a:p>
            <a:fld id="{29349CFF-47A4-4D7C-964C-309EE12E004E}" type="slidenum">
              <a:rPr lang="en-US" smtClean="0"/>
              <a:t>‹#›</a:t>
            </a:fld>
            <a:endParaRPr lang="en-US"/>
          </a:p>
        </p:txBody>
      </p:sp>
    </p:spTree>
    <p:extLst>
      <p:ext uri="{BB962C8B-B14F-4D97-AF65-F5344CB8AC3E}">
        <p14:creationId xmlns:p14="http://schemas.microsoft.com/office/powerpoint/2010/main" val="1222176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2679DE-ACBF-44B5-80F2-ED63015069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856588-41C9-4ADA-9DEC-28D1D8D7D94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9F8D8-05B7-4F68-BA1F-93D3DCD3A69E}"/>
              </a:ext>
            </a:extLst>
          </p:cNvPr>
          <p:cNvSpPr>
            <a:spLocks noGrp="1"/>
          </p:cNvSpPr>
          <p:nvPr>
            <p:ph type="dt" sz="half" idx="10"/>
          </p:nvPr>
        </p:nvSpPr>
        <p:spPr/>
        <p:txBody>
          <a:bodyPr/>
          <a:lstStyle/>
          <a:p>
            <a:fld id="{992990D6-65E6-403D-A035-AF6CA4F0908F}" type="datetimeFigureOut">
              <a:rPr lang="en-US" smtClean="0"/>
              <a:t>12/4/2023</a:t>
            </a:fld>
            <a:endParaRPr lang="en-US"/>
          </a:p>
        </p:txBody>
      </p:sp>
      <p:sp>
        <p:nvSpPr>
          <p:cNvPr id="5" name="Footer Placeholder 4">
            <a:extLst>
              <a:ext uri="{FF2B5EF4-FFF2-40B4-BE49-F238E27FC236}">
                <a16:creationId xmlns:a16="http://schemas.microsoft.com/office/drawing/2014/main" id="{E19ACD63-5B36-4C1D-B905-D62910022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AEE8B-AFAC-44A0-90B6-515EFB5E0257}"/>
              </a:ext>
            </a:extLst>
          </p:cNvPr>
          <p:cNvSpPr>
            <a:spLocks noGrp="1"/>
          </p:cNvSpPr>
          <p:nvPr>
            <p:ph type="sldNum" sz="quarter" idx="12"/>
          </p:nvPr>
        </p:nvSpPr>
        <p:spPr/>
        <p:txBody>
          <a:bodyPr/>
          <a:lstStyle/>
          <a:p>
            <a:fld id="{29349CFF-47A4-4D7C-964C-309EE12E004E}" type="slidenum">
              <a:rPr lang="en-US" smtClean="0"/>
              <a:t>‹#›</a:t>
            </a:fld>
            <a:endParaRPr lang="en-US"/>
          </a:p>
        </p:txBody>
      </p:sp>
    </p:spTree>
    <p:extLst>
      <p:ext uri="{BB962C8B-B14F-4D97-AF65-F5344CB8AC3E}">
        <p14:creationId xmlns:p14="http://schemas.microsoft.com/office/powerpoint/2010/main" val="1457722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6599F-C96B-44B7-81B5-30567E695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B1A775-B652-41F5-862D-52855698521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18F6A-AB6E-4A8F-B0E3-F928AA29CFE0}"/>
              </a:ext>
            </a:extLst>
          </p:cNvPr>
          <p:cNvSpPr>
            <a:spLocks noGrp="1"/>
          </p:cNvSpPr>
          <p:nvPr>
            <p:ph type="dt" sz="half" idx="10"/>
          </p:nvPr>
        </p:nvSpPr>
        <p:spPr/>
        <p:txBody>
          <a:bodyPr/>
          <a:lstStyle/>
          <a:p>
            <a:fld id="{992990D6-65E6-403D-A035-AF6CA4F0908F}" type="datetimeFigureOut">
              <a:rPr lang="en-US" smtClean="0"/>
              <a:t>12/4/2023</a:t>
            </a:fld>
            <a:endParaRPr lang="en-US"/>
          </a:p>
        </p:txBody>
      </p:sp>
      <p:sp>
        <p:nvSpPr>
          <p:cNvPr id="5" name="Footer Placeholder 4">
            <a:extLst>
              <a:ext uri="{FF2B5EF4-FFF2-40B4-BE49-F238E27FC236}">
                <a16:creationId xmlns:a16="http://schemas.microsoft.com/office/drawing/2014/main" id="{3C6E171B-7530-4331-A620-D875A3945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692BA-CFC9-4E2A-BEF7-DA9A1E099AC3}"/>
              </a:ext>
            </a:extLst>
          </p:cNvPr>
          <p:cNvSpPr>
            <a:spLocks noGrp="1"/>
          </p:cNvSpPr>
          <p:nvPr>
            <p:ph type="sldNum" sz="quarter" idx="12"/>
          </p:nvPr>
        </p:nvSpPr>
        <p:spPr/>
        <p:txBody>
          <a:bodyPr/>
          <a:lstStyle/>
          <a:p>
            <a:fld id="{29349CFF-47A4-4D7C-964C-309EE12E004E}" type="slidenum">
              <a:rPr lang="en-US" smtClean="0"/>
              <a:t>‹#›</a:t>
            </a:fld>
            <a:endParaRPr lang="en-US"/>
          </a:p>
        </p:txBody>
      </p:sp>
    </p:spTree>
    <p:extLst>
      <p:ext uri="{BB962C8B-B14F-4D97-AF65-F5344CB8AC3E}">
        <p14:creationId xmlns:p14="http://schemas.microsoft.com/office/powerpoint/2010/main" val="416063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68BAF-592C-4F3F-8B07-DCEBA56524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3F6267-DAC6-41E3-80D0-0C8D62F84F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624CE9-8F85-42C4-B76D-7B8A9BCCA462}"/>
              </a:ext>
            </a:extLst>
          </p:cNvPr>
          <p:cNvSpPr>
            <a:spLocks noGrp="1"/>
          </p:cNvSpPr>
          <p:nvPr>
            <p:ph type="dt" sz="half" idx="10"/>
          </p:nvPr>
        </p:nvSpPr>
        <p:spPr/>
        <p:txBody>
          <a:bodyPr/>
          <a:lstStyle/>
          <a:p>
            <a:fld id="{992990D6-65E6-403D-A035-AF6CA4F0908F}" type="datetimeFigureOut">
              <a:rPr lang="en-US" smtClean="0"/>
              <a:t>12/4/2023</a:t>
            </a:fld>
            <a:endParaRPr lang="en-US"/>
          </a:p>
        </p:txBody>
      </p:sp>
      <p:sp>
        <p:nvSpPr>
          <p:cNvPr id="5" name="Footer Placeholder 4">
            <a:extLst>
              <a:ext uri="{FF2B5EF4-FFF2-40B4-BE49-F238E27FC236}">
                <a16:creationId xmlns:a16="http://schemas.microsoft.com/office/drawing/2014/main" id="{7949D527-10BF-4E43-A71E-77E9C7F51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BFC47-13CE-4807-BBB5-F8CF2C05604B}"/>
              </a:ext>
            </a:extLst>
          </p:cNvPr>
          <p:cNvSpPr>
            <a:spLocks noGrp="1"/>
          </p:cNvSpPr>
          <p:nvPr>
            <p:ph type="sldNum" sz="quarter" idx="12"/>
          </p:nvPr>
        </p:nvSpPr>
        <p:spPr/>
        <p:txBody>
          <a:bodyPr/>
          <a:lstStyle/>
          <a:p>
            <a:fld id="{29349CFF-47A4-4D7C-964C-309EE12E004E}" type="slidenum">
              <a:rPr lang="en-US" smtClean="0"/>
              <a:t>‹#›</a:t>
            </a:fld>
            <a:endParaRPr lang="en-US"/>
          </a:p>
        </p:txBody>
      </p:sp>
    </p:spTree>
    <p:extLst>
      <p:ext uri="{BB962C8B-B14F-4D97-AF65-F5344CB8AC3E}">
        <p14:creationId xmlns:p14="http://schemas.microsoft.com/office/powerpoint/2010/main" val="580849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1E4C1-52A2-42A4-B954-B8BCF9388D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C5B84D-4B16-48AF-82A3-A5479106946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F9F0E5-9E11-4E02-BA0B-0FED735AB7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C078E7-EC4E-490F-A084-1428600D249F}"/>
              </a:ext>
            </a:extLst>
          </p:cNvPr>
          <p:cNvSpPr>
            <a:spLocks noGrp="1"/>
          </p:cNvSpPr>
          <p:nvPr>
            <p:ph type="dt" sz="half" idx="10"/>
          </p:nvPr>
        </p:nvSpPr>
        <p:spPr/>
        <p:txBody>
          <a:bodyPr/>
          <a:lstStyle/>
          <a:p>
            <a:fld id="{992990D6-65E6-403D-A035-AF6CA4F0908F}" type="datetimeFigureOut">
              <a:rPr lang="en-US" smtClean="0"/>
              <a:t>12/4/2023</a:t>
            </a:fld>
            <a:endParaRPr lang="en-US"/>
          </a:p>
        </p:txBody>
      </p:sp>
      <p:sp>
        <p:nvSpPr>
          <p:cNvPr id="6" name="Footer Placeholder 5">
            <a:extLst>
              <a:ext uri="{FF2B5EF4-FFF2-40B4-BE49-F238E27FC236}">
                <a16:creationId xmlns:a16="http://schemas.microsoft.com/office/drawing/2014/main" id="{6AB59EBA-BC56-4E07-A0DD-90EBF4D1C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46F9B7-5509-43F9-9158-B9024659CAC6}"/>
              </a:ext>
            </a:extLst>
          </p:cNvPr>
          <p:cNvSpPr>
            <a:spLocks noGrp="1"/>
          </p:cNvSpPr>
          <p:nvPr>
            <p:ph type="sldNum" sz="quarter" idx="12"/>
          </p:nvPr>
        </p:nvSpPr>
        <p:spPr/>
        <p:txBody>
          <a:bodyPr/>
          <a:lstStyle/>
          <a:p>
            <a:fld id="{29349CFF-47A4-4D7C-964C-309EE12E004E}" type="slidenum">
              <a:rPr lang="en-US" smtClean="0"/>
              <a:t>‹#›</a:t>
            </a:fld>
            <a:endParaRPr lang="en-US"/>
          </a:p>
        </p:txBody>
      </p:sp>
    </p:spTree>
    <p:extLst>
      <p:ext uri="{BB962C8B-B14F-4D97-AF65-F5344CB8AC3E}">
        <p14:creationId xmlns:p14="http://schemas.microsoft.com/office/powerpoint/2010/main" val="115288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5D6A-5645-446E-9E19-37B393CB0B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72CEFD-F933-48FE-A6C4-6F62942870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BB9285-D45B-4616-8B2C-C7AEE7F33D8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C74A1A-1ACF-47CC-9304-77E989FD79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2D40925-5E6C-4DC6-AD98-0DB200022FC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4A466C-5329-45C4-BCFD-DE87B0B2D5DB}"/>
              </a:ext>
            </a:extLst>
          </p:cNvPr>
          <p:cNvSpPr>
            <a:spLocks noGrp="1"/>
          </p:cNvSpPr>
          <p:nvPr>
            <p:ph type="dt" sz="half" idx="10"/>
          </p:nvPr>
        </p:nvSpPr>
        <p:spPr/>
        <p:txBody>
          <a:bodyPr/>
          <a:lstStyle/>
          <a:p>
            <a:fld id="{992990D6-65E6-403D-A035-AF6CA4F0908F}" type="datetimeFigureOut">
              <a:rPr lang="en-US" smtClean="0"/>
              <a:t>12/4/2023</a:t>
            </a:fld>
            <a:endParaRPr lang="en-US"/>
          </a:p>
        </p:txBody>
      </p:sp>
      <p:sp>
        <p:nvSpPr>
          <p:cNvPr id="8" name="Footer Placeholder 7">
            <a:extLst>
              <a:ext uri="{FF2B5EF4-FFF2-40B4-BE49-F238E27FC236}">
                <a16:creationId xmlns:a16="http://schemas.microsoft.com/office/drawing/2014/main" id="{A301EE16-EFAB-4058-B6E9-718B9CF02D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9414A3-693B-4A8C-B962-5FDFA82689ED}"/>
              </a:ext>
            </a:extLst>
          </p:cNvPr>
          <p:cNvSpPr>
            <a:spLocks noGrp="1"/>
          </p:cNvSpPr>
          <p:nvPr>
            <p:ph type="sldNum" sz="quarter" idx="12"/>
          </p:nvPr>
        </p:nvSpPr>
        <p:spPr/>
        <p:txBody>
          <a:bodyPr/>
          <a:lstStyle/>
          <a:p>
            <a:fld id="{29349CFF-47A4-4D7C-964C-309EE12E004E}" type="slidenum">
              <a:rPr lang="en-US" smtClean="0"/>
              <a:t>‹#›</a:t>
            </a:fld>
            <a:endParaRPr lang="en-US"/>
          </a:p>
        </p:txBody>
      </p:sp>
    </p:spTree>
    <p:extLst>
      <p:ext uri="{BB962C8B-B14F-4D97-AF65-F5344CB8AC3E}">
        <p14:creationId xmlns:p14="http://schemas.microsoft.com/office/powerpoint/2010/main" val="1536569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94A6-2559-4CD6-A8BB-DC4DBDC316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5EA3A3-A3D8-4D98-A8B5-22F0C3C6215D}"/>
              </a:ext>
            </a:extLst>
          </p:cNvPr>
          <p:cNvSpPr>
            <a:spLocks noGrp="1"/>
          </p:cNvSpPr>
          <p:nvPr>
            <p:ph type="dt" sz="half" idx="10"/>
          </p:nvPr>
        </p:nvSpPr>
        <p:spPr/>
        <p:txBody>
          <a:bodyPr/>
          <a:lstStyle/>
          <a:p>
            <a:fld id="{992990D6-65E6-403D-A035-AF6CA4F0908F}" type="datetimeFigureOut">
              <a:rPr lang="en-US" smtClean="0"/>
              <a:t>12/4/2023</a:t>
            </a:fld>
            <a:endParaRPr lang="en-US"/>
          </a:p>
        </p:txBody>
      </p:sp>
      <p:sp>
        <p:nvSpPr>
          <p:cNvPr id="4" name="Footer Placeholder 3">
            <a:extLst>
              <a:ext uri="{FF2B5EF4-FFF2-40B4-BE49-F238E27FC236}">
                <a16:creationId xmlns:a16="http://schemas.microsoft.com/office/drawing/2014/main" id="{236F4145-C2AA-4FE2-A4F8-6F8C135985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BD3488-9F4B-4CC3-9EC7-9310C8118820}"/>
              </a:ext>
            </a:extLst>
          </p:cNvPr>
          <p:cNvSpPr>
            <a:spLocks noGrp="1"/>
          </p:cNvSpPr>
          <p:nvPr>
            <p:ph type="sldNum" sz="quarter" idx="12"/>
          </p:nvPr>
        </p:nvSpPr>
        <p:spPr/>
        <p:txBody>
          <a:bodyPr/>
          <a:lstStyle/>
          <a:p>
            <a:fld id="{29349CFF-47A4-4D7C-964C-309EE12E004E}" type="slidenum">
              <a:rPr lang="en-US" smtClean="0"/>
              <a:t>‹#›</a:t>
            </a:fld>
            <a:endParaRPr lang="en-US"/>
          </a:p>
        </p:txBody>
      </p:sp>
    </p:spTree>
    <p:extLst>
      <p:ext uri="{BB962C8B-B14F-4D97-AF65-F5344CB8AC3E}">
        <p14:creationId xmlns:p14="http://schemas.microsoft.com/office/powerpoint/2010/main" val="3009254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BD25F6-16FA-4C28-AAA4-545F78644D8C}"/>
              </a:ext>
            </a:extLst>
          </p:cNvPr>
          <p:cNvSpPr>
            <a:spLocks noGrp="1"/>
          </p:cNvSpPr>
          <p:nvPr>
            <p:ph type="dt" sz="half" idx="10"/>
          </p:nvPr>
        </p:nvSpPr>
        <p:spPr/>
        <p:txBody>
          <a:bodyPr/>
          <a:lstStyle/>
          <a:p>
            <a:fld id="{992990D6-65E6-403D-A035-AF6CA4F0908F}" type="datetimeFigureOut">
              <a:rPr lang="en-US" smtClean="0"/>
              <a:t>12/4/2023</a:t>
            </a:fld>
            <a:endParaRPr lang="en-US"/>
          </a:p>
        </p:txBody>
      </p:sp>
      <p:sp>
        <p:nvSpPr>
          <p:cNvPr id="3" name="Footer Placeholder 2">
            <a:extLst>
              <a:ext uri="{FF2B5EF4-FFF2-40B4-BE49-F238E27FC236}">
                <a16:creationId xmlns:a16="http://schemas.microsoft.com/office/drawing/2014/main" id="{606BEB32-E991-4CA9-B0A8-60F7224304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BA3BF5-2BBC-4DA8-AE9A-E29D3B9253B8}"/>
              </a:ext>
            </a:extLst>
          </p:cNvPr>
          <p:cNvSpPr>
            <a:spLocks noGrp="1"/>
          </p:cNvSpPr>
          <p:nvPr>
            <p:ph type="sldNum" sz="quarter" idx="12"/>
          </p:nvPr>
        </p:nvSpPr>
        <p:spPr/>
        <p:txBody>
          <a:bodyPr/>
          <a:lstStyle/>
          <a:p>
            <a:fld id="{29349CFF-47A4-4D7C-964C-309EE12E004E}" type="slidenum">
              <a:rPr lang="en-US" smtClean="0"/>
              <a:t>‹#›</a:t>
            </a:fld>
            <a:endParaRPr lang="en-US"/>
          </a:p>
        </p:txBody>
      </p:sp>
    </p:spTree>
    <p:extLst>
      <p:ext uri="{BB962C8B-B14F-4D97-AF65-F5344CB8AC3E}">
        <p14:creationId xmlns:p14="http://schemas.microsoft.com/office/powerpoint/2010/main" val="4234355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85E3-4878-4511-99E0-A3ED1F8D6E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384DBC-8747-42DD-9263-9EF755479C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D64FB5-374B-4804-BE70-8A1326702A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424026-6843-4A9C-BFFA-BAE3E6C1D11B}"/>
              </a:ext>
            </a:extLst>
          </p:cNvPr>
          <p:cNvSpPr>
            <a:spLocks noGrp="1"/>
          </p:cNvSpPr>
          <p:nvPr>
            <p:ph type="dt" sz="half" idx="10"/>
          </p:nvPr>
        </p:nvSpPr>
        <p:spPr/>
        <p:txBody>
          <a:bodyPr/>
          <a:lstStyle/>
          <a:p>
            <a:fld id="{992990D6-65E6-403D-A035-AF6CA4F0908F}" type="datetimeFigureOut">
              <a:rPr lang="en-US" smtClean="0"/>
              <a:t>12/4/2023</a:t>
            </a:fld>
            <a:endParaRPr lang="en-US"/>
          </a:p>
        </p:txBody>
      </p:sp>
      <p:sp>
        <p:nvSpPr>
          <p:cNvPr id="6" name="Footer Placeholder 5">
            <a:extLst>
              <a:ext uri="{FF2B5EF4-FFF2-40B4-BE49-F238E27FC236}">
                <a16:creationId xmlns:a16="http://schemas.microsoft.com/office/drawing/2014/main" id="{1DC6D737-3135-4597-A0A7-2FF8A88503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2DDD16-2115-4140-A777-3A6EE6E93B22}"/>
              </a:ext>
            </a:extLst>
          </p:cNvPr>
          <p:cNvSpPr>
            <a:spLocks noGrp="1"/>
          </p:cNvSpPr>
          <p:nvPr>
            <p:ph type="sldNum" sz="quarter" idx="12"/>
          </p:nvPr>
        </p:nvSpPr>
        <p:spPr/>
        <p:txBody>
          <a:bodyPr/>
          <a:lstStyle/>
          <a:p>
            <a:fld id="{29349CFF-47A4-4D7C-964C-309EE12E004E}" type="slidenum">
              <a:rPr lang="en-US" smtClean="0"/>
              <a:t>‹#›</a:t>
            </a:fld>
            <a:endParaRPr lang="en-US"/>
          </a:p>
        </p:txBody>
      </p:sp>
    </p:spTree>
    <p:extLst>
      <p:ext uri="{BB962C8B-B14F-4D97-AF65-F5344CB8AC3E}">
        <p14:creationId xmlns:p14="http://schemas.microsoft.com/office/powerpoint/2010/main" val="3331707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AD85-8C6C-4C0F-BAF4-3B7B563B17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774FA6-32E4-47AC-AB3A-E8CB84243E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AB122B-397D-443B-A0C4-46B454343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A555AE-BA4C-4FFD-8D57-F77B31759131}"/>
              </a:ext>
            </a:extLst>
          </p:cNvPr>
          <p:cNvSpPr>
            <a:spLocks noGrp="1"/>
          </p:cNvSpPr>
          <p:nvPr>
            <p:ph type="dt" sz="half" idx="10"/>
          </p:nvPr>
        </p:nvSpPr>
        <p:spPr/>
        <p:txBody>
          <a:bodyPr/>
          <a:lstStyle/>
          <a:p>
            <a:fld id="{992990D6-65E6-403D-A035-AF6CA4F0908F}" type="datetimeFigureOut">
              <a:rPr lang="en-US" smtClean="0"/>
              <a:t>12/4/2023</a:t>
            </a:fld>
            <a:endParaRPr lang="en-US"/>
          </a:p>
        </p:txBody>
      </p:sp>
      <p:sp>
        <p:nvSpPr>
          <p:cNvPr id="6" name="Footer Placeholder 5">
            <a:extLst>
              <a:ext uri="{FF2B5EF4-FFF2-40B4-BE49-F238E27FC236}">
                <a16:creationId xmlns:a16="http://schemas.microsoft.com/office/drawing/2014/main" id="{D0C6A96D-EEB2-4195-9FB3-0455103CA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B7F067-D402-4DD4-B994-5061682FBF75}"/>
              </a:ext>
            </a:extLst>
          </p:cNvPr>
          <p:cNvSpPr>
            <a:spLocks noGrp="1"/>
          </p:cNvSpPr>
          <p:nvPr>
            <p:ph type="sldNum" sz="quarter" idx="12"/>
          </p:nvPr>
        </p:nvSpPr>
        <p:spPr/>
        <p:txBody>
          <a:bodyPr/>
          <a:lstStyle/>
          <a:p>
            <a:fld id="{29349CFF-47A4-4D7C-964C-309EE12E004E}" type="slidenum">
              <a:rPr lang="en-US" smtClean="0"/>
              <a:t>‹#›</a:t>
            </a:fld>
            <a:endParaRPr lang="en-US"/>
          </a:p>
        </p:txBody>
      </p:sp>
    </p:spTree>
    <p:extLst>
      <p:ext uri="{BB962C8B-B14F-4D97-AF65-F5344CB8AC3E}">
        <p14:creationId xmlns:p14="http://schemas.microsoft.com/office/powerpoint/2010/main" val="367598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8C30F6-A40A-4F2F-87B2-E734748F25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5F5FF9-493E-4CE2-A10D-90CE599C13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5FEAE5-EC12-41A9-91C9-AEF5D35DCD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990D6-65E6-403D-A035-AF6CA4F0908F}" type="datetimeFigureOut">
              <a:rPr lang="en-US" smtClean="0"/>
              <a:t>12/4/2023</a:t>
            </a:fld>
            <a:endParaRPr lang="en-US"/>
          </a:p>
        </p:txBody>
      </p:sp>
      <p:sp>
        <p:nvSpPr>
          <p:cNvPr id="5" name="Footer Placeholder 4">
            <a:extLst>
              <a:ext uri="{FF2B5EF4-FFF2-40B4-BE49-F238E27FC236}">
                <a16:creationId xmlns:a16="http://schemas.microsoft.com/office/drawing/2014/main" id="{FB399F50-A9C3-4E12-83D2-6C9DCB5923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62C190-8104-47BF-A698-A26BC76417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349CFF-47A4-4D7C-964C-309EE12E004E}" type="slidenum">
              <a:rPr lang="en-US" smtClean="0"/>
              <a:t>‹#›</a:t>
            </a:fld>
            <a:endParaRPr lang="en-US"/>
          </a:p>
        </p:txBody>
      </p:sp>
    </p:spTree>
    <p:extLst>
      <p:ext uri="{BB962C8B-B14F-4D97-AF65-F5344CB8AC3E}">
        <p14:creationId xmlns:p14="http://schemas.microsoft.com/office/powerpoint/2010/main" val="31574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54BEC-ECA9-4595-BEA0-1A5100B18514}"/>
              </a:ext>
            </a:extLst>
          </p:cNvPr>
          <p:cNvSpPr>
            <a:spLocks noGrp="1"/>
          </p:cNvSpPr>
          <p:nvPr>
            <p:ph type="ctrTitle"/>
          </p:nvPr>
        </p:nvSpPr>
        <p:spPr/>
        <p:txBody>
          <a:bodyPr/>
          <a:lstStyle/>
          <a:p>
            <a:r>
              <a:rPr lang="en-US" dirty="0"/>
              <a:t>Named Entity Resolution</a:t>
            </a:r>
          </a:p>
        </p:txBody>
      </p:sp>
    </p:spTree>
    <p:extLst>
      <p:ext uri="{BB962C8B-B14F-4D97-AF65-F5344CB8AC3E}">
        <p14:creationId xmlns:p14="http://schemas.microsoft.com/office/powerpoint/2010/main" val="342317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916C0-9EFC-4C4C-ABEA-BAE9122E7DDE}"/>
              </a:ext>
            </a:extLst>
          </p:cNvPr>
          <p:cNvSpPr>
            <a:spLocks noGrp="1"/>
          </p:cNvSpPr>
          <p:nvPr>
            <p:ph type="title"/>
          </p:nvPr>
        </p:nvSpPr>
        <p:spPr/>
        <p:txBody>
          <a:bodyPr/>
          <a:lstStyle/>
          <a:p>
            <a:r>
              <a:rPr lang="en-US" dirty="0"/>
              <a:t>Named Entity Resolution</a:t>
            </a:r>
          </a:p>
        </p:txBody>
      </p:sp>
      <p:sp>
        <p:nvSpPr>
          <p:cNvPr id="3" name="Content Placeholder 2">
            <a:extLst>
              <a:ext uri="{FF2B5EF4-FFF2-40B4-BE49-F238E27FC236}">
                <a16:creationId xmlns:a16="http://schemas.microsoft.com/office/drawing/2014/main" id="{42B6739E-F880-4432-8440-E8533FD1C08F}"/>
              </a:ext>
            </a:extLst>
          </p:cNvPr>
          <p:cNvSpPr>
            <a:spLocks noGrp="1"/>
          </p:cNvSpPr>
          <p:nvPr>
            <p:ph idx="1"/>
          </p:nvPr>
        </p:nvSpPr>
        <p:spPr/>
        <p:txBody>
          <a:bodyPr/>
          <a:lstStyle/>
          <a:p>
            <a:r>
              <a:rPr lang="en-US" b="1" dirty="0"/>
              <a:t>Named Entity Resolution </a:t>
            </a:r>
            <a:r>
              <a:rPr lang="en-US" dirty="0"/>
              <a:t>is typically done through rule based systems, though recently a lot of work has happened on the ML/AI based approaches including deep learning.</a:t>
            </a:r>
          </a:p>
          <a:p>
            <a:r>
              <a:rPr lang="en-US" b="1" dirty="0"/>
              <a:t>Named Entity Resolution </a:t>
            </a:r>
            <a:r>
              <a:rPr lang="en-US" dirty="0"/>
              <a:t>is a fundamental technique used in medical research, census data analysis, CRM record deduplication, householding and other analytics and data quality functions.</a:t>
            </a:r>
          </a:p>
        </p:txBody>
      </p:sp>
    </p:spTree>
    <p:extLst>
      <p:ext uri="{BB962C8B-B14F-4D97-AF65-F5344CB8AC3E}">
        <p14:creationId xmlns:p14="http://schemas.microsoft.com/office/powerpoint/2010/main" val="4048586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67F4-195D-4F7B-A34C-CEF5B04B5772}"/>
              </a:ext>
            </a:extLst>
          </p:cNvPr>
          <p:cNvSpPr>
            <a:spLocks noGrp="1"/>
          </p:cNvSpPr>
          <p:nvPr>
            <p:ph type="title"/>
          </p:nvPr>
        </p:nvSpPr>
        <p:spPr/>
        <p:txBody>
          <a:bodyPr/>
          <a:lstStyle/>
          <a:p>
            <a:r>
              <a:rPr lang="en-US" dirty="0"/>
              <a:t>Named Entity Resolution</a:t>
            </a:r>
          </a:p>
        </p:txBody>
      </p:sp>
      <p:sp>
        <p:nvSpPr>
          <p:cNvPr id="3" name="Content Placeholder 2">
            <a:extLst>
              <a:ext uri="{FF2B5EF4-FFF2-40B4-BE49-F238E27FC236}">
                <a16:creationId xmlns:a16="http://schemas.microsoft.com/office/drawing/2014/main" id="{26A9FAFF-E8BE-4C08-8602-46DDF3E00AAE}"/>
              </a:ext>
            </a:extLst>
          </p:cNvPr>
          <p:cNvSpPr>
            <a:spLocks noGrp="1"/>
          </p:cNvSpPr>
          <p:nvPr>
            <p:ph idx="1"/>
          </p:nvPr>
        </p:nvSpPr>
        <p:spPr/>
        <p:txBody>
          <a:bodyPr>
            <a:normAutofit/>
          </a:bodyPr>
          <a:lstStyle/>
          <a:p>
            <a:r>
              <a:rPr lang="en-US" dirty="0"/>
              <a:t>Suppose there is a hospital registering a patient. Typical information collected would be first and last names, address, telephone number and date of birth.</a:t>
            </a:r>
          </a:p>
          <a:p>
            <a:r>
              <a:rPr lang="en-US" dirty="0"/>
              <a:t>First Name: Anne</a:t>
            </a:r>
          </a:p>
          <a:p>
            <a:r>
              <a:rPr lang="en-US" dirty="0"/>
              <a:t>Last Name: Smith</a:t>
            </a:r>
          </a:p>
          <a:p>
            <a:r>
              <a:rPr lang="en-US" dirty="0"/>
              <a:t>Address: 123, </a:t>
            </a:r>
            <a:r>
              <a:rPr lang="en-US" dirty="0" err="1"/>
              <a:t>Milwauke</a:t>
            </a:r>
            <a:r>
              <a:rPr lang="en-US" dirty="0"/>
              <a:t> Dr, Connecticut</a:t>
            </a:r>
          </a:p>
          <a:p>
            <a:r>
              <a:rPr lang="en-US" dirty="0"/>
              <a:t>Phone: (123) 456 7890</a:t>
            </a:r>
          </a:p>
          <a:p>
            <a:endParaRPr lang="en-US" dirty="0"/>
          </a:p>
        </p:txBody>
      </p:sp>
    </p:spTree>
    <p:extLst>
      <p:ext uri="{BB962C8B-B14F-4D97-AF65-F5344CB8AC3E}">
        <p14:creationId xmlns:p14="http://schemas.microsoft.com/office/powerpoint/2010/main" val="3949141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15CD1-7EA3-4D7D-8440-A28AB4D30487}"/>
              </a:ext>
            </a:extLst>
          </p:cNvPr>
          <p:cNvSpPr>
            <a:spLocks noGrp="1"/>
          </p:cNvSpPr>
          <p:nvPr>
            <p:ph type="title"/>
          </p:nvPr>
        </p:nvSpPr>
        <p:spPr/>
        <p:txBody>
          <a:bodyPr/>
          <a:lstStyle/>
          <a:p>
            <a:r>
              <a:rPr lang="en-US" dirty="0"/>
              <a:t>Named Entity</a:t>
            </a:r>
          </a:p>
        </p:txBody>
      </p:sp>
      <p:sp>
        <p:nvSpPr>
          <p:cNvPr id="3" name="Content Placeholder 2">
            <a:extLst>
              <a:ext uri="{FF2B5EF4-FFF2-40B4-BE49-F238E27FC236}">
                <a16:creationId xmlns:a16="http://schemas.microsoft.com/office/drawing/2014/main" id="{4C9D7B2C-9852-402E-9AAA-A9A71506CC4F}"/>
              </a:ext>
            </a:extLst>
          </p:cNvPr>
          <p:cNvSpPr>
            <a:spLocks noGrp="1"/>
          </p:cNvSpPr>
          <p:nvPr>
            <p:ph idx="1"/>
          </p:nvPr>
        </p:nvSpPr>
        <p:spPr/>
        <p:txBody>
          <a:bodyPr/>
          <a:lstStyle/>
          <a:p>
            <a:r>
              <a:rPr lang="en-US" dirty="0"/>
              <a:t>Named Entity is a Real world object which can be Denoted through a proper name.</a:t>
            </a:r>
          </a:p>
          <a:p>
            <a:r>
              <a:rPr lang="en-US" dirty="0"/>
              <a:t>Named entity is a phrase that clearly identifies one items from a set of other items that have similar attributed.</a:t>
            </a:r>
          </a:p>
          <a:p>
            <a:r>
              <a:rPr lang="en-US" dirty="0"/>
              <a:t>Named entities are often mined for marketing initiatives.</a:t>
            </a:r>
          </a:p>
          <a:p>
            <a:r>
              <a:rPr lang="en-US" dirty="0"/>
              <a:t>Named entity can be first and last names, geographic locations, ages, addresses, phone numbers, companies and addresses persons, organizations, countries, places.</a:t>
            </a:r>
          </a:p>
          <a:p>
            <a:endParaRPr lang="en-US" dirty="0"/>
          </a:p>
          <a:p>
            <a:endParaRPr lang="en-US" dirty="0"/>
          </a:p>
        </p:txBody>
      </p:sp>
    </p:spTree>
    <p:extLst>
      <p:ext uri="{BB962C8B-B14F-4D97-AF65-F5344CB8AC3E}">
        <p14:creationId xmlns:p14="http://schemas.microsoft.com/office/powerpoint/2010/main" val="3277876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92CE-06B4-4F6B-B8AD-0E111607FFA9}"/>
              </a:ext>
            </a:extLst>
          </p:cNvPr>
          <p:cNvSpPr>
            <a:spLocks noGrp="1"/>
          </p:cNvSpPr>
          <p:nvPr>
            <p:ph type="title"/>
          </p:nvPr>
        </p:nvSpPr>
        <p:spPr/>
        <p:txBody>
          <a:bodyPr/>
          <a:lstStyle/>
          <a:p>
            <a:r>
              <a:rPr lang="en-US" dirty="0"/>
              <a:t>Named Entity</a:t>
            </a:r>
          </a:p>
        </p:txBody>
      </p:sp>
      <p:sp>
        <p:nvSpPr>
          <p:cNvPr id="3" name="Content Placeholder 2">
            <a:extLst>
              <a:ext uri="{FF2B5EF4-FFF2-40B4-BE49-F238E27FC236}">
                <a16:creationId xmlns:a16="http://schemas.microsoft.com/office/drawing/2014/main" id="{DA893A6F-FC74-4812-AC15-C66BEB5C8D76}"/>
              </a:ext>
            </a:extLst>
          </p:cNvPr>
          <p:cNvSpPr>
            <a:spLocks noGrp="1"/>
          </p:cNvSpPr>
          <p:nvPr>
            <p:ph idx="1"/>
          </p:nvPr>
        </p:nvSpPr>
        <p:spPr/>
        <p:txBody>
          <a:bodyPr/>
          <a:lstStyle/>
          <a:p>
            <a:r>
              <a:rPr lang="en-US" dirty="0"/>
              <a:t>Examples of Named Entity </a:t>
            </a:r>
          </a:p>
          <a:p>
            <a:pPr marL="514350" indent="-514350">
              <a:buFont typeface="+mj-lt"/>
              <a:buAutoNum type="arabicPeriod"/>
            </a:pPr>
            <a:r>
              <a:rPr lang="en-US" dirty="0">
                <a:solidFill>
                  <a:schemeClr val="accent6"/>
                </a:solidFill>
              </a:rPr>
              <a:t>Sachin</a:t>
            </a:r>
            <a:r>
              <a:rPr lang="en-US" dirty="0"/>
              <a:t> played a spectacular match at the </a:t>
            </a:r>
            <a:r>
              <a:rPr lang="en-US" dirty="0">
                <a:solidFill>
                  <a:schemeClr val="accent6"/>
                </a:solidFill>
              </a:rPr>
              <a:t>Eden Gardens </a:t>
            </a:r>
            <a:r>
              <a:rPr lang="en-US" dirty="0"/>
              <a:t>today.</a:t>
            </a:r>
          </a:p>
          <a:p>
            <a:pPr marL="514350" indent="-514350">
              <a:buFont typeface="+mj-lt"/>
              <a:buAutoNum type="arabicPeriod"/>
            </a:pPr>
            <a:r>
              <a:rPr lang="en-US" dirty="0">
                <a:solidFill>
                  <a:schemeClr val="accent6"/>
                </a:solidFill>
              </a:rPr>
              <a:t>Github</a:t>
            </a:r>
            <a:r>
              <a:rPr lang="en-US" dirty="0"/>
              <a:t> has a free and open source entity resolution software repository named </a:t>
            </a:r>
            <a:r>
              <a:rPr lang="en-US" dirty="0">
                <a:solidFill>
                  <a:schemeClr val="accent6"/>
                </a:solidFill>
              </a:rPr>
              <a:t>Zingg.</a:t>
            </a:r>
          </a:p>
          <a:p>
            <a:pPr marL="514350" indent="-514350">
              <a:buFont typeface="+mj-lt"/>
              <a:buAutoNum type="arabicPeriod"/>
            </a:pPr>
            <a:endParaRPr lang="en-US" dirty="0">
              <a:solidFill>
                <a:schemeClr val="accent6"/>
              </a:solidFill>
            </a:endParaRPr>
          </a:p>
          <a:p>
            <a:pPr marL="514350" indent="-514350">
              <a:buFont typeface="+mj-lt"/>
              <a:buAutoNum type="arabicPeriod"/>
            </a:pPr>
            <a:endParaRPr lang="en-US" dirty="0"/>
          </a:p>
        </p:txBody>
      </p:sp>
    </p:spTree>
    <p:extLst>
      <p:ext uri="{BB962C8B-B14F-4D97-AF65-F5344CB8AC3E}">
        <p14:creationId xmlns:p14="http://schemas.microsoft.com/office/powerpoint/2010/main" val="3110175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2D20-04A3-4B9F-8298-BFA3C1371EDE}"/>
              </a:ext>
            </a:extLst>
          </p:cNvPr>
          <p:cNvSpPr>
            <a:spLocks noGrp="1"/>
          </p:cNvSpPr>
          <p:nvPr>
            <p:ph type="title"/>
          </p:nvPr>
        </p:nvSpPr>
        <p:spPr/>
        <p:txBody>
          <a:bodyPr/>
          <a:lstStyle/>
          <a:p>
            <a:r>
              <a:rPr lang="en-US" dirty="0"/>
              <a:t>Named Entity Recognition</a:t>
            </a:r>
          </a:p>
        </p:txBody>
      </p:sp>
      <p:sp>
        <p:nvSpPr>
          <p:cNvPr id="3" name="Content Placeholder 2">
            <a:extLst>
              <a:ext uri="{FF2B5EF4-FFF2-40B4-BE49-F238E27FC236}">
                <a16:creationId xmlns:a16="http://schemas.microsoft.com/office/drawing/2014/main" id="{AB35F020-89B8-4F78-B301-15A6A4276E21}"/>
              </a:ext>
            </a:extLst>
          </p:cNvPr>
          <p:cNvSpPr>
            <a:spLocks noGrp="1"/>
          </p:cNvSpPr>
          <p:nvPr>
            <p:ph idx="1"/>
          </p:nvPr>
        </p:nvSpPr>
        <p:spPr/>
        <p:txBody>
          <a:bodyPr/>
          <a:lstStyle/>
          <a:p>
            <a:r>
              <a:rPr lang="en-US" b="1" dirty="0"/>
              <a:t>Named entity recognition (NER) </a:t>
            </a:r>
            <a:r>
              <a:rPr lang="en-US" dirty="0"/>
              <a:t>is a subfield of Natural Language Processing that focuses on identifying and classifying specific data points from textual content.</a:t>
            </a:r>
          </a:p>
          <a:p>
            <a:r>
              <a:rPr lang="en-US" dirty="0"/>
              <a:t>NER works with salient details of the text, known as </a:t>
            </a:r>
            <a:r>
              <a:rPr lang="en-US" i="1" dirty="0"/>
              <a:t>named entities</a:t>
            </a:r>
            <a:r>
              <a:rPr lang="en-US" dirty="0"/>
              <a:t> — single words, phrases, or sequences of words — by identifying and categorizing them into predefined groups.</a:t>
            </a:r>
          </a:p>
          <a:p>
            <a:r>
              <a:rPr lang="en-US" dirty="0"/>
              <a:t>The categories encompass a diverse range of subjects present within the text, including individuals' names, geographic locations, organizational names, dates, events, and even specific quantitative values such as money and percentages.</a:t>
            </a:r>
          </a:p>
        </p:txBody>
      </p:sp>
    </p:spTree>
    <p:extLst>
      <p:ext uri="{BB962C8B-B14F-4D97-AF65-F5344CB8AC3E}">
        <p14:creationId xmlns:p14="http://schemas.microsoft.com/office/powerpoint/2010/main" val="3952997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E429-6B4D-4065-87A8-4197CAD9C71A}"/>
              </a:ext>
            </a:extLst>
          </p:cNvPr>
          <p:cNvSpPr>
            <a:spLocks noGrp="1"/>
          </p:cNvSpPr>
          <p:nvPr>
            <p:ph type="title"/>
          </p:nvPr>
        </p:nvSpPr>
        <p:spPr/>
        <p:txBody>
          <a:bodyPr/>
          <a:lstStyle/>
          <a:p>
            <a:r>
              <a:rPr lang="en-US" b="1" dirty="0"/>
              <a:t>Key Concepts of Named Entity Recognition</a:t>
            </a:r>
          </a:p>
        </p:txBody>
      </p:sp>
      <p:sp>
        <p:nvSpPr>
          <p:cNvPr id="3" name="Content Placeholder 2">
            <a:extLst>
              <a:ext uri="{FF2B5EF4-FFF2-40B4-BE49-F238E27FC236}">
                <a16:creationId xmlns:a16="http://schemas.microsoft.com/office/drawing/2014/main" id="{77C26C06-0C04-41B4-BDBC-8B2565E48ED1}"/>
              </a:ext>
            </a:extLst>
          </p:cNvPr>
          <p:cNvSpPr>
            <a:spLocks noGrp="1"/>
          </p:cNvSpPr>
          <p:nvPr>
            <p:ph idx="1"/>
          </p:nvPr>
        </p:nvSpPr>
        <p:spPr/>
        <p:txBody>
          <a:bodyPr/>
          <a:lstStyle/>
          <a:p>
            <a:pPr marL="514350" indent="-514350">
              <a:buFont typeface="+mj-lt"/>
              <a:buAutoNum type="arabicPeriod"/>
            </a:pPr>
            <a:r>
              <a:rPr lang="en-US" b="1" dirty="0"/>
              <a:t>POS tagging.</a:t>
            </a:r>
            <a:r>
              <a:rPr lang="en-US" dirty="0"/>
              <a:t> Standing for "part-of-speech tagging," this process assigns labels to words in a text corresponding to their specific part of speech, such as adjectives, verbs, or nouns.</a:t>
            </a:r>
          </a:p>
          <a:p>
            <a:pPr marL="514350" indent="-514350">
              <a:buFont typeface="+mj-lt"/>
              <a:buAutoNum type="arabicPeriod"/>
            </a:pPr>
            <a:r>
              <a:rPr lang="en-US" b="1" dirty="0"/>
              <a:t>Corpus. </a:t>
            </a:r>
            <a:r>
              <a:rPr lang="en-US" dirty="0"/>
              <a:t>This is a collection of texts used for linguistic analysis and training NER models. A corpus can range from a set of news articles to academic journals or even social media posts.</a:t>
            </a:r>
          </a:p>
          <a:p>
            <a:pPr marL="514350" indent="-514350">
              <a:buFont typeface="+mj-lt"/>
              <a:buAutoNum type="arabicPeriod"/>
            </a:pPr>
            <a:r>
              <a:rPr lang="en-US" b="1" dirty="0"/>
              <a:t>Chunking. </a:t>
            </a:r>
            <a:r>
              <a:rPr lang="en-US" dirty="0"/>
              <a:t>This is an NLP technique that groups individual words or phrases into "chunks" based on their syntactic roles, creating meaningful clusters like noun phrases or verb phrases.</a:t>
            </a:r>
          </a:p>
        </p:txBody>
      </p:sp>
    </p:spTree>
    <p:extLst>
      <p:ext uri="{BB962C8B-B14F-4D97-AF65-F5344CB8AC3E}">
        <p14:creationId xmlns:p14="http://schemas.microsoft.com/office/powerpoint/2010/main" val="3286628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791A-3AB3-42CB-BC2A-F23ABBBEB98D}"/>
              </a:ext>
            </a:extLst>
          </p:cNvPr>
          <p:cNvSpPr>
            <a:spLocks noGrp="1"/>
          </p:cNvSpPr>
          <p:nvPr>
            <p:ph type="title"/>
          </p:nvPr>
        </p:nvSpPr>
        <p:spPr/>
        <p:txBody>
          <a:bodyPr/>
          <a:lstStyle/>
          <a:p>
            <a:r>
              <a:rPr lang="en-US" b="1" dirty="0"/>
              <a:t>Key Concepts of Named Entity Recognition</a:t>
            </a:r>
            <a:endParaRPr lang="en-US" dirty="0"/>
          </a:p>
        </p:txBody>
      </p:sp>
      <p:sp>
        <p:nvSpPr>
          <p:cNvPr id="3" name="Content Placeholder 2">
            <a:extLst>
              <a:ext uri="{FF2B5EF4-FFF2-40B4-BE49-F238E27FC236}">
                <a16:creationId xmlns:a16="http://schemas.microsoft.com/office/drawing/2014/main" id="{95DEA858-52F3-4C88-B0D6-A2CD3C0D4692}"/>
              </a:ext>
            </a:extLst>
          </p:cNvPr>
          <p:cNvSpPr>
            <a:spLocks noGrp="1"/>
          </p:cNvSpPr>
          <p:nvPr>
            <p:ph idx="1"/>
          </p:nvPr>
        </p:nvSpPr>
        <p:spPr/>
        <p:txBody>
          <a:bodyPr/>
          <a:lstStyle/>
          <a:p>
            <a:pPr marL="0" indent="0">
              <a:buNone/>
            </a:pPr>
            <a:r>
              <a:rPr lang="en-US" dirty="0"/>
              <a:t>4.</a:t>
            </a:r>
            <a:r>
              <a:rPr lang="en-US" b="1" dirty="0"/>
              <a:t> Word embeddings.</a:t>
            </a:r>
            <a:r>
              <a:rPr lang="en-US" dirty="0"/>
              <a:t> These are dense vector representations of 	words, capturing their semantic meanings. Word embeddings 	translate words or phrases into numerical 	vectors of fixed size, 	making it easier for machine learning 	models to process. </a:t>
            </a:r>
          </a:p>
        </p:txBody>
      </p:sp>
    </p:spTree>
    <p:extLst>
      <p:ext uri="{BB962C8B-B14F-4D97-AF65-F5344CB8AC3E}">
        <p14:creationId xmlns:p14="http://schemas.microsoft.com/office/powerpoint/2010/main" val="1669986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5A235-0155-43FF-9B30-C9F3BBE7823F}"/>
              </a:ext>
            </a:extLst>
          </p:cNvPr>
          <p:cNvSpPr>
            <a:spLocks noGrp="1"/>
          </p:cNvSpPr>
          <p:nvPr>
            <p:ph type="title"/>
          </p:nvPr>
        </p:nvSpPr>
        <p:spPr/>
        <p:txBody>
          <a:bodyPr/>
          <a:lstStyle/>
          <a:p>
            <a:r>
              <a:rPr lang="en-US" dirty="0"/>
              <a:t>NER Example</a:t>
            </a:r>
          </a:p>
        </p:txBody>
      </p:sp>
      <p:sp>
        <p:nvSpPr>
          <p:cNvPr id="3" name="Content Placeholder 2">
            <a:extLst>
              <a:ext uri="{FF2B5EF4-FFF2-40B4-BE49-F238E27FC236}">
                <a16:creationId xmlns:a16="http://schemas.microsoft.com/office/drawing/2014/main" id="{788B7A31-CA1F-4108-9FDF-6AD006988727}"/>
              </a:ext>
            </a:extLst>
          </p:cNvPr>
          <p:cNvSpPr>
            <a:spLocks noGrp="1"/>
          </p:cNvSpPr>
          <p:nvPr>
            <p:ph idx="1"/>
          </p:nvPr>
        </p:nvSpPr>
        <p:spPr/>
        <p:txBody>
          <a:bodyPr/>
          <a:lstStyle/>
          <a:p>
            <a:r>
              <a:rPr lang="en-US" dirty="0"/>
              <a:t>Consider the sentence: </a:t>
            </a:r>
            <a:r>
              <a:rPr lang="en-US" i="1" dirty="0"/>
              <a:t>"</a:t>
            </a:r>
            <a:r>
              <a:rPr lang="en-US" b="1" i="1" dirty="0">
                <a:solidFill>
                  <a:schemeClr val="accent6"/>
                </a:solidFill>
              </a:rPr>
              <a:t>Mary</a:t>
            </a:r>
            <a:r>
              <a:rPr lang="en-US" b="1" i="1" dirty="0"/>
              <a:t> from the HR department said that The </a:t>
            </a:r>
            <a:r>
              <a:rPr lang="en-US" b="1" i="1" dirty="0">
                <a:solidFill>
                  <a:schemeClr val="accent6"/>
                </a:solidFill>
              </a:rPr>
              <a:t>Ritz London</a:t>
            </a:r>
            <a:r>
              <a:rPr lang="en-US" b="1" i="1" dirty="0"/>
              <a:t> was a great hotel option to stay in </a:t>
            </a:r>
            <a:r>
              <a:rPr lang="en-US" b="1" i="1" dirty="0">
                <a:solidFill>
                  <a:schemeClr val="accent6"/>
                </a:solidFill>
              </a:rPr>
              <a:t>London</a:t>
            </a:r>
            <a:r>
              <a:rPr lang="en-US" i="1" dirty="0"/>
              <a:t>.“</a:t>
            </a:r>
          </a:p>
          <a:p>
            <a:pPr fontAlgn="base"/>
            <a:r>
              <a:rPr lang="en-US" dirty="0"/>
              <a:t>"Mary" is labeled as PERSON, indicating that it is an entity representing a person's name.</a:t>
            </a:r>
          </a:p>
          <a:p>
            <a:pPr fontAlgn="base"/>
            <a:r>
              <a:rPr lang="en-US" dirty="0"/>
              <a:t>"The Ritz" is tagged as ORG, which stands for </a:t>
            </a:r>
            <a:r>
              <a:rPr lang="en-US" i="1" dirty="0"/>
              <a:t>Organization</a:t>
            </a:r>
            <a:r>
              <a:rPr lang="en-US" dirty="0"/>
              <a:t>. This means it is recognized as an entity that refers to companies, agencies, institutions, etc.</a:t>
            </a:r>
          </a:p>
          <a:p>
            <a:pPr fontAlgn="base"/>
            <a:r>
              <a:rPr lang="en-US" dirty="0"/>
              <a:t>"London" has been classified as GPE, which stands for </a:t>
            </a:r>
            <a:r>
              <a:rPr lang="en-US" i="1" dirty="0"/>
              <a:t>Geopolitical entity</a:t>
            </a:r>
            <a:r>
              <a:rPr lang="en-US" dirty="0"/>
              <a:t>. GPEs represent countries, cities, states, or any other regions with a defined boundary or governance.</a:t>
            </a:r>
          </a:p>
          <a:p>
            <a:endParaRPr lang="en-US" dirty="0"/>
          </a:p>
        </p:txBody>
      </p:sp>
    </p:spTree>
    <p:extLst>
      <p:ext uri="{BB962C8B-B14F-4D97-AF65-F5344CB8AC3E}">
        <p14:creationId xmlns:p14="http://schemas.microsoft.com/office/powerpoint/2010/main" val="2878262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C202-5280-44EF-83A2-4F7F85A964CE}"/>
              </a:ext>
            </a:extLst>
          </p:cNvPr>
          <p:cNvSpPr>
            <a:spLocks noGrp="1"/>
          </p:cNvSpPr>
          <p:nvPr>
            <p:ph type="title"/>
          </p:nvPr>
        </p:nvSpPr>
        <p:spPr/>
        <p:txBody>
          <a:bodyPr/>
          <a:lstStyle/>
          <a:p>
            <a:r>
              <a:rPr lang="en-US" dirty="0"/>
              <a:t>Named Entity Recognition</a:t>
            </a:r>
          </a:p>
        </p:txBody>
      </p:sp>
      <p:sp>
        <p:nvSpPr>
          <p:cNvPr id="3" name="Content Placeholder 2">
            <a:extLst>
              <a:ext uri="{FF2B5EF4-FFF2-40B4-BE49-F238E27FC236}">
                <a16:creationId xmlns:a16="http://schemas.microsoft.com/office/drawing/2014/main" id="{A55290C4-48B8-433A-AC01-9A2C42AF9EF7}"/>
              </a:ext>
            </a:extLst>
          </p:cNvPr>
          <p:cNvSpPr>
            <a:spLocks noGrp="1"/>
          </p:cNvSpPr>
          <p:nvPr>
            <p:ph idx="1"/>
          </p:nvPr>
        </p:nvSpPr>
        <p:spPr/>
        <p:txBody>
          <a:bodyPr/>
          <a:lstStyle/>
          <a:p>
            <a:r>
              <a:rPr lang="en-US" dirty="0"/>
              <a:t>NER helps in understanding text, question answering, grouping together relevant information about entities for news, analysis etc.</a:t>
            </a:r>
          </a:p>
        </p:txBody>
      </p:sp>
    </p:spTree>
    <p:extLst>
      <p:ext uri="{BB962C8B-B14F-4D97-AF65-F5344CB8AC3E}">
        <p14:creationId xmlns:p14="http://schemas.microsoft.com/office/powerpoint/2010/main" val="3381811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0C89-7C0B-48D9-AB2E-67067E6F683B}"/>
              </a:ext>
            </a:extLst>
          </p:cNvPr>
          <p:cNvSpPr>
            <a:spLocks noGrp="1"/>
          </p:cNvSpPr>
          <p:nvPr>
            <p:ph type="title"/>
          </p:nvPr>
        </p:nvSpPr>
        <p:spPr/>
        <p:txBody>
          <a:bodyPr/>
          <a:lstStyle/>
          <a:p>
            <a:r>
              <a:rPr lang="en-US" dirty="0"/>
              <a:t>Named Entity Resolution</a:t>
            </a:r>
          </a:p>
        </p:txBody>
      </p:sp>
      <p:sp>
        <p:nvSpPr>
          <p:cNvPr id="3" name="Content Placeholder 2">
            <a:extLst>
              <a:ext uri="{FF2B5EF4-FFF2-40B4-BE49-F238E27FC236}">
                <a16:creationId xmlns:a16="http://schemas.microsoft.com/office/drawing/2014/main" id="{C7E5F610-7F91-41CA-9EC8-84BDC9B1912E}"/>
              </a:ext>
            </a:extLst>
          </p:cNvPr>
          <p:cNvSpPr>
            <a:spLocks noGrp="1"/>
          </p:cNvSpPr>
          <p:nvPr>
            <p:ph idx="1"/>
          </p:nvPr>
        </p:nvSpPr>
        <p:spPr/>
        <p:txBody>
          <a:bodyPr/>
          <a:lstStyle/>
          <a:p>
            <a:r>
              <a:rPr lang="en-US" b="1" dirty="0"/>
              <a:t>Named Entity Resolutions </a:t>
            </a:r>
            <a:r>
              <a:rPr lang="en-US" dirty="0"/>
              <a:t>on the other hand is linking the same entity in different records where a common identifier is missing.</a:t>
            </a:r>
          </a:p>
          <a:p>
            <a:r>
              <a:rPr lang="en-US" b="1" dirty="0"/>
              <a:t>Named Entity Resolution </a:t>
            </a:r>
            <a:r>
              <a:rPr lang="en-US" dirty="0"/>
              <a:t>works on structured text in most cases, like customer or company records, though it may also be applied to long texts like product names and descriptions.</a:t>
            </a:r>
          </a:p>
          <a:p>
            <a:r>
              <a:rPr lang="en-US" dirty="0"/>
              <a:t>Suppose there is a hospital registering a patient. Typical information collected would be first and last names, address, telephone number and date of birth.</a:t>
            </a:r>
          </a:p>
          <a:p>
            <a:endParaRPr lang="en-US" dirty="0"/>
          </a:p>
        </p:txBody>
      </p:sp>
    </p:spTree>
    <p:extLst>
      <p:ext uri="{BB962C8B-B14F-4D97-AF65-F5344CB8AC3E}">
        <p14:creationId xmlns:p14="http://schemas.microsoft.com/office/powerpoint/2010/main" val="2685717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725</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Named Entity Resolution</vt:lpstr>
      <vt:lpstr>Named Entity</vt:lpstr>
      <vt:lpstr>Named Entity</vt:lpstr>
      <vt:lpstr>Named Entity Recognition</vt:lpstr>
      <vt:lpstr>Key Concepts of Named Entity Recognition</vt:lpstr>
      <vt:lpstr>Key Concepts of Named Entity Recognition</vt:lpstr>
      <vt:lpstr>NER Example</vt:lpstr>
      <vt:lpstr>Named Entity Recognition</vt:lpstr>
      <vt:lpstr>Named Entity Resolution</vt:lpstr>
      <vt:lpstr>Named Entity Resolution</vt:lpstr>
      <vt:lpstr>Named Entity Resolution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Named Entity Resolution</dc:title>
  <dc:creator>RAMAKANT GANJESHWAR</dc:creator>
  <cp:lastModifiedBy>RAMAKANT GANJESHWAR</cp:lastModifiedBy>
  <cp:revision>11</cp:revision>
  <dcterms:created xsi:type="dcterms:W3CDTF">2023-12-04T11:53:09Z</dcterms:created>
  <dcterms:modified xsi:type="dcterms:W3CDTF">2023-12-04T17:46:26Z</dcterms:modified>
</cp:coreProperties>
</file>