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B2BF-A84A-4C24-81CC-DEA6D0CFF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CB02CF-EE87-45F8-B6D3-09C5136DF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546D8-9CB3-4340-806D-1D35384F335A}"/>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5" name="Footer Placeholder 4">
            <a:extLst>
              <a:ext uri="{FF2B5EF4-FFF2-40B4-BE49-F238E27FC236}">
                <a16:creationId xmlns:a16="http://schemas.microsoft.com/office/drawing/2014/main" id="{92878C84-F48E-4069-9BC4-4F92360E6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0652C-CEF7-45B9-B2DD-C117F4D8D0E2}"/>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238956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CBFA-1247-46A3-A197-AA7498F68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949F3-47F5-46C6-8749-04082C9DCC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208F6-9CC5-4F38-82AC-B8DBF43C6B5C}"/>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5" name="Footer Placeholder 4">
            <a:extLst>
              <a:ext uri="{FF2B5EF4-FFF2-40B4-BE49-F238E27FC236}">
                <a16:creationId xmlns:a16="http://schemas.microsoft.com/office/drawing/2014/main" id="{E0F64A02-8DF5-4E65-B456-17DD3D65F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52360-2A54-40F8-B8A1-5F8009943989}"/>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253507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276A8-DD86-4E56-B25D-4E1C0CD8DF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432B9-9D20-4940-992A-045A9A142D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5A9BB-8F8E-4345-A6BA-A4C7C4D9221E}"/>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5" name="Footer Placeholder 4">
            <a:extLst>
              <a:ext uri="{FF2B5EF4-FFF2-40B4-BE49-F238E27FC236}">
                <a16:creationId xmlns:a16="http://schemas.microsoft.com/office/drawing/2014/main" id="{CB25AD68-3528-4D85-AEB9-8C71F903D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73BF6-DA8C-43AE-9618-277AE75016C0}"/>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8804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4F4E-4289-4757-9977-845813F98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062E9-FEB1-42B6-B0A6-E9B47C81E4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0F37F-1DDB-4A26-BD08-4170B03A3CB6}"/>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5" name="Footer Placeholder 4">
            <a:extLst>
              <a:ext uri="{FF2B5EF4-FFF2-40B4-BE49-F238E27FC236}">
                <a16:creationId xmlns:a16="http://schemas.microsoft.com/office/drawing/2014/main" id="{D72D510C-DE8B-40AF-8A07-761192186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A3A4F-2B4B-48FC-A54B-385078912BD5}"/>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272857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ACF2-A7BB-49F0-8284-560FB3F85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F141C-F534-4A7B-888F-F62783C60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1F9AE1-760B-40EA-B2ED-717D2988B4A3}"/>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5" name="Footer Placeholder 4">
            <a:extLst>
              <a:ext uri="{FF2B5EF4-FFF2-40B4-BE49-F238E27FC236}">
                <a16:creationId xmlns:a16="http://schemas.microsoft.com/office/drawing/2014/main" id="{305D23CB-215E-44AB-A77E-C7F9BA520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0545D-7BB4-4EDD-A890-4E633C86B2FE}"/>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189501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7E69-704D-4840-833E-79CD824692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94E41-AF1C-40EC-A10F-DAEEFE0193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3A3323-EDB1-4584-A089-A00445C77B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2FBA8-D739-4120-8260-A5A5196E5DE6}"/>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6" name="Footer Placeholder 5">
            <a:extLst>
              <a:ext uri="{FF2B5EF4-FFF2-40B4-BE49-F238E27FC236}">
                <a16:creationId xmlns:a16="http://schemas.microsoft.com/office/drawing/2014/main" id="{0D131330-241A-47E8-84BA-FFF16DBD6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7DF3E-A970-4A67-8951-8934AB974D57}"/>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225124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BF5A-C044-436E-BD45-0A17AAEB37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8FAAC-2571-4717-8C79-A959B7788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6BA260-6598-4CA3-A06B-47B146332D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388D3C-811B-4242-A9D4-954C31CBF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976563-563A-4494-A44F-74E442B167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B703CD-9059-430B-BFD5-C566064D7D04}"/>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8" name="Footer Placeholder 7">
            <a:extLst>
              <a:ext uri="{FF2B5EF4-FFF2-40B4-BE49-F238E27FC236}">
                <a16:creationId xmlns:a16="http://schemas.microsoft.com/office/drawing/2014/main" id="{8DC427BA-89EE-496E-B9C7-D75DE3E08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37B8B-3DE8-4A60-A7EA-3F565A6067C6}"/>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12880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8719-2BCE-46C3-9301-B2A8B3DAC7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BE2417-9FD3-4E14-8693-A9FB4FE6D746}"/>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4" name="Footer Placeholder 3">
            <a:extLst>
              <a:ext uri="{FF2B5EF4-FFF2-40B4-BE49-F238E27FC236}">
                <a16:creationId xmlns:a16="http://schemas.microsoft.com/office/drawing/2014/main" id="{A094D242-A3CD-41B0-BEF6-3A06CB455E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0FC4CF-5906-4375-B3EC-283EE1472BA3}"/>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410787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E718A-970A-457E-92F7-1AAE6C421623}"/>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3" name="Footer Placeholder 2">
            <a:extLst>
              <a:ext uri="{FF2B5EF4-FFF2-40B4-BE49-F238E27FC236}">
                <a16:creationId xmlns:a16="http://schemas.microsoft.com/office/drawing/2014/main" id="{06BFA3D6-7598-43F9-83A6-D8700D6DF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11685F-63ED-49B9-946C-973F9570C04E}"/>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208532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1F3A-124A-46D9-A467-C645ACFAC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D73150-CBD5-42FC-A75C-D34213B28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13E5F-9F56-463D-93FD-98615C541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3F853B-0B33-4230-8E57-4938AD48D87D}"/>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6" name="Footer Placeholder 5">
            <a:extLst>
              <a:ext uri="{FF2B5EF4-FFF2-40B4-BE49-F238E27FC236}">
                <a16:creationId xmlns:a16="http://schemas.microsoft.com/office/drawing/2014/main" id="{B2419EA4-9261-41C9-9E44-A131C55FB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A9A6D-93DC-4C30-BD6C-FFAACD4E5BF8}"/>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69636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295D-7740-4DE6-BEEC-B3D7CFB03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4571C-7BD1-4E3F-BFF8-3DFAC5CA4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5EC29-8F0D-46F7-8B53-04C7B5896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056F7B-B071-4967-9E97-658365D054D9}"/>
              </a:ext>
            </a:extLst>
          </p:cNvPr>
          <p:cNvSpPr>
            <a:spLocks noGrp="1"/>
          </p:cNvSpPr>
          <p:nvPr>
            <p:ph type="dt" sz="half" idx="10"/>
          </p:nvPr>
        </p:nvSpPr>
        <p:spPr/>
        <p:txBody>
          <a:bodyPr/>
          <a:lstStyle/>
          <a:p>
            <a:fld id="{0F55D7B2-0DF6-4FC6-8EC9-4701E5B165DB}" type="datetimeFigureOut">
              <a:rPr lang="en-US" smtClean="0"/>
              <a:t>12/8/2023</a:t>
            </a:fld>
            <a:endParaRPr lang="en-US"/>
          </a:p>
        </p:txBody>
      </p:sp>
      <p:sp>
        <p:nvSpPr>
          <p:cNvPr id="6" name="Footer Placeholder 5">
            <a:extLst>
              <a:ext uri="{FF2B5EF4-FFF2-40B4-BE49-F238E27FC236}">
                <a16:creationId xmlns:a16="http://schemas.microsoft.com/office/drawing/2014/main" id="{586DD742-8730-487B-B9C2-FB3797D37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CB29-F3E8-4BCF-B11C-7FAE196EAD52}"/>
              </a:ext>
            </a:extLst>
          </p:cNvPr>
          <p:cNvSpPr>
            <a:spLocks noGrp="1"/>
          </p:cNvSpPr>
          <p:nvPr>
            <p:ph type="sldNum" sz="quarter" idx="12"/>
          </p:nvPr>
        </p:nvSpPr>
        <p:spPr/>
        <p:txBody>
          <a:bodyPr/>
          <a:lstStyle/>
          <a:p>
            <a:fld id="{760AF455-70C2-404D-8256-8840B41AC1AA}" type="slidenum">
              <a:rPr lang="en-US" smtClean="0"/>
              <a:t>‹#›</a:t>
            </a:fld>
            <a:endParaRPr lang="en-US"/>
          </a:p>
        </p:txBody>
      </p:sp>
    </p:spTree>
    <p:extLst>
      <p:ext uri="{BB962C8B-B14F-4D97-AF65-F5344CB8AC3E}">
        <p14:creationId xmlns:p14="http://schemas.microsoft.com/office/powerpoint/2010/main" val="61262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2586B-8585-448E-B237-41B4F570E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B08051-C2AC-41C8-B0A3-5B18D78FD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8F59A-E391-4A2D-BEB6-649E1DC515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5D7B2-0DF6-4FC6-8EC9-4701E5B165DB}" type="datetimeFigureOut">
              <a:rPr lang="en-US" smtClean="0"/>
              <a:t>12/8/2023</a:t>
            </a:fld>
            <a:endParaRPr lang="en-US"/>
          </a:p>
        </p:txBody>
      </p:sp>
      <p:sp>
        <p:nvSpPr>
          <p:cNvPr id="5" name="Footer Placeholder 4">
            <a:extLst>
              <a:ext uri="{FF2B5EF4-FFF2-40B4-BE49-F238E27FC236}">
                <a16:creationId xmlns:a16="http://schemas.microsoft.com/office/drawing/2014/main" id="{F2BEEE87-A795-4355-A027-1527E36AA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A803C5-3F77-469A-AD9D-81C54B3DC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AF455-70C2-404D-8256-8840B41AC1AA}" type="slidenum">
              <a:rPr lang="en-US" smtClean="0"/>
              <a:t>‹#›</a:t>
            </a:fld>
            <a:endParaRPr lang="en-US"/>
          </a:p>
        </p:txBody>
      </p:sp>
    </p:spTree>
    <p:extLst>
      <p:ext uri="{BB962C8B-B14F-4D97-AF65-F5344CB8AC3E}">
        <p14:creationId xmlns:p14="http://schemas.microsoft.com/office/powerpoint/2010/main" val="222273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2F4D-8AD7-48B6-9F89-85AE1B2D4564}"/>
              </a:ext>
            </a:extLst>
          </p:cNvPr>
          <p:cNvSpPr>
            <a:spLocks noGrp="1"/>
          </p:cNvSpPr>
          <p:nvPr>
            <p:ph type="ctrTitle"/>
          </p:nvPr>
        </p:nvSpPr>
        <p:spPr/>
        <p:txBody>
          <a:bodyPr/>
          <a:lstStyle/>
          <a:p>
            <a:r>
              <a:rPr lang="en-US" dirty="0"/>
              <a:t>Sentiment Analysis</a:t>
            </a:r>
          </a:p>
        </p:txBody>
      </p:sp>
    </p:spTree>
    <p:extLst>
      <p:ext uri="{BB962C8B-B14F-4D97-AF65-F5344CB8AC3E}">
        <p14:creationId xmlns:p14="http://schemas.microsoft.com/office/powerpoint/2010/main" val="49465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D82A-7CB0-47E5-A5FB-5C768050A3A2}"/>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0AAB299A-4D88-4C50-B69D-E0F0A8AEC5B8}"/>
              </a:ext>
            </a:extLst>
          </p:cNvPr>
          <p:cNvSpPr>
            <a:spLocks noGrp="1"/>
          </p:cNvSpPr>
          <p:nvPr>
            <p:ph idx="1"/>
          </p:nvPr>
        </p:nvSpPr>
        <p:spPr/>
        <p:txBody>
          <a:bodyPr/>
          <a:lstStyle/>
          <a:p>
            <a:r>
              <a:rPr lang="en-US" dirty="0"/>
              <a:t>Sentiment analysis is the process of analyzing digital text to determine if the emotional tone of the message is positive, negative, or neutral. </a:t>
            </a:r>
          </a:p>
          <a:p>
            <a:r>
              <a:rPr lang="en-US" dirty="0"/>
              <a:t>Sentiment analysis tools can scan this text to automatically determine the author’s attitude towards a topic. Companies use the insights from sentiment analysis to improve customer service and increase brand reputation. </a:t>
            </a:r>
          </a:p>
          <a:p>
            <a:endParaRPr lang="en-US" dirty="0"/>
          </a:p>
        </p:txBody>
      </p:sp>
    </p:spTree>
    <p:extLst>
      <p:ext uri="{BB962C8B-B14F-4D97-AF65-F5344CB8AC3E}">
        <p14:creationId xmlns:p14="http://schemas.microsoft.com/office/powerpoint/2010/main" val="50434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B616-DF2E-451D-A572-A84416585F37}"/>
              </a:ext>
            </a:extLst>
          </p:cNvPr>
          <p:cNvSpPr>
            <a:spLocks noGrp="1"/>
          </p:cNvSpPr>
          <p:nvPr>
            <p:ph type="title"/>
          </p:nvPr>
        </p:nvSpPr>
        <p:spPr/>
        <p:txBody>
          <a:bodyPr/>
          <a:lstStyle/>
          <a:p>
            <a:r>
              <a:rPr lang="en-US" dirty="0"/>
              <a:t>How does Sentiment Analysis Work</a:t>
            </a:r>
          </a:p>
        </p:txBody>
      </p:sp>
      <p:sp>
        <p:nvSpPr>
          <p:cNvPr id="3" name="Content Placeholder 2">
            <a:extLst>
              <a:ext uri="{FF2B5EF4-FFF2-40B4-BE49-F238E27FC236}">
                <a16:creationId xmlns:a16="http://schemas.microsoft.com/office/drawing/2014/main" id="{E6E1B9A5-D48D-4F30-A7A9-EFF6DBFED881}"/>
              </a:ext>
            </a:extLst>
          </p:cNvPr>
          <p:cNvSpPr>
            <a:spLocks noGrp="1"/>
          </p:cNvSpPr>
          <p:nvPr>
            <p:ph idx="1"/>
          </p:nvPr>
        </p:nvSpPr>
        <p:spPr/>
        <p:txBody>
          <a:bodyPr>
            <a:normAutofit fontScale="92500" lnSpcReduction="10000"/>
          </a:bodyPr>
          <a:lstStyle/>
          <a:p>
            <a:r>
              <a:rPr lang="en-US" dirty="0"/>
              <a:t>Sentiment analysis is an application of natural language processing (NLP) technologies that train computer software to understand text in ways similar to humans. </a:t>
            </a:r>
          </a:p>
          <a:p>
            <a:pPr marL="514350" indent="-514350">
              <a:buFont typeface="+mj-lt"/>
              <a:buAutoNum type="arabicPeriod"/>
            </a:pPr>
            <a:r>
              <a:rPr lang="en-US" b="1" dirty="0"/>
              <a:t>Preprocessing</a:t>
            </a:r>
          </a:p>
          <a:p>
            <a:r>
              <a:rPr lang="en-US" dirty="0"/>
              <a:t>During the preprocessing stage, sentiment analysis identifies key words to highlight the core message of the text.</a:t>
            </a:r>
          </a:p>
          <a:p>
            <a:r>
              <a:rPr lang="en-US" dirty="0"/>
              <a:t>Tokenization breaks a sentence into several elements or tokens.</a:t>
            </a:r>
          </a:p>
          <a:p>
            <a:r>
              <a:rPr lang="en-US" dirty="0"/>
              <a:t>Lemmatization converts words into their root form. For example, the root form of </a:t>
            </a:r>
            <a:r>
              <a:rPr lang="en-US" i="1" dirty="0"/>
              <a:t>am </a:t>
            </a:r>
            <a:r>
              <a:rPr lang="en-US" dirty="0"/>
              <a:t>is </a:t>
            </a:r>
            <a:r>
              <a:rPr lang="en-US" i="1" dirty="0"/>
              <a:t>be</a:t>
            </a:r>
            <a:r>
              <a:rPr lang="en-US" dirty="0"/>
              <a:t>.</a:t>
            </a:r>
          </a:p>
          <a:p>
            <a:r>
              <a:rPr lang="en-US" dirty="0"/>
              <a:t>Stop-word removal filters out words that don't add meaningful value to the sentence. For example, </a:t>
            </a:r>
            <a:r>
              <a:rPr lang="en-US" i="1" dirty="0"/>
              <a:t>with</a:t>
            </a:r>
            <a:r>
              <a:rPr lang="en-US" dirty="0"/>
              <a:t>, </a:t>
            </a:r>
            <a:r>
              <a:rPr lang="en-US" i="1" dirty="0"/>
              <a:t>for</a:t>
            </a:r>
            <a:r>
              <a:rPr lang="en-US" dirty="0"/>
              <a:t>, </a:t>
            </a:r>
            <a:r>
              <a:rPr lang="en-US" i="1" dirty="0"/>
              <a:t>at</a:t>
            </a:r>
            <a:r>
              <a:rPr lang="en-US" dirty="0"/>
              <a:t>, and </a:t>
            </a:r>
            <a:r>
              <a:rPr lang="en-US" i="1" dirty="0"/>
              <a:t>of </a:t>
            </a:r>
            <a:r>
              <a:rPr lang="en-US" dirty="0"/>
              <a:t>are stop words. </a:t>
            </a:r>
          </a:p>
          <a:p>
            <a:endParaRPr lang="en-US" dirty="0"/>
          </a:p>
        </p:txBody>
      </p:sp>
    </p:spTree>
    <p:extLst>
      <p:ext uri="{BB962C8B-B14F-4D97-AF65-F5344CB8AC3E}">
        <p14:creationId xmlns:p14="http://schemas.microsoft.com/office/powerpoint/2010/main" val="335062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2AC6-9791-4795-B39C-67B7BAEE2CE1}"/>
              </a:ext>
            </a:extLst>
          </p:cNvPr>
          <p:cNvSpPr>
            <a:spLocks noGrp="1"/>
          </p:cNvSpPr>
          <p:nvPr>
            <p:ph type="title"/>
          </p:nvPr>
        </p:nvSpPr>
        <p:spPr/>
        <p:txBody>
          <a:bodyPr/>
          <a:lstStyle/>
          <a:p>
            <a:r>
              <a:rPr lang="en-US" dirty="0"/>
              <a:t>How does Sentiment Analysis Work</a:t>
            </a:r>
          </a:p>
        </p:txBody>
      </p:sp>
      <p:sp>
        <p:nvSpPr>
          <p:cNvPr id="3" name="Content Placeholder 2">
            <a:extLst>
              <a:ext uri="{FF2B5EF4-FFF2-40B4-BE49-F238E27FC236}">
                <a16:creationId xmlns:a16="http://schemas.microsoft.com/office/drawing/2014/main" id="{4EF972B4-03B9-4E24-A4EF-477DE1F16A80}"/>
              </a:ext>
            </a:extLst>
          </p:cNvPr>
          <p:cNvSpPr>
            <a:spLocks noGrp="1"/>
          </p:cNvSpPr>
          <p:nvPr>
            <p:ph idx="1"/>
          </p:nvPr>
        </p:nvSpPr>
        <p:spPr/>
        <p:txBody>
          <a:bodyPr/>
          <a:lstStyle/>
          <a:p>
            <a:pPr marL="0" indent="0">
              <a:buNone/>
            </a:pPr>
            <a:r>
              <a:rPr lang="en-US" b="1" dirty="0"/>
              <a:t>2. Keyword analysis</a:t>
            </a:r>
          </a:p>
          <a:p>
            <a:r>
              <a:rPr lang="en-US" dirty="0"/>
              <a:t>NLP technologies further analyze the extracted keywords and give them a sentiment score. A sentiment score is a measurement scale that indicates the emotional element in the sentiment analysis system. </a:t>
            </a:r>
          </a:p>
          <a:p>
            <a:r>
              <a:rPr lang="en-US" dirty="0"/>
              <a:t>It provides a relative perception of the emotion expressed in text for analytical purposes. For example, researchers use 10 to represent satisfaction and 0 for disappointment when analyzing customer reviews.</a:t>
            </a:r>
          </a:p>
          <a:p>
            <a:endParaRPr lang="en-US" dirty="0"/>
          </a:p>
        </p:txBody>
      </p:sp>
    </p:spTree>
    <p:extLst>
      <p:ext uri="{BB962C8B-B14F-4D97-AF65-F5344CB8AC3E}">
        <p14:creationId xmlns:p14="http://schemas.microsoft.com/office/powerpoint/2010/main" val="327894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8E4E-CEDE-4854-8BE4-62B7E9485D37}"/>
              </a:ext>
            </a:extLst>
          </p:cNvPr>
          <p:cNvSpPr>
            <a:spLocks noGrp="1"/>
          </p:cNvSpPr>
          <p:nvPr>
            <p:ph type="title"/>
          </p:nvPr>
        </p:nvSpPr>
        <p:spPr/>
        <p:txBody>
          <a:bodyPr/>
          <a:lstStyle/>
          <a:p>
            <a:r>
              <a:rPr lang="en-US" dirty="0"/>
              <a:t>Sentiment Analysis use Cases</a:t>
            </a:r>
          </a:p>
        </p:txBody>
      </p:sp>
      <p:sp>
        <p:nvSpPr>
          <p:cNvPr id="3" name="Content Placeholder 2">
            <a:extLst>
              <a:ext uri="{FF2B5EF4-FFF2-40B4-BE49-F238E27FC236}">
                <a16:creationId xmlns:a16="http://schemas.microsoft.com/office/drawing/2014/main" id="{F80DB484-96AB-4FD9-B562-1531ACBEA0E2}"/>
              </a:ext>
            </a:extLst>
          </p:cNvPr>
          <p:cNvSpPr>
            <a:spLocks noGrp="1"/>
          </p:cNvSpPr>
          <p:nvPr>
            <p:ph idx="1"/>
          </p:nvPr>
        </p:nvSpPr>
        <p:spPr/>
        <p:txBody>
          <a:bodyPr/>
          <a:lstStyle/>
          <a:p>
            <a:r>
              <a:rPr lang="en-US" dirty="0"/>
              <a:t>Businesses use sentiment analysis to derive intelligence and form actionable plans in different areas.</a:t>
            </a:r>
          </a:p>
          <a:p>
            <a:pPr marL="514350" indent="-514350">
              <a:buFont typeface="+mj-lt"/>
              <a:buAutoNum type="arabicPeriod"/>
            </a:pPr>
            <a:r>
              <a:rPr lang="en-US" dirty="0"/>
              <a:t>Improve customer service</a:t>
            </a:r>
            <a:endParaRPr lang="en-US" b="1" dirty="0"/>
          </a:p>
          <a:p>
            <a:pPr marL="514350" indent="-514350">
              <a:buFont typeface="+mj-lt"/>
              <a:buAutoNum type="arabicPeriod"/>
            </a:pPr>
            <a:r>
              <a:rPr lang="en-US" dirty="0"/>
              <a:t>Brand monitoring</a:t>
            </a:r>
            <a:endParaRPr lang="en-US" b="1" dirty="0"/>
          </a:p>
          <a:p>
            <a:pPr marL="514350" indent="-514350">
              <a:buFont typeface="+mj-lt"/>
              <a:buAutoNum type="arabicPeriod"/>
            </a:pPr>
            <a:r>
              <a:rPr lang="en-US" dirty="0"/>
              <a:t>Market research</a:t>
            </a:r>
            <a:endParaRPr lang="en-US" b="1" dirty="0"/>
          </a:p>
          <a:p>
            <a:pPr marL="514350" indent="-514350">
              <a:buFont typeface="+mj-lt"/>
              <a:buAutoNum type="arabicPeriod"/>
            </a:pPr>
            <a:r>
              <a:rPr lang="en-US" dirty="0"/>
              <a:t>Track campaign performance</a:t>
            </a:r>
            <a:endParaRPr lang="en-US" b="1" dirty="0"/>
          </a:p>
          <a:p>
            <a:pPr marL="514350" indent="-514350">
              <a:buFont typeface="+mj-lt"/>
              <a:buAutoNum type="arabicPeriod"/>
            </a:pPr>
            <a:endParaRPr lang="en-US" dirty="0"/>
          </a:p>
        </p:txBody>
      </p:sp>
    </p:spTree>
    <p:extLst>
      <p:ext uri="{BB962C8B-B14F-4D97-AF65-F5344CB8AC3E}">
        <p14:creationId xmlns:p14="http://schemas.microsoft.com/office/powerpoint/2010/main" val="300004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8015-7B07-4EC7-9EA8-66D01A27AC44}"/>
              </a:ext>
            </a:extLst>
          </p:cNvPr>
          <p:cNvSpPr>
            <a:spLocks noGrp="1"/>
          </p:cNvSpPr>
          <p:nvPr>
            <p:ph type="title"/>
          </p:nvPr>
        </p:nvSpPr>
        <p:spPr/>
        <p:txBody>
          <a:bodyPr/>
          <a:lstStyle/>
          <a:p>
            <a:r>
              <a:rPr lang="en-US" dirty="0"/>
              <a:t>Sentiment Analysis use Cases</a:t>
            </a:r>
          </a:p>
        </p:txBody>
      </p:sp>
      <p:sp>
        <p:nvSpPr>
          <p:cNvPr id="3" name="Content Placeholder 2">
            <a:extLst>
              <a:ext uri="{FF2B5EF4-FFF2-40B4-BE49-F238E27FC236}">
                <a16:creationId xmlns:a16="http://schemas.microsoft.com/office/drawing/2014/main" id="{39ECBC47-7098-44B1-A0F8-0E84ABE55DF7}"/>
              </a:ext>
            </a:extLst>
          </p:cNvPr>
          <p:cNvSpPr>
            <a:spLocks noGrp="1"/>
          </p:cNvSpPr>
          <p:nvPr>
            <p:ph idx="1"/>
          </p:nvPr>
        </p:nvSpPr>
        <p:spPr/>
        <p:txBody>
          <a:bodyPr>
            <a:normAutofit fontScale="92500" lnSpcReduction="10000"/>
          </a:bodyPr>
          <a:lstStyle/>
          <a:p>
            <a:pPr marL="0" indent="0">
              <a:buNone/>
            </a:pPr>
            <a:r>
              <a:rPr lang="en-US" b="1" dirty="0"/>
              <a:t>1.Improve customer service</a:t>
            </a:r>
          </a:p>
          <a:p>
            <a:r>
              <a:rPr lang="en-US" dirty="0"/>
              <a:t>Customer support teams use sentiment analysis tools to personalize responses based on the mood of the conversation. Matters with urgency are spotted by artificial intelligence (AI)–based chatbots with sentiment analysis capability and escalated to the support personnel.</a:t>
            </a:r>
          </a:p>
          <a:p>
            <a:pPr marL="0" indent="0">
              <a:buNone/>
            </a:pPr>
            <a:r>
              <a:rPr lang="en-US" b="1" dirty="0"/>
              <a:t>2.Brand monitoring</a:t>
            </a:r>
          </a:p>
          <a:p>
            <a:r>
              <a:rPr lang="en-US" dirty="0"/>
              <a:t>Organizations constantly monitor mentions and chatter around their brands on social media, forums, blogs, news articles, and in other digital spaces. Sentiment analysis technologies allow the public relations team to be aware of related ongoing stories. The team can evaluate the underlying mood to address complaints or capitalize on positive trends.</a:t>
            </a:r>
          </a:p>
          <a:p>
            <a:endParaRPr lang="en-US" dirty="0"/>
          </a:p>
        </p:txBody>
      </p:sp>
    </p:spTree>
    <p:extLst>
      <p:ext uri="{BB962C8B-B14F-4D97-AF65-F5344CB8AC3E}">
        <p14:creationId xmlns:p14="http://schemas.microsoft.com/office/powerpoint/2010/main" val="83780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830D-7120-4B86-8BD5-59AE9AD983B2}"/>
              </a:ext>
            </a:extLst>
          </p:cNvPr>
          <p:cNvSpPr>
            <a:spLocks noGrp="1"/>
          </p:cNvSpPr>
          <p:nvPr>
            <p:ph type="title"/>
          </p:nvPr>
        </p:nvSpPr>
        <p:spPr/>
        <p:txBody>
          <a:bodyPr/>
          <a:lstStyle/>
          <a:p>
            <a:r>
              <a:rPr lang="en-US" dirty="0"/>
              <a:t>Sentiment Analysis use Cases</a:t>
            </a:r>
          </a:p>
        </p:txBody>
      </p:sp>
      <p:sp>
        <p:nvSpPr>
          <p:cNvPr id="3" name="Content Placeholder 2">
            <a:extLst>
              <a:ext uri="{FF2B5EF4-FFF2-40B4-BE49-F238E27FC236}">
                <a16:creationId xmlns:a16="http://schemas.microsoft.com/office/drawing/2014/main" id="{830CF132-FBEE-4299-97C1-9BB244FD512B}"/>
              </a:ext>
            </a:extLst>
          </p:cNvPr>
          <p:cNvSpPr>
            <a:spLocks noGrp="1"/>
          </p:cNvSpPr>
          <p:nvPr>
            <p:ph idx="1"/>
          </p:nvPr>
        </p:nvSpPr>
        <p:spPr/>
        <p:txBody>
          <a:bodyPr>
            <a:normAutofit fontScale="92500" lnSpcReduction="10000"/>
          </a:bodyPr>
          <a:lstStyle/>
          <a:p>
            <a:pPr marL="0" indent="0">
              <a:buNone/>
            </a:pPr>
            <a:r>
              <a:rPr lang="en-US" b="1" dirty="0"/>
              <a:t>3.Market research</a:t>
            </a:r>
          </a:p>
          <a:p>
            <a:r>
              <a:rPr lang="en-US" dirty="0"/>
              <a:t>A sentiment analysis system helps businesses improve their product offerings by learning what works and what doesn't. Marketers can analyze comments on online review sites, survey responses, and social media posts to gain deeper insights into specific product features. They convey the findings to the product engineers who innovate accordingly. </a:t>
            </a:r>
          </a:p>
          <a:p>
            <a:pPr marL="0" indent="0">
              <a:buNone/>
            </a:pPr>
            <a:r>
              <a:rPr lang="en-US" b="1" dirty="0"/>
              <a:t>4.Track campaign performance</a:t>
            </a:r>
          </a:p>
          <a:p>
            <a:r>
              <a:rPr lang="en-US" dirty="0"/>
              <a:t>Marketers use sentiment analysis tools to ensure that their advertising campaign generates the expected response. They track conversations on social media platforms and ensure that the overall sentiment is encouraging. If the net sentiment falls short of expectation, marketers tweak the campaign based on real-time data analytics. </a:t>
            </a:r>
          </a:p>
          <a:p>
            <a:endParaRPr lang="en-US" dirty="0"/>
          </a:p>
        </p:txBody>
      </p:sp>
    </p:spTree>
    <p:extLst>
      <p:ext uri="{BB962C8B-B14F-4D97-AF65-F5344CB8AC3E}">
        <p14:creationId xmlns:p14="http://schemas.microsoft.com/office/powerpoint/2010/main" val="1672670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520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Sentiment Analysis</vt:lpstr>
      <vt:lpstr>Sentiment Analysis</vt:lpstr>
      <vt:lpstr>How does Sentiment Analysis Work</vt:lpstr>
      <vt:lpstr>How does Sentiment Analysis Work</vt:lpstr>
      <vt:lpstr>Sentiment Analysis use Cases</vt:lpstr>
      <vt:lpstr>Sentiment Analysis use Cases</vt:lpstr>
      <vt:lpstr>Sentiment Analysis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RAMAKANT GANJESHWAR</dc:creator>
  <cp:lastModifiedBy>RAMAKANT GANJESHWAR</cp:lastModifiedBy>
  <cp:revision>2</cp:revision>
  <dcterms:created xsi:type="dcterms:W3CDTF">2023-12-08T17:58:26Z</dcterms:created>
  <dcterms:modified xsi:type="dcterms:W3CDTF">2023-12-08T18:14:14Z</dcterms:modified>
</cp:coreProperties>
</file>